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63" r:id="rId3"/>
    <p:sldId id="371" r:id="rId4"/>
    <p:sldId id="367" r:id="rId5"/>
    <p:sldId id="372" r:id="rId6"/>
    <p:sldId id="373" r:id="rId7"/>
    <p:sldId id="374" r:id="rId8"/>
    <p:sldId id="375" r:id="rId9"/>
    <p:sldId id="376" r:id="rId10"/>
  </p:sldIdLst>
  <p:sldSz cx="10688638" cy="7562850"/>
  <p:notesSz cx="6858000" cy="9144000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pos="2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4" autoAdjust="0"/>
    <p:restoredTop sz="92749" autoAdjust="0"/>
  </p:normalViewPr>
  <p:slideViewPr>
    <p:cSldViewPr snapToGrid="0" snapToObjects="1">
      <p:cViewPr varScale="1">
        <p:scale>
          <a:sx n="53" d="100"/>
          <a:sy n="53" d="100"/>
        </p:scale>
        <p:origin x="1973" y="67"/>
      </p:cViewPr>
      <p:guideLst>
        <p:guide orient="horz" pos="1160"/>
        <p:guide pos="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AD806-7611-4D26-A794-1444F5E99E0B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954A3-6C25-41AD-A473-2A80965446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09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werpoint magent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" y="-10668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799999"/>
            <a:ext cx="9791687" cy="46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3600"/>
              </a:spcBef>
              <a:buFontTx/>
              <a:buNone/>
              <a:defRPr sz="23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23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51412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werpoint magenta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00013" y="1799999"/>
            <a:ext cx="7560000" cy="43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3600"/>
              </a:spcBef>
              <a:buFontTx/>
              <a:buNone/>
              <a:defRPr sz="2300" cap="all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23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35532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63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werpoint magenta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468313" y="468313"/>
            <a:ext cx="9779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2880000" y="3240000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252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6141600" y="3240000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pic>
        <p:nvPicPr>
          <p:cNvPr id="17" name="Image 16" descr="FSCF Sommair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84000"/>
            <a:ext cx="17526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9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55" y="208071"/>
            <a:ext cx="7534033" cy="5906536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14607"/>
            <a:ext cx="1861932" cy="10895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3" y="6974807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14607"/>
            <a:ext cx="1861932" cy="1089525"/>
          </a:xfrm>
          <a:prstGeom prst="rect">
            <a:avLst/>
          </a:prstGeom>
        </p:spPr>
      </p:pic>
      <p:sp>
        <p:nvSpPr>
          <p:cNvPr id="8" name="Arrondir un rectangle avec un coin diagonal 7"/>
          <p:cNvSpPr/>
          <p:nvPr userDrawn="1"/>
        </p:nvSpPr>
        <p:spPr>
          <a:xfrm flipH="1">
            <a:off x="468312" y="461962"/>
            <a:ext cx="9791699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3" y="6974807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66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08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67" r:id="rId3"/>
    <p:sldLayoutId id="2147483650" r:id="rId4"/>
    <p:sldLayoutId id="2147483671" r:id="rId5"/>
    <p:sldLayoutId id="2147483672" r:id="rId6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8.jp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8.jp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8.jp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8.jp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8.jp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8.jp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8.jp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5160723" y="4268069"/>
            <a:ext cx="3795101" cy="810556"/>
          </a:xfrm>
          <a:prstGeom prst="rect">
            <a:avLst/>
          </a:prstGeom>
        </p:spPr>
        <p:txBody>
          <a:bodyPr/>
          <a:lstStyle/>
          <a:p>
            <a:r>
              <a:rPr lang="fr-FR" sz="4800" dirty="0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 6ème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5344319" y="5156004"/>
            <a:ext cx="3611505" cy="62736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r-FR" sz="3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2025-2026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6C74477-0D19-01A3-D70A-59B2E6DE6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115" y="470128"/>
            <a:ext cx="5700538" cy="380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54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Répétition d’élément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A0A265C-9970-7C8B-5904-8B88F42E0C2C}"/>
              </a:ext>
            </a:extLst>
          </p:cNvPr>
          <p:cNvSpPr txBox="1"/>
          <p:nvPr/>
        </p:nvSpPr>
        <p:spPr>
          <a:xfrm>
            <a:off x="468313" y="1436059"/>
            <a:ext cx="97917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538" lvl="1" indent="-363538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Une difficulté 6</a:t>
            </a:r>
            <a:r>
              <a:rPr lang="fr-FR" sz="2400" baseline="30000" dirty="0">
                <a:solidFill>
                  <a:schemeClr val="tx1"/>
                </a:solidFill>
              </a:rPr>
              <a:t>ème</a:t>
            </a:r>
            <a:r>
              <a:rPr lang="fr-FR" sz="2400" dirty="0">
                <a:solidFill>
                  <a:schemeClr val="tx1"/>
                </a:solidFill>
              </a:rPr>
              <a:t> ou une « Autre difficulté » ne peut être exécutée 2 fois.</a:t>
            </a:r>
          </a:p>
          <a:p>
            <a:pPr marL="363538" lvl="1" indent="-363538" algn="just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La 2</a:t>
            </a:r>
            <a:r>
              <a:rPr lang="fr-FR" sz="2400" baseline="30000" dirty="0">
                <a:solidFill>
                  <a:schemeClr val="tx1"/>
                </a:solidFill>
              </a:rPr>
              <a:t>ème</a:t>
            </a:r>
            <a:r>
              <a:rPr lang="fr-FR" sz="2400" dirty="0">
                <a:solidFill>
                  <a:schemeClr val="tx1"/>
                </a:solidFill>
              </a:rPr>
              <a:t> fois la difficulté 6</a:t>
            </a:r>
            <a:r>
              <a:rPr lang="fr-FR" sz="2400" baseline="30000" dirty="0">
                <a:solidFill>
                  <a:schemeClr val="tx1"/>
                </a:solidFill>
              </a:rPr>
              <a:t>ème</a:t>
            </a:r>
            <a:r>
              <a:rPr lang="fr-FR" sz="2400" dirty="0">
                <a:solidFill>
                  <a:schemeClr val="tx1"/>
                </a:solidFill>
              </a:rPr>
              <a:t> ou « L’autre difficulté » ne sera pas </a:t>
            </a:r>
            <a:r>
              <a:rPr lang="fr-FR" sz="2400" dirty="0">
                <a:solidFill>
                  <a:schemeClr val="tx1"/>
                </a:solidFill>
                <a:cs typeface="Arial" panose="020B0604020202020204" pitchFamily="34" charset="0"/>
              </a:rPr>
              <a:t>reconnue</a:t>
            </a:r>
            <a:r>
              <a:rPr lang="fr-FR" sz="2400" dirty="0">
                <a:solidFill>
                  <a:schemeClr val="tx1"/>
                </a:solidFill>
              </a:rPr>
              <a:t>, ni bonifiée.</a:t>
            </a:r>
          </a:p>
          <a:p>
            <a:pPr marL="365006" lvl="1" algn="just"/>
            <a:r>
              <a:rPr lang="fr-FR" sz="2400" b="1" u="sng" dirty="0">
                <a:solidFill>
                  <a:schemeClr val="tx1"/>
                </a:solidFill>
              </a:rPr>
              <a:t>Exemple :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AA9B0FB7-CF63-C555-6B0F-1ABB5F93C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491135"/>
              </p:ext>
            </p:extLst>
          </p:nvPr>
        </p:nvGraphicFramePr>
        <p:xfrm>
          <a:off x="468313" y="3781425"/>
          <a:ext cx="9791704" cy="2132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963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761222800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981983517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361389294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376097765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1872977030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3317418084"/>
                    </a:ext>
                  </a:extLst>
                </a:gridCol>
              </a:tblGrid>
              <a:tr h="106601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150°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  <a:tr h="10660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/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/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/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34499"/>
                  </a:ext>
                </a:extLst>
              </a:tr>
            </a:tbl>
          </a:graphicData>
        </a:graphic>
      </p:graphicFrame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8A23A930-40AA-E4B0-E43A-A7C4D98E8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852914"/>
              </p:ext>
            </p:extLst>
          </p:nvPr>
        </p:nvGraphicFramePr>
        <p:xfrm>
          <a:off x="7693261" y="2744942"/>
          <a:ext cx="2527899" cy="834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7899">
                  <a:extLst>
                    <a:ext uri="{9D8B030D-6E8A-4147-A177-3AD203B41FA5}">
                      <a16:colId xmlns:a16="http://schemas.microsoft.com/office/drawing/2014/main" val="1370668925"/>
                    </a:ext>
                  </a:extLst>
                </a:gridCol>
              </a:tblGrid>
              <a:tr h="834875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VD acrobatiques non retenues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853472"/>
                  </a:ext>
                </a:extLst>
              </a:tr>
            </a:tbl>
          </a:graphicData>
        </a:graphic>
      </p:graphicFrame>
      <p:pic>
        <p:nvPicPr>
          <p:cNvPr id="19" name="Image 18">
            <a:extLst>
              <a:ext uri="{FF2B5EF4-FFF2-40B4-BE49-F238E27FC236}">
                <a16:creationId xmlns:a16="http://schemas.microsoft.com/office/drawing/2014/main" id="{00000000-0008-0000-0000-00003E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27" y="4085861"/>
            <a:ext cx="428685" cy="54300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0000000-0008-0000-0000-00006E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412" y="4052925"/>
            <a:ext cx="428685" cy="54300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0000000-0008-0000-0000-00006E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54" y="4052925"/>
            <a:ext cx="428685" cy="54300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0000000-0008-0000-0000-00006F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87" y="3983336"/>
            <a:ext cx="493269" cy="63900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0000000-0008-0000-0000-00004C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039" y="4071719"/>
            <a:ext cx="698400" cy="540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0000000-0008-0000-0000-00004C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46" y="4051425"/>
            <a:ext cx="698400" cy="5400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999" y="3961894"/>
            <a:ext cx="607496" cy="7694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137" y="4003015"/>
            <a:ext cx="575032" cy="728374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5681858E-9451-694D-D23C-7D66E7B35D8D}"/>
              </a:ext>
            </a:extLst>
          </p:cNvPr>
          <p:cNvSpPr/>
          <p:nvPr/>
        </p:nvSpPr>
        <p:spPr>
          <a:xfrm>
            <a:off x="1683826" y="3841416"/>
            <a:ext cx="1172817" cy="207310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2E717CBC-BA35-F689-5941-BDE70C90DB93}"/>
              </a:ext>
            </a:extLst>
          </p:cNvPr>
          <p:cNvSpPr/>
          <p:nvPr/>
        </p:nvSpPr>
        <p:spPr>
          <a:xfrm rot="5400000">
            <a:off x="8518947" y="3133670"/>
            <a:ext cx="1006156" cy="239659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0E495655-E4B4-5978-0BFD-C3D0AFD326FF}"/>
              </a:ext>
            </a:extLst>
          </p:cNvPr>
          <p:cNvSpPr/>
          <p:nvPr/>
        </p:nvSpPr>
        <p:spPr>
          <a:xfrm>
            <a:off x="4171501" y="3894160"/>
            <a:ext cx="1172817" cy="200676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6362E5B-9786-9006-6688-D7B3F9B8960D}"/>
              </a:ext>
            </a:extLst>
          </p:cNvPr>
          <p:cNvCxnSpPr>
            <a:cxnSpLocks/>
          </p:cNvCxnSpPr>
          <p:nvPr/>
        </p:nvCxnSpPr>
        <p:spPr>
          <a:xfrm>
            <a:off x="5476897" y="3753745"/>
            <a:ext cx="2132027" cy="1885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0992FEE-A623-3ABF-E8D7-CF8AB4BBD8C3}"/>
              </a:ext>
            </a:extLst>
          </p:cNvPr>
          <p:cNvCxnSpPr>
            <a:cxnSpLocks/>
          </p:cNvCxnSpPr>
          <p:nvPr/>
        </p:nvCxnSpPr>
        <p:spPr>
          <a:xfrm>
            <a:off x="1883561" y="3769939"/>
            <a:ext cx="3328181" cy="2636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52186E82-C059-01E4-70F0-D7727FF89D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3990" y="506973"/>
            <a:ext cx="1091214" cy="72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4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Répétition d’élément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E0A86A-8284-100B-8FD6-1E93A66C3368}"/>
              </a:ext>
            </a:extLst>
          </p:cNvPr>
          <p:cNvSpPr txBox="1">
            <a:spLocks/>
          </p:cNvSpPr>
          <p:nvPr/>
        </p:nvSpPr>
        <p:spPr>
          <a:xfrm>
            <a:off x="468313" y="1542999"/>
            <a:ext cx="9791700" cy="5303519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difficulté 6</a:t>
            </a:r>
            <a:r>
              <a:rPr lang="fr-FR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répétée peut valider une liaison mais ne peut servir pour valider une EC.</a:t>
            </a:r>
          </a:p>
          <a:p>
            <a:pPr marL="0" lvl="1" algn="just"/>
            <a:r>
              <a:rPr lang="fr-FR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1 :</a:t>
            </a:r>
          </a:p>
          <a:p>
            <a:pPr lvl="1" algn="l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2D1AD74-B7D3-3A00-11FC-C0D2B3424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848859"/>
              </p:ext>
            </p:extLst>
          </p:nvPr>
        </p:nvGraphicFramePr>
        <p:xfrm>
          <a:off x="541345" y="3740958"/>
          <a:ext cx="9791703" cy="2177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967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087967">
                  <a:extLst>
                    <a:ext uri="{9D8B030D-6E8A-4147-A177-3AD203B41FA5}">
                      <a16:colId xmlns:a16="http://schemas.microsoft.com/office/drawing/2014/main" val="2761222800"/>
                    </a:ext>
                  </a:extLst>
                </a:gridCol>
                <a:gridCol w="1087967">
                  <a:extLst>
                    <a:ext uri="{9D8B030D-6E8A-4147-A177-3AD203B41FA5}">
                      <a16:colId xmlns:a16="http://schemas.microsoft.com/office/drawing/2014/main" val="2981983517"/>
                    </a:ext>
                  </a:extLst>
                </a:gridCol>
                <a:gridCol w="1087967">
                  <a:extLst>
                    <a:ext uri="{9D8B030D-6E8A-4147-A177-3AD203B41FA5}">
                      <a16:colId xmlns:a16="http://schemas.microsoft.com/office/drawing/2014/main" val="361389294"/>
                    </a:ext>
                  </a:extLst>
                </a:gridCol>
                <a:gridCol w="1087967">
                  <a:extLst>
                    <a:ext uri="{9D8B030D-6E8A-4147-A177-3AD203B41FA5}">
                      <a16:colId xmlns:a16="http://schemas.microsoft.com/office/drawing/2014/main" val="376097765"/>
                    </a:ext>
                  </a:extLst>
                </a:gridCol>
                <a:gridCol w="1087967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087967">
                  <a:extLst>
                    <a:ext uri="{9D8B030D-6E8A-4147-A177-3AD203B41FA5}">
                      <a16:colId xmlns:a16="http://schemas.microsoft.com/office/drawing/2014/main" val="3964256889"/>
                    </a:ext>
                  </a:extLst>
                </a:gridCol>
                <a:gridCol w="1087967">
                  <a:extLst>
                    <a:ext uri="{9D8B030D-6E8A-4147-A177-3AD203B41FA5}">
                      <a16:colId xmlns:a16="http://schemas.microsoft.com/office/drawing/2014/main" val="1872977030"/>
                    </a:ext>
                  </a:extLst>
                </a:gridCol>
                <a:gridCol w="1087967">
                  <a:extLst>
                    <a:ext uri="{9D8B030D-6E8A-4147-A177-3AD203B41FA5}">
                      <a16:colId xmlns:a16="http://schemas.microsoft.com/office/drawing/2014/main" val="3317418084"/>
                    </a:ext>
                  </a:extLst>
                </a:gridCol>
              </a:tblGrid>
              <a:tr h="839568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150°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  <a:tr h="11402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3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3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3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devient AD</a:t>
                      </a:r>
                      <a:endParaRPr lang="fr-FR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3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3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3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AD en excédent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34499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2ABA9E30-B798-E910-7585-5DB320B00A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15065"/>
              </p:ext>
            </p:extLst>
          </p:nvPr>
        </p:nvGraphicFramePr>
        <p:xfrm>
          <a:off x="6970759" y="2647488"/>
          <a:ext cx="3289254" cy="834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254">
                  <a:extLst>
                    <a:ext uri="{9D8B030D-6E8A-4147-A177-3AD203B41FA5}">
                      <a16:colId xmlns:a16="http://schemas.microsoft.com/office/drawing/2014/main" val="1370668925"/>
                    </a:ext>
                  </a:extLst>
                </a:gridCol>
              </a:tblGrid>
              <a:tr h="834875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EC série acrobatique non validée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853472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00000000-0008-0000-0000-00003E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52" y="3846506"/>
            <a:ext cx="428685" cy="54300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0000000-0008-0000-0000-00006E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765" y="3885751"/>
            <a:ext cx="428685" cy="54300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584" y="3876875"/>
            <a:ext cx="478743" cy="60640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5E7094E-9F98-808D-6807-865C08D08C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17" y="3791466"/>
            <a:ext cx="575032" cy="72837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0000000-0008-0000-0000-000059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635" y="3935433"/>
            <a:ext cx="714475" cy="54300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0000000-0008-0000-0000-000055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889" y="3923257"/>
            <a:ext cx="543001" cy="54300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0000000-0008-0000-0000-000055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581" y="3900060"/>
            <a:ext cx="543001" cy="54300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0000000-0008-0000-0000-000069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31" y="3923257"/>
            <a:ext cx="457264" cy="54300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00000000-0008-0000-0000-000016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331" y="3846506"/>
            <a:ext cx="724001" cy="543001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44EC3249-9BB3-1B21-B2B9-84C4A89C8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951241"/>
              </p:ext>
            </p:extLst>
          </p:nvPr>
        </p:nvGraphicFramePr>
        <p:xfrm>
          <a:off x="6782870" y="6341613"/>
          <a:ext cx="1759882" cy="573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882">
                  <a:extLst>
                    <a:ext uri="{9D8B030D-6E8A-4147-A177-3AD203B41FA5}">
                      <a16:colId xmlns:a16="http://schemas.microsoft.com/office/drawing/2014/main" val="1370668925"/>
                    </a:ext>
                  </a:extLst>
                </a:gridCol>
              </a:tblGrid>
              <a:tr h="573229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rgbClr val="FF0000"/>
                          </a:solidFill>
                        </a:rPr>
                        <a:t>Répétition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853472"/>
                  </a:ext>
                </a:extLst>
              </a:tr>
            </a:tbl>
          </a:graphicData>
        </a:graphic>
      </p:graphicFrame>
      <p:sp>
        <p:nvSpPr>
          <p:cNvPr id="7" name="Flèche : haut 6">
            <a:extLst>
              <a:ext uri="{FF2B5EF4-FFF2-40B4-BE49-F238E27FC236}">
                <a16:creationId xmlns:a16="http://schemas.microsoft.com/office/drawing/2014/main" id="{79E3BAAB-27E5-4960-93F7-C89D2D5FAF5F}"/>
              </a:ext>
            </a:extLst>
          </p:cNvPr>
          <p:cNvSpPr/>
          <p:nvPr/>
        </p:nvSpPr>
        <p:spPr>
          <a:xfrm>
            <a:off x="7464729" y="5997366"/>
            <a:ext cx="410966" cy="240327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F50D47A-BA13-5DD9-222C-5147DD1D05BC}"/>
              </a:ext>
            </a:extLst>
          </p:cNvPr>
          <p:cNvCxnSpPr>
            <a:cxnSpLocks/>
          </p:cNvCxnSpPr>
          <p:nvPr/>
        </p:nvCxnSpPr>
        <p:spPr>
          <a:xfrm>
            <a:off x="2688377" y="3751170"/>
            <a:ext cx="2132027" cy="1885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53D950EA-8278-2A82-00B4-F480F9B8C6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3990" y="506973"/>
            <a:ext cx="1091214" cy="727477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76FEAE23-71B4-2CDD-F1FA-37891B5C518A}"/>
              </a:ext>
            </a:extLst>
          </p:cNvPr>
          <p:cNvSpPr/>
          <p:nvPr/>
        </p:nvSpPr>
        <p:spPr>
          <a:xfrm rot="5400000">
            <a:off x="7740686" y="3141610"/>
            <a:ext cx="794956" cy="2086828"/>
          </a:xfrm>
          <a:prstGeom prst="roundRect">
            <a:avLst>
              <a:gd name="adj" fmla="val 9727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05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Répétition d’élément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E0A86A-8284-100B-8FD6-1E93A66C3368}"/>
              </a:ext>
            </a:extLst>
          </p:cNvPr>
          <p:cNvSpPr txBox="1">
            <a:spLocks/>
          </p:cNvSpPr>
          <p:nvPr/>
        </p:nvSpPr>
        <p:spPr>
          <a:xfrm>
            <a:off x="468313" y="1630681"/>
            <a:ext cx="9791700" cy="5303519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difficulté 6</a:t>
            </a:r>
            <a:r>
              <a:rPr lang="fr-FR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répétée peut valider une liaison mais ne peut servir pour valider une EC.</a:t>
            </a:r>
          </a:p>
          <a:p>
            <a:pPr marL="0" lvl="1" algn="just"/>
            <a:r>
              <a:rPr lang="fr-FR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2 :</a:t>
            </a:r>
          </a:p>
          <a:p>
            <a:pPr lvl="1" algn="l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2D1AD74-B7D3-3A00-11FC-C0D2B3424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639607"/>
              </p:ext>
            </p:extLst>
          </p:nvPr>
        </p:nvGraphicFramePr>
        <p:xfrm>
          <a:off x="489131" y="3650962"/>
          <a:ext cx="9718668" cy="2132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852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2761222800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2981983517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61389294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76097765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964256889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1872977030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317418084"/>
                    </a:ext>
                  </a:extLst>
                </a:gridCol>
              </a:tblGrid>
              <a:tr h="106601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150°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  <a:tr h="106601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devient AD</a:t>
                      </a:r>
                      <a:endParaRPr lang="fr-FR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  <a:r>
                        <a:rPr lang="fr-FR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devient AD</a:t>
                      </a:r>
                      <a:endParaRPr lang="fr-FR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devient AD non retenue</a:t>
                      </a:r>
                      <a:endParaRPr lang="fr-FR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34499"/>
                  </a:ext>
                </a:extLst>
              </a:tr>
            </a:tbl>
          </a:graphicData>
        </a:graphic>
      </p:graphicFrame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A1849644-9632-EF04-9AC0-092B1E813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264283"/>
              </p:ext>
            </p:extLst>
          </p:nvPr>
        </p:nvGraphicFramePr>
        <p:xfrm>
          <a:off x="6905084" y="2402155"/>
          <a:ext cx="327892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8928">
                  <a:extLst>
                    <a:ext uri="{9D8B030D-6E8A-4147-A177-3AD203B41FA5}">
                      <a16:colId xmlns:a16="http://schemas.microsoft.com/office/drawing/2014/main" val="1370668925"/>
                    </a:ext>
                  </a:extLst>
                </a:gridCol>
              </a:tblGrid>
              <a:tr h="83487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 série acrobatique validée (rondade salto AR)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853472"/>
                  </a:ext>
                </a:extLst>
              </a:tr>
            </a:tbl>
          </a:graphicData>
        </a:graphic>
      </p:graphicFrame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47AF9BF0-4001-2AF9-7E02-04E781191D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907326"/>
              </p:ext>
            </p:extLst>
          </p:nvPr>
        </p:nvGraphicFramePr>
        <p:xfrm>
          <a:off x="5972881" y="5935757"/>
          <a:ext cx="428748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7484">
                  <a:extLst>
                    <a:ext uri="{9D8B030D-6E8A-4147-A177-3AD203B41FA5}">
                      <a16:colId xmlns:a16="http://schemas.microsoft.com/office/drawing/2014/main" val="1370668925"/>
                    </a:ext>
                  </a:extLst>
                </a:gridCol>
              </a:tblGrid>
              <a:tr h="83487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Liaison </a:t>
                      </a:r>
                      <a:r>
                        <a:rPr lang="fr-FR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acro.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bonifiée (salto AV en liaison directe avec 2 éléments </a:t>
                      </a:r>
                      <a:r>
                        <a:rPr lang="fr-FR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acro.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avec envol)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853472"/>
                  </a:ext>
                </a:extLst>
              </a:tr>
            </a:tbl>
          </a:graphicData>
        </a:graphic>
      </p:graphicFrame>
      <p:pic>
        <p:nvPicPr>
          <p:cNvPr id="21" name="Image 20">
            <a:extLst>
              <a:ext uri="{FF2B5EF4-FFF2-40B4-BE49-F238E27FC236}">
                <a16:creationId xmlns:a16="http://schemas.microsoft.com/office/drawing/2014/main" id="{00000000-0008-0000-0000-00003E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23" y="3893976"/>
            <a:ext cx="428685" cy="54300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0000000-0008-0000-0000-00006E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334" y="3937006"/>
            <a:ext cx="428685" cy="54300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951" y="3770715"/>
            <a:ext cx="577412" cy="73138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EB43433-28D1-A535-A609-D4D0B2FAF8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80" y="3770715"/>
            <a:ext cx="575032" cy="728374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0000000-0008-0000-0000-000059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59" y="3893976"/>
            <a:ext cx="714475" cy="54300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0000000-0008-0000-0000-000055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829" y="3893976"/>
            <a:ext cx="543001" cy="54300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0000000-0008-0000-0000-000055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029" y="3947334"/>
            <a:ext cx="543001" cy="54300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00000000-0008-0000-0000-000069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804" y="3893975"/>
            <a:ext cx="457264" cy="54300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0000000-0008-0000-0000-00004A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469" y="3937005"/>
            <a:ext cx="533474" cy="543001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A1BA945F-F126-42C7-F62D-80B7BE2402F1}"/>
              </a:ext>
            </a:extLst>
          </p:cNvPr>
          <p:cNvCxnSpPr>
            <a:cxnSpLocks/>
          </p:cNvCxnSpPr>
          <p:nvPr/>
        </p:nvCxnSpPr>
        <p:spPr>
          <a:xfrm>
            <a:off x="2650799" y="3650962"/>
            <a:ext cx="2132027" cy="1885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BF39B18-87BB-FA22-D986-B87B7E9F5997}"/>
              </a:ext>
            </a:extLst>
          </p:cNvPr>
          <p:cNvCxnSpPr>
            <a:cxnSpLocks/>
          </p:cNvCxnSpPr>
          <p:nvPr/>
        </p:nvCxnSpPr>
        <p:spPr>
          <a:xfrm>
            <a:off x="7164717" y="3661620"/>
            <a:ext cx="2934314" cy="819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962C6BC-EDE7-7AA8-7B99-EB9D07BD5FB1}"/>
              </a:ext>
            </a:extLst>
          </p:cNvPr>
          <p:cNvSpPr/>
          <p:nvPr/>
        </p:nvSpPr>
        <p:spPr>
          <a:xfrm rot="5400000">
            <a:off x="8748212" y="3247252"/>
            <a:ext cx="794956" cy="1949240"/>
          </a:xfrm>
          <a:prstGeom prst="roundRect">
            <a:avLst>
              <a:gd name="adj" fmla="val 9727"/>
            </a:avLst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35258D9-7546-9E77-ED22-BADABB57401E}"/>
              </a:ext>
            </a:extLst>
          </p:cNvPr>
          <p:cNvSpPr/>
          <p:nvPr/>
        </p:nvSpPr>
        <p:spPr>
          <a:xfrm rot="5400000">
            <a:off x="8120304" y="2608505"/>
            <a:ext cx="997643" cy="3234154"/>
          </a:xfrm>
          <a:prstGeom prst="roundRect">
            <a:avLst>
              <a:gd name="adj" fmla="val 9727"/>
            </a:avLst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28F22C5-365F-98F5-946E-7E55F5D763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3990" y="506973"/>
            <a:ext cx="1091214" cy="72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7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Exigence de composition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2D1AD74-B7D3-3A00-11FC-C0D2B3424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640884"/>
              </p:ext>
            </p:extLst>
          </p:nvPr>
        </p:nvGraphicFramePr>
        <p:xfrm>
          <a:off x="643820" y="3508530"/>
          <a:ext cx="9718668" cy="2132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852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2761222800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2981983517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61389294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76097765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964256889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1872977030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317418084"/>
                    </a:ext>
                  </a:extLst>
                </a:gridCol>
              </a:tblGrid>
              <a:tr h="106601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150°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  <a:tr h="10660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3200" b="1" dirty="0"/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3200" b="1" dirty="0"/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3200" b="1" dirty="0">
                          <a:solidFill>
                            <a:srgbClr val="0070C0"/>
                          </a:solidFill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3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devient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  <a:endParaRPr lang="fr-FR" sz="12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3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devient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  <a:endParaRPr lang="fr-FR" sz="12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3200" b="1" dirty="0"/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3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endParaRPr lang="fr-FR" sz="1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devient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  <a:endParaRPr lang="fr-FR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3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X 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AD en excédent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3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AD en excédent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34499"/>
                  </a:ext>
                </a:extLst>
              </a:tr>
            </a:tbl>
          </a:graphicData>
        </a:graphic>
      </p:graphicFrame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99C9DBA6-099F-9BCB-E10B-3D1125751C95}"/>
              </a:ext>
            </a:extLst>
          </p:cNvPr>
          <p:cNvSpPr txBox="1">
            <a:spLocks/>
          </p:cNvSpPr>
          <p:nvPr/>
        </p:nvSpPr>
        <p:spPr>
          <a:xfrm>
            <a:off x="468314" y="1442195"/>
            <a:ext cx="9791700" cy="1451368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1 :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Une série acrobatique de minimum 2 éléments avec envol dont 1 salto.</a:t>
            </a:r>
          </a:p>
          <a:p>
            <a:pPr marL="0" lvl="1" algn="just">
              <a:buClr>
                <a:schemeClr val="tx1"/>
              </a:buClr>
            </a:pPr>
            <a:r>
              <a:rPr lang="fr-FR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:</a:t>
            </a:r>
          </a:p>
          <a:p>
            <a:pPr lvl="1" algn="l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0000000-0008-0000-0000-00003E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41" y="3781425"/>
            <a:ext cx="428685" cy="5430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000000-0008-0000-0000-00006E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906" y="3828985"/>
            <a:ext cx="428685" cy="5430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98" y="3653713"/>
            <a:ext cx="592773" cy="75084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DB92AD7-CC45-B944-AE70-6151EA08D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73" y="3664949"/>
            <a:ext cx="575032" cy="72837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0000000-0008-0000-0000-000059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25" y="3779990"/>
            <a:ext cx="714475" cy="54300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0000000-0008-0000-0000-000055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498" y="3828984"/>
            <a:ext cx="543001" cy="54300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0000000-0008-0000-0000-00005D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030" y="3784402"/>
            <a:ext cx="600159" cy="54300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0000000-0008-0000-0000-000069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614" y="3757635"/>
            <a:ext cx="457264" cy="54300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903DAE35-7B8C-F5A6-CB5F-745E92C4F8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331" y="3846506"/>
            <a:ext cx="724001" cy="543001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C14DB47B-267A-72A3-4F90-47EAFD989CF2}"/>
              </a:ext>
            </a:extLst>
          </p:cNvPr>
          <p:cNvCxnSpPr>
            <a:cxnSpLocks/>
          </p:cNvCxnSpPr>
          <p:nvPr/>
        </p:nvCxnSpPr>
        <p:spPr>
          <a:xfrm>
            <a:off x="2776059" y="3451833"/>
            <a:ext cx="2132027" cy="1885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D7F1024-C35C-B898-671B-E44A71A0F50B}"/>
              </a:ext>
            </a:extLst>
          </p:cNvPr>
          <p:cNvCxnSpPr>
            <a:cxnSpLocks/>
          </p:cNvCxnSpPr>
          <p:nvPr/>
        </p:nvCxnSpPr>
        <p:spPr>
          <a:xfrm>
            <a:off x="7135117" y="3489675"/>
            <a:ext cx="2132027" cy="1885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6115339B-69A8-8299-652F-8E03E60ED1D3}"/>
              </a:ext>
            </a:extLst>
          </p:cNvPr>
          <p:cNvSpPr/>
          <p:nvPr/>
        </p:nvSpPr>
        <p:spPr>
          <a:xfrm>
            <a:off x="7197746" y="3589399"/>
            <a:ext cx="1883623" cy="99512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365CE46-CD85-7DA9-5E70-029B6C921A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43990" y="506973"/>
            <a:ext cx="1091214" cy="72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1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Exigence de composition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2D1AD74-B7D3-3A00-11FC-C0D2B3424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678880"/>
              </p:ext>
            </p:extLst>
          </p:nvPr>
        </p:nvGraphicFramePr>
        <p:xfrm>
          <a:off x="643820" y="3603274"/>
          <a:ext cx="9718668" cy="2132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852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2761222800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2981983517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61389294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76097765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136808">
                  <a:extLst>
                    <a:ext uri="{9D8B030D-6E8A-4147-A177-3AD203B41FA5}">
                      <a16:colId xmlns:a16="http://schemas.microsoft.com/office/drawing/2014/main" val="3964256889"/>
                    </a:ext>
                  </a:extLst>
                </a:gridCol>
                <a:gridCol w="1022896">
                  <a:extLst>
                    <a:ext uri="{9D8B030D-6E8A-4147-A177-3AD203B41FA5}">
                      <a16:colId xmlns:a16="http://schemas.microsoft.com/office/drawing/2014/main" val="1872977030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317418084"/>
                    </a:ext>
                  </a:extLst>
                </a:gridCol>
              </a:tblGrid>
              <a:tr h="106601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150°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  <a:tr h="106601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devient AD</a:t>
                      </a:r>
                      <a:endParaRPr lang="fr-FR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devient AD</a:t>
                      </a:r>
                      <a:endParaRPr lang="fr-FR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  </a:t>
                      </a: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devient AD</a:t>
                      </a:r>
                      <a:endParaRPr lang="fr-FR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  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en excédent</a:t>
                      </a:r>
                      <a:endParaRPr lang="fr-FR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AD en excédent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34499"/>
                  </a:ext>
                </a:extLst>
              </a:tr>
            </a:tbl>
          </a:graphicData>
        </a:graphic>
      </p:graphicFrame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99C9DBA6-099F-9BCB-E10B-3D1125751C95}"/>
              </a:ext>
            </a:extLst>
          </p:cNvPr>
          <p:cNvSpPr txBox="1">
            <a:spLocks/>
          </p:cNvSpPr>
          <p:nvPr/>
        </p:nvSpPr>
        <p:spPr>
          <a:xfrm>
            <a:off x="468314" y="1442195"/>
            <a:ext cx="9791700" cy="1451368"/>
          </a:xfrm>
          <a:prstGeom prst="rect">
            <a:avLst/>
          </a:prstGeom>
        </p:spPr>
        <p:txBody>
          <a:bodyPr vert="horz" lIns="104287" tIns="52144" rIns="104287" bIns="52144" rtlCol="0" anchor="t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2 :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Deux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salti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différents dans le mouvement.</a:t>
            </a:r>
          </a:p>
          <a:p>
            <a:pPr marL="0" lvl="1" algn="just">
              <a:buClr>
                <a:schemeClr val="tx1"/>
              </a:buClr>
            </a:pP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buClr>
                <a:schemeClr val="tx1"/>
              </a:buClr>
            </a:pPr>
            <a:r>
              <a:rPr lang="fr-FR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:</a:t>
            </a:r>
          </a:p>
          <a:p>
            <a:pPr lvl="1" algn="l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0000000-0008-0000-0000-00003E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99" y="3902390"/>
            <a:ext cx="428685" cy="54300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0000000-0008-0000-0000-00006E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793" y="3885751"/>
            <a:ext cx="428685" cy="54300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99" y="3856815"/>
            <a:ext cx="515191" cy="65257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E5D66AB-B308-D306-64A5-3C7BAFBFE6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54" y="3765869"/>
            <a:ext cx="575032" cy="72837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0000000-0008-0000-0000-000059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046" y="3902389"/>
            <a:ext cx="714475" cy="54300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0000000-0008-0000-0000-000055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406" y="3920138"/>
            <a:ext cx="543001" cy="54300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0000000-0008-0000-0000-00005D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27" y="3990829"/>
            <a:ext cx="600159" cy="54300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0000000-0008-0000-0000-000069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722" y="3911601"/>
            <a:ext cx="457264" cy="54300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4833913-FE4A-6793-69C4-CEA4CECEED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331" y="3846506"/>
            <a:ext cx="724001" cy="543001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C88B810-4ACD-851C-2E5B-465F47A3875A}"/>
              </a:ext>
            </a:extLst>
          </p:cNvPr>
          <p:cNvCxnSpPr>
            <a:cxnSpLocks/>
          </p:cNvCxnSpPr>
          <p:nvPr/>
        </p:nvCxnSpPr>
        <p:spPr>
          <a:xfrm flipV="1">
            <a:off x="2798873" y="3572413"/>
            <a:ext cx="2132027" cy="45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43DBDC9-2EC1-AC81-0B0E-06B00A776FA5}"/>
              </a:ext>
            </a:extLst>
          </p:cNvPr>
          <p:cNvSpPr/>
          <p:nvPr/>
        </p:nvSpPr>
        <p:spPr>
          <a:xfrm>
            <a:off x="1755990" y="3633679"/>
            <a:ext cx="974734" cy="105443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A302EA74-1070-04D0-1912-2A3045A10B0E}"/>
              </a:ext>
            </a:extLst>
          </p:cNvPr>
          <p:cNvSpPr/>
          <p:nvPr/>
        </p:nvSpPr>
        <p:spPr>
          <a:xfrm>
            <a:off x="5004837" y="3653268"/>
            <a:ext cx="1047592" cy="105443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146B315-9786-7689-4DD4-DE9B3F8206D0}"/>
              </a:ext>
            </a:extLst>
          </p:cNvPr>
          <p:cNvCxnSpPr>
            <a:cxnSpLocks/>
          </p:cNvCxnSpPr>
          <p:nvPr/>
        </p:nvCxnSpPr>
        <p:spPr>
          <a:xfrm flipV="1">
            <a:off x="7118442" y="3603274"/>
            <a:ext cx="2132027" cy="45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15203BDF-FDA4-DC3E-47D0-11CEDCB270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43990" y="506973"/>
            <a:ext cx="1091214" cy="72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0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Exigence de composition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2D1AD74-B7D3-3A00-11FC-C0D2B3424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53572"/>
              </p:ext>
            </p:extLst>
          </p:nvPr>
        </p:nvGraphicFramePr>
        <p:xfrm>
          <a:off x="623460" y="3597666"/>
          <a:ext cx="9718668" cy="2132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852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2761222800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2981983517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61389294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76097765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964256889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1872977030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317418084"/>
                    </a:ext>
                  </a:extLst>
                </a:gridCol>
              </a:tblGrid>
              <a:tr h="106601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150°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  <a:tr h="10660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devient AD</a:t>
                      </a:r>
                      <a:endParaRPr lang="fr-FR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devient AD</a:t>
                      </a:r>
                      <a:endParaRPr lang="fr-FR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devient AD</a:t>
                      </a:r>
                      <a:endParaRPr lang="fr-FR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   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en excédent</a:t>
                      </a:r>
                      <a:endParaRPr lang="fr-FR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AD en excédent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34499"/>
                  </a:ext>
                </a:extLst>
              </a:tr>
            </a:tbl>
          </a:graphicData>
        </a:graphic>
      </p:graphicFrame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99C9DBA6-099F-9BCB-E10B-3D1125751C95}"/>
              </a:ext>
            </a:extLst>
          </p:cNvPr>
          <p:cNvSpPr txBox="1">
            <a:spLocks/>
          </p:cNvSpPr>
          <p:nvPr/>
        </p:nvSpPr>
        <p:spPr>
          <a:xfrm>
            <a:off x="468314" y="1442195"/>
            <a:ext cx="9791700" cy="1451368"/>
          </a:xfrm>
          <a:prstGeom prst="rect">
            <a:avLst/>
          </a:prstGeom>
        </p:spPr>
        <p:txBody>
          <a:bodyPr vert="horz" lIns="104287" tIns="52144" rIns="104287" bIns="52144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3 :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passage gymnique d’au moins 2 sauts différents appel 1 pieds, liés directement ou indirectement et 1 pirouette de 360°minimum.</a:t>
            </a:r>
          </a:p>
          <a:p>
            <a:pPr marL="0" lvl="1" algn="just">
              <a:buClr>
                <a:schemeClr val="tx1"/>
              </a:buClr>
            </a:pPr>
            <a:r>
              <a:rPr lang="fr-FR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:</a:t>
            </a:r>
          </a:p>
          <a:p>
            <a:pPr lvl="1" algn="l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000000-0008-0000-0000-00003E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68" y="3922454"/>
            <a:ext cx="428685" cy="54300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0000000-0008-0000-0000-00006E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050" y="3966883"/>
            <a:ext cx="428685" cy="54300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80F0810-086F-2BCE-7663-16B5682F6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99" y="3919445"/>
            <a:ext cx="515191" cy="65257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088E19C-B5FF-2AB8-6D59-7BF9A3F9A1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09" y="3865693"/>
            <a:ext cx="575032" cy="72837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0000000-0008-0000-0000-000059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24" y="3961039"/>
            <a:ext cx="714475" cy="54300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0000000-0008-0000-0000-000055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503" y="3972131"/>
            <a:ext cx="543001" cy="54300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0000000-0008-0000-0000-00005D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20" y="3972131"/>
            <a:ext cx="600159" cy="54300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0000000-0008-0000-0000-000069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017" y="3922454"/>
            <a:ext cx="457264" cy="54300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B9378994-00D2-AA0C-1E08-090B993AF5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177" y="3846506"/>
            <a:ext cx="724001" cy="543001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DB23248-0124-9F0C-429D-3866AB82D3B6}"/>
              </a:ext>
            </a:extLst>
          </p:cNvPr>
          <p:cNvSpPr/>
          <p:nvPr/>
        </p:nvSpPr>
        <p:spPr>
          <a:xfrm>
            <a:off x="2789510" y="3722943"/>
            <a:ext cx="1973184" cy="92949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88FBBF4-D156-9F4A-FBB2-A661882F14E8}"/>
              </a:ext>
            </a:extLst>
          </p:cNvPr>
          <p:cNvSpPr/>
          <p:nvPr/>
        </p:nvSpPr>
        <p:spPr>
          <a:xfrm>
            <a:off x="651113" y="3664569"/>
            <a:ext cx="988493" cy="92949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3FD3D4BF-F296-AB35-FBAE-D9ACEE237F19}"/>
              </a:ext>
            </a:extLst>
          </p:cNvPr>
          <p:cNvCxnSpPr>
            <a:cxnSpLocks/>
          </p:cNvCxnSpPr>
          <p:nvPr/>
        </p:nvCxnSpPr>
        <p:spPr>
          <a:xfrm>
            <a:off x="2800749" y="3638127"/>
            <a:ext cx="2132027" cy="1885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592A33F-AEAE-664F-7320-BB2AACDBEE39}"/>
              </a:ext>
            </a:extLst>
          </p:cNvPr>
          <p:cNvCxnSpPr>
            <a:cxnSpLocks/>
          </p:cNvCxnSpPr>
          <p:nvPr/>
        </p:nvCxnSpPr>
        <p:spPr>
          <a:xfrm>
            <a:off x="7110064" y="3638127"/>
            <a:ext cx="2132027" cy="1885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D870CDEF-3C8C-4394-4897-2C28305389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43990" y="506973"/>
            <a:ext cx="1091214" cy="72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5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Exigence de composition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2D1AD74-B7D3-3A00-11FC-C0D2B3424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582757"/>
              </p:ext>
            </p:extLst>
          </p:nvPr>
        </p:nvGraphicFramePr>
        <p:xfrm>
          <a:off x="541345" y="3611523"/>
          <a:ext cx="9718668" cy="2132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852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2761222800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2981983517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61389294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76097765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964256889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1872977030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317418084"/>
                    </a:ext>
                  </a:extLst>
                </a:gridCol>
              </a:tblGrid>
              <a:tr h="106601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150°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  <a:tr h="10660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fr-FR" sz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devient AD</a:t>
                      </a:r>
                      <a:endParaRPr lang="fr-FR" sz="28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fr-FR" sz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devient AD</a:t>
                      </a:r>
                      <a:endParaRPr lang="fr-FR" sz="28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  <a:r>
                        <a:rPr lang="fr-FR" sz="2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D6 devient AD</a:t>
                      </a:r>
                      <a:endParaRPr lang="fr-FR" sz="54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  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en excédent</a:t>
                      </a:r>
                      <a:endParaRPr lang="fr-FR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D6 devient AD en excédent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34499"/>
                  </a:ext>
                </a:extLst>
              </a:tr>
            </a:tbl>
          </a:graphicData>
        </a:graphic>
      </p:graphicFrame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99C9DBA6-099F-9BCB-E10B-3D1125751C95}"/>
              </a:ext>
            </a:extLst>
          </p:cNvPr>
          <p:cNvSpPr txBox="1">
            <a:spLocks/>
          </p:cNvSpPr>
          <p:nvPr/>
        </p:nvSpPr>
        <p:spPr>
          <a:xfrm>
            <a:off x="468314" y="1442195"/>
            <a:ext cx="9791700" cy="1451368"/>
          </a:xfrm>
          <a:prstGeom prst="rect">
            <a:avLst/>
          </a:prstGeom>
        </p:spPr>
        <p:txBody>
          <a:bodyPr vert="horz" lIns="104287" tIns="52144" rIns="104287" bIns="52144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4 :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Trois éléments acrobatiques avec envol en AV, AR et Latéral</a:t>
            </a:r>
          </a:p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buClr>
                <a:schemeClr val="tx1"/>
              </a:buClr>
            </a:pPr>
            <a:r>
              <a:rPr lang="fr-FR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:</a:t>
            </a:r>
          </a:p>
          <a:p>
            <a:pPr lvl="1" algn="l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0000000-0008-0000-0000-00003E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04" y="3885751"/>
            <a:ext cx="428685" cy="54300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0000000-0008-0000-0000-00006E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682" y="3923678"/>
            <a:ext cx="428685" cy="54300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0000000-0008-0000-0000-00004C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981" y="3949079"/>
            <a:ext cx="698400" cy="5400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328F670-B61D-7102-ADD5-D754BAC5A0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99" y="3856815"/>
            <a:ext cx="515191" cy="65257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4D99A252-6558-C624-F443-4D59BDD4AD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02" y="3790517"/>
            <a:ext cx="575032" cy="728374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0000000-0008-0000-0000-000059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757" y="3923677"/>
            <a:ext cx="714475" cy="54300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0000000-0008-0000-0000-000055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599" y="3949079"/>
            <a:ext cx="543001" cy="54300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0000000-0008-0000-0000-00005D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882" y="3885751"/>
            <a:ext cx="600159" cy="54300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00000000-0008-0000-0000-0000690000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33" y="3885751"/>
            <a:ext cx="457264" cy="543001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564DBB5A-0912-97B9-9BFF-5ED6DAF52E6F}"/>
              </a:ext>
            </a:extLst>
          </p:cNvPr>
          <p:cNvSpPr/>
          <p:nvPr/>
        </p:nvSpPr>
        <p:spPr>
          <a:xfrm>
            <a:off x="1643935" y="3689955"/>
            <a:ext cx="1043064" cy="92949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D6380ED-1798-A842-7396-89AF5EF17640}"/>
              </a:ext>
            </a:extLst>
          </p:cNvPr>
          <p:cNvSpPr/>
          <p:nvPr/>
        </p:nvSpPr>
        <p:spPr>
          <a:xfrm>
            <a:off x="8135707" y="3654817"/>
            <a:ext cx="988493" cy="92949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AB13982-EF28-EDE2-69B9-5CCB9957E129}"/>
              </a:ext>
            </a:extLst>
          </p:cNvPr>
          <p:cNvSpPr/>
          <p:nvPr/>
        </p:nvSpPr>
        <p:spPr>
          <a:xfrm>
            <a:off x="9206531" y="3650622"/>
            <a:ext cx="988493" cy="92949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90210DA-DD13-CD16-12E2-D4727F97360F}"/>
              </a:ext>
            </a:extLst>
          </p:cNvPr>
          <p:cNvCxnSpPr>
            <a:cxnSpLocks/>
          </p:cNvCxnSpPr>
          <p:nvPr/>
        </p:nvCxnSpPr>
        <p:spPr>
          <a:xfrm>
            <a:off x="2650799" y="3650962"/>
            <a:ext cx="2132027" cy="1885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2567970-99D7-7D21-3EB2-7BD3AD7F3E86}"/>
              </a:ext>
            </a:extLst>
          </p:cNvPr>
          <p:cNvCxnSpPr>
            <a:cxnSpLocks/>
          </p:cNvCxnSpPr>
          <p:nvPr/>
        </p:nvCxnSpPr>
        <p:spPr>
          <a:xfrm flipV="1">
            <a:off x="6992173" y="3596156"/>
            <a:ext cx="3267840" cy="1037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B8BAD8CF-F5C1-6FFB-561C-029196202E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43990" y="506973"/>
            <a:ext cx="1091214" cy="7274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EB9068-24B2-B8B6-0DD3-7F38ED5362E1}"/>
              </a:ext>
            </a:extLst>
          </p:cNvPr>
          <p:cNvSpPr/>
          <p:nvPr/>
        </p:nvSpPr>
        <p:spPr>
          <a:xfrm>
            <a:off x="1643935" y="3010328"/>
            <a:ext cx="1006864" cy="4484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Avant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214C69-C684-CB0A-8AF4-ED94545203FC}"/>
              </a:ext>
            </a:extLst>
          </p:cNvPr>
          <p:cNvSpPr/>
          <p:nvPr/>
        </p:nvSpPr>
        <p:spPr>
          <a:xfrm>
            <a:off x="9155022" y="2958443"/>
            <a:ext cx="1006864" cy="4484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Arrière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E61647-A29E-F075-3E71-D509144F513E}"/>
              </a:ext>
            </a:extLst>
          </p:cNvPr>
          <p:cNvSpPr/>
          <p:nvPr/>
        </p:nvSpPr>
        <p:spPr>
          <a:xfrm>
            <a:off x="8037126" y="2967005"/>
            <a:ext cx="1006864" cy="4484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Latéral</a:t>
            </a:r>
          </a:p>
        </p:txBody>
      </p:sp>
    </p:spTree>
    <p:extLst>
      <p:ext uri="{BB962C8B-B14F-4D97-AF65-F5344CB8AC3E}">
        <p14:creationId xmlns:p14="http://schemas.microsoft.com/office/powerpoint/2010/main" val="212067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4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none" dirty="0"/>
              <a:t>Exigence de composition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2D1AD74-B7D3-3A00-11FC-C0D2B3424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086095"/>
              </p:ext>
            </p:extLst>
          </p:nvPr>
        </p:nvGraphicFramePr>
        <p:xfrm>
          <a:off x="541345" y="3611523"/>
          <a:ext cx="9718668" cy="2132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852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2761222800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2981983517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61389294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76097765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964256889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1872977030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317418084"/>
                    </a:ext>
                  </a:extLst>
                </a:gridCol>
              </a:tblGrid>
              <a:tr h="106601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150°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  <a:tr h="10660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fr-FR" sz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devient AD</a:t>
                      </a:r>
                      <a:endParaRPr lang="fr-FR" sz="28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fr-FR" sz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devient AD</a:t>
                      </a:r>
                      <a:endParaRPr lang="fr-FR" sz="28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  <a:r>
                        <a:rPr lang="fr-FR" sz="2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D6 devient AD</a:t>
                      </a:r>
                      <a:endParaRPr lang="fr-FR" sz="54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  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en excédent</a:t>
                      </a:r>
                      <a:endParaRPr lang="fr-FR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D6 devient AD en excédent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34499"/>
                  </a:ext>
                </a:extLst>
              </a:tr>
            </a:tbl>
          </a:graphicData>
        </a:graphic>
      </p:graphicFrame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99C9DBA6-099F-9BCB-E10B-3D1125751C95}"/>
              </a:ext>
            </a:extLst>
          </p:cNvPr>
          <p:cNvSpPr txBox="1">
            <a:spLocks/>
          </p:cNvSpPr>
          <p:nvPr/>
        </p:nvSpPr>
        <p:spPr>
          <a:xfrm>
            <a:off x="468314" y="1442195"/>
            <a:ext cx="9791700" cy="1451368"/>
          </a:xfrm>
          <a:prstGeom prst="rect">
            <a:avLst/>
          </a:prstGeom>
        </p:spPr>
        <p:txBody>
          <a:bodyPr vert="horz" lIns="104287" tIns="52144" rIns="104287" bIns="52144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b="1" i="1" u="sng" dirty="0">
                <a:solidFill>
                  <a:schemeClr val="tx1"/>
                </a:solidFill>
              </a:rPr>
              <a:t>EC 5 :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Trebuchet MS" charset="0"/>
              </a:rPr>
              <a:t>Un saut à l’écart antéropostérieur ≥ à 150°.</a:t>
            </a:r>
          </a:p>
          <a:p>
            <a:pPr marL="0" lvl="1" algn="just">
              <a:buClr>
                <a:schemeClr val="tx1"/>
              </a:buClr>
            </a:pPr>
            <a:r>
              <a:rPr lang="fr-FR" sz="2400" b="1" u="sng" dirty="0">
                <a:solidFill>
                  <a:schemeClr val="tx1"/>
                </a:solidFill>
              </a:rPr>
              <a:t>Exemple :</a:t>
            </a:r>
          </a:p>
          <a:p>
            <a:pPr lvl="1" algn="l"/>
            <a:endParaRPr lang="fr-FR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0000000-0008-0000-0000-00003E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8" y="3885751"/>
            <a:ext cx="428685" cy="54300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0000000-0008-0000-0000-00006E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442" y="3939528"/>
            <a:ext cx="428685" cy="54300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0000000-0008-0000-0000-00004C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001" y="3939528"/>
            <a:ext cx="698400" cy="54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02D8B66-F870-2847-6C03-58F148A7BF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99" y="3856815"/>
            <a:ext cx="515191" cy="65257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F2A60CB-FEBC-17DF-0F3A-DC7798BD09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820" y="3774110"/>
            <a:ext cx="575032" cy="72837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0000000-0008-0000-0000-000059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185" y="3920138"/>
            <a:ext cx="714475" cy="54300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0000000-0008-0000-0000-000055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102" y="3966389"/>
            <a:ext cx="543001" cy="54300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0000000-0008-0000-0000-00005D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95" y="3961492"/>
            <a:ext cx="600159" cy="54300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0000000-0008-0000-0000-0000690000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096" y="3889527"/>
            <a:ext cx="457264" cy="543001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A53AE06-8940-693B-3903-A6D84294E6BA}"/>
              </a:ext>
            </a:extLst>
          </p:cNvPr>
          <p:cNvSpPr/>
          <p:nvPr/>
        </p:nvSpPr>
        <p:spPr>
          <a:xfrm>
            <a:off x="2755557" y="3673548"/>
            <a:ext cx="988493" cy="92949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892A430-AD06-D808-FC27-8A38E0DEA828}"/>
              </a:ext>
            </a:extLst>
          </p:cNvPr>
          <p:cNvCxnSpPr>
            <a:cxnSpLocks/>
          </p:cNvCxnSpPr>
          <p:nvPr/>
        </p:nvCxnSpPr>
        <p:spPr>
          <a:xfrm>
            <a:off x="2650799" y="3588332"/>
            <a:ext cx="2132027" cy="1885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A7FCF3A-663B-5E11-6AAD-E5B4CD46D693}"/>
              </a:ext>
            </a:extLst>
          </p:cNvPr>
          <p:cNvCxnSpPr>
            <a:cxnSpLocks/>
          </p:cNvCxnSpPr>
          <p:nvPr/>
        </p:nvCxnSpPr>
        <p:spPr>
          <a:xfrm flipV="1">
            <a:off x="7062049" y="3596461"/>
            <a:ext cx="3197964" cy="1743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906A0DE9-5AFC-A42E-C71F-2C5513BD20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43990" y="506973"/>
            <a:ext cx="1091214" cy="72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2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Masque des Contenus">
  <a:themeElements>
    <a:clrScheme name="FSCF">
      <a:dk1>
        <a:sysClr val="windowText" lastClr="000000"/>
      </a:dk1>
      <a:lt1>
        <a:sysClr val="window" lastClr="FFFFFF"/>
      </a:lt1>
      <a:dk2>
        <a:srgbClr val="808080"/>
      </a:dk2>
      <a:lt2>
        <a:srgbClr val="C0C0C0"/>
      </a:lt2>
      <a:accent1>
        <a:srgbClr val="0BA1E2"/>
      </a:accent1>
      <a:accent2>
        <a:srgbClr val="C60086"/>
      </a:accent2>
      <a:accent3>
        <a:srgbClr val="E8C425"/>
      </a:accent3>
      <a:accent4>
        <a:srgbClr val="C52F25"/>
      </a:accent4>
      <a:accent5>
        <a:srgbClr val="4BAC9A"/>
      </a:accent5>
      <a:accent6>
        <a:srgbClr val="F79646"/>
      </a:accent6>
      <a:hlink>
        <a:srgbClr val="0BA1E2"/>
      </a:hlink>
      <a:folHlink>
        <a:srgbClr val="C52F25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4196</TotalTime>
  <Words>421</Words>
  <Application>Microsoft Office PowerPoint</Application>
  <PresentationFormat>Personnalisé</PresentationFormat>
  <Paragraphs>122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Masque des Contenus</vt:lpstr>
      <vt:lpstr>SOL 6ème</vt:lpstr>
      <vt:lpstr>Répétition d’élément</vt:lpstr>
      <vt:lpstr>Répétition d’élément</vt:lpstr>
      <vt:lpstr>Répétition d’élément</vt:lpstr>
      <vt:lpstr>Exigence de composition</vt:lpstr>
      <vt:lpstr>Exigence de composition</vt:lpstr>
      <vt:lpstr>Exigence de composition</vt:lpstr>
      <vt:lpstr>Exigence de composition</vt:lpstr>
      <vt:lpstr>Exigence de composition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Germinal FLORES</dc:creator>
  <cp:lastModifiedBy>Germinal FLORES</cp:lastModifiedBy>
  <cp:revision>190</cp:revision>
  <dcterms:created xsi:type="dcterms:W3CDTF">2014-03-28T08:32:44Z</dcterms:created>
  <dcterms:modified xsi:type="dcterms:W3CDTF">2025-08-29T07:42:45Z</dcterms:modified>
</cp:coreProperties>
</file>