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3" r:id="rId3"/>
    <p:sldId id="365" r:id="rId4"/>
    <p:sldId id="369" r:id="rId5"/>
    <p:sldId id="368" r:id="rId6"/>
    <p:sldId id="366" r:id="rId7"/>
    <p:sldId id="367" r:id="rId8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4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90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9954A3-6C25-41AD-A473-2A80965446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3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2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jp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jp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2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1ADC29-5766-C34D-715A-C1D1F2F86E20}"/>
              </a:ext>
            </a:extLst>
          </p:cNvPr>
          <p:cNvSpPr txBox="1">
            <a:spLocks/>
          </p:cNvSpPr>
          <p:nvPr/>
        </p:nvSpPr>
        <p:spPr>
          <a:xfrm>
            <a:off x="5410177" y="5161258"/>
            <a:ext cx="3611505" cy="627368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2024-2025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F34A75-120A-1B89-D472-97890CCA6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99" y="435879"/>
            <a:ext cx="5887233" cy="3999343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C4ACE78-5329-1293-84C1-AA52C3DB1718}"/>
              </a:ext>
            </a:extLst>
          </p:cNvPr>
          <p:cNvSpPr txBox="1">
            <a:spLocks/>
          </p:cNvSpPr>
          <p:nvPr/>
        </p:nvSpPr>
        <p:spPr>
          <a:xfrm>
            <a:off x="3945699" y="3627161"/>
            <a:ext cx="4800410" cy="755382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E20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Poutre 6ème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Répétition d’éléments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76730F3-7AA5-D034-05CD-950EE442D5BE}"/>
              </a:ext>
            </a:extLst>
          </p:cNvPr>
          <p:cNvSpPr txBox="1">
            <a:spLocks/>
          </p:cNvSpPr>
          <p:nvPr/>
        </p:nvSpPr>
        <p:spPr>
          <a:xfrm>
            <a:off x="468313" y="1630681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une « autre difficulté » ne peut être exécutée 2 fois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la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«l’autre difficulté » ne sera pas reconnue, ni bonifiée</a:t>
            </a: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F0BA6C-5C8F-B993-6CC2-2CDF8550A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59909"/>
              </p:ext>
            </p:extLst>
          </p:nvPr>
        </p:nvGraphicFramePr>
        <p:xfrm>
          <a:off x="559181" y="3968872"/>
          <a:ext cx="9791703" cy="228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7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144675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14467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 D6 devient AD</a:t>
                      </a:r>
                      <a:endParaRPr lang="fr-FR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18" name="Tableau 20">
            <a:extLst>
              <a:ext uri="{FF2B5EF4-FFF2-40B4-BE49-F238E27FC236}">
                <a16:creationId xmlns:a16="http://schemas.microsoft.com/office/drawing/2014/main" id="{8C2A7B68-E7C2-B8F3-D846-4435272CA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390500"/>
              </p:ext>
            </p:extLst>
          </p:nvPr>
        </p:nvGraphicFramePr>
        <p:xfrm>
          <a:off x="5239322" y="3231595"/>
          <a:ext cx="2707147" cy="5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Elément non retenu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8" y="4073726"/>
            <a:ext cx="540058" cy="7893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018" y="4161527"/>
            <a:ext cx="548266" cy="69447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87" y="4320041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78" y="4312995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07" y="4312994"/>
            <a:ext cx="724001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25" y="4237261"/>
            <a:ext cx="733527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5D59069-EA10-2D6E-D8C2-C2846F16D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108" y="4148761"/>
            <a:ext cx="328421" cy="72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A69A44E-092E-2C4C-4763-EB2A78E13B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93" y="4230416"/>
            <a:ext cx="713785" cy="58274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88" y="4270159"/>
            <a:ext cx="428685" cy="543001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E6B4506-08E6-1532-8B6C-70A011A14599}"/>
              </a:ext>
            </a:extLst>
          </p:cNvPr>
          <p:cNvSpPr/>
          <p:nvPr/>
        </p:nvSpPr>
        <p:spPr>
          <a:xfrm>
            <a:off x="2767995" y="3944662"/>
            <a:ext cx="1055965" cy="231356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D2A5577-837B-E277-E590-81A0E7081096}"/>
              </a:ext>
            </a:extLst>
          </p:cNvPr>
          <p:cNvSpPr/>
          <p:nvPr/>
        </p:nvSpPr>
        <p:spPr>
          <a:xfrm>
            <a:off x="6011124" y="3968873"/>
            <a:ext cx="1055965" cy="22893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0FC6234-9037-C622-A512-1E218CF1CAE3}"/>
              </a:ext>
            </a:extLst>
          </p:cNvPr>
          <p:cNvCxnSpPr>
            <a:cxnSpLocks/>
          </p:cNvCxnSpPr>
          <p:nvPr/>
        </p:nvCxnSpPr>
        <p:spPr>
          <a:xfrm>
            <a:off x="2788585" y="3925807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B95E0C47-3170-C8F2-819E-22FCCA22C9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Répétition d’éléments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8F0BA6C-5C8F-B993-6CC2-2CDF8550A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81064"/>
              </p:ext>
            </p:extLst>
          </p:nvPr>
        </p:nvGraphicFramePr>
        <p:xfrm>
          <a:off x="584525" y="3674592"/>
          <a:ext cx="9718668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5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1872977030"/>
                    </a:ext>
                  </a:extLst>
                </a:gridCol>
                <a:gridCol w="107985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1F7097-04BB-E673-32C9-3745EE14A368}"/>
              </a:ext>
            </a:extLst>
          </p:cNvPr>
          <p:cNvSpPr txBox="1">
            <a:spLocks/>
          </p:cNvSpPr>
          <p:nvPr/>
        </p:nvSpPr>
        <p:spPr>
          <a:xfrm>
            <a:off x="468313" y="1465808"/>
            <a:ext cx="9795054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peut valider une liaison mais ne peut servir pour valider une EC</a:t>
            </a:r>
          </a:p>
          <a:p>
            <a:pPr marL="0" lvl="1" algn="just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88F05970-EFAA-0C3E-CFC4-5B63C8C21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64934"/>
              </p:ext>
            </p:extLst>
          </p:nvPr>
        </p:nvGraphicFramePr>
        <p:xfrm>
          <a:off x="5344319" y="2742093"/>
          <a:ext cx="3431283" cy="84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283">
                  <a:extLst>
                    <a:ext uri="{9D8B030D-6E8A-4147-A177-3AD203B41FA5}">
                      <a16:colId xmlns:a16="http://schemas.microsoft.com/office/drawing/2014/main" val="1482760425"/>
                    </a:ext>
                  </a:extLst>
                </a:gridCol>
              </a:tblGrid>
              <a:tr h="84599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Liaison bonifiée de sauts validée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04917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42FC4456-32EA-D6B0-887E-7B5896AD8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15795"/>
              </p:ext>
            </p:extLst>
          </p:nvPr>
        </p:nvGraphicFramePr>
        <p:xfrm>
          <a:off x="5470834" y="5925169"/>
          <a:ext cx="3304769" cy="83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769">
                  <a:extLst>
                    <a:ext uri="{9D8B030D-6E8A-4147-A177-3AD203B41FA5}">
                      <a16:colId xmlns:a16="http://schemas.microsoft.com/office/drawing/2014/main" val="1370668925"/>
                    </a:ext>
                  </a:extLst>
                </a:gridCol>
              </a:tblGrid>
              <a:tr h="834875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 répétée, EC série de sauts non validée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347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6" y="3846448"/>
            <a:ext cx="459927" cy="6722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24" y="3925077"/>
            <a:ext cx="467477" cy="5921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373" y="4098347"/>
            <a:ext cx="428685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678" y="3908158"/>
            <a:ext cx="733527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2B6F1EB-E481-0E92-F41F-6C48B30823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48" y="3846448"/>
            <a:ext cx="328421" cy="72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3E8FD5F-E5B1-7DFB-B32D-A8630AC1A5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07" y="3936384"/>
            <a:ext cx="738931" cy="60327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33" y="3972779"/>
            <a:ext cx="428685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F8B764-CAD4-987A-C087-BB3894BD62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23" y="4042691"/>
            <a:ext cx="428685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000-0000F3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98" y="4099305"/>
            <a:ext cx="495369" cy="543001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129A2E1-E250-9923-8D70-860C8198D8C2}"/>
              </a:ext>
            </a:extLst>
          </p:cNvPr>
          <p:cNvSpPr/>
          <p:nvPr/>
        </p:nvSpPr>
        <p:spPr>
          <a:xfrm>
            <a:off x="2737906" y="3662067"/>
            <a:ext cx="1003538" cy="2132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C832F39-53BB-F3B2-B167-D41165DAEDD2}"/>
              </a:ext>
            </a:extLst>
          </p:cNvPr>
          <p:cNvSpPr/>
          <p:nvPr/>
        </p:nvSpPr>
        <p:spPr>
          <a:xfrm rot="5400000">
            <a:off x="6588101" y="3162467"/>
            <a:ext cx="905822" cy="213202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6044935-EEEA-760A-CE14-31333440C83E}"/>
              </a:ext>
            </a:extLst>
          </p:cNvPr>
          <p:cNvSpPr/>
          <p:nvPr/>
        </p:nvSpPr>
        <p:spPr>
          <a:xfrm rot="5400000">
            <a:off x="6576529" y="4244288"/>
            <a:ext cx="1003686" cy="21320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AA4273D-E5F1-1D38-F8B2-9B8D4E1B44D8}"/>
              </a:ext>
            </a:extLst>
          </p:cNvPr>
          <p:cNvCxnSpPr>
            <a:cxnSpLocks/>
          </p:cNvCxnSpPr>
          <p:nvPr/>
        </p:nvCxnSpPr>
        <p:spPr>
          <a:xfrm>
            <a:off x="6012358" y="3674592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ABB639BB-0879-2BCC-3622-A22130AF33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Précisions 2025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76730F3-7AA5-D034-05CD-950EE442D5BE}"/>
              </a:ext>
            </a:extLst>
          </p:cNvPr>
          <p:cNvSpPr txBox="1">
            <a:spLocks/>
          </p:cNvSpPr>
          <p:nvPr/>
        </p:nvSpPr>
        <p:spPr>
          <a:xfrm>
            <a:off x="448469" y="1367998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obtenir l’EC1, l’élément acrobatique doit être exécuté départ et arrivée sur la poutre. 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Flip et le Flip poisson seront reconnus comme deux difficultés :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souplesse AR arrivée </a:t>
            </a:r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arabesque tenue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souplesse poisson, une seule difficulté retenue :</a:t>
            </a: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3AECFAD-C8E6-B9EB-2972-16E283FFD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31290"/>
              </p:ext>
            </p:extLst>
          </p:nvPr>
        </p:nvGraphicFramePr>
        <p:xfrm>
          <a:off x="1608976" y="2676333"/>
          <a:ext cx="2537139" cy="126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833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6230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</a:tblGrid>
              <a:tr h="63239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63239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34324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973" y="2676333"/>
            <a:ext cx="419158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93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778" y="2816416"/>
            <a:ext cx="670974" cy="424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7E0C6E-D31C-1E89-6CC9-8DAEAF6338A4}"/>
              </a:ext>
            </a:extLst>
          </p:cNvPr>
          <p:cNvSpPr/>
          <p:nvPr/>
        </p:nvSpPr>
        <p:spPr>
          <a:xfrm>
            <a:off x="3052463" y="3393939"/>
            <a:ext cx="874029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AD 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100" b="1" dirty="0">
                <a:solidFill>
                  <a:schemeClr val="tx1"/>
                </a:solidFill>
              </a:rPr>
              <a:t>D6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devient </a:t>
            </a:r>
            <a:r>
              <a:rPr lang="fr-FR" sz="1000" b="1" dirty="0">
                <a:solidFill>
                  <a:schemeClr val="tx1"/>
                </a:solidFill>
              </a:rPr>
              <a:t>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E816E4-DDF6-A7F5-4BBA-96B43FE1CE1E}"/>
              </a:ext>
            </a:extLst>
          </p:cNvPr>
          <p:cNvSpPr/>
          <p:nvPr/>
        </p:nvSpPr>
        <p:spPr>
          <a:xfrm>
            <a:off x="2039838" y="339818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2CD0136B-5EEE-CB2F-740A-C50BF57A7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03403"/>
              </p:ext>
            </p:extLst>
          </p:nvPr>
        </p:nvGraphicFramePr>
        <p:xfrm>
          <a:off x="1608975" y="4888761"/>
          <a:ext cx="2537139" cy="123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4833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6230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</a:tblGrid>
              <a:tr h="61955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61955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50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34324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3" y="4913758"/>
            <a:ext cx="417600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4E4F63-9050-8A41-3A3B-24F319145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80" y="4913759"/>
            <a:ext cx="852632" cy="540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1864FF1-B5C1-1B6A-637C-CD0973FB3FB2}"/>
              </a:ext>
            </a:extLst>
          </p:cNvPr>
          <p:cNvSpPr/>
          <p:nvPr/>
        </p:nvSpPr>
        <p:spPr>
          <a:xfrm>
            <a:off x="1901420" y="5588649"/>
            <a:ext cx="513738" cy="4353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solidFill>
                  <a:schemeClr val="tx1"/>
                </a:solidFill>
              </a:rPr>
              <a:t>D6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276CD0E-0514-493D-EDEC-1EC4D0374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44" y="4948425"/>
            <a:ext cx="260687" cy="50533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77C8168-F1D6-A834-45B8-B2F684D5232F}"/>
              </a:ext>
            </a:extLst>
          </p:cNvPr>
          <p:cNvSpPr/>
          <p:nvPr/>
        </p:nvSpPr>
        <p:spPr>
          <a:xfrm>
            <a:off x="2918564" y="5588649"/>
            <a:ext cx="1227550" cy="4396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Elément non retenu</a:t>
            </a:r>
            <a:endParaRPr lang="fr-FR" sz="800" b="1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00F487-9EF2-3FD6-C5EB-45336F954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4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/>
              <a:t>Elément avec position tenue</a:t>
            </a:r>
          </a:p>
        </p:txBody>
      </p:sp>
      <p:sp>
        <p:nvSpPr>
          <p:cNvPr id="3" name="Google Shape;84;g1235dff8085_0_0">
            <a:extLst>
              <a:ext uri="{FF2B5EF4-FFF2-40B4-BE49-F238E27FC236}">
                <a16:creationId xmlns:a16="http://schemas.microsoft.com/office/drawing/2014/main" id="{4362C811-1919-9863-0FC5-8F38165B820E}"/>
              </a:ext>
            </a:extLst>
          </p:cNvPr>
          <p:cNvSpPr txBox="1"/>
          <p:nvPr/>
        </p:nvSpPr>
        <p:spPr>
          <a:xfrm>
            <a:off x="416035" y="1325875"/>
            <a:ext cx="9793033" cy="52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75" tIns="52125" rIns="104275" bIns="52125" anchor="t" anchorCtr="0">
            <a:normAutofit/>
          </a:bodyPr>
          <a:lstStyle/>
          <a:p>
            <a:pPr marL="363538" marR="0" lvl="1" indent="-363538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 ATR de la grille retenu comme 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difficulté 6</a:t>
            </a:r>
            <a:r>
              <a:rPr lang="fr-FR" sz="2400" b="0" i="0" u="none" strike="noStrike" cap="none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ème</a:t>
            </a:r>
            <a:r>
              <a:rPr lang="fr-FR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et qui ne respecte pas la position tenue, sera pénalisé de 1 Pt sur la note E</a:t>
            </a:r>
            <a:endParaRPr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r>
              <a:rPr lang="fr-FR" sz="24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Exemple 1 : ATR retenu en D6, pénalité de 1,00 Pt</a:t>
            </a:r>
          </a:p>
          <a:p>
            <a:pPr marL="363538" marR="0" lvl="0" indent="-363538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buClr>
                <a:schemeClr val="tx1"/>
              </a:buClr>
            </a:pPr>
            <a:r>
              <a:rPr lang="fr-FR" sz="24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Exemple 2: ATR non retenu en D6, pas de pénalité de 1.00 Pt</a:t>
            </a:r>
          </a:p>
          <a:p>
            <a:pPr marL="363538" lvl="0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3538" marR="0" lvl="0" indent="-363538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sz="2400" b="1" u="sng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spcBef>
                <a:spcPts val="4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" name="Google Shape;97;g1235dff8085_0_0">
            <a:extLst>
              <a:ext uri="{FF2B5EF4-FFF2-40B4-BE49-F238E27FC236}">
                <a16:creationId xmlns:a16="http://schemas.microsoft.com/office/drawing/2014/main" id="{633FBA79-8762-C2CE-2969-95DB14862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640660"/>
              </p:ext>
            </p:extLst>
          </p:nvPr>
        </p:nvGraphicFramePr>
        <p:xfrm>
          <a:off x="484994" y="2672892"/>
          <a:ext cx="9718650" cy="152009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9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tx1"/>
                          </a:solidFill>
                        </a:rPr>
                        <a:t>Non tenu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Google Shape;97;g1235dff8085_0_0">
            <a:extLst>
              <a:ext uri="{FF2B5EF4-FFF2-40B4-BE49-F238E27FC236}">
                <a16:creationId xmlns:a16="http://schemas.microsoft.com/office/drawing/2014/main" id="{1C861CA7-D12A-C4AE-CC55-5B8AE3CB01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887194"/>
              </p:ext>
            </p:extLst>
          </p:nvPr>
        </p:nvGraphicFramePr>
        <p:xfrm>
          <a:off x="508432" y="4753950"/>
          <a:ext cx="9718650" cy="14830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9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59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tx1"/>
                          </a:solidFill>
                        </a:rPr>
                        <a:t>Non tenu</a:t>
                      </a:r>
                      <a:endParaRPr sz="14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none" strike="noStrike" cap="none" dirty="0">
                          <a:solidFill>
                            <a:schemeClr val="tx1"/>
                          </a:solidFill>
                        </a:rPr>
                        <a:t>135°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/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sz="24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u="none" strike="noStrike" cap="none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9" y="2764573"/>
            <a:ext cx="371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5" y="4851731"/>
            <a:ext cx="371527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4B787C-EA26-715C-1DC1-42CB770AE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96" y="2805823"/>
            <a:ext cx="372920" cy="472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A36F18-74C6-EA15-F2FE-393B1504D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76" y="4885145"/>
            <a:ext cx="372920" cy="47236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3" y="2764572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75" y="4862730"/>
            <a:ext cx="428685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883" y="2697345"/>
            <a:ext cx="724001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76" y="4762032"/>
            <a:ext cx="724001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79" y="4811998"/>
            <a:ext cx="733527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18F7743-1980-5590-956A-824AF2D64E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388" y="2918691"/>
            <a:ext cx="163981" cy="35949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60C8E6-261E-FDDC-B0F4-D91EC21937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00" y="5035234"/>
            <a:ext cx="163981" cy="35949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BA21857-983C-2431-0CC3-36ACAB8B2A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37" y="2672892"/>
            <a:ext cx="661846" cy="5403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751CE1B-2374-9705-F6B3-C7830334E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85" y="4777395"/>
            <a:ext cx="661846" cy="5403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93" y="2764573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79" y="4809112"/>
            <a:ext cx="428685" cy="54300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43530382-8E26-3B18-FF38-E958B5735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51" y="2802856"/>
            <a:ext cx="428685" cy="5430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E3AAE99C-E736-76C0-C660-1537C77F3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53" y="4885145"/>
            <a:ext cx="428685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000-000079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441" y="2764573"/>
            <a:ext cx="500671" cy="500671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4946203-2467-9193-C814-B2ACD4FEFA56}"/>
              </a:ext>
            </a:extLst>
          </p:cNvPr>
          <p:cNvSpPr/>
          <p:nvPr/>
        </p:nvSpPr>
        <p:spPr>
          <a:xfrm>
            <a:off x="4834943" y="2672892"/>
            <a:ext cx="1020150" cy="1520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17967D98-129E-172E-B0E1-21ECDD98B01E}"/>
              </a:ext>
            </a:extLst>
          </p:cNvPr>
          <p:cNvSpPr/>
          <p:nvPr/>
        </p:nvSpPr>
        <p:spPr>
          <a:xfrm>
            <a:off x="4876149" y="4753949"/>
            <a:ext cx="966302" cy="148302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818975CD-01BA-F03C-7D0D-EA1EF62B74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Exigences de </a:t>
            </a:r>
            <a:r>
              <a:rPr lang="fr-FR" sz="3200" cap="none" dirty="0" err="1">
                <a:latin typeface="+mn-lt"/>
                <a:cs typeface="Arial" charset="0"/>
              </a:rPr>
              <a:t>compositon</a:t>
            </a:r>
            <a:endParaRPr lang="fr-FR" sz="3200" cap="none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42D2C46-96B0-13CC-12F3-CEECE9AA3B18}"/>
              </a:ext>
            </a:extLst>
          </p:cNvPr>
          <p:cNvSpPr txBox="1">
            <a:spLocks/>
          </p:cNvSpPr>
          <p:nvPr/>
        </p:nvSpPr>
        <p:spPr>
          <a:xfrm>
            <a:off x="468313" y="1432561"/>
            <a:ext cx="9791700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Un élément acrobatique avec ou sans envol (</a:t>
            </a:r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Entrée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sortie exclues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ou un ATR de la grille des difficultés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2 :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série gymnique de 2 sauts différents (D6 ou AD)</a:t>
            </a:r>
          </a:p>
          <a:p>
            <a:pPr marL="0" lvl="1" algn="just">
              <a:buClr>
                <a:schemeClr val="tx1"/>
              </a:buClr>
            </a:pPr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3 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pirouette 360° ou plus sur 1 jambe</a:t>
            </a:r>
          </a:p>
          <a:p>
            <a:pPr marL="0" lvl="1" algn="just">
              <a:buClr>
                <a:schemeClr val="tx1"/>
              </a:buClr>
            </a:pPr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9762" lvl="1" indent="-4572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C3CE3A45-BE10-8117-C44F-0F0CB24E1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57580"/>
              </p:ext>
            </p:extLst>
          </p:nvPr>
        </p:nvGraphicFramePr>
        <p:xfrm>
          <a:off x="2387559" y="2462788"/>
          <a:ext cx="6493185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83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141830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209525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9CC129E8-0819-2211-C870-492D1AF94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389235"/>
              </p:ext>
            </p:extLst>
          </p:nvPr>
        </p:nvGraphicFramePr>
        <p:xfrm>
          <a:off x="2387560" y="4134321"/>
          <a:ext cx="6493185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9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28673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92552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5E7B1786-129E-B5F5-E1CC-0448AF2FB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640166"/>
              </p:ext>
            </p:extLst>
          </p:nvPr>
        </p:nvGraphicFramePr>
        <p:xfrm>
          <a:off x="2387559" y="5710869"/>
          <a:ext cx="6462568" cy="8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4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18994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82684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804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4" y="2602922"/>
            <a:ext cx="371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016CC5-FCA6-3438-6883-C2F3FC61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64" y="2626781"/>
            <a:ext cx="372920" cy="4723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34" y="4239963"/>
            <a:ext cx="724001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163" y="2530265"/>
            <a:ext cx="733527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015" y="4262996"/>
            <a:ext cx="73352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42" y="5886870"/>
            <a:ext cx="733527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E6FFB02-B25A-8FF3-1C17-FA620852A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28" y="2656468"/>
            <a:ext cx="237895" cy="5215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0CAA81-37C2-BF83-20C1-80B1B1646A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43" y="4115470"/>
            <a:ext cx="512381" cy="720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5ED9B38-E5B3-2A96-F74D-2CE9ECB11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009" y="4311487"/>
            <a:ext cx="571580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5928605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741" y="5907379"/>
            <a:ext cx="781159" cy="543001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7016420-7586-ED76-EC4E-997077865ADB}"/>
              </a:ext>
            </a:extLst>
          </p:cNvPr>
          <p:cNvSpPr/>
          <p:nvPr/>
        </p:nvSpPr>
        <p:spPr>
          <a:xfrm rot="5400000">
            <a:off x="5187110" y="1859279"/>
            <a:ext cx="752252" cy="201776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85EDD21-D6C1-4A48-F51A-48F098ABE283}"/>
              </a:ext>
            </a:extLst>
          </p:cNvPr>
          <p:cNvSpPr/>
          <p:nvPr/>
        </p:nvSpPr>
        <p:spPr>
          <a:xfrm rot="5400000">
            <a:off x="5239491" y="3414056"/>
            <a:ext cx="778349" cy="2262886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35AB54B0-01FB-6096-8DF7-47D4AF196F3E}"/>
              </a:ext>
            </a:extLst>
          </p:cNvPr>
          <p:cNvCxnSpPr>
            <a:cxnSpLocks/>
          </p:cNvCxnSpPr>
          <p:nvPr/>
        </p:nvCxnSpPr>
        <p:spPr>
          <a:xfrm>
            <a:off x="4628082" y="4087189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C0C6A57-10E4-3361-55A9-5D902C92D2A3}"/>
              </a:ext>
            </a:extLst>
          </p:cNvPr>
          <p:cNvSpPr/>
          <p:nvPr/>
        </p:nvSpPr>
        <p:spPr>
          <a:xfrm rot="5400000">
            <a:off x="5242440" y="5446377"/>
            <a:ext cx="859631" cy="1430291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DB6396D-9C3F-645B-2CD0-6403D7226C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Exigences de </a:t>
            </a:r>
            <a:r>
              <a:rPr lang="fr-FR" sz="3200" cap="none" dirty="0" err="1">
                <a:latin typeface="+mn-lt"/>
                <a:cs typeface="Arial" charset="0"/>
              </a:rPr>
              <a:t>compositon</a:t>
            </a:r>
            <a:endParaRPr lang="fr-FR" sz="3200" cap="none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DCB8BCE-F557-DE34-CD7A-05BD1A58AAB8}"/>
              </a:ext>
            </a:extLst>
          </p:cNvPr>
          <p:cNvSpPr txBox="1">
            <a:spLocks/>
          </p:cNvSpPr>
          <p:nvPr/>
        </p:nvSpPr>
        <p:spPr>
          <a:xfrm>
            <a:off x="468313" y="1455410"/>
            <a:ext cx="9791700" cy="3934747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4 :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Saut à l’écart antéropostérieur ≥ à 135°</a:t>
            </a: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>
              <a:buClr>
                <a:schemeClr val="tx1"/>
              </a:buClr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5 :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passage proche de la poutre et 3 longueurs minimum</a:t>
            </a:r>
          </a:p>
          <a:p>
            <a:pPr marL="182562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A459490-A251-6083-0E2B-480A8CD48B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58022"/>
              </p:ext>
            </p:extLst>
          </p:nvPr>
        </p:nvGraphicFramePr>
        <p:xfrm>
          <a:off x="2335486" y="2145476"/>
          <a:ext cx="6493185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9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28673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92552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5A5F350D-E640-862A-1EE5-D0C1F080B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58181"/>
              </p:ext>
            </p:extLst>
          </p:nvPr>
        </p:nvGraphicFramePr>
        <p:xfrm>
          <a:off x="2335486" y="3894159"/>
          <a:ext cx="6462568" cy="8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942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218994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082684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804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50000"/>
                        </a:lnSpc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         Et 3 longueurs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8" y="4070834"/>
            <a:ext cx="37152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13" y="2145475"/>
            <a:ext cx="724001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65" y="2248850"/>
            <a:ext cx="571580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36" y="2252698"/>
            <a:ext cx="733527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000-00007B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25" y="3995043"/>
            <a:ext cx="733527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9015B32-5817-701B-86FE-22282BB25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52" y="4026249"/>
            <a:ext cx="281113" cy="61628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371E8C5-1933-022C-BA5B-01C6382386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28" y="2141408"/>
            <a:ext cx="512381" cy="720000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7945DF-87D7-31F1-55B4-B97528799958}"/>
              </a:ext>
            </a:extLst>
          </p:cNvPr>
          <p:cNvCxnSpPr>
            <a:cxnSpLocks/>
          </p:cNvCxnSpPr>
          <p:nvPr/>
        </p:nvCxnSpPr>
        <p:spPr>
          <a:xfrm>
            <a:off x="4516064" y="2146339"/>
            <a:ext cx="2132027" cy="18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5FA87A2-F270-9F53-6B95-284772E05B68}"/>
              </a:ext>
            </a:extLst>
          </p:cNvPr>
          <p:cNvSpPr/>
          <p:nvPr/>
        </p:nvSpPr>
        <p:spPr>
          <a:xfrm rot="5400000">
            <a:off x="4703986" y="1998658"/>
            <a:ext cx="698164" cy="105801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D8CBC0E-8B55-EC74-C75F-15B4FBF3A137}"/>
              </a:ext>
            </a:extLst>
          </p:cNvPr>
          <p:cNvSpPr/>
          <p:nvPr/>
        </p:nvSpPr>
        <p:spPr>
          <a:xfrm rot="5400000">
            <a:off x="5151336" y="3277874"/>
            <a:ext cx="861481" cy="213202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695E84A-577A-0689-6FB3-86A5E85D97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685" y="526252"/>
            <a:ext cx="1067967" cy="7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</TotalTime>
  <Words>345</Words>
  <Application>Microsoft Office PowerPoint</Application>
  <PresentationFormat>Personnalisé</PresentationFormat>
  <Paragraphs>103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Masque des Contenus</vt:lpstr>
      <vt:lpstr>Présentation PowerPoint</vt:lpstr>
      <vt:lpstr>Répétition d’éléments</vt:lpstr>
      <vt:lpstr>Répétition d’éléments</vt:lpstr>
      <vt:lpstr>Précisions 2025</vt:lpstr>
      <vt:lpstr>Elément avec position tenue</vt:lpstr>
      <vt:lpstr>Exigences de compositon</vt:lpstr>
      <vt:lpstr>Exigences de compositon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188</cp:revision>
  <dcterms:created xsi:type="dcterms:W3CDTF">2014-03-28T08:32:44Z</dcterms:created>
  <dcterms:modified xsi:type="dcterms:W3CDTF">2024-11-15T14:17:17Z</dcterms:modified>
</cp:coreProperties>
</file>