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81" r:id="rId4"/>
    <p:sldId id="258" r:id="rId5"/>
    <p:sldId id="259" r:id="rId6"/>
    <p:sldId id="421" r:id="rId7"/>
    <p:sldId id="422" r:id="rId8"/>
    <p:sldId id="437" r:id="rId9"/>
    <p:sldId id="267" r:id="rId10"/>
    <p:sldId id="268" r:id="rId11"/>
    <p:sldId id="423" r:id="rId12"/>
    <p:sldId id="424" r:id="rId13"/>
    <p:sldId id="425" r:id="rId14"/>
    <p:sldId id="426" r:id="rId15"/>
    <p:sldId id="438" r:id="rId16"/>
    <p:sldId id="427" r:id="rId17"/>
    <p:sldId id="428" r:id="rId18"/>
    <p:sldId id="429" r:id="rId19"/>
    <p:sldId id="430" r:id="rId20"/>
    <p:sldId id="431" r:id="rId21"/>
    <p:sldId id="432" r:id="rId22"/>
    <p:sldId id="273" r:id="rId23"/>
    <p:sldId id="433" r:id="rId24"/>
    <p:sldId id="434" r:id="rId25"/>
    <p:sldId id="435" r:id="rId26"/>
    <p:sldId id="436" r:id="rId27"/>
  </p:sldIdLst>
  <p:sldSz cx="10688638" cy="7562850"/>
  <p:notesSz cx="6858000" cy="9144000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0">
          <p15:clr>
            <a:srgbClr val="A4A3A4"/>
          </p15:clr>
        </p15:guide>
        <p15:guide id="2" pos="2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E2007A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665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1626" y="90"/>
      </p:cViewPr>
      <p:guideLst>
        <p:guide orient="horz" pos="1160"/>
        <p:guide pos="2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7806"/>
    </p:cViewPr>
  </p:sorterViewPr>
  <p:notesViewPr>
    <p:cSldViewPr snapToGrid="0" snapToObjects="1">
      <p:cViewPr varScale="1">
        <p:scale>
          <a:sx n="60" d="100"/>
          <a:sy n="60" d="100"/>
        </p:scale>
        <p:origin x="1747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AA71E-4AA1-437F-9F2F-E937817C15C6}" type="datetimeFigureOut">
              <a:rPr lang="fr-FR" smtClean="0"/>
              <a:t>12/11/2025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E227E-0963-407B-A864-AA38E5B0F74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023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611C7-6FE5-4E4A-BB19-A144C3157CB4}" type="datetimeFigureOut">
              <a:rPr lang="fr-FR" smtClean="0"/>
              <a:t>12/11/2025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EC336-F44C-44E3-B4E1-AF382B3BD1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92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55" y="208071"/>
            <a:ext cx="7534033" cy="5906536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3240088" y="468313"/>
            <a:ext cx="7010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3240088" y="468313"/>
            <a:ext cx="7010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5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1" y="487867"/>
            <a:ext cx="7948168" cy="6231210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466480" y="352035"/>
            <a:ext cx="9779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3240000"/>
            <a:ext cx="36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521436" indent="0">
              <a:buNone/>
              <a:defRPr sz="1600">
                <a:latin typeface="+mj-lt"/>
              </a:defRPr>
            </a:lvl2pPr>
            <a:lvl3pPr marL="1042874" indent="0">
              <a:buNone/>
              <a:defRPr sz="1600">
                <a:latin typeface="+mj-lt"/>
              </a:defRPr>
            </a:lvl3pPr>
            <a:lvl4pPr marL="1564310" indent="0">
              <a:buNone/>
              <a:defRPr sz="1600">
                <a:latin typeface="+mj-lt"/>
              </a:defRPr>
            </a:lvl4pPr>
            <a:lvl5pPr marL="2085747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fr-FR" dirty="0"/>
              <a:t>00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7072676"/>
            <a:ext cx="4310205" cy="22932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A702422-0791-1448-B1D6-F503555D539E}"/>
              </a:ext>
            </a:extLst>
          </p:cNvPr>
          <p:cNvSpPr txBox="1"/>
          <p:nvPr userDrawn="1"/>
        </p:nvSpPr>
        <p:spPr>
          <a:xfrm>
            <a:off x="1815361" y="1351008"/>
            <a:ext cx="3079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0" dirty="0">
                <a:solidFill>
                  <a:srgbClr val="E2007A"/>
                </a:solidFill>
                <a:latin typeface="+mj-lt"/>
              </a:rPr>
              <a:t>OMMAIRE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05D972A-8AD4-9841-B8DB-2B43014A5DA1}"/>
              </a:ext>
            </a:extLst>
          </p:cNvPr>
          <p:cNvSpPr txBox="1"/>
          <p:nvPr userDrawn="1"/>
        </p:nvSpPr>
        <p:spPr>
          <a:xfrm>
            <a:off x="1056776" y="892917"/>
            <a:ext cx="840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0" dirty="0">
                <a:solidFill>
                  <a:srgbClr val="E2007A"/>
                </a:solidFill>
                <a:latin typeface="+mj-lt"/>
              </a:rPr>
              <a:t>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2"/>
          </p:nvPr>
        </p:nvSpPr>
        <p:spPr>
          <a:xfrm>
            <a:off x="4500000" y="2577556"/>
            <a:ext cx="2880000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05232C98-5EB4-824C-B9B5-6D62F6E9D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3946" y="2572177"/>
            <a:ext cx="510014" cy="25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767F188-D58D-8E41-8BBC-454FF03D2D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0773" y="5404401"/>
            <a:ext cx="1612900" cy="9398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21" y="352035"/>
            <a:ext cx="2162804" cy="63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767F188-D58D-8E41-8BBC-454FF03D2D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3918" y="5594318"/>
            <a:ext cx="16129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70523"/>
            <a:ext cx="7924800" cy="62128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90" y="6383413"/>
            <a:ext cx="1694784" cy="9917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7072676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4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sp>
        <p:nvSpPr>
          <p:cNvPr id="8" name="Arrondir un rectangle avec un coin diagonal 7"/>
          <p:cNvSpPr/>
          <p:nvPr userDrawn="1"/>
        </p:nvSpPr>
        <p:spPr>
          <a:xfrm flipH="1">
            <a:off x="468312" y="461962"/>
            <a:ext cx="9791699" cy="854075"/>
          </a:xfrm>
          <a:prstGeom prst="round2Diag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1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4619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>
              <a:lnSpc>
                <a:spcPts val="2200"/>
              </a:lnSpc>
              <a:defRPr sz="2000" b="1" cap="all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6114607"/>
            <a:ext cx="1861932" cy="1089525"/>
          </a:xfrm>
          <a:prstGeom prst="rect">
            <a:avLst/>
          </a:prstGeom>
        </p:spPr>
      </p:pic>
      <p:sp>
        <p:nvSpPr>
          <p:cNvPr id="8" name="Arrondir un rectangle avec un coin diagonal 7"/>
          <p:cNvSpPr/>
          <p:nvPr userDrawn="1"/>
        </p:nvSpPr>
        <p:spPr>
          <a:xfrm flipH="1">
            <a:off x="468312" y="461962"/>
            <a:ext cx="9791699" cy="854075"/>
          </a:xfrm>
          <a:prstGeom prst="round2Diag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3" y="6974807"/>
            <a:ext cx="4310205" cy="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 userDrawn="1"/>
        </p:nvSpPr>
        <p:spPr>
          <a:xfrm>
            <a:off x="620713" y="614363"/>
            <a:ext cx="9791700" cy="854075"/>
          </a:xfrm>
          <a:prstGeom prst="rect">
            <a:avLst/>
          </a:prstGeom>
        </p:spPr>
        <p:txBody>
          <a:bodyPr lIns="360000" rIns="360000" anchor="ctr" anchorCtr="0"/>
          <a:lstStyle>
            <a:lvl1pPr algn="l" defTabSz="521437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000" b="1" kern="1200" cap="all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Arrondir un rectangle avec un coin diagonal 8"/>
          <p:cNvSpPr/>
          <p:nvPr userDrawn="1"/>
        </p:nvSpPr>
        <p:spPr>
          <a:xfrm flipH="1">
            <a:off x="468312" y="461962"/>
            <a:ext cx="9791699" cy="854075"/>
          </a:xfrm>
          <a:prstGeom prst="round2Diag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Arrondir un rectangle avec un coin diagonal 9"/>
          <p:cNvSpPr/>
          <p:nvPr userDrawn="1"/>
        </p:nvSpPr>
        <p:spPr>
          <a:xfrm flipH="1">
            <a:off x="468312" y="6336736"/>
            <a:ext cx="9791699" cy="854075"/>
          </a:xfrm>
          <a:prstGeom prst="round2Diag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" y="6430191"/>
            <a:ext cx="1139113" cy="6671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95" y="6899168"/>
            <a:ext cx="3041434" cy="1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2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6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53E4711-CA1C-23E0-3289-E13898B325D6}"/>
              </a:ext>
            </a:extLst>
          </p:cNvPr>
          <p:cNvSpPr txBox="1"/>
          <p:nvPr/>
        </p:nvSpPr>
        <p:spPr>
          <a:xfrm>
            <a:off x="3537015" y="915908"/>
            <a:ext cx="5838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du juge imposé</a:t>
            </a:r>
            <a:endParaRPr lang="fr-FR" sz="3600" b="1" dirty="0">
              <a:solidFill>
                <a:srgbClr val="D600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4D0404F9-FF0E-99C0-19AF-1AE9B30678BD}"/>
              </a:ext>
            </a:extLst>
          </p:cNvPr>
          <p:cNvSpPr txBox="1">
            <a:spLocks/>
          </p:cNvSpPr>
          <p:nvPr/>
        </p:nvSpPr>
        <p:spPr>
          <a:xfrm>
            <a:off x="3273249" y="2722092"/>
            <a:ext cx="6564087" cy="627368"/>
          </a:xfrm>
          <a:prstGeom prst="rect">
            <a:avLst/>
          </a:prstGeom>
        </p:spPr>
        <p:txBody>
          <a:bodyPr/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2800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3 - Lire un mouvement Imposé</a:t>
            </a:r>
            <a:endParaRPr lang="fr-FR" dirty="0">
              <a:solidFill>
                <a:srgbClr val="D600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8EA4B50-2FB7-BC6E-7328-2430C863DD44}"/>
              </a:ext>
            </a:extLst>
          </p:cNvPr>
          <p:cNvSpPr txBox="1">
            <a:spLocks/>
          </p:cNvSpPr>
          <p:nvPr/>
        </p:nvSpPr>
        <p:spPr>
          <a:xfrm>
            <a:off x="4639822" y="4360526"/>
            <a:ext cx="3977474" cy="627368"/>
          </a:xfrm>
          <a:prstGeom prst="rect">
            <a:avLst/>
          </a:prstGeom>
        </p:spPr>
        <p:txBody>
          <a:bodyPr/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2800" dirty="0">
                <a:solidFill>
                  <a:srgbClr val="D60093"/>
                </a:solidFill>
              </a:rPr>
              <a:t>Saison 2025-2026</a:t>
            </a:r>
          </a:p>
          <a:p>
            <a:pPr marL="0" indent="0" algn="ctr">
              <a:buFont typeface="Arial"/>
              <a:buNone/>
            </a:pPr>
            <a:endParaRPr lang="fr-FR" sz="2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5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Lecture des mouvements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1B98AF-A85B-3965-BEA9-E18332F4B068}"/>
              </a:ext>
            </a:extLst>
          </p:cNvPr>
          <p:cNvSpPr txBox="1">
            <a:spLocks/>
          </p:cNvSpPr>
          <p:nvPr/>
        </p:nvSpPr>
        <p:spPr>
          <a:xfrm>
            <a:off x="468314" y="1412775"/>
            <a:ext cx="9791700" cy="5480393"/>
          </a:xfrm>
          <a:prstGeom prst="rect">
            <a:avLst/>
          </a:prstGeom>
        </p:spPr>
        <p:txBody>
          <a:bodyPr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defTabSz="847725" eaLnBrk="0" hangingPunct="0">
              <a:defRPr/>
            </a:pPr>
            <a:endParaRPr lang="fr-FR" sz="32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8913" defTabSz="847725" eaLnBrk="0" hangingPunct="0">
              <a:defRPr/>
            </a:pPr>
            <a:r>
              <a:rPr lang="fr-FR" sz="3200" b="1" kern="0">
                <a:latin typeface="Arial" panose="020B0604020202020204" pitchFamily="34" charset="0"/>
                <a:cs typeface="Arial" panose="020B0604020202020204" pitchFamily="34" charset="0"/>
              </a:rPr>
              <a:t>Chaque mouvement peut contenir </a:t>
            </a:r>
            <a:r>
              <a:rPr lang="fr-FR" sz="3200" b="1" u="sng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3200" b="1" i="1" ker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kern="0">
                <a:latin typeface="Arial" panose="020B0604020202020204" pitchFamily="34" charset="0"/>
                <a:cs typeface="Arial" panose="020B0604020202020204" pitchFamily="34" charset="0"/>
              </a:rPr>
              <a:t>sortes de paragraphe</a:t>
            </a:r>
          </a:p>
          <a:p>
            <a:pPr marL="188913" algn="just" defTabSz="847725" eaLnBrk="0" hangingPunct="0">
              <a:lnSpc>
                <a:spcPct val="150000"/>
              </a:lnSpc>
              <a:defRPr/>
            </a:pPr>
            <a:endParaRPr lang="fr-FR" sz="32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algn="just" defTabSz="847725" eaLnBrk="0" hangingPunct="0">
              <a:lnSpc>
                <a:spcPct val="50000"/>
              </a:lnSpc>
              <a:defRPr/>
            </a:pPr>
            <a:endParaRPr lang="fr-FR" sz="3200" b="1" u="sng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lvl="4" algn="just" defTabSz="847725" eaLnBrk="0" hangingPunct="0">
              <a:lnSpc>
                <a:spcPct val="50000"/>
              </a:lnSpc>
              <a:defRPr/>
            </a:pPr>
            <a:endParaRPr lang="fr-FR" sz="3200" b="1" i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8913" indent="0" algn="just" defTabSz="847725" eaLnBrk="0" hangingPunct="0">
              <a:lnSpc>
                <a:spcPct val="150000"/>
              </a:lnSpc>
              <a:buClr>
                <a:srgbClr val="FF3300"/>
              </a:buClr>
              <a:buFont typeface="Arial"/>
              <a:buNone/>
              <a:defRPr/>
            </a:pPr>
            <a:endParaRPr lang="fr-FR" sz="3200" b="1" i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1° Paragraphe côté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B7F2E62-AA96-7DA8-B28A-DF6D944ECED3}"/>
              </a:ext>
            </a:extLst>
          </p:cNvPr>
          <p:cNvSpPr txBox="1">
            <a:spLocks/>
          </p:cNvSpPr>
          <p:nvPr/>
        </p:nvSpPr>
        <p:spPr>
          <a:xfrm>
            <a:off x="468312" y="1340768"/>
            <a:ext cx="9791701" cy="5291144"/>
          </a:xfrm>
          <a:prstGeom prst="rect">
            <a:avLst/>
          </a:prstGeom>
        </p:spPr>
        <p:txBody>
          <a:bodyPr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Il comprend un ou plusieurs éléments ayant une valeur donnée :</a:t>
            </a:r>
          </a:p>
          <a:p>
            <a:pPr marL="787400" lvl="1" indent="-3429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Ecriture</a:t>
            </a: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 souligné : élément coté</a:t>
            </a:r>
          </a:p>
          <a:p>
            <a:pPr marL="444500" lvl="1" indent="0">
              <a:buNone/>
            </a:pPr>
            <a:endParaRPr lang="fr-FR" sz="1200" b="1" u="sng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7400" lvl="1" indent="-3429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Ecriture</a:t>
            </a:r>
            <a:r>
              <a:rPr lang="fr-FR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>
                <a:latin typeface="Arial" panose="020B0604020202020204" pitchFamily="34" charset="0"/>
                <a:cs typeface="Arial" panose="020B0604020202020204" pitchFamily="34" charset="0"/>
              </a:rPr>
              <a:t>gras italique : position tenue </a:t>
            </a:r>
          </a:p>
          <a:p>
            <a:pPr marL="444500" lvl="1" indent="0">
              <a:buNone/>
            </a:pPr>
            <a:endParaRPr lang="fr-FR" sz="1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7400" lvl="1" indent="-3429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Ecriture</a:t>
            </a: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"normale"</a:t>
            </a: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tout élément ou passage non coté</a:t>
            </a:r>
          </a:p>
          <a:p>
            <a:pPr marL="329184" lvl="1" indent="0">
              <a:buFont typeface="Arial"/>
              <a:buNone/>
            </a:pPr>
            <a:endParaRPr lang="fr-FR" sz="20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24E66B0-8493-C1E5-63D7-01D9DCFC6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819850"/>
              </p:ext>
            </p:extLst>
          </p:nvPr>
        </p:nvGraphicFramePr>
        <p:xfrm>
          <a:off x="468314" y="3781425"/>
          <a:ext cx="5952584" cy="221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2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550">
                <a:tc>
                  <a:txBody>
                    <a:bodyPr/>
                    <a:lstStyle/>
                    <a:p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5-10 :    8 temps   Grand écart antéropostérieur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898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sz="1100" baseline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100" baseline="0"/>
                        <a:t>1 - 6 :Glisser au </a:t>
                      </a:r>
                      <a:r>
                        <a:rPr lang="fr-FR" sz="1400" b="1" u="sng" baseline="0"/>
                        <a:t>grand écart antéropostérieur </a:t>
                      </a:r>
                      <a:r>
                        <a:rPr lang="fr-FR" sz="1400" b="0" u="none" baseline="0"/>
                        <a:t> </a:t>
                      </a:r>
                      <a:r>
                        <a:rPr lang="fr-FR" sz="1100" b="0" u="none" baseline="0"/>
                        <a:t>D avec ou sans les mains, bras libres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100" b="0" u="none" baseline="0"/>
                        <a:t>7 – 8 :  </a:t>
                      </a:r>
                      <a:r>
                        <a:rPr lang="fr-FR" sz="1400" b="1" i="1" baseline="0"/>
                        <a:t>Position  tenue</a:t>
                      </a:r>
                      <a:endParaRPr lang="fr-FR" sz="1100" b="1" i="1" baseline="0"/>
                    </a:p>
                    <a:p>
                      <a:pPr marL="0" indent="0">
                        <a:buFontTx/>
                        <a:buNone/>
                      </a:pPr>
                      <a:endParaRPr lang="fr-FR" sz="1100" b="0" i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utoShape 6">
            <a:extLst>
              <a:ext uri="{FF2B5EF4-FFF2-40B4-BE49-F238E27FC236}">
                <a16:creationId xmlns:a16="http://schemas.microsoft.com/office/drawing/2014/main" id="{DA00C999-79EA-1908-1FD6-825266155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587" y="3221734"/>
            <a:ext cx="2535265" cy="33767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0"/>
              <a:t>Valeur de l’élément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AFD21E-D4B6-0FFE-A784-2613171B1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560" y="3756694"/>
            <a:ext cx="618460" cy="634435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DB09AC0-516D-62FB-D837-873E3D7D475E}"/>
              </a:ext>
            </a:extLst>
          </p:cNvPr>
          <p:cNvCxnSpPr>
            <a:cxnSpLocks/>
          </p:cNvCxnSpPr>
          <p:nvPr/>
        </p:nvCxnSpPr>
        <p:spPr>
          <a:xfrm flipV="1">
            <a:off x="6322913" y="3542756"/>
            <a:ext cx="390212" cy="40752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0000000-0008-0000-0100-000011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20" y="4889694"/>
            <a:ext cx="648000" cy="540000"/>
          </a:xfrm>
          <a:prstGeom prst="rect">
            <a:avLst/>
          </a:prstGeom>
        </p:spPr>
      </p:pic>
      <p:sp>
        <p:nvSpPr>
          <p:cNvPr id="11" name="Rectangle à coins arrondis 11">
            <a:extLst>
              <a:ext uri="{FF2B5EF4-FFF2-40B4-BE49-F238E27FC236}">
                <a16:creationId xmlns:a16="http://schemas.microsoft.com/office/drawing/2014/main" id="{2D096EB5-5434-3AFF-09D9-45AFC06578BB}"/>
              </a:ext>
            </a:extLst>
          </p:cNvPr>
          <p:cNvSpPr/>
          <p:nvPr/>
        </p:nvSpPr>
        <p:spPr>
          <a:xfrm>
            <a:off x="5607076" y="5194375"/>
            <a:ext cx="859427" cy="30502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8DD47680-15A1-F00D-EFB3-12EE96FA4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980" y="6236877"/>
            <a:ext cx="2878374" cy="40540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0"/>
              <a:t>Symbolique de l’élément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FAC79F4-3501-0B23-6A08-164C8E5900CD}"/>
              </a:ext>
            </a:extLst>
          </p:cNvPr>
          <p:cNvCxnSpPr/>
          <p:nvPr/>
        </p:nvCxnSpPr>
        <p:spPr>
          <a:xfrm>
            <a:off x="6420898" y="5489716"/>
            <a:ext cx="765834" cy="74357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utoShape 6">
            <a:extLst>
              <a:ext uri="{FF2B5EF4-FFF2-40B4-BE49-F238E27FC236}">
                <a16:creationId xmlns:a16="http://schemas.microsoft.com/office/drawing/2014/main" id="{316BAE25-DA05-EC57-C9E0-38CD4AFE8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301" y="4494759"/>
            <a:ext cx="2582423" cy="33767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D88FFC40-B11B-366A-8829-34EA52C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42" y="3245652"/>
            <a:ext cx="3869870" cy="4468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0"/>
              <a:t>Symbolique de la position tenue</a:t>
            </a:r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BF92EE2D-01C0-AE09-352D-1244EADBF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018" y="4913684"/>
            <a:ext cx="310003" cy="280691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509FDAE-5E2A-77EA-0D9B-1ADA7EBCFCB2}"/>
              </a:ext>
            </a:extLst>
          </p:cNvPr>
          <p:cNvCxnSpPr>
            <a:cxnSpLocks/>
          </p:cNvCxnSpPr>
          <p:nvPr/>
        </p:nvCxnSpPr>
        <p:spPr>
          <a:xfrm>
            <a:off x="4478420" y="3633188"/>
            <a:ext cx="1464507" cy="130525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utoShape 8">
            <a:extLst>
              <a:ext uri="{FF2B5EF4-FFF2-40B4-BE49-F238E27FC236}">
                <a16:creationId xmlns:a16="http://schemas.microsoft.com/office/drawing/2014/main" id="{7503A8B1-6429-F6A6-579B-D391778E3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041" y="4905389"/>
            <a:ext cx="1469473" cy="33767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028AF05-E98B-A0D1-637C-8DD5A13B5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97" y="3938962"/>
            <a:ext cx="3711211" cy="17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1° Paragraphe côté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ABFAF58-1B05-1F8E-8AFC-96B2F7CAA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89205"/>
              </p:ext>
            </p:extLst>
          </p:nvPr>
        </p:nvGraphicFramePr>
        <p:xfrm>
          <a:off x="468313" y="1482356"/>
          <a:ext cx="4973055" cy="221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550">
                <a:tc>
                  <a:txBody>
                    <a:bodyPr/>
                    <a:lstStyle/>
                    <a:p>
                      <a:r>
                        <a:rPr lang="fr-FR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 :    8 temps   Grand écart antéropostérieur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898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sz="1050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5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1 - 6 :Glisser au </a:t>
                      </a:r>
                      <a:r>
                        <a:rPr lang="fr-FR" sz="1200" b="1" u="sng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écart antéropostérieur </a:t>
                      </a:r>
                      <a:r>
                        <a:rPr lang="fr-FR" sz="1200" b="0" u="non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050" b="0" u="non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avec ou sans les mains, bras libres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050" b="0" u="non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– 8 :  </a:t>
                      </a:r>
                      <a:r>
                        <a:rPr lang="fr-FR" sz="1200" b="1" i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  tenue</a:t>
                      </a:r>
                      <a:endParaRPr lang="fr-FR" sz="1050" b="1" i="1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r-FR" sz="105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134A8086-9657-F57D-9986-974EE8136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831551"/>
              </p:ext>
            </p:extLst>
          </p:nvPr>
        </p:nvGraphicFramePr>
        <p:xfrm>
          <a:off x="484066" y="3952991"/>
          <a:ext cx="426157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1579">
                  <a:extLst>
                    <a:ext uri="{9D8B030D-6E8A-4147-A177-3AD203B41FA5}">
                      <a16:colId xmlns:a16="http://schemas.microsoft.com/office/drawing/2014/main" val="85117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Conseil technique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73280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B709F79-DEBA-40F4-EDE1-B5AABD8E9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633177"/>
              </p:ext>
            </p:extLst>
          </p:nvPr>
        </p:nvGraphicFramePr>
        <p:xfrm>
          <a:off x="5581152" y="1482356"/>
          <a:ext cx="4678861" cy="223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8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067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1" i="1">
                          <a:solidFill>
                            <a:schemeClr val="tx1"/>
                          </a:solidFill>
                        </a:rPr>
                        <a:t>Le grand écart doit être dans l’axe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fr-FR" sz="1100" b="0" i="0"/>
                    </a:p>
                    <a:p>
                      <a:pPr marL="171450" indent="-171450">
                        <a:buFontTx/>
                        <a:buChar char="-"/>
                      </a:pPr>
                      <a:endParaRPr lang="fr-FR" sz="1100" b="0" i="0"/>
                    </a:p>
                    <a:p>
                      <a:pPr marL="171450" indent="-171450">
                        <a:buFontTx/>
                        <a:buChar char="-"/>
                      </a:pPr>
                      <a:endParaRPr lang="fr-FR" sz="1100" b="0" i="0"/>
                    </a:p>
                    <a:p>
                      <a:pPr marL="171450" indent="-171450">
                        <a:buFontTx/>
                        <a:buChar char="-"/>
                      </a:pPr>
                      <a:endParaRPr lang="fr-FR" sz="1100" b="0" i="0"/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tx1"/>
                          </a:solidFill>
                        </a:rPr>
                        <a:t>Ecart &gt; à 150°  SP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tx1"/>
                          </a:solidFill>
                        </a:rPr>
                        <a:t>Ecart entre 120° &amp; 150° = 0,10 Pt de pénalité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tx1"/>
                          </a:solidFill>
                        </a:rPr>
                        <a:t>Ecart entre 90° &amp; 120° = 0,30 Pt de pénalité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tx1"/>
                          </a:solidFill>
                        </a:rPr>
                        <a:t>Ecart inférieur à 90° = Difficulté non reconnue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6A597E9-040D-59A1-89B2-6211F46F6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909" y="2271032"/>
            <a:ext cx="1508104" cy="941615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199E624-BAB3-218D-F778-F9677F9BC3DC}"/>
              </a:ext>
            </a:extLst>
          </p:cNvPr>
          <p:cNvSpPr/>
          <p:nvPr/>
        </p:nvSpPr>
        <p:spPr>
          <a:xfrm>
            <a:off x="471195" y="3931497"/>
            <a:ext cx="2312199" cy="43694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CBEF8D6-F710-2380-E145-EF348DE3B019}"/>
              </a:ext>
            </a:extLst>
          </p:cNvPr>
          <p:cNvSpPr/>
          <p:nvPr/>
        </p:nvSpPr>
        <p:spPr>
          <a:xfrm>
            <a:off x="5737608" y="1469455"/>
            <a:ext cx="3335131" cy="35375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936CF9A-B0A6-D049-5FAD-3124294D776B}"/>
              </a:ext>
            </a:extLst>
          </p:cNvPr>
          <p:cNvCxnSpPr>
            <a:cxnSpLocks/>
          </p:cNvCxnSpPr>
          <p:nvPr/>
        </p:nvCxnSpPr>
        <p:spPr>
          <a:xfrm flipV="1">
            <a:off x="2783394" y="1804394"/>
            <a:ext cx="3002220" cy="223504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au 7">
            <a:extLst>
              <a:ext uri="{FF2B5EF4-FFF2-40B4-BE49-F238E27FC236}">
                <a16:creationId xmlns:a16="http://schemas.microsoft.com/office/drawing/2014/main" id="{D718F4EE-3FB2-54C4-070C-4EF5EA585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94819"/>
              </p:ext>
            </p:extLst>
          </p:nvPr>
        </p:nvGraphicFramePr>
        <p:xfrm>
          <a:off x="462826" y="4436981"/>
          <a:ext cx="426157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1579">
                  <a:extLst>
                    <a:ext uri="{9D8B030D-6E8A-4147-A177-3AD203B41FA5}">
                      <a16:colId xmlns:a16="http://schemas.microsoft.com/office/drawing/2014/main" val="85117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Exigences techniques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73280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9A8486D-660D-F3A4-450B-607DD132C201}"/>
              </a:ext>
            </a:extLst>
          </p:cNvPr>
          <p:cNvSpPr/>
          <p:nvPr/>
        </p:nvSpPr>
        <p:spPr>
          <a:xfrm>
            <a:off x="5685915" y="2309632"/>
            <a:ext cx="3136538" cy="864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64D2140-1E6D-24FD-4C61-6E3933FA63D6}"/>
              </a:ext>
            </a:extLst>
          </p:cNvPr>
          <p:cNvSpPr/>
          <p:nvPr/>
        </p:nvSpPr>
        <p:spPr>
          <a:xfrm>
            <a:off x="475128" y="4436981"/>
            <a:ext cx="2619754" cy="4369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CEDE3FE-DCC2-5F3C-9DC0-49AD2C3993D9}"/>
              </a:ext>
            </a:extLst>
          </p:cNvPr>
          <p:cNvCxnSpPr>
            <a:cxnSpLocks/>
          </p:cNvCxnSpPr>
          <p:nvPr/>
        </p:nvCxnSpPr>
        <p:spPr>
          <a:xfrm flipV="1">
            <a:off x="3104942" y="2921915"/>
            <a:ext cx="2554054" cy="1637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au 7">
            <a:extLst>
              <a:ext uri="{FF2B5EF4-FFF2-40B4-BE49-F238E27FC236}">
                <a16:creationId xmlns:a16="http://schemas.microsoft.com/office/drawing/2014/main" id="{84AB481D-401A-2DEC-2338-FD6766EE3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888629"/>
              </p:ext>
            </p:extLst>
          </p:nvPr>
        </p:nvGraphicFramePr>
        <p:xfrm>
          <a:off x="484602" y="4961157"/>
          <a:ext cx="51643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4334">
                  <a:extLst>
                    <a:ext uri="{9D8B030D-6E8A-4147-A177-3AD203B41FA5}">
                      <a16:colId xmlns:a16="http://schemas.microsoft.com/office/drawing/2014/main" val="85117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Fautes générales 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Fautes de tenue de corps</a:t>
                      </a:r>
                      <a:endParaRPr lang="fr-FR" sz="1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73280"/>
                  </a:ext>
                </a:extLst>
              </a:tr>
            </a:tbl>
          </a:graphicData>
        </a:graphic>
      </p:graphicFrame>
      <p:graphicFrame>
        <p:nvGraphicFramePr>
          <p:cNvPr id="21" name="Tableau 7">
            <a:extLst>
              <a:ext uri="{FF2B5EF4-FFF2-40B4-BE49-F238E27FC236}">
                <a16:creationId xmlns:a16="http://schemas.microsoft.com/office/drawing/2014/main" id="{4BF19F5F-3D8E-06B1-4CD5-D49F3B66F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47920"/>
              </p:ext>
            </p:extLst>
          </p:nvPr>
        </p:nvGraphicFramePr>
        <p:xfrm>
          <a:off x="486282" y="5384853"/>
          <a:ext cx="51643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4334">
                  <a:extLst>
                    <a:ext uri="{9D8B030D-6E8A-4147-A177-3AD203B41FA5}">
                      <a16:colId xmlns:a16="http://schemas.microsoft.com/office/drawing/2014/main" val="85117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Fautes de texte 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0,10 pt par tiret oublié</a:t>
                      </a:r>
                      <a:endParaRPr lang="fr-FR" sz="1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7328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A885B38C-71F5-3B0D-3ECA-65B97E4B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25" y="2577815"/>
            <a:ext cx="550951" cy="4591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A0D290-1FE9-B5CC-970E-0BD1A3F4C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614" y="3931497"/>
            <a:ext cx="3711211" cy="17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1° Paragraphe côté : précisions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82CA6CF-478A-8A62-6CB2-49644130D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30765"/>
              </p:ext>
            </p:extLst>
          </p:nvPr>
        </p:nvGraphicFramePr>
        <p:xfrm>
          <a:off x="468314" y="2098700"/>
          <a:ext cx="9791700" cy="12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4.7 - Roue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¼ de tour à G sur jambe D, pied G en AV,</a:t>
                      </a:r>
                      <a:r>
                        <a:rPr lang="fr-FR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bras latéraux</a:t>
                      </a:r>
                      <a:endParaRPr lang="fr-FR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Avancer jambe D et</a:t>
                      </a:r>
                      <a:r>
                        <a:rPr lang="fr-FR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basculer à la ½ fente AV D, bras dans le prolongement du corps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600" b="1" u="sng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Roue</a:t>
                      </a:r>
                      <a:r>
                        <a:rPr lang="fr-FR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arrivée en ½ fente AV G, bras dans le prolongement du corps</a:t>
                      </a:r>
                      <a:endParaRPr lang="fr-FR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id="{33135667-BBAF-A3B2-8BA1-AE516CB683C2}"/>
              </a:ext>
            </a:extLst>
          </p:cNvPr>
          <p:cNvSpPr/>
          <p:nvPr/>
        </p:nvSpPr>
        <p:spPr>
          <a:xfrm>
            <a:off x="731153" y="3001947"/>
            <a:ext cx="725857" cy="34590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96ABAD-05DD-5CFC-30EC-40210558844E}"/>
              </a:ext>
            </a:extLst>
          </p:cNvPr>
          <p:cNvCxnSpPr/>
          <p:nvPr/>
        </p:nvCxnSpPr>
        <p:spPr>
          <a:xfrm>
            <a:off x="940893" y="3327752"/>
            <a:ext cx="0" cy="7835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Box 25">
            <a:extLst>
              <a:ext uri="{FF2B5EF4-FFF2-40B4-BE49-F238E27FC236}">
                <a16:creationId xmlns:a16="http://schemas.microsoft.com/office/drawing/2014/main" id="{D3972514-4597-F082-25FE-C20A07D0F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4" y="4115855"/>
            <a:ext cx="4821179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0"/>
              <a:t>Si la </a:t>
            </a:r>
            <a:r>
              <a:rPr lang="fr-FR" sz="1800" b="0" u="sng"/>
              <a:t>Roue</a:t>
            </a:r>
            <a:r>
              <a:rPr lang="fr-FR" sz="1800" b="0"/>
              <a:t> n'est pas tentée (ou exécutée avec aide)</a:t>
            </a:r>
          </a:p>
          <a:p>
            <a:pPr>
              <a:spcBef>
                <a:spcPts val="0"/>
              </a:spcBef>
            </a:pPr>
            <a:r>
              <a:rPr lang="fr-FR" sz="1800">
                <a:solidFill>
                  <a:srgbClr val="FF0000"/>
                </a:solidFill>
              </a:rPr>
              <a:t>Perte de la </a:t>
            </a:r>
            <a:r>
              <a:rPr lang="fr-FR" sz="1800" b="0">
                <a:solidFill>
                  <a:srgbClr val="FF0000"/>
                </a:solidFill>
              </a:rPr>
              <a:t>Valeur de l’élément sur la note D &amp; - 3 Pts sur la note 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1EE2590-77CB-8F72-F131-B2314CE15138}"/>
              </a:ext>
            </a:extLst>
          </p:cNvPr>
          <p:cNvSpPr/>
          <p:nvPr/>
        </p:nvSpPr>
        <p:spPr>
          <a:xfrm>
            <a:off x="9543023" y="2003435"/>
            <a:ext cx="590600" cy="54190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1B0CF37-9697-17DA-FAB7-917DE2DA689D}"/>
              </a:ext>
            </a:extLst>
          </p:cNvPr>
          <p:cNvCxnSpPr/>
          <p:nvPr/>
        </p:nvCxnSpPr>
        <p:spPr>
          <a:xfrm>
            <a:off x="1221408" y="3354964"/>
            <a:ext cx="0" cy="288032"/>
          </a:xfrm>
          <a:prstGeom prst="line">
            <a:avLst/>
          </a:prstGeom>
          <a:ln w="5715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C1B3942-6219-EF5F-F0C8-80BA50670F9B}"/>
              </a:ext>
            </a:extLst>
          </p:cNvPr>
          <p:cNvCxnSpPr/>
          <p:nvPr/>
        </p:nvCxnSpPr>
        <p:spPr>
          <a:xfrm>
            <a:off x="1208708" y="3667836"/>
            <a:ext cx="6336704" cy="0"/>
          </a:xfrm>
          <a:prstGeom prst="line">
            <a:avLst/>
          </a:prstGeom>
          <a:ln w="5715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7C024C1-E632-F658-8F77-D174C068A223}"/>
              </a:ext>
            </a:extLst>
          </p:cNvPr>
          <p:cNvCxnSpPr>
            <a:cxnSpLocks/>
          </p:cNvCxnSpPr>
          <p:nvPr/>
        </p:nvCxnSpPr>
        <p:spPr>
          <a:xfrm>
            <a:off x="7509415" y="3682628"/>
            <a:ext cx="0" cy="553803"/>
          </a:xfrm>
          <a:prstGeom prst="line">
            <a:avLst/>
          </a:prstGeom>
          <a:ln w="5715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25">
            <a:extLst>
              <a:ext uri="{FF2B5EF4-FFF2-40B4-BE49-F238E27FC236}">
                <a16:creationId xmlns:a16="http://schemas.microsoft.com/office/drawing/2014/main" id="{D8BB1752-2917-A8A3-F549-6795B5623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540" y="4256527"/>
            <a:ext cx="480290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0"/>
              <a:t>Si la </a:t>
            </a:r>
            <a:r>
              <a:rPr lang="fr-FR" sz="1800" b="0" u="sng"/>
              <a:t>Roue</a:t>
            </a:r>
            <a:r>
              <a:rPr lang="fr-FR" sz="1800" b="0"/>
              <a:t> est tentée sans retour sur poutre</a:t>
            </a:r>
          </a:p>
          <a:p>
            <a:pPr>
              <a:spcBef>
                <a:spcPts val="0"/>
              </a:spcBef>
            </a:pPr>
            <a:r>
              <a:rPr lang="fr-FR" sz="1800">
                <a:solidFill>
                  <a:srgbClr val="FF0000"/>
                </a:solidFill>
              </a:rPr>
              <a:t>Perte de la </a:t>
            </a:r>
            <a:r>
              <a:rPr lang="fr-FR" sz="1800" b="0">
                <a:solidFill>
                  <a:srgbClr val="FF0000"/>
                </a:solidFill>
              </a:rPr>
              <a:t> Valeur de l’élément sur la note D</a:t>
            </a:r>
          </a:p>
          <a:p>
            <a:pPr>
              <a:spcBef>
                <a:spcPts val="0"/>
              </a:spcBef>
            </a:pPr>
            <a:r>
              <a:rPr lang="fr-FR" sz="1800" b="0">
                <a:solidFill>
                  <a:srgbClr val="FF0000"/>
                </a:solidFill>
              </a:rPr>
              <a:t>&amp; les </a:t>
            </a:r>
            <a:r>
              <a:rPr lang="fr-FR" sz="1800" b="0" spc="-50">
                <a:solidFill>
                  <a:srgbClr val="FF0000"/>
                </a:solidFill>
              </a:rPr>
              <a:t>Fautes d'exécution sur la note E</a:t>
            </a:r>
          </a:p>
        </p:txBody>
      </p:sp>
    </p:spTree>
    <p:extLst>
      <p:ext uri="{BB962C8B-B14F-4D97-AF65-F5344CB8AC3E}">
        <p14:creationId xmlns:p14="http://schemas.microsoft.com/office/powerpoint/2010/main" val="21194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4029B-43D0-2E8F-97FB-7539319D0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Roue</a:t>
            </a:r>
          </a:p>
        </p:txBody>
      </p:sp>
      <p:pic>
        <p:nvPicPr>
          <p:cNvPr id="3" name="Roue">
            <a:hlinkClick r:id="" action="ppaction://media"/>
            <a:extLst>
              <a:ext uri="{FF2B5EF4-FFF2-40B4-BE49-F238E27FC236}">
                <a16:creationId xmlns:a16="http://schemas.microsoft.com/office/drawing/2014/main" id="{9B978A8D-FB8F-7088-93D2-D09BB0EEC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525" y="149542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2° Paragraphe non-côté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F1B82A-3CA0-526A-BFB0-8491A61B0203}"/>
              </a:ext>
            </a:extLst>
          </p:cNvPr>
          <p:cNvSpPr/>
          <p:nvPr/>
        </p:nvSpPr>
        <p:spPr>
          <a:xfrm>
            <a:off x="468312" y="1410613"/>
            <a:ext cx="976788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paragraphe non coté</a:t>
            </a: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 est un paragraphe comprenant 1 ou plusieurs éléments </a:t>
            </a:r>
            <a:r>
              <a:rPr lang="fr-FR" sz="2000" b="1" u="sng"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 une valeur donnée.</a:t>
            </a: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Fautes de texte 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0,10 Pt par tiret oublié  avec un maximum de 0,80 Pt par paragraphe</a:t>
            </a:r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FB81680-1C3E-A0A0-BF73-4E95262B2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263031"/>
              </p:ext>
            </p:extLst>
          </p:nvPr>
        </p:nvGraphicFramePr>
        <p:xfrm>
          <a:off x="400911" y="2169204"/>
          <a:ext cx="5795335" cy="3264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665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rgbClr val="000000"/>
                          </a:solidFill>
                        </a:rPr>
                        <a:t>5 – 11 : 2 X 8 temps : Chorégraphie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7872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1-4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Rotation du buste en fléchissement les jambes vers la D, genoux au sol, pointes de pieds tirées, bras à l’oblique AR basse, doigts pointés au sol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5-6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Par appui du bras G, effectuer un ½ tour à G, s’établir à genoux assis talons, mains au sol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7-8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Se redresser le buste droit, bras à l’oblique AR basse, paumes face à face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1-2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Amener les bras à l’oblique AV, simultanément, dos rond, paumes vers l’extérieur, tête baissée</a:t>
                      </a:r>
                    </a:p>
                    <a:p>
                      <a:pPr marL="0" marR="0" lvl="0" indent="0" algn="just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3-4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Se redresser le buste droit, bras à l’oblique AR basse, paumes face à face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5-6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Effectuer un ¼ de tour à D en redressant le buste pour s’établir à genou G dressé, jambe D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</a:rPr>
                        <a:t>7-8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: Se redresser à la station, bras le long du corps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val 7">
            <a:extLst>
              <a:ext uri="{FF2B5EF4-FFF2-40B4-BE49-F238E27FC236}">
                <a16:creationId xmlns:a16="http://schemas.microsoft.com/office/drawing/2014/main" id="{65DDAA7D-9AB8-A05B-AC8D-A31FB69E5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493" y="2054581"/>
            <a:ext cx="1063474" cy="735940"/>
          </a:xfrm>
          <a:prstGeom prst="ellips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C9116E-876B-390E-CCEB-99EDC30D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399" y="2169204"/>
            <a:ext cx="4310369" cy="32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4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2° Paragraphe non-côté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6B1BA9D-BC6C-E8E4-4267-85FE1B613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40406"/>
              </p:ext>
            </p:extLst>
          </p:nvPr>
        </p:nvGraphicFramePr>
        <p:xfrm>
          <a:off x="4854001" y="1642319"/>
          <a:ext cx="5406012" cy="324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6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113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sz="1100" b="0" i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6C6A773D-6FB2-9026-8142-8B4500993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71710"/>
              </p:ext>
            </p:extLst>
          </p:nvPr>
        </p:nvGraphicFramePr>
        <p:xfrm>
          <a:off x="462598" y="5065478"/>
          <a:ext cx="431014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141">
                  <a:extLst>
                    <a:ext uri="{9D8B030D-6E8A-4147-A177-3AD203B41FA5}">
                      <a16:colId xmlns:a16="http://schemas.microsoft.com/office/drawing/2014/main" val="85117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Exigences techniques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73280"/>
                  </a:ext>
                </a:extLst>
              </a:tr>
            </a:tbl>
          </a:graphicData>
        </a:graphic>
      </p:graphicFrame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A1E61209-8CC3-9A8D-CDCF-D642FE5EB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308772"/>
              </p:ext>
            </p:extLst>
          </p:nvPr>
        </p:nvGraphicFramePr>
        <p:xfrm>
          <a:off x="486883" y="5573218"/>
          <a:ext cx="51643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4334">
                  <a:extLst>
                    <a:ext uri="{9D8B030D-6E8A-4147-A177-3AD203B41FA5}">
                      <a16:colId xmlns:a16="http://schemas.microsoft.com/office/drawing/2014/main" val="85117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</a:rPr>
                        <a:t>Fautes générales 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Fautes de tenue de corps</a:t>
                      </a:r>
                      <a:endParaRPr lang="fr-FR" sz="1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7328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AED5945-F778-6517-E614-103A83F2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99" y="1642257"/>
            <a:ext cx="4334654" cy="32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7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3° Paragraphe non-côté avec intitulé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AD7C9-C09F-2BA9-E334-9FEB70E15059}"/>
              </a:ext>
            </a:extLst>
          </p:cNvPr>
          <p:cNvSpPr/>
          <p:nvPr/>
        </p:nvSpPr>
        <p:spPr>
          <a:xfrm>
            <a:off x="468312" y="1410613"/>
            <a:ext cx="9791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paragraphe non coté</a:t>
            </a: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 avec intitulé est un paragraphe comprenant 1 ou plusieurs éléments principaux </a:t>
            </a:r>
            <a:r>
              <a:rPr lang="fr-FR" sz="2000" b="1" u="sng"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 une valeur donnée.</a:t>
            </a: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3EE451-44D4-8546-3378-26EC0AE50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47461"/>
              </p:ext>
            </p:extLst>
          </p:nvPr>
        </p:nvGraphicFramePr>
        <p:xfrm>
          <a:off x="468313" y="2821780"/>
          <a:ext cx="5440118" cy="2520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92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rgbClr val="000000"/>
                          </a:solidFill>
                        </a:rPr>
                        <a:t>5A.3 : Attitude libre - Arabesque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651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1 ou 2 pas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Attitude sur 1 pied </a:t>
                      </a:r>
                      <a:r>
                        <a:rPr lang="fr-FR" sz="1200" b="1" i="1">
                          <a:solidFill>
                            <a:srgbClr val="000000"/>
                          </a:solidFill>
                        </a:rPr>
                        <a:t>position tenue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1 pas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Arabesque </a:t>
                      </a:r>
                      <a:r>
                        <a:rPr lang="fr-FR" sz="1200" b="1" i="1">
                          <a:solidFill>
                            <a:srgbClr val="000000"/>
                          </a:solidFill>
                        </a:rPr>
                        <a:t>position tenue</a:t>
                      </a:r>
                      <a:r>
                        <a:rPr lang="fr-FR" sz="1200" b="0">
                          <a:solidFill>
                            <a:srgbClr val="000000"/>
                          </a:solidFill>
                        </a:rPr>
                        <a:t> jambe d’appui mi-fléchie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08FBF24-F1D7-CD4D-0DEB-33312AD32787}"/>
              </a:ext>
            </a:extLst>
          </p:cNvPr>
          <p:cNvSpPr/>
          <p:nvPr/>
        </p:nvSpPr>
        <p:spPr>
          <a:xfrm>
            <a:off x="1131316" y="2821779"/>
            <a:ext cx="2962590" cy="47623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B70EDE8-A72C-3366-D0F3-6D98A7E38265}"/>
              </a:ext>
            </a:extLst>
          </p:cNvPr>
          <p:cNvSpPr/>
          <p:nvPr/>
        </p:nvSpPr>
        <p:spPr>
          <a:xfrm>
            <a:off x="2301066" y="5556738"/>
            <a:ext cx="7566409" cy="9043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>
                <a:solidFill>
                  <a:schemeClr val="tx1"/>
                </a:solidFill>
              </a:rPr>
              <a:t>Si l’élément de l’intitulé n’est pas réalisé, pénalité de 0,80 Pt net sur la note E (pénalité maximum pour le paragraphe)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3BFE5D7-C17F-20DE-5E5A-F02740E6A564}"/>
              </a:ext>
            </a:extLst>
          </p:cNvPr>
          <p:cNvCxnSpPr>
            <a:cxnSpLocks/>
          </p:cNvCxnSpPr>
          <p:nvPr/>
        </p:nvCxnSpPr>
        <p:spPr>
          <a:xfrm>
            <a:off x="3162326" y="3304328"/>
            <a:ext cx="683288" cy="2225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05C1E18F-E9A0-5C48-72DE-D7A48C50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523" y="2841874"/>
            <a:ext cx="3897907" cy="250003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9423B90-48D5-295E-FD89-7DB696761552}"/>
              </a:ext>
            </a:extLst>
          </p:cNvPr>
          <p:cNvSpPr/>
          <p:nvPr/>
        </p:nvSpPr>
        <p:spPr>
          <a:xfrm>
            <a:off x="5158829" y="2723103"/>
            <a:ext cx="683288" cy="5812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2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Ordre et exécution des éléments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CA4CB1-AE91-F87E-5B49-4690D665D2EE}"/>
              </a:ext>
            </a:extLst>
          </p:cNvPr>
          <p:cNvSpPr txBox="1">
            <a:spLocks/>
          </p:cNvSpPr>
          <p:nvPr/>
        </p:nvSpPr>
        <p:spPr>
          <a:xfrm>
            <a:off x="468313" y="1538322"/>
            <a:ext cx="9791700" cy="3998320"/>
          </a:xfrm>
          <a:prstGeom prst="rect">
            <a:avLst/>
          </a:prstGeom>
        </p:spPr>
        <p:txBody>
          <a:bodyPr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  <a:defRPr/>
            </a:pP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Les éléments d'un exercice imposé doivent être exécutés dans l'ordre chronologique du texte.</a:t>
            </a:r>
          </a:p>
          <a:p>
            <a:pPr marL="725488" algn="just">
              <a:buFont typeface="Wingdings" pitchFamily="2" charset="2"/>
              <a:buNone/>
              <a:defRPr/>
            </a:pPr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just">
              <a:buFont typeface="Arial" panose="020B0604020202020204" pitchFamily="34" charset="0"/>
              <a:buChar char="•"/>
              <a:defRPr/>
            </a:pP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Élément non exécuté dans l'ordre chronologique : </a:t>
            </a:r>
            <a:r>
              <a:rPr lang="fr-FR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Pénalité de 0,80 point</a:t>
            </a:r>
          </a:p>
          <a:p>
            <a:pPr marL="361950" lvl="1" indent="-184150" algn="just">
              <a:buFont typeface="Arial" panose="020B0604020202020204" pitchFamily="34" charset="0"/>
              <a:buChar char="•"/>
              <a:defRPr/>
            </a:pPr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just">
              <a:buFont typeface="Arial" panose="020B0604020202020204" pitchFamily="34" charset="0"/>
              <a:buChar char="•"/>
              <a:defRPr/>
            </a:pPr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Élément supplémentaire (Elément qui n’existe pas dans le degré concerné) : </a:t>
            </a:r>
            <a:r>
              <a:rPr lang="fr-FR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Pénalité de 0,80 point + fautes d'exécution 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du 1</a:t>
            </a:r>
            <a:r>
              <a:rPr lang="fr-FR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 au 5</a:t>
            </a:r>
            <a:r>
              <a:rPr lang="fr-FR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 degré</a:t>
            </a:r>
          </a:p>
          <a:p>
            <a:pPr marL="2057400" lvl="1" indent="0">
              <a:buFont typeface="Wingdings" pitchFamily="2" charset="2"/>
              <a:buNone/>
              <a:defRPr/>
            </a:pPr>
            <a:endParaRPr lang="fr-FR" sz="20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6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Inversion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C1C8FFA-EEE7-869D-0DA5-6ED8C7BED3AF}"/>
              </a:ext>
            </a:extLst>
          </p:cNvPr>
          <p:cNvSpPr txBox="1"/>
          <p:nvPr/>
        </p:nvSpPr>
        <p:spPr>
          <a:xfrm>
            <a:off x="514032" y="1484784"/>
            <a:ext cx="9700261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61950" indent="-180975" algn="just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lang="fr-FR" dirty="0"/>
              <a:t>Les exercices imposés peuvent être inversés en partie ou en totalité (excepté les mouvements d'ensemble), mais les directions ne peuvent pas être modifiées.</a:t>
            </a:r>
            <a:endParaRPr lang="fr-FR" sz="3600" dirty="0"/>
          </a:p>
          <a:p>
            <a:pPr marL="361950" indent="-180975" algn="just">
              <a:spcBef>
                <a:spcPts val="800"/>
              </a:spcBef>
              <a:buSzPct val="100000"/>
              <a:buFont typeface="Arial"/>
              <a:buChar char="•"/>
              <a:defRPr sz="2000"/>
            </a:pPr>
            <a:endParaRPr lang="fr-FR" sz="3600" dirty="0"/>
          </a:p>
          <a:p>
            <a:pPr marL="361950" indent="-180975" algn="just">
              <a:spcBef>
                <a:spcPts val="800"/>
              </a:spcBef>
              <a:buSzPct val="100000"/>
              <a:buFont typeface="Arial"/>
              <a:buChar char="•"/>
              <a:defRPr sz="2000"/>
            </a:pPr>
            <a:endParaRPr lang="fr-FR" sz="3600" dirty="0"/>
          </a:p>
          <a:p>
            <a:pPr marL="361950" indent="-180975" algn="just">
              <a:spcBef>
                <a:spcPts val="800"/>
              </a:spcBef>
              <a:buSzPct val="100000"/>
              <a:buFont typeface="Arial"/>
              <a:buChar char="•"/>
              <a:defRPr sz="2000"/>
            </a:pPr>
            <a:endParaRPr lang="fr-FR" sz="3600" dirty="0"/>
          </a:p>
          <a:p>
            <a:pPr marL="180975">
              <a:spcBef>
                <a:spcPts val="800"/>
              </a:spcBef>
              <a:buSzPct val="100000"/>
              <a:defRPr sz="2000"/>
            </a:pPr>
            <a:endParaRPr lang="fr-FR" sz="1600" dirty="0"/>
          </a:p>
          <a:p>
            <a:pPr marL="361950" indent="-180975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lang="fr-FR" dirty="0"/>
              <a:t>Un pas en plus ou en moins est accepté en cas d'inversion à la poutre et au sol, sauf dans les liaisons d'éléments où figure le terme "sans arrêt ».</a:t>
            </a:r>
            <a:endParaRPr lang="fr-FR" sz="3600" dirty="0"/>
          </a:p>
          <a:p>
            <a:pPr indent="180975">
              <a:spcBef>
                <a:spcPts val="800"/>
              </a:spcBef>
              <a:defRPr sz="2000">
                <a:solidFill>
                  <a:srgbClr val="FF0000"/>
                </a:solidFill>
              </a:defRPr>
            </a:pPr>
            <a:endParaRPr lang="fr-FR" sz="1600" dirty="0"/>
          </a:p>
          <a:p>
            <a:pPr marL="361950" indent="-180975" algn="just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lang="fr-FR" dirty="0"/>
              <a:t>Changement de direction non-conforme au texte : </a:t>
            </a:r>
            <a:r>
              <a:rPr lang="fr-FR" b="1" dirty="0">
                <a:solidFill>
                  <a:srgbClr val="FF0000"/>
                </a:solidFill>
              </a:rPr>
              <a:t>pénalité de 0.30 pt </a:t>
            </a:r>
            <a:r>
              <a:rPr lang="fr-FR" dirty="0"/>
              <a:t>	</a:t>
            </a:r>
          </a:p>
        </p:txBody>
      </p:sp>
      <p:graphicFrame>
        <p:nvGraphicFramePr>
          <p:cNvPr id="9" name="Tableau 3">
            <a:extLst>
              <a:ext uri="{FF2B5EF4-FFF2-40B4-BE49-F238E27FC236}">
                <a16:creationId xmlns:a16="http://schemas.microsoft.com/office/drawing/2014/main" id="{8A6F8294-A3B9-E840-9BBB-193B4D3C0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733065"/>
              </p:ext>
            </p:extLst>
          </p:nvPr>
        </p:nvGraphicFramePr>
        <p:xfrm>
          <a:off x="443333" y="2419555"/>
          <a:ext cx="9791700" cy="1645920"/>
        </p:xfrm>
        <a:graphic>
          <a:graphicData uri="http://schemas.openxmlformats.org/drawingml/2006/table">
            <a:tbl>
              <a:tblPr bandRow="1"/>
              <a:tblGrid>
                <a:gridCol w="2801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6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pPr algn="ctr">
                        <a:defRPr sz="2100" b="1"/>
                      </a:pPr>
                      <a:r>
                        <a:rPr lang="fr-FR" noProof="0" dirty="0"/>
                        <a:t>   Inversion</a:t>
                      </a:r>
                    </a:p>
                    <a:p>
                      <a:pPr algn="ctr">
                        <a:defRPr sz="2100" b="1"/>
                      </a:pPr>
                      <a:r>
                        <a:rPr lang="fr-FR" noProof="0" dirty="0"/>
                        <a:t>(exemples)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100" dirty="0"/>
                        <a:t>                  Texte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 Exécution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100" b="1" dirty="0">
                          <a:solidFill>
                            <a:srgbClr val="00B050"/>
                          </a:solidFill>
                        </a:rPr>
                        <a:t>Autorisé</a:t>
                      </a:r>
                      <a:endParaRPr sz="2100" b="1"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100" dirty="0"/>
                        <a:t>Pas chassés D-G-D</a:t>
                      </a:r>
                      <a:endParaRPr sz="2100" dirty="0"/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2100" dirty="0"/>
                        <a:t>Pas chassés G-D-G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>
                        <a:defRPr sz="2100" b="1"/>
                      </a:pPr>
                      <a:endParaRPr dirty="0"/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100" dirty="0"/>
                        <a:t>Demi-tour à G sur jambe G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2100" dirty="0"/>
                        <a:t>Demi-tour à D sur jambe D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9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nimBg="1" advAuto="0"/>
      <p:bldP spid="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AA2164-4C3C-8E54-99F2-0A9F13EC78A5}"/>
              </a:ext>
            </a:extLst>
          </p:cNvPr>
          <p:cNvSpPr/>
          <p:nvPr/>
        </p:nvSpPr>
        <p:spPr>
          <a:xfrm>
            <a:off x="491196" y="2217177"/>
            <a:ext cx="2668920" cy="3431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fr-FR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E0657F-1C39-648C-7DEE-D3463A7244C0}"/>
              </a:ext>
            </a:extLst>
          </p:cNvPr>
          <p:cNvSpPr/>
          <p:nvPr/>
        </p:nvSpPr>
        <p:spPr>
          <a:xfrm>
            <a:off x="502916" y="2805685"/>
            <a:ext cx="2668920" cy="3431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fr-FR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010BC-CE1E-9271-10F8-356A398140E0}"/>
              </a:ext>
            </a:extLst>
          </p:cNvPr>
          <p:cNvSpPr/>
          <p:nvPr/>
        </p:nvSpPr>
        <p:spPr>
          <a:xfrm>
            <a:off x="488848" y="3382473"/>
            <a:ext cx="2668920" cy="3431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fr-F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83A6A-F9C9-D50B-A2FD-96576029F828}"/>
              </a:ext>
            </a:extLst>
          </p:cNvPr>
          <p:cNvSpPr/>
          <p:nvPr/>
        </p:nvSpPr>
        <p:spPr>
          <a:xfrm>
            <a:off x="502916" y="3959261"/>
            <a:ext cx="2668920" cy="3431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fr-FR" sz="2000" dirty="0"/>
          </a:p>
        </p:txBody>
      </p:sp>
      <p:sp>
        <p:nvSpPr>
          <p:cNvPr id="12" name="Arrondir un rectangle à un seul coin 26">
            <a:extLst>
              <a:ext uri="{FF2B5EF4-FFF2-40B4-BE49-F238E27FC236}">
                <a16:creationId xmlns:a16="http://schemas.microsoft.com/office/drawing/2014/main" id="{C0D5C6BB-2127-7588-D966-915701C471F0}"/>
              </a:ext>
            </a:extLst>
          </p:cNvPr>
          <p:cNvSpPr/>
          <p:nvPr/>
        </p:nvSpPr>
        <p:spPr>
          <a:xfrm>
            <a:off x="1029083" y="1973530"/>
            <a:ext cx="1588450" cy="2619666"/>
          </a:xfrm>
          <a:prstGeom prst="round1Rect">
            <a:avLst/>
          </a:prstGeom>
          <a:solidFill>
            <a:srgbClr val="EA00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3" name="Image 6" descr="btn_1.png">
            <a:extLst>
              <a:ext uri="{FF2B5EF4-FFF2-40B4-BE49-F238E27FC236}">
                <a16:creationId xmlns:a16="http://schemas.microsoft.com/office/drawing/2014/main" id="{7485618A-F92B-60BD-5EAD-2B526F075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77" y="2082714"/>
            <a:ext cx="717486" cy="67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7" descr="btn_2.png">
            <a:extLst>
              <a:ext uri="{FF2B5EF4-FFF2-40B4-BE49-F238E27FC236}">
                <a16:creationId xmlns:a16="http://schemas.microsoft.com/office/drawing/2014/main" id="{4CE99840-05BC-8B27-099E-F8E6F9CE3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59" y="2663255"/>
            <a:ext cx="668040" cy="74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9" descr="btn_3.png">
            <a:extLst>
              <a:ext uri="{FF2B5EF4-FFF2-40B4-BE49-F238E27FC236}">
                <a16:creationId xmlns:a16="http://schemas.microsoft.com/office/drawing/2014/main" id="{B6D9B8CE-50EF-5CBF-4969-E342EC73D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07" y="3254620"/>
            <a:ext cx="668040" cy="74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0" descr="btn_4.png">
            <a:extLst>
              <a:ext uri="{FF2B5EF4-FFF2-40B4-BE49-F238E27FC236}">
                <a16:creationId xmlns:a16="http://schemas.microsoft.com/office/drawing/2014/main" id="{930A1F11-B6FE-ABE9-5920-E8C80F8F9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59" y="3847415"/>
            <a:ext cx="668040" cy="745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89F932B8-DCEE-031E-175E-13EE61AB2E1D}"/>
              </a:ext>
            </a:extLst>
          </p:cNvPr>
          <p:cNvSpPr txBox="1">
            <a:spLocks/>
          </p:cNvSpPr>
          <p:nvPr/>
        </p:nvSpPr>
        <p:spPr>
          <a:xfrm>
            <a:off x="3712574" y="2127628"/>
            <a:ext cx="5855338" cy="2465568"/>
          </a:xfrm>
          <a:prstGeom prst="rect">
            <a:avLst/>
          </a:prstGeom>
        </p:spPr>
        <p:txBody>
          <a:bodyPr/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  <a:buClr>
                <a:srgbClr val="00B6CA"/>
              </a:buClr>
              <a:buFont typeface="Arial" pitchFamily="34" charset="0"/>
              <a:buNone/>
            </a:pPr>
            <a:r>
              <a:rPr lang="fr-FR" altLang="fr-FR" sz="2400" dirty="0">
                <a:cs typeface="Arial" pitchFamily="34" charset="0"/>
              </a:rPr>
              <a:t>Comment lire un mouvement imposé</a:t>
            </a:r>
          </a:p>
          <a:p>
            <a:pPr>
              <a:spcBef>
                <a:spcPts val="1500"/>
              </a:spcBef>
              <a:buClr>
                <a:srgbClr val="00B6CA"/>
              </a:buClr>
              <a:buFont typeface="Arial" pitchFamily="34" charset="0"/>
              <a:buNone/>
            </a:pPr>
            <a:r>
              <a:rPr lang="en-GB" altLang="fr-FR" sz="2400" dirty="0">
                <a:cs typeface="Arial" pitchFamily="34" charset="0"/>
              </a:rPr>
              <a:t>Les exigences techniques</a:t>
            </a:r>
          </a:p>
          <a:p>
            <a:pPr>
              <a:spcBef>
                <a:spcPts val="1500"/>
              </a:spcBef>
              <a:buClr>
                <a:srgbClr val="00B6CA"/>
              </a:buClr>
              <a:buFont typeface="Arial" pitchFamily="34" charset="0"/>
              <a:buNone/>
            </a:pPr>
            <a:r>
              <a:rPr lang="fr-FR" altLang="fr-FR" sz="2400" dirty="0">
                <a:cs typeface="Arial" pitchFamily="34" charset="0"/>
              </a:rPr>
              <a:t>Les conseils techniques</a:t>
            </a:r>
          </a:p>
          <a:p>
            <a:pPr>
              <a:spcBef>
                <a:spcPts val="1500"/>
              </a:spcBef>
              <a:buClr>
                <a:srgbClr val="00B6CA"/>
              </a:buClr>
              <a:buFont typeface="Arial" pitchFamily="34" charset="0"/>
              <a:buNone/>
            </a:pPr>
            <a:r>
              <a:rPr lang="fr-FR" altLang="fr-FR" sz="2400" dirty="0">
                <a:cs typeface="Arial" pitchFamily="34" charset="0"/>
              </a:rPr>
              <a:t>La reconnaissance des éléments </a:t>
            </a:r>
          </a:p>
          <a:p>
            <a:pPr>
              <a:spcBef>
                <a:spcPts val="1500"/>
              </a:spcBef>
              <a:buClr>
                <a:srgbClr val="00B6CA"/>
              </a:buClr>
              <a:buFont typeface="Arial" pitchFamily="34" charset="0"/>
              <a:buNone/>
            </a:pPr>
            <a:endParaRPr lang="fr-FR" altLang="fr-FR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Arrêt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1FDDB2A-C68A-E6FD-83C3-1887AEB6750A}"/>
              </a:ext>
            </a:extLst>
          </p:cNvPr>
          <p:cNvSpPr txBox="1">
            <a:spLocks/>
          </p:cNvSpPr>
          <p:nvPr/>
        </p:nvSpPr>
        <p:spPr>
          <a:xfrm>
            <a:off x="468312" y="1484784"/>
            <a:ext cx="9791700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180975" algn="just">
              <a:buFont typeface="Arial" panose="020B0604020202020204" pitchFamily="34" charset="0"/>
              <a:buChar char="•"/>
              <a:defRPr/>
            </a:pPr>
            <a:r>
              <a:rPr lang="fr-FR" sz="2400" b="1" i="1" u="sng">
                <a:latin typeface="Arial" panose="020B0604020202020204" pitchFamily="34" charset="0"/>
                <a:cs typeface="Arial" panose="020B0604020202020204" pitchFamily="34" charset="0"/>
              </a:rPr>
              <a:t>Sauf indication contraire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, un exercice imposé doit être exécuté sans arrêt (temps de pause)  </a:t>
            </a:r>
          </a:p>
          <a:p>
            <a:pPr marL="361950" indent="-180975" algn="just">
              <a:buFont typeface="Arial" panose="020B0604020202020204" pitchFamily="34" charset="0"/>
              <a:buChar char="•"/>
              <a:defRPr/>
            </a:pPr>
            <a:r>
              <a:rPr lang="fr-FR" sz="2400" b="1" i="1" u="sng">
                <a:latin typeface="Arial" panose="020B0604020202020204" pitchFamily="34" charset="0"/>
                <a:cs typeface="Arial" panose="020B0604020202020204" pitchFamily="34" charset="0"/>
              </a:rPr>
              <a:t>Chaque arrêt 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pour une pause de concentration supérieure à 2 secondes entraîne une</a:t>
            </a:r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pénalité de 0,10 point</a:t>
            </a: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(Sans pénalité pour poussins du 1</a:t>
            </a:r>
            <a:r>
              <a:rPr lang="fr-FR" sz="2400" baseline="3000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au 3</a:t>
            </a:r>
            <a:r>
              <a:rPr lang="fr-FR" sz="2400" baseline="3000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degré</a:t>
            </a:r>
          </a:p>
          <a:p>
            <a:pPr marL="361950" indent="-180975" algn="just">
              <a:buFont typeface="Arial" panose="020B0604020202020204" pitchFamily="34" charset="0"/>
              <a:buChar char="•"/>
              <a:defRPr/>
            </a:pPr>
            <a:r>
              <a:rPr lang="fr-FR" sz="2400" b="1" u="sng">
                <a:latin typeface="Arial" panose="020B0604020202020204" pitchFamily="34" charset="0"/>
                <a:cs typeface="Arial" panose="020B0604020202020204" pitchFamily="34" charset="0"/>
              </a:rPr>
              <a:t>Indication </a:t>
            </a:r>
            <a:r>
              <a:rPr lang="fr-FR" sz="2400" b="1" i="1" u="sng">
                <a:latin typeface="Arial" panose="020B0604020202020204" pitchFamily="34" charset="0"/>
                <a:cs typeface="Arial" panose="020B0604020202020204" pitchFamily="34" charset="0"/>
              </a:rPr>
              <a:t>« Position tenue »</a:t>
            </a: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endParaRPr lang="fr-FR" sz="2400" b="1" i="1" u="sng"/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endParaRPr lang="fr-FR" sz="2400" b="1" i="1" u="sng"/>
          </a:p>
          <a:p>
            <a:pPr marL="0" indent="0" algn="just">
              <a:buNone/>
              <a:defRPr/>
            </a:pPr>
            <a:r>
              <a:rPr lang="fr-FR"/>
              <a:t> </a:t>
            </a:r>
          </a:p>
          <a:p>
            <a:pPr marL="0" indent="0">
              <a:buFont typeface="Arial"/>
              <a:buNone/>
            </a:pPr>
            <a:endParaRPr lang="fr-FR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331B185-CA28-B366-2E9D-8D68CD531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910919"/>
              </p:ext>
            </p:extLst>
          </p:nvPr>
        </p:nvGraphicFramePr>
        <p:xfrm>
          <a:off x="468312" y="4086528"/>
          <a:ext cx="9791700" cy="1514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2334">
                <a:tc rowSpan="2"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tx1"/>
                          </a:solidFill>
                        </a:rPr>
                        <a:t>Position tenue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>
                          <a:solidFill>
                            <a:schemeClr val="tx1"/>
                          </a:solidFill>
                        </a:rPr>
                        <a:t>Arrêt obligatoire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>
                          <a:solidFill>
                            <a:schemeClr val="tx1"/>
                          </a:solidFill>
                        </a:rPr>
                        <a:t>Pénalité pour non respect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4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>
                          <a:solidFill>
                            <a:srgbClr val="0070C0"/>
                          </a:solidFill>
                        </a:rPr>
                        <a:t>2 secondes minimum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>
                          <a:solidFill>
                            <a:srgbClr val="FF0000"/>
                          </a:solidFill>
                        </a:rPr>
                        <a:t>0.30 point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3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cap="none"/>
            </a:lvl1pPr>
          </a:lstStyle>
          <a:p>
            <a:r>
              <a:t>Liaison d’éléments</a:t>
            </a:r>
          </a:p>
        </p:txBody>
      </p:sp>
      <p:graphicFrame>
        <p:nvGraphicFramePr>
          <p:cNvPr id="241" name="Tableau 3"/>
          <p:cNvGraphicFramePr/>
          <p:nvPr>
            <p:extLst>
              <p:ext uri="{D42A27DB-BD31-4B8C-83A1-F6EECF244321}">
                <p14:modId xmlns:p14="http://schemas.microsoft.com/office/powerpoint/2010/main" val="2720323606"/>
              </p:ext>
            </p:extLst>
          </p:nvPr>
        </p:nvGraphicFramePr>
        <p:xfrm>
          <a:off x="775453" y="3532330"/>
          <a:ext cx="9203436" cy="2299030"/>
        </p:xfrm>
        <a:graphic>
          <a:graphicData uri="http://schemas.openxmlformats.org/drawingml/2006/table">
            <a:tbl>
              <a:tblPr bandRow="1"/>
              <a:tblGrid>
                <a:gridCol w="4654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8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87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000" b="1" noProof="0" dirty="0"/>
                        <a:t>Liaison d’éléments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000" b="1" noProof="0" dirty="0"/>
                        <a:t>Pénalité</a:t>
                      </a:r>
                      <a:r>
                        <a:rPr sz="2000" b="1" dirty="0"/>
                        <a:t> pour non respect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0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000" b="1" noProof="0" dirty="0">
                          <a:solidFill>
                            <a:srgbClr val="0070C0"/>
                          </a:solidFill>
                        </a:rPr>
                        <a:t>2 éléments gymniques (ex : sauts)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>
                          <a:solidFill>
                            <a:srgbClr val="FF0000"/>
                          </a:solidFill>
                        </a:rPr>
                        <a:t>0.30 point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3076">
                <a:tc>
                  <a:txBody>
                    <a:bodyPr/>
                    <a:lstStyle/>
                    <a:p>
                      <a:pPr marL="265113" indent="-265113" algn="ctr">
                        <a:defRPr sz="1800"/>
                      </a:pPr>
                      <a:r>
                        <a:rPr lang="fr-FR" sz="2000" b="1" noProof="0" dirty="0">
                          <a:solidFill>
                            <a:srgbClr val="0070C0"/>
                          </a:solidFill>
                        </a:rPr>
                        <a:t>2 éléments acrobatiques
(ex : rondade + flip )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>
                          <a:solidFill>
                            <a:srgbClr val="FF0000"/>
                          </a:solidFill>
                        </a:rPr>
                        <a:t>0.50 point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B4C9C3A-AFA4-A667-618E-C5628E038596}"/>
              </a:ext>
            </a:extLst>
          </p:cNvPr>
          <p:cNvSpPr txBox="1"/>
          <p:nvPr/>
        </p:nvSpPr>
        <p:spPr>
          <a:xfrm>
            <a:off x="914399" y="1799303"/>
            <a:ext cx="896702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b="1" i="1" u="sng" dirty="0"/>
              <a:t>Lorsqu’il est indiqué "sans arrêt"</a:t>
            </a:r>
            <a:r>
              <a:rPr lang="fr-FR" sz="2400" b="1" i="1" dirty="0"/>
              <a:t>, </a:t>
            </a:r>
            <a:r>
              <a:rPr lang="fr-FR" sz="2400" dirty="0"/>
              <a:t>les éléments doivent être enchaînés sans arrêt, ni déséquilibre, ni élan supplémentaire.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i="1" u="sng" dirty="0"/>
              <a:t>Pénalités pour manque de liaison : 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Chute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BB713E8-27C7-F0C6-7E08-C66CC7876928}"/>
              </a:ext>
            </a:extLst>
          </p:cNvPr>
          <p:cNvSpPr txBox="1">
            <a:spLocks/>
          </p:cNvSpPr>
          <p:nvPr/>
        </p:nvSpPr>
        <p:spPr>
          <a:xfrm>
            <a:off x="468312" y="1358900"/>
            <a:ext cx="9791701" cy="4889500"/>
          </a:xfrm>
          <a:prstGeom prst="rect">
            <a:avLst/>
          </a:prstGeom>
        </p:spPr>
        <p:txBody>
          <a:bodyPr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Tout élément chuté </a:t>
            </a:r>
            <a:r>
              <a:rPr lang="fr-FR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peut-être recommencé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(entrée et sortie comprises) sans pénalité pour élément supplémentaire.</a:t>
            </a:r>
          </a:p>
          <a:p>
            <a:pPr marL="361950" indent="-1841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Exemple: que faites-vous ?</a:t>
            </a:r>
          </a:p>
          <a:p>
            <a:pPr marL="342900" indent="-1651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339D7AE3-39F0-6850-E314-1C5114482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691755"/>
              </p:ext>
            </p:extLst>
          </p:nvPr>
        </p:nvGraphicFramePr>
        <p:xfrm>
          <a:off x="480217" y="2723342"/>
          <a:ext cx="9791699" cy="579120"/>
        </p:xfrm>
        <a:graphic>
          <a:graphicData uri="http://schemas.openxmlformats.org/drawingml/2006/table">
            <a:tbl>
              <a:tblPr bandRow="1"/>
              <a:tblGrid>
                <a:gridCol w="17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8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1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</a:t>
                      </a:r>
                      <a:r>
                        <a:rPr baseline="30000"/>
                        <a:t>ère</a:t>
                      </a:r>
                      <a:r>
                        <a:t> tentative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Souplesse  Ar </a:t>
                      </a:r>
                      <a:r>
                        <a:rPr sz="1400"/>
                        <a:t>(Jambes moyennement fléchies : 0,30)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Chute sans pose de pied (1pt)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dirty="0"/>
                        <a:t>1,30 pt de </a:t>
                      </a:r>
                      <a:r>
                        <a:rPr lang="fr-FR" noProof="0" dirty="0"/>
                        <a:t>fautes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au 5">
            <a:extLst>
              <a:ext uri="{FF2B5EF4-FFF2-40B4-BE49-F238E27FC236}">
                <a16:creationId xmlns:a16="http://schemas.microsoft.com/office/drawing/2014/main" id="{67064DAA-2309-7111-684A-802A6F5A6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020076"/>
              </p:ext>
            </p:extLst>
          </p:nvPr>
        </p:nvGraphicFramePr>
        <p:xfrm>
          <a:off x="480216" y="3375804"/>
          <a:ext cx="9791700" cy="579120"/>
        </p:xfrm>
        <a:graphic>
          <a:graphicData uri="http://schemas.openxmlformats.org/drawingml/2006/table">
            <a:tbl>
              <a:tblPr bandRow="1"/>
              <a:tblGrid>
                <a:gridCol w="1746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7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1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3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2</a:t>
                      </a:r>
                      <a:r>
                        <a:rPr lang="fr-FR" baseline="30000" noProof="0"/>
                        <a:t>ème</a:t>
                      </a:r>
                      <a:r>
                        <a:rPr lang="fr-FR" noProof="0"/>
                        <a:t> tentative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Souplesse  Ar </a:t>
                      </a:r>
                      <a:r>
                        <a:rPr lang="fr-FR" sz="1400" noProof="0"/>
                        <a:t>(Jambes légèrement fléchies 0,10)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Chute après pose de pied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 dirty="0"/>
                        <a:t>1,10 pt de fautes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au 6">
            <a:extLst>
              <a:ext uri="{FF2B5EF4-FFF2-40B4-BE49-F238E27FC236}">
                <a16:creationId xmlns:a16="http://schemas.microsoft.com/office/drawing/2014/main" id="{EADEE941-1597-9ED6-0081-CE5434094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50958"/>
              </p:ext>
            </p:extLst>
          </p:nvPr>
        </p:nvGraphicFramePr>
        <p:xfrm>
          <a:off x="468311" y="4833418"/>
          <a:ext cx="9791698" cy="579120"/>
        </p:xfrm>
        <a:graphic>
          <a:graphicData uri="http://schemas.openxmlformats.org/drawingml/2006/table">
            <a:tbl>
              <a:tblPr bandRow="1"/>
              <a:tblGrid>
                <a:gridCol w="1758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0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1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9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3</a:t>
                      </a:r>
                      <a:r>
                        <a:rPr lang="fr-FR" baseline="30000" noProof="0"/>
                        <a:t>ème</a:t>
                      </a:r>
                      <a:r>
                        <a:rPr lang="fr-FR" noProof="0"/>
                        <a:t> tentative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Souplesse  Ar </a:t>
                      </a:r>
                      <a:r>
                        <a:rPr lang="fr-FR" sz="1400" noProof="0"/>
                        <a:t>(Jambes moyennement fléchies)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Réussie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lang="fr-FR" noProof="0" dirty="0"/>
                        <a:t>0,30 pt de fautes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au 7">
            <a:extLst>
              <a:ext uri="{FF2B5EF4-FFF2-40B4-BE49-F238E27FC236}">
                <a16:creationId xmlns:a16="http://schemas.microsoft.com/office/drawing/2014/main" id="{797E4A1D-BCB1-2549-1796-83E717B731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1927061"/>
              </p:ext>
            </p:extLst>
          </p:nvPr>
        </p:nvGraphicFramePr>
        <p:xfrm>
          <a:off x="468312" y="5450087"/>
          <a:ext cx="9791698" cy="576000"/>
        </p:xfrm>
        <a:graphic>
          <a:graphicData uri="http://schemas.openxmlformats.org/drawingml/2006/table">
            <a:tbl>
              <a:tblPr bandRow="1"/>
              <a:tblGrid>
                <a:gridCol w="224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0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5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Fautes retenues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lang="fr-FR" noProof="0"/>
                        <a:t>2 chutes + 0,30 de fautes à la dernière exécution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 dirty="0"/>
                        <a:t>2,30 pts de fautes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au 7">
            <a:extLst>
              <a:ext uri="{FF2B5EF4-FFF2-40B4-BE49-F238E27FC236}">
                <a16:creationId xmlns:a16="http://schemas.microsoft.com/office/drawing/2014/main" id="{C855603F-FE4A-1665-C5C0-B6409585C6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527881"/>
              </p:ext>
            </p:extLst>
          </p:nvPr>
        </p:nvGraphicFramePr>
        <p:xfrm>
          <a:off x="473867" y="4021916"/>
          <a:ext cx="9792000" cy="576000"/>
        </p:xfrm>
        <a:graphic>
          <a:graphicData uri="http://schemas.openxmlformats.org/drawingml/2006/table">
            <a:tbl>
              <a:tblPr bandRow="1"/>
              <a:tblGrid>
                <a:gridCol w="2244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/>
                        <a:t>Fautes retenues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lang="fr-FR" noProof="0"/>
                        <a:t>2 chutes + 0,10 de fautes à la dernière exécution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noProof="0" dirty="0"/>
                        <a:t>2,10 pts de fautes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8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9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Elément recommencé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CF9154E8-6719-82A3-BA99-5F39AE1C5531}"/>
              </a:ext>
            </a:extLst>
          </p:cNvPr>
          <p:cNvSpPr txBox="1">
            <a:spLocks/>
          </p:cNvSpPr>
          <p:nvPr/>
        </p:nvSpPr>
        <p:spPr>
          <a:xfrm>
            <a:off x="468314" y="1358900"/>
            <a:ext cx="9791700" cy="5162480"/>
          </a:xfrm>
          <a:prstGeom prst="rect">
            <a:avLst/>
          </a:prstGeom>
        </p:spPr>
        <p:txBody>
          <a:bodyPr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Élément mal exécuté, sans chute et recommencé : </a:t>
            </a:r>
          </a:p>
          <a:p>
            <a:pPr marL="36195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Exemple :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La gymnaste doit exécuter dans son exercice ; </a:t>
            </a:r>
            <a:r>
              <a:rPr lang="fr-F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saut groupé + saut écart antéropostérieur :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Pénalité de 0,50 pt  + fautes d’exécution sur les 2 tentatives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88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57400" lvl="1" indent="0">
              <a:buFont typeface="Wingdings" pitchFamily="2" charset="2"/>
              <a:buNone/>
              <a:defRPr/>
            </a:pPr>
            <a:endParaRPr lang="fr-F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89A5E4B-6F1F-5F79-F4CD-65BD120AE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705908"/>
              </p:ext>
            </p:extLst>
          </p:nvPr>
        </p:nvGraphicFramePr>
        <p:xfrm>
          <a:off x="468314" y="2609265"/>
          <a:ext cx="9791700" cy="716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1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6494">
                <a:tc>
                  <a:txBody>
                    <a:bodyPr/>
                    <a:lstStyle/>
                    <a:p>
                      <a:pPr algn="just"/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FR" sz="1800" b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ère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exécution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Saut Groupé</a:t>
                      </a:r>
                    </a:p>
                    <a:p>
                      <a:pPr algn="just"/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(Genoux sous l’horizontale)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Gros déséquilibre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0,60 de fautes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9030468-C3E9-3FCB-2B86-88E023E01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978669"/>
              </p:ext>
            </p:extLst>
          </p:nvPr>
        </p:nvGraphicFramePr>
        <p:xfrm>
          <a:off x="468314" y="3379266"/>
          <a:ext cx="9791701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2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1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034">
                <a:tc>
                  <a:txBody>
                    <a:bodyPr/>
                    <a:lstStyle/>
                    <a:p>
                      <a:pPr algn="just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ème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exécution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Saut Groupé + Saut écart antéropostérieur </a:t>
                      </a:r>
                    </a:p>
                    <a:p>
                      <a:pPr algn="l"/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(Jambes légèrement fléchies)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Enchaînement réussi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 de fautes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A0EB527-4492-03F9-945B-A63AB9527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381016"/>
              </p:ext>
            </p:extLst>
          </p:nvPr>
        </p:nvGraphicFramePr>
        <p:xfrm>
          <a:off x="428623" y="4941375"/>
          <a:ext cx="9791701" cy="895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9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5224"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des fautes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FR" sz="1800" b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saut Gr 0,60 de fautes + </a:t>
                      </a:r>
                      <a:r>
                        <a:rPr lang="fr-FR" sz="18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 de 2</a:t>
                      </a:r>
                      <a:r>
                        <a:rPr lang="fr-FR" sz="1800" b="0" baseline="30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ème</a:t>
                      </a:r>
                      <a:r>
                        <a:rPr lang="fr-FR" sz="18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tentative  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+ 0,10 de faute à la 2</a:t>
                      </a:r>
                      <a:r>
                        <a:rPr lang="fr-FR" sz="1800" b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ème</a:t>
                      </a:r>
                      <a:r>
                        <a:rPr lang="fr-FR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exécution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 Pt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4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>
                <a:latin typeface="Arial" panose="020B0604020202020204" pitchFamily="34" charset="0"/>
                <a:cs typeface="Arial" panose="020B0604020202020204" pitchFamily="34" charset="0"/>
              </a:rPr>
              <a:t>Eléments au choix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AD1DA8-EF9D-703E-E032-324037AAE857}"/>
              </a:ext>
            </a:extLst>
          </p:cNvPr>
          <p:cNvSpPr txBox="1"/>
          <p:nvPr/>
        </p:nvSpPr>
        <p:spPr>
          <a:xfrm>
            <a:off x="514033" y="1476027"/>
            <a:ext cx="9700261" cy="542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just">
              <a:spcBef>
                <a:spcPts val="500"/>
              </a:spcBef>
              <a:defRPr sz="2400"/>
            </a:pPr>
            <a:r>
              <a:rPr lang="fr-FR" dirty="0"/>
              <a:t>Lorsque des éléments au choix sont proposés, la gymnaste doit choisir l'une des options.</a:t>
            </a:r>
            <a:endParaRPr lang="fr-FR" sz="3600" dirty="0"/>
          </a:p>
          <a:p>
            <a:pPr algn="just">
              <a:spcBef>
                <a:spcPts val="500"/>
              </a:spcBef>
              <a:defRPr sz="2400"/>
            </a:pPr>
            <a:endParaRPr lang="fr-FR" sz="3600" dirty="0"/>
          </a:p>
          <a:p>
            <a:pPr algn="just">
              <a:spcBef>
                <a:spcPts val="500"/>
              </a:spcBef>
              <a:defRPr sz="2400"/>
            </a:pPr>
            <a:r>
              <a:rPr lang="fr-FR" dirty="0"/>
              <a:t>En cas de chute lors de la 1</a:t>
            </a:r>
            <a:r>
              <a:rPr lang="fr-FR" baseline="30000" dirty="0"/>
              <a:t>ère</a:t>
            </a:r>
            <a:r>
              <a:rPr lang="fr-FR" dirty="0"/>
              <a:t> exécution :</a:t>
            </a:r>
          </a:p>
          <a:p>
            <a:pPr marL="974725" lvl="1" indent="-342900" algn="just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rPr lang="fr-FR" dirty="0"/>
              <a:t>La gymnaste peut exécuter à nouveau </a:t>
            </a:r>
            <a:r>
              <a:rPr lang="fr-FR" b="1" u="sng" dirty="0"/>
              <a:t>le même élément</a:t>
            </a:r>
            <a:r>
              <a:rPr lang="fr-FR" dirty="0"/>
              <a:t>  mais n'a pas le droit de tenter un autre élément.</a:t>
            </a:r>
          </a:p>
          <a:p>
            <a:pPr marL="974725" lvl="1" indent="-342900" algn="just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rPr lang="fr-FR" dirty="0"/>
              <a:t>Sinon, on ne prend aucun élément en note D et on pénalise les fautes générales des deux exécutions en note E</a:t>
            </a:r>
          </a:p>
          <a:p>
            <a:pPr>
              <a:spcBef>
                <a:spcPts val="800"/>
              </a:spcBef>
              <a:defRPr sz="2000"/>
            </a:pPr>
            <a:r>
              <a:rPr lang="fr-FR" dirty="0"/>
              <a:t>Exemple : en 5ème degré poutre : Acrobatie au choix : si la gymnaste tente une souplesse AR sans retour sur poutre et chute, elle ne peut pas ensuite faire une roue pied-pied ni une souplesse AV ou une cloche.</a:t>
            </a:r>
          </a:p>
        </p:txBody>
      </p:sp>
    </p:spTree>
    <p:extLst>
      <p:ext uri="{BB962C8B-B14F-4D97-AF65-F5344CB8AC3E}">
        <p14:creationId xmlns:p14="http://schemas.microsoft.com/office/powerpoint/2010/main" val="2138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Annonce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CA40EC-7E9C-EBA8-520F-54F6771B4345}"/>
              </a:ext>
            </a:extLst>
          </p:cNvPr>
          <p:cNvSpPr txBox="1">
            <a:spLocks/>
          </p:cNvSpPr>
          <p:nvPr/>
        </p:nvSpPr>
        <p:spPr>
          <a:xfrm>
            <a:off x="468312" y="1416720"/>
            <a:ext cx="9791701" cy="5688632"/>
          </a:xfrm>
          <a:prstGeom prst="rect">
            <a:avLst/>
          </a:prstGeom>
        </p:spPr>
        <p:txBody>
          <a:bodyPr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Les gymnastes sont </a:t>
            </a:r>
            <a:r>
              <a:rPr lang="fr-FR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responsables</a:t>
            </a: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 de l’annonce des numéros des degrés qu’elles exécutent</a:t>
            </a: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5600" lvl="1" indent="-3556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Mauvaise annonce du degré (aînées et jeunesses) </a:t>
            </a:r>
          </a:p>
          <a:p>
            <a:pPr marL="542925" lvl="1" indent="-18097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Notation du degré exécuté (note D) et 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pénalité de 0,80 point sur la note E</a:t>
            </a:r>
          </a:p>
          <a:p>
            <a:pPr marL="622300" lvl="1" indent="0">
              <a:buNone/>
              <a:defRPr/>
            </a:pPr>
            <a:endParaRPr lang="fr-F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Mauvaise annonce du degré (poussins) sans pénalité</a:t>
            </a:r>
          </a:p>
          <a:p>
            <a:pPr marL="0" indent="0">
              <a:buNone/>
              <a:defRPr/>
            </a:pP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Pas d'annonce du degré au saut :</a:t>
            </a:r>
          </a:p>
          <a:p>
            <a:pPr marL="542925" lvl="3" indent="-18097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juge ne doit pas laisser sauter la gymnaste avant de connaître son degré.</a:t>
            </a:r>
          </a:p>
          <a:p>
            <a:pPr marL="542925" lvl="3" indent="-18097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Saut exécuté avant le signal des juges, saut à refaire </a:t>
            </a:r>
            <a:r>
              <a:rPr lang="fr-FR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Sans pénalité</a:t>
            </a:r>
          </a:p>
        </p:txBody>
      </p:sp>
    </p:spTree>
    <p:extLst>
      <p:ext uri="{BB962C8B-B14F-4D97-AF65-F5344CB8AC3E}">
        <p14:creationId xmlns:p14="http://schemas.microsoft.com/office/powerpoint/2010/main" val="22396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cap="none"/>
            </a:lvl1pPr>
          </a:lstStyle>
          <a:p>
            <a:r>
              <a:t>Rappel : la note</a:t>
            </a:r>
          </a:p>
        </p:txBody>
      </p:sp>
      <p:sp>
        <p:nvSpPr>
          <p:cNvPr id="109" name="= Somme des Valeurs…"/>
          <p:cNvSpPr txBox="1"/>
          <p:nvPr/>
        </p:nvSpPr>
        <p:spPr>
          <a:xfrm>
            <a:off x="2262362" y="2516078"/>
            <a:ext cx="2802717" cy="106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53" rIns="45753">
            <a:spAutoFit/>
          </a:bodyPr>
          <a:lstStyle/>
          <a:p>
            <a:r>
              <a:rPr sz="2101"/>
              <a:t>= Somme des Valeurs </a:t>
            </a:r>
          </a:p>
          <a:p>
            <a:r>
              <a:rPr sz="2101"/>
              <a:t>de Difficulté des </a:t>
            </a:r>
          </a:p>
          <a:p>
            <a:r>
              <a:rPr sz="2101"/>
              <a:t>éléments RECONNUS</a:t>
            </a:r>
          </a:p>
        </p:txBody>
      </p:sp>
      <p:sp>
        <p:nvSpPr>
          <p:cNvPr id="110" name="= 10…"/>
          <p:cNvSpPr txBox="1"/>
          <p:nvPr/>
        </p:nvSpPr>
        <p:spPr>
          <a:xfrm>
            <a:off x="5433081" y="2369893"/>
            <a:ext cx="2427657" cy="1186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53" rIns="45753">
            <a:spAutoFit/>
          </a:bodyPr>
          <a:lstStyle/>
          <a:p>
            <a:pPr algn="ctr"/>
            <a:r>
              <a:rPr sz="2101"/>
              <a:t>= </a:t>
            </a:r>
            <a:r>
              <a:rPr sz="2902" b="1"/>
              <a:t>10</a:t>
            </a:r>
          </a:p>
          <a:p>
            <a:pPr algn="ctr"/>
            <a:r>
              <a:rPr sz="2101"/>
              <a:t>moins les FAUTES </a:t>
            </a:r>
          </a:p>
          <a:p>
            <a:pPr algn="ctr"/>
            <a:r>
              <a:rPr sz="2101"/>
              <a:t>d’Exécution</a:t>
            </a:r>
          </a:p>
        </p:txBody>
      </p:sp>
      <p:sp>
        <p:nvSpPr>
          <p:cNvPr id="111" name="* En règle générale. Ce maximum peut varier en fonction des éléments optionnels. Ex : 3è au 5è degré Sol (sur 5,5 et 7,5 et 9,5)"/>
          <p:cNvSpPr txBox="1"/>
          <p:nvPr/>
        </p:nvSpPr>
        <p:spPr>
          <a:xfrm>
            <a:off x="2072525" y="4904028"/>
            <a:ext cx="6197434" cy="78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53" rIns="45753">
            <a:spAutoFit/>
          </a:bodyPr>
          <a:lstStyle>
            <a:lvl1pPr defTabSz="914400">
              <a:defRPr sz="1500" i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fr-FR" sz="1501" dirty="0"/>
              <a:t>* En règle générale. Ce maximum peut varier en fonction des éléments optionnels. Ex : 3è au 5è degré Sol (sur 5,5 et 7,5 et 9,5)</a:t>
            </a:r>
          </a:p>
        </p:txBody>
      </p:sp>
      <p:graphicFrame>
        <p:nvGraphicFramePr>
          <p:cNvPr id="112" name="Tableau 1-1-1"/>
          <p:cNvGraphicFramePr/>
          <p:nvPr>
            <p:extLst>
              <p:ext uri="{D42A27DB-BD31-4B8C-83A1-F6EECF244321}">
                <p14:modId xmlns:p14="http://schemas.microsoft.com/office/powerpoint/2010/main" val="3804269514"/>
              </p:ext>
            </p:extLst>
          </p:nvPr>
        </p:nvGraphicFramePr>
        <p:xfrm>
          <a:off x="2037884" y="3878799"/>
          <a:ext cx="6060564" cy="919343"/>
        </p:xfrm>
        <a:graphic>
          <a:graphicData uri="http://schemas.openxmlformats.org/drawingml/2006/table">
            <a:tbl>
              <a:tblPr bandRow="1"/>
              <a:tblGrid>
                <a:gridCol w="1010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455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Degré</a:t>
                      </a:r>
                    </a:p>
                  </a:txBody>
                  <a:tcPr marL="0" marR="0" marT="0" marB="0" horzOverflow="overflow">
                    <a:lnL w="28575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28575">
                      <a:solidFill>
                        <a:srgbClr val="003399"/>
                      </a:solidFill>
                    </a:lnT>
                    <a:lnB w="12700">
                      <a:solidFill>
                        <a:srgbClr val="003399"/>
                      </a:solidFill>
                    </a:lnB>
                    <a:solidFill>
                      <a:srgbClr val="CAD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1er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28575">
                      <a:solidFill>
                        <a:srgbClr val="003399"/>
                      </a:solidFill>
                    </a:lnT>
                    <a:lnB w="12700">
                      <a:solidFill>
                        <a:srgbClr val="003399"/>
                      </a:solidFill>
                    </a:lnB>
                    <a:solidFill>
                      <a:srgbClr val="CAD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2ème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28575">
                      <a:solidFill>
                        <a:srgbClr val="003399"/>
                      </a:solidFill>
                    </a:lnT>
                    <a:lnB w="12700">
                      <a:solidFill>
                        <a:srgbClr val="003399"/>
                      </a:solidFill>
                    </a:lnB>
                    <a:solidFill>
                      <a:srgbClr val="CAD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3ème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28575">
                      <a:solidFill>
                        <a:srgbClr val="003399"/>
                      </a:solidFill>
                    </a:lnT>
                    <a:lnB w="12700">
                      <a:solidFill>
                        <a:srgbClr val="003399"/>
                      </a:solidFill>
                    </a:lnB>
                    <a:solidFill>
                      <a:srgbClr val="CAD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4ème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28575">
                      <a:solidFill>
                        <a:srgbClr val="003399"/>
                      </a:solidFill>
                    </a:lnT>
                    <a:lnB w="12700">
                      <a:solidFill>
                        <a:srgbClr val="003399"/>
                      </a:solidFill>
                    </a:lnB>
                    <a:solidFill>
                      <a:srgbClr val="CAD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/>
                        <a:t>5ème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3399"/>
                      </a:solidFill>
                    </a:lnL>
                    <a:lnR w="28575">
                      <a:solidFill>
                        <a:srgbClr val="003399"/>
                      </a:solidFill>
                    </a:lnR>
                    <a:lnT w="28575">
                      <a:solidFill>
                        <a:srgbClr val="003399"/>
                      </a:solidFill>
                    </a:lnT>
                    <a:lnB w="12700">
                      <a:solidFill>
                        <a:srgbClr val="003399"/>
                      </a:solidFill>
                    </a:lnB>
                    <a:solidFill>
                      <a:srgbClr val="CAD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8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defRPr sz="1900"/>
                      </a:pPr>
                      <a:r>
                        <a:rPr sz="1900" dirty="0"/>
                        <a:t>Note D max</a:t>
                      </a:r>
                    </a:p>
                  </a:txBody>
                  <a:tcPr marL="0" marR="0" marT="0" marB="0" anchor="ctr" horzOverflow="overflow">
                    <a:lnL w="28575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12700">
                      <a:solidFill>
                        <a:srgbClr val="003399"/>
                      </a:solidFill>
                    </a:lnT>
                    <a:lnB w="28575">
                      <a:solidFill>
                        <a:srgbClr val="00339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/>
                        <a:t>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12700">
                      <a:solidFill>
                        <a:srgbClr val="003399"/>
                      </a:solidFill>
                    </a:lnT>
                    <a:lnB w="28575">
                      <a:solidFill>
                        <a:srgbClr val="00339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/>
                        <a:t>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12700">
                      <a:solidFill>
                        <a:srgbClr val="003399"/>
                      </a:solidFill>
                    </a:lnT>
                    <a:lnB w="28575">
                      <a:solidFill>
                        <a:srgbClr val="00339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100"/>
                      </a:pPr>
                      <a:r>
                        <a:rPr sz="2100" dirty="0"/>
                        <a:t>  6 *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12700">
                      <a:solidFill>
                        <a:srgbClr val="003399"/>
                      </a:solidFill>
                    </a:lnT>
                    <a:lnB w="28575">
                      <a:solidFill>
                        <a:srgbClr val="00339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/>
                        <a:t>8 *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3399"/>
                      </a:solidFill>
                    </a:lnL>
                    <a:lnR w="12700">
                      <a:solidFill>
                        <a:srgbClr val="003399"/>
                      </a:solidFill>
                    </a:lnR>
                    <a:lnT w="12700">
                      <a:solidFill>
                        <a:srgbClr val="003399"/>
                      </a:solidFill>
                    </a:lnT>
                    <a:lnB w="28575">
                      <a:solidFill>
                        <a:srgbClr val="00339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/>
                        <a:t>10 *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3399"/>
                      </a:solidFill>
                    </a:lnL>
                    <a:lnR w="28575">
                      <a:solidFill>
                        <a:srgbClr val="003399"/>
                      </a:solidFill>
                    </a:lnR>
                    <a:lnT w="12700">
                      <a:solidFill>
                        <a:srgbClr val="003399"/>
                      </a:solidFill>
                    </a:lnT>
                    <a:lnB w="28575">
                      <a:solidFill>
                        <a:srgbClr val="00339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Note finale  =  Note D        +    Note E                     DIFFICULTÉ            EXÉCUTION">
            <a:extLst>
              <a:ext uri="{FF2B5EF4-FFF2-40B4-BE49-F238E27FC236}">
                <a16:creationId xmlns:a16="http://schemas.microsoft.com/office/drawing/2014/main" id="{49C1C9FD-0448-F3E2-587F-D0346B88C98F}"/>
              </a:ext>
            </a:extLst>
          </p:cNvPr>
          <p:cNvSpPr txBox="1">
            <a:spLocks/>
          </p:cNvSpPr>
          <p:nvPr/>
        </p:nvSpPr>
        <p:spPr>
          <a:xfrm>
            <a:off x="768962" y="1656746"/>
            <a:ext cx="9791688" cy="789852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1200"/>
              </a:spcBef>
              <a:buFontTx/>
              <a:buNone/>
              <a:defRPr sz="2300"/>
            </a:pPr>
            <a:r>
              <a:rPr lang="fr-FR" sz="3000" b="1" dirty="0"/>
              <a:t>Note finale  =  Note D        +       Note E</a:t>
            </a:r>
            <a:br>
              <a:rPr lang="fr-FR" sz="3000" dirty="0"/>
            </a:br>
            <a:r>
              <a:rPr lang="fr-FR" sz="3000" dirty="0"/>
              <a:t>                   </a:t>
            </a:r>
            <a:r>
              <a:rPr lang="fr-FR" sz="3000" dirty="0">
                <a:solidFill>
                  <a:srgbClr val="D440A4"/>
                </a:solidFill>
              </a:rPr>
              <a:t> </a:t>
            </a:r>
            <a:r>
              <a:rPr lang="fr-FR" sz="2600" dirty="0">
                <a:solidFill>
                  <a:srgbClr val="D440A4"/>
                </a:solidFill>
              </a:rPr>
              <a:t>D</a:t>
            </a:r>
            <a:r>
              <a:rPr lang="fr-FR" sz="2600" dirty="0"/>
              <a:t>IFFICULTÉ               </a:t>
            </a:r>
            <a:r>
              <a:rPr lang="fr-FR" sz="2600" dirty="0">
                <a:solidFill>
                  <a:srgbClr val="D440A4"/>
                </a:solidFill>
              </a:rPr>
              <a:t>E</a:t>
            </a:r>
            <a:r>
              <a:rPr lang="fr-FR" sz="2600" dirty="0"/>
              <a:t>XÉCUTION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cap="none"/>
            </a:lvl1pPr>
          </a:lstStyle>
          <a:p>
            <a:r>
              <a:t>Rappel : la note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9CAFA8-A9F6-E354-27DA-3C59A173CF81}"/>
              </a:ext>
            </a:extLst>
          </p:cNvPr>
          <p:cNvSpPr/>
          <p:nvPr/>
        </p:nvSpPr>
        <p:spPr>
          <a:xfrm>
            <a:off x="363794" y="6066503"/>
            <a:ext cx="2104103" cy="1258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6" name="Tableau 7"/>
          <p:cNvGraphicFramePr/>
          <p:nvPr>
            <p:extLst>
              <p:ext uri="{D42A27DB-BD31-4B8C-83A1-F6EECF244321}">
                <p14:modId xmlns:p14="http://schemas.microsoft.com/office/powerpoint/2010/main" val="2439398678"/>
              </p:ext>
            </p:extLst>
          </p:nvPr>
        </p:nvGraphicFramePr>
        <p:xfrm>
          <a:off x="1019024" y="3124384"/>
          <a:ext cx="8756877" cy="468596"/>
        </p:xfrm>
        <a:graphic>
          <a:graphicData uri="http://schemas.openxmlformats.org/drawingml/2006/table">
            <a:tbl>
              <a:tblPr bandRow="1"/>
              <a:tblGrid>
                <a:gridCol w="8756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59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/>
                        <a:t>Note finale  D + E  ( EXEMPLE )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" name="Tableau 10"/>
          <p:cNvGraphicFramePr/>
          <p:nvPr>
            <p:extLst>
              <p:ext uri="{D42A27DB-BD31-4B8C-83A1-F6EECF244321}">
                <p14:modId xmlns:p14="http://schemas.microsoft.com/office/powerpoint/2010/main" val="425701704"/>
              </p:ext>
            </p:extLst>
          </p:nvPr>
        </p:nvGraphicFramePr>
        <p:xfrm>
          <a:off x="5125096" y="5435191"/>
          <a:ext cx="4670296" cy="808293"/>
        </p:xfrm>
        <a:graphic>
          <a:graphicData uri="http://schemas.openxmlformats.org/drawingml/2006/table">
            <a:tbl>
              <a:tblPr firstRow="1" bandRow="1"/>
              <a:tblGrid>
                <a:gridCol w="2223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58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fr-FR" sz="1800" b="1" i="1" noProof="0" dirty="0"/>
                        <a:t>Juge</a:t>
                      </a:r>
                      <a:r>
                        <a:rPr sz="1800" b="1" i="1" dirty="0"/>
                        <a:t> 1</a:t>
                      </a:r>
                    </a:p>
                  </a:txBody>
                  <a:tcPr marL="45754" marR="45754" marT="45754" marB="4575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fr-FR" sz="1800" b="1" i="1" noProof="0" dirty="0"/>
                        <a:t>Juge 2</a:t>
                      </a:r>
                    </a:p>
                  </a:txBody>
                  <a:tcPr marL="45754" marR="45754" marT="45754" marB="4575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70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/>
                        <a:t>7.30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/>
                        <a:t>7,60</a:t>
                      </a:r>
                    </a:p>
                  </a:txBody>
                  <a:tcPr marL="45754" marR="45754" marT="45754" marB="4575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8" name="Tableau 11"/>
          <p:cNvGraphicFramePr/>
          <p:nvPr>
            <p:extLst>
              <p:ext uri="{D42A27DB-BD31-4B8C-83A1-F6EECF244321}">
                <p14:modId xmlns:p14="http://schemas.microsoft.com/office/powerpoint/2010/main" val="3292235809"/>
              </p:ext>
            </p:extLst>
          </p:nvPr>
        </p:nvGraphicFramePr>
        <p:xfrm>
          <a:off x="1012723" y="4669207"/>
          <a:ext cx="4016203" cy="2623229"/>
        </p:xfrm>
        <a:graphic>
          <a:graphicData uri="http://schemas.openxmlformats.org/drawingml/2006/table">
            <a:tbl>
              <a:tblPr firstRow="1" bandRow="1"/>
              <a:tblGrid>
                <a:gridCol w="234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529"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/>
                        <a:t>Note D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32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lang="fr-FR" sz="1400" noProof="0"/>
                        <a:t>Ex:4</a:t>
                      </a:r>
                      <a:r>
                        <a:rPr lang="fr-FR" sz="1400" baseline="30000" noProof="0"/>
                        <a:t>ème</a:t>
                      </a:r>
                      <a:r>
                        <a:rPr lang="fr-FR" sz="1400" noProof="0"/>
                        <a:t> degré  Poutre A/J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b="1"/>
                        <a:t>8.00 Pts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sz="1200" noProof="0"/>
                        <a:t>Entrée Equerre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1.00 Pt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sz="1200" noProof="0"/>
                        <a:t>ATR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1.00 Pt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sz="1200" noProof="0"/>
                        <a:t>Saut écart + saut groupé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1.00 Pt (0,50 + 0,50)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sz="1200" noProof="0"/>
                        <a:t>Pivot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1.00 Pt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fr-FR" sz="1200" noProof="0" dirty="0"/>
                        <a:t>Cabriole + saut vertical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1.00 Pt (0,50 – 0,50)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Roue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1.50 Pt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Sortie Saut de mains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1.50 Pt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9" name="Tableau 12"/>
          <p:cNvGraphicFramePr/>
          <p:nvPr>
            <p:extLst>
              <p:ext uri="{D42A27DB-BD31-4B8C-83A1-F6EECF244321}">
                <p14:modId xmlns:p14="http://schemas.microsoft.com/office/powerpoint/2010/main" val="379968901"/>
              </p:ext>
            </p:extLst>
          </p:nvPr>
        </p:nvGraphicFramePr>
        <p:xfrm>
          <a:off x="5105605" y="4670082"/>
          <a:ext cx="4670297" cy="701561"/>
        </p:xfrm>
        <a:graphic>
          <a:graphicData uri="http://schemas.openxmlformats.org/drawingml/2006/table">
            <a:tbl>
              <a:tblPr firstRow="1" bandRow="1"/>
              <a:tblGrid>
                <a:gridCol w="4670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52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/>
                        <a:t>Note E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3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/>
                        <a:t>10.00 Pts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0" name="Tableau 2"/>
          <p:cNvGraphicFramePr/>
          <p:nvPr>
            <p:extLst>
              <p:ext uri="{D42A27DB-BD31-4B8C-83A1-F6EECF244321}">
                <p14:modId xmlns:p14="http://schemas.microsoft.com/office/powerpoint/2010/main" val="195033484"/>
              </p:ext>
            </p:extLst>
          </p:nvPr>
        </p:nvGraphicFramePr>
        <p:xfrm>
          <a:off x="1019025" y="3656987"/>
          <a:ext cx="8756878" cy="870128"/>
        </p:xfrm>
        <a:graphic>
          <a:graphicData uri="http://schemas.openxmlformats.org/drawingml/2006/table">
            <a:tbl>
              <a:tblPr firstRow="1" bandRow="1"/>
              <a:tblGrid>
                <a:gridCol w="406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6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65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i="1" dirty="0"/>
                        <a:t>Moyenne des Notes E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i="1" dirty="0"/>
                        <a:t>Note D</a:t>
                      </a:r>
                    </a:p>
                  </a:txBody>
                  <a:tcPr marL="45754" marR="45754" marT="45754" marB="4575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i="1" dirty="0"/>
                        <a:t>Note finale</a:t>
                      </a:r>
                    </a:p>
                  </a:txBody>
                  <a:tcPr marL="45754" marR="45754" marT="45754" marB="4575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4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/>
                        <a:t>7.45</a:t>
                      </a:r>
                    </a:p>
                  </a:txBody>
                  <a:tcPr marL="45754" marR="45754" marT="45754" marB="457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/>
                        <a:t>8.00</a:t>
                      </a:r>
                    </a:p>
                  </a:txBody>
                  <a:tcPr marL="45754" marR="45754" marT="45754" marB="4575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/>
                        <a:t>15.45</a:t>
                      </a:r>
                    </a:p>
                  </a:txBody>
                  <a:tcPr marL="45754" marR="45754" marT="45754" marB="4575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La note D (difficultés) est variable suivant le degré et va de 4 à 13 points (voir particularités sur certains degrés lorsqu’il existe des options)…">
            <a:extLst>
              <a:ext uri="{FF2B5EF4-FFF2-40B4-BE49-F238E27FC236}">
                <a16:creationId xmlns:a16="http://schemas.microsoft.com/office/drawing/2014/main" id="{6EF3E8D6-8CC5-9774-2CAC-7EEB073E2A11}"/>
              </a:ext>
            </a:extLst>
          </p:cNvPr>
          <p:cNvSpPr txBox="1">
            <a:spLocks/>
          </p:cNvSpPr>
          <p:nvPr/>
        </p:nvSpPr>
        <p:spPr>
          <a:xfrm>
            <a:off x="233247" y="1488028"/>
            <a:ext cx="10251937" cy="15168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2" lvl="1" indent="-90487" defTabSz="457200">
              <a:spcBef>
                <a:spcPts val="1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000">
                <a:sym typeface="Helvetica"/>
              </a:rPr>
              <a:t> </a:t>
            </a:r>
            <a:r>
              <a:rPr lang="fr-FR" sz="1800">
                <a:sym typeface="Helvetica"/>
              </a:rPr>
              <a:t>La </a:t>
            </a:r>
            <a:r>
              <a:rPr lang="fr-FR" sz="1800" b="1" u="sng">
                <a:latin typeface="Arial"/>
                <a:ea typeface="Arial"/>
                <a:cs typeface="Arial"/>
                <a:sym typeface="Arial"/>
              </a:rPr>
              <a:t>note D</a:t>
            </a:r>
            <a:r>
              <a:rPr lang="fr-FR" sz="1800">
                <a:sym typeface="Helvetica"/>
              </a:rPr>
              <a:t> (difficultés) est variable suivant le degré et va de 4 à 13 points (voir particularités sur certains degrés lorsqu’il existe des options) </a:t>
            </a:r>
          </a:p>
          <a:p>
            <a:pPr marL="295275" lvl="1" indent="-114300" defTabSz="457200">
              <a:spcBef>
                <a:spcPts val="900"/>
              </a:spcBef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1800">
                <a:sym typeface="Helvetica"/>
              </a:rPr>
              <a:t>La </a:t>
            </a:r>
            <a:r>
              <a:rPr lang="fr-FR" sz="1800" b="1" u="sng">
                <a:latin typeface="Arial"/>
                <a:ea typeface="Arial"/>
                <a:cs typeface="Arial"/>
                <a:sym typeface="Arial"/>
              </a:rPr>
              <a:t>note E</a:t>
            </a:r>
            <a:r>
              <a:rPr lang="fr-FR" sz="1800">
                <a:solidFill>
                  <a:srgbClr val="FF0000"/>
                </a:solidFill>
                <a:sym typeface="Helvetica"/>
              </a:rPr>
              <a:t> </a:t>
            </a:r>
            <a:r>
              <a:rPr lang="fr-FR" sz="1800">
                <a:sym typeface="Helvetica"/>
              </a:rPr>
              <a:t>(exécution) est de 10 points sur lesquels seront déduites les fautes </a:t>
            </a:r>
          </a:p>
          <a:p>
            <a:pPr marL="295275" lvl="1" indent="-114300" defTabSz="457200">
              <a:spcBef>
                <a:spcPts val="900"/>
              </a:spcBef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1800">
                <a:sym typeface="Helvetica"/>
              </a:rPr>
              <a:t>La </a:t>
            </a:r>
            <a:r>
              <a:rPr lang="fr-FR" sz="1800" b="1" u="sng">
                <a:latin typeface="Arial"/>
                <a:ea typeface="Arial"/>
                <a:cs typeface="Arial"/>
                <a:sym typeface="Arial"/>
              </a:rPr>
              <a:t>note finale </a:t>
            </a:r>
            <a:r>
              <a:rPr lang="fr-FR" sz="1800">
                <a:sym typeface="Helvetica"/>
              </a:rPr>
              <a:t>est obtenue en faisant la </a:t>
            </a:r>
            <a:r>
              <a:rPr lang="fr-FR" sz="1800" b="1" i="1" u="sng">
                <a:latin typeface="Arial"/>
                <a:ea typeface="Arial"/>
                <a:cs typeface="Arial"/>
                <a:sym typeface="Arial"/>
              </a:rPr>
              <a:t>moyenne des notes  E des 2 juges + la note D</a:t>
            </a:r>
            <a:endParaRPr lang="fr-FR" sz="1800" b="1" i="1" u="sng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3" grpId="0" build="p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Construction des mouvements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46EA66-B943-2C84-7208-80856E1891E5}"/>
              </a:ext>
            </a:extLst>
          </p:cNvPr>
          <p:cNvSpPr txBox="1">
            <a:spLocks/>
          </p:cNvSpPr>
          <p:nvPr/>
        </p:nvSpPr>
        <p:spPr>
          <a:xfrm>
            <a:off x="468312" y="1426866"/>
            <a:ext cx="9791701" cy="4988372"/>
          </a:xfrm>
          <a:prstGeom prst="rect">
            <a:avLst/>
          </a:prstGeom>
        </p:spPr>
        <p:txBody>
          <a:bodyPr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-188913" defTabSz="847725" eaLnBrk="0" hangingPunct="0">
              <a:lnSpc>
                <a:spcPct val="150000"/>
              </a:lnSpc>
              <a:defRPr/>
            </a:pPr>
            <a:r>
              <a:rPr lang="fr-FR" sz="2000" b="1" u="sng" kern="0" dirty="0"/>
              <a:t>Chaque mouvement est décomposé en paragraphes </a:t>
            </a:r>
          </a:p>
          <a:p>
            <a:pPr marL="531813" indent="-342900" defTabSz="847725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fr-FR" sz="2000" b="1" u="sng" kern="0" dirty="0"/>
          </a:p>
          <a:p>
            <a:pPr marL="531813" indent="-342900" defTabSz="847725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fr-FR" sz="2000" b="1" u="sng" kern="0" dirty="0"/>
          </a:p>
          <a:p>
            <a:pPr marL="188913" indent="0" algn="just" defTabSz="847725" eaLnBrk="0" hangingPunct="0">
              <a:lnSpc>
                <a:spcPct val="150000"/>
              </a:lnSpc>
              <a:buFont typeface="Arial"/>
              <a:buNone/>
              <a:defRPr/>
            </a:pPr>
            <a:endParaRPr lang="fr-FR" sz="1800" b="1" i="1" kern="0" dirty="0"/>
          </a:p>
          <a:p>
            <a:endParaRPr lang="fr-FR" sz="18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7AD21E0-5D9F-2DF5-EA04-67403284C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16344"/>
              </p:ext>
            </p:extLst>
          </p:nvPr>
        </p:nvGraphicFramePr>
        <p:xfrm>
          <a:off x="468313" y="1923568"/>
          <a:ext cx="1601647" cy="935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78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Colonne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56">
                <a:tc>
                  <a:txBody>
                    <a:bodyPr/>
                    <a:lstStyle/>
                    <a:p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Degré et numéro de paragraphe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CA38ED9-82F0-9165-46A4-3EB3D7184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18148"/>
              </p:ext>
            </p:extLst>
          </p:nvPr>
        </p:nvGraphicFramePr>
        <p:xfrm>
          <a:off x="2128280" y="1923567"/>
          <a:ext cx="1910866" cy="935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78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Colonne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56">
                <a:tc>
                  <a:txBody>
                    <a:bodyPr/>
                    <a:lstStyle/>
                    <a:p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Descriptif des éléments à réaliser, terminologie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6A46E96C-FBF1-B185-FAB1-A5AE2C3E0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44933"/>
              </p:ext>
            </p:extLst>
          </p:nvPr>
        </p:nvGraphicFramePr>
        <p:xfrm>
          <a:off x="4127698" y="1913628"/>
          <a:ext cx="2071263" cy="95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11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Colonne 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989">
                <a:tc>
                  <a:txBody>
                    <a:bodyPr/>
                    <a:lstStyle/>
                    <a:p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Valeur du ou des éléments et symbolique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747C3A70-0513-D457-DBA1-EDF8B6430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66305"/>
              </p:ext>
            </p:extLst>
          </p:nvPr>
        </p:nvGraphicFramePr>
        <p:xfrm>
          <a:off x="6287513" y="1923567"/>
          <a:ext cx="1839125" cy="935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78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Colonne 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41">
                <a:tc>
                  <a:txBody>
                    <a:bodyPr/>
                    <a:lstStyle/>
                    <a:p>
                      <a:r>
                        <a:rPr lang="fr-FR" sz="1200" i="1" dirty="0">
                          <a:solidFill>
                            <a:schemeClr val="tx1"/>
                          </a:solidFill>
                        </a:rPr>
                        <a:t>Figurines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B870A830-0C74-DE6A-5171-30AC86EDB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320810"/>
              </p:ext>
            </p:extLst>
          </p:nvPr>
        </p:nvGraphicFramePr>
        <p:xfrm>
          <a:off x="8170220" y="1897864"/>
          <a:ext cx="2070274" cy="935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83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Colonne 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390">
                <a:tc>
                  <a:txBody>
                    <a:bodyPr/>
                    <a:lstStyle/>
                    <a:p>
                      <a:r>
                        <a:rPr lang="fr-FR" sz="1200" b="1" i="1" dirty="0">
                          <a:solidFill>
                            <a:srgbClr val="0070C0"/>
                          </a:solidFill>
                        </a:rPr>
                        <a:t>Exigences techniques </a:t>
                      </a:r>
                      <a:r>
                        <a:rPr lang="fr-FR" sz="1200" b="1" i="1" dirty="0">
                          <a:solidFill>
                            <a:schemeClr val="tx1"/>
                          </a:solidFill>
                        </a:rPr>
                        <a:t>&amp; conseils techniques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9A95BA8E-A490-6FAB-FF1E-45707B485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40797"/>
              </p:ext>
            </p:extLst>
          </p:nvPr>
        </p:nvGraphicFramePr>
        <p:xfrm>
          <a:off x="468312" y="3407855"/>
          <a:ext cx="9772181" cy="847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2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7251">
                <a:tc>
                  <a:txBody>
                    <a:bodyPr/>
                    <a:lstStyle/>
                    <a:p>
                      <a:r>
                        <a:rPr lang="fr-FR" sz="1800" b="0" i="1" u="sng" dirty="0">
                          <a:solidFill>
                            <a:srgbClr val="0070C0"/>
                          </a:solidFill>
                        </a:rPr>
                        <a:t>Exigence technique </a:t>
                      </a:r>
                      <a:r>
                        <a:rPr lang="fr-FR" sz="1800" b="0" i="1" u="sng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Impératif, ce que la gymnaste doit réaliser dans l’élément sans être pénalisée, </a:t>
                      </a:r>
                      <a:r>
                        <a:rPr lang="fr-FR" sz="1800" b="0" u="sng" dirty="0">
                          <a:solidFill>
                            <a:schemeClr val="tx1"/>
                          </a:solidFill>
                        </a:rPr>
                        <a:t>la pénalité est de 0,30 Pt 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(Sauf particularité)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E7D1471E-73C2-11F2-0E4F-3D2C870A1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048706"/>
              </p:ext>
            </p:extLst>
          </p:nvPr>
        </p:nvGraphicFramePr>
        <p:xfrm>
          <a:off x="468312" y="4515130"/>
          <a:ext cx="9752014" cy="928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2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8708">
                <a:tc>
                  <a:txBody>
                    <a:bodyPr/>
                    <a:lstStyle/>
                    <a:p>
                      <a:r>
                        <a:rPr lang="fr-FR" sz="1800" b="0" i="1" u="sng" dirty="0">
                          <a:solidFill>
                            <a:schemeClr val="tx1"/>
                          </a:solidFill>
                        </a:rPr>
                        <a:t>Conseil technique :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 Explication, comment la gymnaste doit réaliser l’élément, 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il peut être pénalisé pour des fautes générales</a:t>
                      </a:r>
                    </a:p>
                    <a:p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B9D6EC-94BE-6EA9-F25B-AD66967E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Exigence technique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43BE19D-F6B9-5C64-6131-0590ED998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640886"/>
              </p:ext>
            </p:extLst>
          </p:nvPr>
        </p:nvGraphicFramePr>
        <p:xfrm>
          <a:off x="306652" y="1907177"/>
          <a:ext cx="4279387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4-3 A</a:t>
                      </a:r>
                      <a:r>
                        <a:rPr lang="fr-FR" sz="16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ppui libre (élan + sortie repoussée)</a:t>
                      </a:r>
                      <a:endParaRPr lang="fr-FR" sz="16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96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400" b="0" i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Elan</a:t>
                      </a:r>
                      <a:r>
                        <a:rPr lang="fr-FR" sz="14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jambes en Av puis en Ar</a:t>
                      </a:r>
                      <a:r>
                        <a:rPr lang="fr-FR" sz="1400" b="0" i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</a:t>
                      </a:r>
                      <a:r>
                        <a:rPr lang="fr-FR" sz="1400" b="1" i="0" u="sng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l’appui libre</a:t>
                      </a:r>
                      <a:r>
                        <a:rPr lang="fr-FR" sz="1400" b="0" i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corps à l’horizontale minimum, bras tendus, arrivée à la station face à BI</a:t>
                      </a:r>
                      <a:endParaRPr lang="fr-FR" sz="14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3F4809C-8473-373E-70CB-959DD5375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53356"/>
              </p:ext>
            </p:extLst>
          </p:nvPr>
        </p:nvGraphicFramePr>
        <p:xfrm>
          <a:off x="7094475" y="1916831"/>
          <a:ext cx="313940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6785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400" b="0" i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Prise d’élan corps à l’horizontale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fr-FR" sz="1600" b="0" i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600" b="0" i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Alignement du corps à l’appui libre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fr-FR" sz="1600" b="0" i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sz="1600" b="1" 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 tendus à l’appui libre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0490C0C-2A74-32CA-808E-65122DBFEC44}"/>
              </a:ext>
            </a:extLst>
          </p:cNvPr>
          <p:cNvSpPr/>
          <p:nvPr/>
        </p:nvSpPr>
        <p:spPr>
          <a:xfrm>
            <a:off x="447892" y="4171352"/>
            <a:ext cx="9792853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18097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l’exigence technique n’est pas respectée :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2400" b="1" spc="-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pénalité de 0,30 pt.</a:t>
            </a:r>
          </a:p>
          <a:p>
            <a:pPr marL="361950" lvl="1" indent="-18097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sz="2400" b="1" spc="-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61950" lvl="1" indent="-18097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 technique</a:t>
            </a:r>
          </a:p>
          <a:p>
            <a:pPr marL="361950" lvl="1" indent="-18097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sz="2400" i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0975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sz="2400" i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>
              <a:lnSpc>
                <a:spcPct val="80000"/>
              </a:lnSpc>
            </a:pPr>
            <a:endParaRPr lang="fr-FR" sz="2400" i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>
              <a:lnSpc>
                <a:spcPct val="80000"/>
              </a:lnSpc>
            </a:pPr>
            <a:endParaRPr lang="fr-FR" sz="2400" i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5">
            <a:extLst>
              <a:ext uri="{FF2B5EF4-FFF2-40B4-BE49-F238E27FC236}">
                <a16:creationId xmlns:a16="http://schemas.microsoft.com/office/drawing/2014/main" id="{5A232337-1A26-6CBD-EDAE-54019186E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3718" y="1893480"/>
            <a:ext cx="2907804" cy="37992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DFF247A3-6BA4-83A5-5202-04C0D33CB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269" y="2375684"/>
            <a:ext cx="2889609" cy="592699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30" name="AutoShape 15">
            <a:extLst>
              <a:ext uri="{FF2B5EF4-FFF2-40B4-BE49-F238E27FC236}">
                <a16:creationId xmlns:a16="http://schemas.microsoft.com/office/drawing/2014/main" id="{BE8C328D-0900-1F34-A5CB-D06230E71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269" y="3114260"/>
            <a:ext cx="2877253" cy="34992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344A4D4-6448-61F2-19C7-9E6FAE8C056E}"/>
              </a:ext>
            </a:extLst>
          </p:cNvPr>
          <p:cNvCxnSpPr>
            <a:cxnSpLocks/>
          </p:cNvCxnSpPr>
          <p:nvPr/>
        </p:nvCxnSpPr>
        <p:spPr>
          <a:xfrm flipV="1">
            <a:off x="1955700" y="3171719"/>
            <a:ext cx="0" cy="31311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53081727-08F0-0DF6-E74C-147EEE33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398" y="1931860"/>
            <a:ext cx="2536008" cy="1568005"/>
          </a:xfrm>
          <a:prstGeom prst="rect">
            <a:avLst/>
          </a:prstGeom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4324BE3-1678-9A3C-663E-2FCE1EACC7DD}"/>
              </a:ext>
            </a:extLst>
          </p:cNvPr>
          <p:cNvCxnSpPr>
            <a:cxnSpLocks/>
          </p:cNvCxnSpPr>
          <p:nvPr/>
        </p:nvCxnSpPr>
        <p:spPr>
          <a:xfrm>
            <a:off x="1814483" y="1787613"/>
            <a:ext cx="5166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A9A5649A-2732-5AB4-09E2-8A9BBF7651B0}"/>
              </a:ext>
            </a:extLst>
          </p:cNvPr>
          <p:cNvCxnSpPr>
            <a:cxnSpLocks/>
          </p:cNvCxnSpPr>
          <p:nvPr/>
        </p:nvCxnSpPr>
        <p:spPr>
          <a:xfrm flipV="1">
            <a:off x="1968911" y="3412664"/>
            <a:ext cx="5376212" cy="5481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ccolade fermante 38">
            <a:extLst>
              <a:ext uri="{FF2B5EF4-FFF2-40B4-BE49-F238E27FC236}">
                <a16:creationId xmlns:a16="http://schemas.microsoft.com/office/drawing/2014/main" id="{EB57C4C8-819F-E78F-CD12-5B2204F14512}"/>
              </a:ext>
            </a:extLst>
          </p:cNvPr>
          <p:cNvSpPr/>
          <p:nvPr/>
        </p:nvSpPr>
        <p:spPr>
          <a:xfrm rot="16200000">
            <a:off x="1672791" y="1871466"/>
            <a:ext cx="282432" cy="122589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AutoShape 15">
            <a:extLst>
              <a:ext uri="{FF2B5EF4-FFF2-40B4-BE49-F238E27FC236}">
                <a16:creationId xmlns:a16="http://schemas.microsoft.com/office/drawing/2014/main" id="{D58D287C-3B93-02D7-B509-C5F72EEEE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17" y="2662816"/>
            <a:ext cx="1121948" cy="26965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3" name="AutoShape 15">
            <a:extLst>
              <a:ext uri="{FF2B5EF4-FFF2-40B4-BE49-F238E27FC236}">
                <a16:creationId xmlns:a16="http://schemas.microsoft.com/office/drawing/2014/main" id="{81FEAC77-9CE3-0B5A-48AD-F5CAD492D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208" y="2663417"/>
            <a:ext cx="1679375" cy="26905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5" name="Accolade fermante 44">
            <a:extLst>
              <a:ext uri="{FF2B5EF4-FFF2-40B4-BE49-F238E27FC236}">
                <a16:creationId xmlns:a16="http://schemas.microsoft.com/office/drawing/2014/main" id="{72FF08C9-7551-AA22-D74C-9DEB34E4E7ED}"/>
              </a:ext>
            </a:extLst>
          </p:cNvPr>
          <p:cNvSpPr/>
          <p:nvPr/>
        </p:nvSpPr>
        <p:spPr>
          <a:xfrm rot="10800000">
            <a:off x="7019303" y="2005663"/>
            <a:ext cx="282056" cy="7102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D472C21-F10A-1919-E9BE-42A67E300C5A}"/>
              </a:ext>
            </a:extLst>
          </p:cNvPr>
          <p:cNvCxnSpPr>
            <a:cxnSpLocks/>
          </p:cNvCxnSpPr>
          <p:nvPr/>
        </p:nvCxnSpPr>
        <p:spPr>
          <a:xfrm flipV="1">
            <a:off x="1820739" y="1777143"/>
            <a:ext cx="9572" cy="5936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BB8E210B-FCC4-7F21-8FEF-810DE7BE8E32}"/>
              </a:ext>
            </a:extLst>
          </p:cNvPr>
          <p:cNvCxnSpPr>
            <a:cxnSpLocks/>
          </p:cNvCxnSpPr>
          <p:nvPr/>
        </p:nvCxnSpPr>
        <p:spPr>
          <a:xfrm flipV="1">
            <a:off x="6990589" y="1777143"/>
            <a:ext cx="9572" cy="5936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AutoShape 15">
            <a:extLst>
              <a:ext uri="{FF2B5EF4-FFF2-40B4-BE49-F238E27FC236}">
                <a16:creationId xmlns:a16="http://schemas.microsoft.com/office/drawing/2014/main" id="{BD7C2A18-35D9-A0B7-22D5-59D84B96E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467" y="2919572"/>
            <a:ext cx="982681" cy="28243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</p:spTree>
    <p:extLst>
      <p:ext uri="{BB962C8B-B14F-4D97-AF65-F5344CB8AC3E}">
        <p14:creationId xmlns:p14="http://schemas.microsoft.com/office/powerpoint/2010/main" val="3884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30" grpId="0" animBg="1"/>
      <p:bldP spid="39" grpId="0" animBg="1"/>
      <p:bldP spid="42" grpId="0" animBg="1"/>
      <p:bldP spid="43" grpId="0" animBg="1"/>
      <p:bldP spid="45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D485B-1CAD-2FC3-7007-E60E2826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prise d’élan</a:t>
            </a:r>
          </a:p>
        </p:txBody>
      </p:sp>
      <p:pic>
        <p:nvPicPr>
          <p:cNvPr id="3" name="Prise d'élan">
            <a:hlinkClick r:id="" action="ppaction://media"/>
            <a:extLst>
              <a:ext uri="{FF2B5EF4-FFF2-40B4-BE49-F238E27FC236}">
                <a16:creationId xmlns:a16="http://schemas.microsoft.com/office/drawing/2014/main" id="{A71201ED-FD56-BC61-BE68-9F90A5A65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525" y="149542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cap="none"/>
            </a:lvl1pPr>
          </a:lstStyle>
          <a:p>
            <a:r>
              <a:t>Reconnaissance des éléments</a:t>
            </a:r>
          </a:p>
        </p:txBody>
      </p:sp>
      <p:sp>
        <p:nvSpPr>
          <p:cNvPr id="2" name="L’élément est TENTÉ si:…">
            <a:extLst>
              <a:ext uri="{FF2B5EF4-FFF2-40B4-BE49-F238E27FC236}">
                <a16:creationId xmlns:a16="http://schemas.microsoft.com/office/drawing/2014/main" id="{AE80A21F-456A-83E4-7682-2C1B6EDBA3FF}"/>
              </a:ext>
            </a:extLst>
          </p:cNvPr>
          <p:cNvSpPr txBox="1">
            <a:spLocks/>
          </p:cNvSpPr>
          <p:nvPr/>
        </p:nvSpPr>
        <p:spPr>
          <a:xfrm>
            <a:off x="452832" y="1426380"/>
            <a:ext cx="9791688" cy="468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605" indent="-230605">
              <a:lnSpc>
                <a:spcPts val="4500"/>
              </a:lnSpc>
              <a:spcBef>
                <a:spcPts val="0"/>
              </a:spcBef>
              <a:buFontTx/>
              <a:buChar char="•"/>
              <a:defRPr sz="2300"/>
            </a:pPr>
            <a:r>
              <a:rPr lang="fr-FR" sz="2300"/>
              <a:t> </a:t>
            </a:r>
            <a:r>
              <a:rPr lang="fr-FR" sz="2500"/>
              <a:t>L’élément est </a:t>
            </a:r>
            <a:r>
              <a:rPr lang="fr-FR" sz="2500" b="1"/>
              <a:t>TENTÉ</a:t>
            </a:r>
            <a:r>
              <a:rPr lang="fr-FR" sz="2500"/>
              <a:t> si:</a:t>
            </a:r>
          </a:p>
          <a:p>
            <a:pPr marL="0" lvl="1" indent="228600">
              <a:lnSpc>
                <a:spcPts val="4500"/>
              </a:lnSpc>
              <a:spcBef>
                <a:spcPts val="2000"/>
              </a:spcBef>
              <a:buFontTx/>
              <a:buNone/>
              <a:defRPr sz="2500"/>
            </a:pPr>
            <a:r>
              <a:rPr lang="fr-FR" sz="2500"/>
              <a:t>-&gt;La gymnaste réalise </a:t>
            </a:r>
            <a:r>
              <a:rPr lang="fr-FR" sz="2500">
                <a:solidFill>
                  <a:srgbClr val="FF0000"/>
                </a:solidFill>
              </a:rPr>
              <a:t>une partie de la difficulté</a:t>
            </a:r>
          </a:p>
          <a:p>
            <a:pPr marL="230605" indent="-230605">
              <a:lnSpc>
                <a:spcPts val="4500"/>
              </a:lnSpc>
              <a:spcBef>
                <a:spcPts val="0"/>
              </a:spcBef>
              <a:buFontTx/>
              <a:buChar char="•"/>
              <a:defRPr sz="2500"/>
            </a:pPr>
            <a:r>
              <a:rPr lang="fr-FR" sz="2500"/>
              <a:t> L’élément est </a:t>
            </a:r>
            <a:r>
              <a:rPr lang="fr-FR" sz="2500" b="1"/>
              <a:t>RECONNU</a:t>
            </a:r>
            <a:r>
              <a:rPr lang="fr-FR" sz="2500"/>
              <a:t> si:</a:t>
            </a:r>
          </a:p>
          <a:p>
            <a:pPr marL="0" lvl="1" indent="228600">
              <a:lnSpc>
                <a:spcPts val="4500"/>
              </a:lnSpc>
              <a:spcBef>
                <a:spcPts val="1900"/>
              </a:spcBef>
              <a:buFontTx/>
              <a:buNone/>
              <a:defRPr sz="2500"/>
            </a:pPr>
            <a:r>
              <a:rPr lang="fr-FR" sz="2500"/>
              <a:t>-&gt;La gymnaste </a:t>
            </a:r>
            <a:r>
              <a:rPr lang="fr-FR" sz="2500">
                <a:solidFill>
                  <a:srgbClr val="FF0000"/>
                </a:solidFill>
              </a:rPr>
              <a:t>réalise la difficulté avec les caractéristiques techniques exigées 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2500"/>
            </a:pPr>
            <a:r>
              <a:rPr lang="fr-FR" sz="2500"/>
              <a:t>Se référer au </a:t>
            </a:r>
            <a:r>
              <a:rPr lang="fr-FR" sz="2500" b="1"/>
              <a:t>tableau des «Eléments tentés / Eléments reconnus» </a:t>
            </a:r>
            <a:r>
              <a:rPr lang="fr-FR" sz="2500"/>
              <a:t>spécifique à chaque agrès et catégorie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cap="none"/>
            </a:lvl1pPr>
          </a:lstStyle>
          <a:p>
            <a:r>
              <a:t>Eléménts tentés / reconnus</a:t>
            </a:r>
          </a:p>
        </p:txBody>
      </p:sp>
      <p:sp>
        <p:nvSpPr>
          <p:cNvPr id="4" name="Elément RECONNU :…">
            <a:extLst>
              <a:ext uri="{FF2B5EF4-FFF2-40B4-BE49-F238E27FC236}">
                <a16:creationId xmlns:a16="http://schemas.microsoft.com/office/drawing/2014/main" id="{1EF8D2A4-B01B-80AF-FE8A-C61856E9DDCA}"/>
              </a:ext>
            </a:extLst>
          </p:cNvPr>
          <p:cNvSpPr txBox="1">
            <a:spLocks/>
          </p:cNvSpPr>
          <p:nvPr/>
        </p:nvSpPr>
        <p:spPr>
          <a:xfrm>
            <a:off x="468318" y="1438250"/>
            <a:ext cx="9791688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2146" b="1"/>
            </a:pPr>
            <a:r>
              <a:rPr lang="fr-FR" sz="2146" b="1" dirty="0"/>
              <a:t>Élément RECONNU : 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1702"/>
            </a:pPr>
            <a:r>
              <a:rPr lang="fr-FR" sz="1702" dirty="0"/>
              <a:t>la valeur de l’élément est accordée en note D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1702"/>
            </a:pPr>
            <a:r>
              <a:rPr lang="fr-FR" sz="1702" dirty="0"/>
              <a:t>Les fautes techniques et les fautes générales sont déduites de la note E</a:t>
            </a:r>
          </a:p>
          <a:p>
            <a:pPr marL="0" indent="0" defTabSz="385863">
              <a:lnSpc>
                <a:spcPct val="90000"/>
              </a:lnSpc>
              <a:spcBef>
                <a:spcPts val="600"/>
              </a:spcBef>
              <a:buFontTx/>
              <a:buNone/>
              <a:defRPr sz="1628" i="1"/>
            </a:pPr>
            <a:r>
              <a:rPr lang="fr-FR" sz="1628" i="1" dirty="0"/>
              <a:t>Ex: Acro ou saut retour minimum 1 pied sur poutre (Roue, Souplesse…) ou sur les pieds d’abord (sol), angles suffisants (sauts écart, ATR, prise d’élan en barres…), rotation suffisante (pivots), etc…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1702"/>
            </a:pPr>
            <a:endParaRPr lang="fr-FR" sz="1702" dirty="0"/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2220" b="1"/>
            </a:pPr>
            <a:r>
              <a:rPr lang="fr-FR" sz="2220" b="1" dirty="0"/>
              <a:t>Élément NON-RECONNU MAIS TENTÉ : 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2072" b="1">
                <a:solidFill>
                  <a:srgbClr val="FF0000"/>
                </a:solidFill>
              </a:defRPr>
            </a:pPr>
            <a:r>
              <a:rPr lang="fr-FR" sz="2072" b="1" dirty="0">
                <a:solidFill>
                  <a:srgbClr val="FF0000"/>
                </a:solidFill>
              </a:rPr>
              <a:t>Perte de la valeur de l’élément en note D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1702"/>
            </a:pPr>
            <a:r>
              <a:rPr lang="fr-FR" sz="1702" dirty="0"/>
              <a:t>Seules les fautes générales sont déduites de la note E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1702"/>
            </a:pPr>
            <a:endParaRPr lang="fr-FR" sz="1702" dirty="0"/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2220" b="1"/>
            </a:pPr>
            <a:r>
              <a:rPr lang="fr-FR" sz="2220" b="1" dirty="0"/>
              <a:t>Élément NON-TENTÉ</a:t>
            </a:r>
            <a:r>
              <a:rPr lang="fr-FR" sz="2220" dirty="0"/>
              <a:t> (ou exécuté avec aide): </a:t>
            </a:r>
            <a:endParaRPr lang="fr-FR" sz="1776" b="1" dirty="0"/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2072" b="1">
                <a:solidFill>
                  <a:srgbClr val="FF0000"/>
                </a:solidFill>
              </a:defRPr>
            </a:pPr>
            <a:r>
              <a:rPr lang="fr-FR" sz="2072" b="1" dirty="0">
                <a:solidFill>
                  <a:srgbClr val="FF0000"/>
                </a:solidFill>
              </a:rPr>
              <a:t>Perte de la valeur de l’élément en note D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2072" b="1">
                <a:solidFill>
                  <a:srgbClr val="FF0000"/>
                </a:solidFill>
              </a:defRPr>
            </a:pPr>
            <a:r>
              <a:rPr lang="fr-FR" sz="2072" b="1" dirty="0">
                <a:solidFill>
                  <a:srgbClr val="FF0000"/>
                </a:solidFill>
              </a:rPr>
              <a:t>Pénalité de 3 points sur la note E</a:t>
            </a:r>
          </a:p>
          <a:p>
            <a:pPr marL="0" indent="0" defTabSz="385863">
              <a:lnSpc>
                <a:spcPct val="90000"/>
              </a:lnSpc>
              <a:spcBef>
                <a:spcPts val="200"/>
              </a:spcBef>
              <a:buFontTx/>
              <a:buNone/>
              <a:defRPr sz="1702"/>
            </a:pPr>
            <a:r>
              <a:rPr lang="fr-FR" sz="1702" dirty="0"/>
              <a:t>Remarque : les éléments oubliés sont considérés NON-Tentés.</a:t>
            </a:r>
          </a:p>
          <a:p>
            <a:pPr marL="0" indent="0" defTabSz="385863">
              <a:lnSpc>
                <a:spcPct val="90000"/>
              </a:lnSpc>
              <a:spcBef>
                <a:spcPts val="1200"/>
              </a:spcBef>
              <a:buFontTx/>
              <a:buNone/>
              <a:defRPr sz="1628"/>
            </a:pPr>
            <a:r>
              <a:rPr lang="fr-FR" sz="1628" b="1" dirty="0"/>
              <a:t>Attention en 5ème degré: </a:t>
            </a:r>
            <a:r>
              <a:rPr lang="fr-FR" sz="1628" dirty="0"/>
              <a:t>la roue pied-pied en poutre pour être considérée tentée doit arriver 1 pied sur poutre minimum. La rondade-flip-flip en Sol pour être considérée tentée, le 2ème flip doit être lancé…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sque des Titres">
  <a:themeElements>
    <a:clrScheme name="FSCF 1">
      <a:dk1>
        <a:sysClr val="windowText" lastClr="000000"/>
      </a:dk1>
      <a:lt1>
        <a:sysClr val="window" lastClr="FFFFFF"/>
      </a:lt1>
      <a:dk2>
        <a:srgbClr val="868686"/>
      </a:dk2>
      <a:lt2>
        <a:srgbClr val="C0C0C0"/>
      </a:lt2>
      <a:accent1>
        <a:srgbClr val="009DE0"/>
      </a:accent1>
      <a:accent2>
        <a:srgbClr val="C4007A"/>
      </a:accent2>
      <a:accent3>
        <a:srgbClr val="EAB818"/>
      </a:accent3>
      <a:accent4>
        <a:srgbClr val="C4281A"/>
      </a:accent4>
      <a:accent5>
        <a:srgbClr val="4BAC9A"/>
      </a:accent5>
      <a:accent6>
        <a:srgbClr val="F79646"/>
      </a:accent6>
      <a:hlink>
        <a:srgbClr val="009DE0"/>
      </a:hlink>
      <a:folHlink>
        <a:srgbClr val="C4281A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sque des Contenus">
  <a:themeElements>
    <a:clrScheme name="FSCF">
      <a:dk1>
        <a:sysClr val="windowText" lastClr="000000"/>
      </a:dk1>
      <a:lt1>
        <a:sysClr val="window" lastClr="FFFFFF"/>
      </a:lt1>
      <a:dk2>
        <a:srgbClr val="808080"/>
      </a:dk2>
      <a:lt2>
        <a:srgbClr val="C0C0C0"/>
      </a:lt2>
      <a:accent1>
        <a:srgbClr val="0BA1E2"/>
      </a:accent1>
      <a:accent2>
        <a:srgbClr val="C60086"/>
      </a:accent2>
      <a:accent3>
        <a:srgbClr val="E8C425"/>
      </a:accent3>
      <a:accent4>
        <a:srgbClr val="C52F25"/>
      </a:accent4>
      <a:accent5>
        <a:srgbClr val="4BAC9A"/>
      </a:accent5>
      <a:accent6>
        <a:srgbClr val="F79646"/>
      </a:accent6>
      <a:hlink>
        <a:srgbClr val="0BA1E2"/>
      </a:hlink>
      <a:folHlink>
        <a:srgbClr val="C52F25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1927</Words>
  <Application>Microsoft Office PowerPoint</Application>
  <PresentationFormat>Personnalisé</PresentationFormat>
  <Paragraphs>311</Paragraphs>
  <Slides>25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Wingdings</vt:lpstr>
      <vt:lpstr>Masque des Titres</vt:lpstr>
      <vt:lpstr>Masque des Contenus</vt:lpstr>
      <vt:lpstr>Présentation PowerPoint</vt:lpstr>
      <vt:lpstr>Sommaire</vt:lpstr>
      <vt:lpstr>Rappel : la note</vt:lpstr>
      <vt:lpstr>Rappel : la note</vt:lpstr>
      <vt:lpstr>Construction des mouvements</vt:lpstr>
      <vt:lpstr>Exigence technique</vt:lpstr>
      <vt:lpstr>La prise d’élan</vt:lpstr>
      <vt:lpstr>Reconnaissance des éléments</vt:lpstr>
      <vt:lpstr>Eléménts tentés / reconnus</vt:lpstr>
      <vt:lpstr>Lecture des mouvements</vt:lpstr>
      <vt:lpstr>1° Paragraphe côté</vt:lpstr>
      <vt:lpstr>1° Paragraphe côté</vt:lpstr>
      <vt:lpstr>1° Paragraphe côté : précisions</vt:lpstr>
      <vt:lpstr>La Roue</vt:lpstr>
      <vt:lpstr>2° Paragraphe non-côté</vt:lpstr>
      <vt:lpstr>2° Paragraphe non-côté</vt:lpstr>
      <vt:lpstr>3° Paragraphe non-côté avec intitulé</vt:lpstr>
      <vt:lpstr>Ordre et exécution des éléments</vt:lpstr>
      <vt:lpstr>Inversion</vt:lpstr>
      <vt:lpstr>Arrêt</vt:lpstr>
      <vt:lpstr>Liaison d’éléments</vt:lpstr>
      <vt:lpstr>Chute</vt:lpstr>
      <vt:lpstr>Elément recommencé</vt:lpstr>
      <vt:lpstr>Eléments au choix</vt:lpstr>
      <vt:lpstr>Annonce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zeRafio</dc:creator>
  <cp:lastModifiedBy>Jean Pierre Taffarel</cp:lastModifiedBy>
  <cp:revision>119</cp:revision>
  <dcterms:created xsi:type="dcterms:W3CDTF">2014-03-28T08:32:44Z</dcterms:created>
  <dcterms:modified xsi:type="dcterms:W3CDTF">2025-11-12T14:19:57Z</dcterms:modified>
</cp:coreProperties>
</file>