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418" r:id="rId4"/>
    <p:sldId id="381" r:id="rId5"/>
    <p:sldId id="382" r:id="rId6"/>
    <p:sldId id="269" r:id="rId7"/>
    <p:sldId id="419" r:id="rId8"/>
    <p:sldId id="420" r:id="rId9"/>
    <p:sldId id="270" r:id="rId10"/>
    <p:sldId id="421" r:id="rId11"/>
    <p:sldId id="422" r:id="rId12"/>
    <p:sldId id="423" r:id="rId13"/>
    <p:sldId id="265" r:id="rId14"/>
    <p:sldId id="424" r:id="rId15"/>
    <p:sldId id="437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2007A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1800" y="84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A71E-4AA1-437F-9F2F-E937817C15C6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227E-0963-407B-A864-AA38E5B0F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02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948C6-B1D9-4D2F-9B65-3F302E001CA2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FA8AA-BB4B-4BD6-8520-CC74C7F0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53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" y="487867"/>
            <a:ext cx="7948168" cy="623121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480" y="35203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702422-0791-1448-B1D6-F503555D539E}"/>
              </a:ext>
            </a:extLst>
          </p:cNvPr>
          <p:cNvSpPr txBox="1"/>
          <p:nvPr userDrawn="1"/>
        </p:nvSpPr>
        <p:spPr>
          <a:xfrm>
            <a:off x="1815361" y="1351008"/>
            <a:ext cx="307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0" dirty="0">
                <a:solidFill>
                  <a:srgbClr val="E2007A"/>
                </a:solidFill>
                <a:latin typeface="+mj-lt"/>
              </a:rPr>
              <a:t>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5D972A-8AD4-9841-B8DB-2B43014A5DA1}"/>
              </a:ext>
            </a:extLst>
          </p:cNvPr>
          <p:cNvSpPr txBox="1"/>
          <p:nvPr userDrawn="1"/>
        </p:nvSpPr>
        <p:spPr>
          <a:xfrm>
            <a:off x="1056776" y="892917"/>
            <a:ext cx="840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i="0" dirty="0">
                <a:solidFill>
                  <a:srgbClr val="E2007A"/>
                </a:solidFill>
                <a:latin typeface="+mj-lt"/>
              </a:rPr>
              <a:t>S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5232C98-5EB4-824C-B9B5-6D62F6E9D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0773" y="5404401"/>
            <a:ext cx="1612900" cy="939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1" y="352035"/>
            <a:ext cx="2162804" cy="637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3918" y="5594318"/>
            <a:ext cx="1612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70523"/>
            <a:ext cx="7924800" cy="6212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383413"/>
            <a:ext cx="1694784" cy="991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9" name="Arrondir un rectangle avec un coin diagonal 8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ndir un rectangle avec un coin diagonal 9"/>
          <p:cNvSpPr/>
          <p:nvPr userDrawn="1"/>
        </p:nvSpPr>
        <p:spPr>
          <a:xfrm flipH="1">
            <a:off x="468312" y="6336736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6430191"/>
            <a:ext cx="1139113" cy="667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95" y="6899168"/>
            <a:ext cx="3041434" cy="1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70523"/>
            <a:ext cx="7924800" cy="6212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383413"/>
            <a:ext cx="1694784" cy="991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8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71" r:id="rId4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075710" y="990645"/>
            <a:ext cx="6610902" cy="720382"/>
          </a:xfrm>
          <a:prstGeom prst="rect">
            <a:avLst/>
          </a:prstGeom>
        </p:spPr>
        <p:txBody>
          <a:bodyPr/>
          <a:lstStyle/>
          <a:p>
            <a:r>
              <a:rPr lang="fr-FR" sz="4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du juge Imposé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273249" y="2722092"/>
            <a:ext cx="6564087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28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2 - Noter un mouvement Imposé</a:t>
            </a:r>
            <a:endParaRPr lang="fr-FR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F5B9009-03CA-756B-DA1D-CE4B31ACE905}"/>
              </a:ext>
            </a:extLst>
          </p:cNvPr>
          <p:cNvSpPr txBox="1">
            <a:spLocks/>
          </p:cNvSpPr>
          <p:nvPr/>
        </p:nvSpPr>
        <p:spPr>
          <a:xfrm>
            <a:off x="3441560" y="2481943"/>
            <a:ext cx="5059345" cy="720382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7AD9196E-6F93-B718-619B-450E51D3496A}"/>
              </a:ext>
            </a:extLst>
          </p:cNvPr>
          <p:cNvSpPr txBox="1">
            <a:spLocks/>
          </p:cNvSpPr>
          <p:nvPr/>
        </p:nvSpPr>
        <p:spPr>
          <a:xfrm>
            <a:off x="4639822" y="4360526"/>
            <a:ext cx="3977474" cy="62736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2800" dirty="0">
                <a:solidFill>
                  <a:srgbClr val="D60093"/>
                </a:solidFill>
              </a:rPr>
              <a:t>Saison 2025-2026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Note 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8B87C9-8848-3BA9-D4CF-5AAA9CD7505A}"/>
              </a:ext>
            </a:extLst>
          </p:cNvPr>
          <p:cNvSpPr txBox="1"/>
          <p:nvPr/>
        </p:nvSpPr>
        <p:spPr>
          <a:xfrm>
            <a:off x="468313" y="1484237"/>
            <a:ext cx="9791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note E</a:t>
            </a:r>
            <a:r>
              <a:rPr lang="fr-FR" sz="24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(exécution) est de 10 points sur lesquels seront déduites les fautes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0A0CDC1-A678-6285-4E59-2F9D288AD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17241"/>
              </p:ext>
            </p:extLst>
          </p:nvPr>
        </p:nvGraphicFramePr>
        <p:xfrm>
          <a:off x="468313" y="2368274"/>
          <a:ext cx="97917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0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Note 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Base de 10.00 Pts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BB9A1A5-E0AD-58C0-4F67-BD4D06395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74510"/>
              </p:ext>
            </p:extLst>
          </p:nvPr>
        </p:nvGraphicFramePr>
        <p:xfrm>
          <a:off x="468313" y="3429005"/>
          <a:ext cx="9791700" cy="91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223"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9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Fautes évaluées à 2,70 Pts  soit une note E de 7.30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Fautes évaluées à 2,40 Pts  soit une note E de 7.60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B0304D9-52BD-AC1F-7F1F-1F0347796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12146"/>
              </p:ext>
            </p:extLst>
          </p:nvPr>
        </p:nvGraphicFramePr>
        <p:xfrm>
          <a:off x="469993" y="4546051"/>
          <a:ext cx="9791700" cy="44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524"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>
                          <a:solidFill>
                            <a:schemeClr val="tx1"/>
                          </a:solidFill>
                        </a:rPr>
                        <a:t>Soit une note E moyenne de : (7,30 + 7,60)/2 = </a:t>
                      </a:r>
                      <a:r>
                        <a:rPr lang="fr-FR" sz="2000" b="1" u="sng" dirty="0">
                          <a:solidFill>
                            <a:schemeClr val="tx1"/>
                          </a:solidFill>
                        </a:rPr>
                        <a:t>7,45 Pts</a:t>
                      </a:r>
                      <a:endParaRPr lang="fr-FR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7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6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Note Finale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A7F601-609C-A1C6-7DF1-4A037F1FA6F5}"/>
              </a:ext>
            </a:extLst>
          </p:cNvPr>
          <p:cNvSpPr txBox="1"/>
          <p:nvPr/>
        </p:nvSpPr>
        <p:spPr>
          <a:xfrm>
            <a:off x="468313" y="1506165"/>
            <a:ext cx="9791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note finale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est obtenue en faisant la </a:t>
            </a:r>
            <a:r>
              <a:rPr lang="fr-FR" sz="2400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moyenne des notes  E des 2 juges + la note D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07F5E77-2C6A-4076-4F0D-0FEAC72C1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41876"/>
              </p:ext>
            </p:extLst>
          </p:nvPr>
        </p:nvGraphicFramePr>
        <p:xfrm>
          <a:off x="468313" y="2391359"/>
          <a:ext cx="980239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627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Note finale  D + 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7EBFDC7-85E1-136D-6A3F-FE7F991A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16271"/>
              </p:ext>
            </p:extLst>
          </p:nvPr>
        </p:nvGraphicFramePr>
        <p:xfrm>
          <a:off x="468313" y="3236753"/>
          <a:ext cx="9791701" cy="190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434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2000" i="1" dirty="0">
                          <a:solidFill>
                            <a:schemeClr val="tx1"/>
                          </a:solidFill>
                        </a:rPr>
                        <a:t>Moyenne des Notes 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2000" i="1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2000" i="1" dirty="0">
                          <a:solidFill>
                            <a:schemeClr val="tx1"/>
                          </a:solidFill>
                        </a:rPr>
                        <a:t>Note finale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/>
                        <a:t>7.45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/>
                        <a:t>8.00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/>
                        <a:t>15.45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2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925" y="3096000"/>
            <a:ext cx="6120000" cy="21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Sous titre Sous titre Sous titre </a:t>
            </a:r>
          </a:p>
          <a:p>
            <a:r>
              <a:rPr lang="fr-FR" dirty="0"/>
              <a:t>Sous titre Sous titre Sous titre </a:t>
            </a:r>
          </a:p>
          <a:p>
            <a:r>
              <a:rPr lang="fr-FR" dirty="0"/>
              <a:t>Sous titre Sous titre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9828755-6AAB-9548-A466-5FBDA6134FBB}"/>
              </a:ext>
            </a:extLst>
          </p:cNvPr>
          <p:cNvSpPr txBox="1">
            <a:spLocks/>
          </p:cNvSpPr>
          <p:nvPr/>
        </p:nvSpPr>
        <p:spPr>
          <a:xfrm>
            <a:off x="739378" y="4176000"/>
            <a:ext cx="6120000" cy="984976"/>
          </a:xfrm>
          <a:prstGeom prst="rect">
            <a:avLst/>
          </a:prstGeom>
        </p:spPr>
        <p:txBody>
          <a:bodyPr lIns="0" tIns="0" rIns="0" bIns="0" anchor="t"/>
          <a:lstStyle>
            <a:lvl1pPr algn="l" defTabSz="521437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b="0" kern="1200" cap="none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D60093"/>
                </a:solidFill>
              </a:rPr>
              <a:t>Les Fautes</a:t>
            </a:r>
          </a:p>
        </p:txBody>
      </p:sp>
    </p:spTree>
    <p:extLst>
      <p:ext uri="{BB962C8B-B14F-4D97-AF65-F5344CB8AC3E}">
        <p14:creationId xmlns:p14="http://schemas.microsoft.com/office/powerpoint/2010/main" val="359416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Les bases du jugement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DF3F5AB-4D60-8686-5D6B-0D2001615155}"/>
              </a:ext>
            </a:extLst>
          </p:cNvPr>
          <p:cNvSpPr txBox="1">
            <a:spLocks/>
          </p:cNvSpPr>
          <p:nvPr/>
        </p:nvSpPr>
        <p:spPr>
          <a:xfrm>
            <a:off x="468313" y="1336438"/>
            <a:ext cx="9791700" cy="5563151"/>
          </a:xfrm>
          <a:prstGeom prst="rect">
            <a:avLst/>
          </a:prstGeom>
        </p:spPr>
        <p:txBody>
          <a:bodyPr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None/>
              <a:defRPr/>
            </a:pPr>
            <a:r>
              <a:rPr lang="fr-FR" sz="2400" dirty="0"/>
              <a:t>Les fautes sont réparties en 2 catégories,</a:t>
            </a:r>
          </a:p>
          <a:p>
            <a:pPr marL="866458" indent="-342900">
              <a:buFont typeface="Wingdings" pitchFamily="2" charset="2"/>
              <a:buChar char="q"/>
              <a:defRPr/>
            </a:pPr>
            <a:endParaRPr lang="fr-FR" sz="2400" dirty="0"/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4000" b="1" u="sng" dirty="0">
              <a:solidFill>
                <a:srgbClr val="000000"/>
              </a:solidFill>
            </a:endParaRPr>
          </a:p>
          <a:p>
            <a:pPr marL="1617663">
              <a:defRPr/>
            </a:pPr>
            <a:endParaRPr lang="fr-FR" sz="4000" b="1" u="sng" dirty="0">
              <a:solidFill>
                <a:srgbClr val="000000"/>
              </a:solidFill>
            </a:endParaRPr>
          </a:p>
          <a:p>
            <a:pPr marL="1617663">
              <a:defRPr/>
            </a:pPr>
            <a:endParaRPr lang="fr-FR" sz="4000" b="1" u="sng" dirty="0">
              <a:solidFill>
                <a:srgbClr val="000000"/>
              </a:solidFill>
            </a:endParaRPr>
          </a:p>
          <a:p>
            <a:pPr marL="1617663">
              <a:defRPr/>
            </a:pPr>
            <a:r>
              <a:rPr lang="fr-FR" sz="4000" b="1" u="sng" dirty="0">
                <a:solidFill>
                  <a:srgbClr val="000000"/>
                </a:solidFill>
              </a:rPr>
              <a:t>Elles sont toutes « NET »</a:t>
            </a:r>
          </a:p>
          <a:p>
            <a:pPr marL="531813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fr-FR" sz="28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fr-FR" sz="2800" dirty="0"/>
          </a:p>
          <a:p>
            <a:pPr marL="531813" indent="-342900" algn="just" defTabSz="847725" eaLnBrk="0" hangingPunct="0">
              <a:spcBef>
                <a:spcPts val="0"/>
              </a:spcBef>
              <a:buClr>
                <a:srgbClr val="FF3300"/>
              </a:buClr>
              <a:buFont typeface="Arial"/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32C61BF-E12C-2288-B137-D63FBDB88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69142"/>
              </p:ext>
            </p:extLst>
          </p:nvPr>
        </p:nvGraphicFramePr>
        <p:xfrm>
          <a:off x="468313" y="1798666"/>
          <a:ext cx="9791701" cy="97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46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   1- Fautes générales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Se référer au tableau des fautes générales (Pages 33, 34 et 35 du PF)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B3795-F62D-8486-FD4D-B3A6CACDF853}"/>
              </a:ext>
            </a:extLst>
          </p:cNvPr>
          <p:cNvSpPr txBox="1">
            <a:spLocks/>
          </p:cNvSpPr>
          <p:nvPr/>
        </p:nvSpPr>
        <p:spPr>
          <a:xfrm>
            <a:off x="468312" y="2833334"/>
            <a:ext cx="9791701" cy="402238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None/>
              <a:defRPr/>
            </a:pPr>
            <a:r>
              <a:rPr lang="fr-FR" sz="1800" dirty="0"/>
              <a:t>Les fautes générales ont des valeurs différentes selon leur importance </a:t>
            </a:r>
          </a:p>
          <a:p>
            <a:pPr marL="531813" indent="-342900" algn="just" defTabSz="847725" eaLnBrk="0" hangingPunct="0">
              <a:spcBef>
                <a:spcPts val="0"/>
              </a:spcBef>
              <a:buClr>
                <a:srgbClr val="FF3300"/>
              </a:buClr>
              <a:buFont typeface="Arial"/>
              <a:buNone/>
              <a:defRPr/>
            </a:pPr>
            <a:endParaRPr lang="fr-FR" sz="1800" kern="0" dirty="0"/>
          </a:p>
          <a:p>
            <a:endParaRPr lang="fr-FR" sz="2800" dirty="0"/>
          </a:p>
        </p:txBody>
      </p:sp>
      <p:graphicFrame>
        <p:nvGraphicFramePr>
          <p:cNvPr id="4" name="Group 27">
            <a:extLst>
              <a:ext uri="{FF2B5EF4-FFF2-40B4-BE49-F238E27FC236}">
                <a16:creationId xmlns:a16="http://schemas.microsoft.com/office/drawing/2014/main" id="{E573115D-2685-06A2-1A04-CCFDC9C21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8368"/>
              </p:ext>
            </p:extLst>
          </p:nvPr>
        </p:nvGraphicFramePr>
        <p:xfrm>
          <a:off x="474402" y="3235572"/>
          <a:ext cx="9791699" cy="545853"/>
        </p:xfrm>
        <a:graphic>
          <a:graphicData uri="http://schemas.openxmlformats.org/drawingml/2006/table">
            <a:tbl>
              <a:tblPr/>
              <a:tblGrid>
                <a:gridCol w="4565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27">
            <a:extLst>
              <a:ext uri="{FF2B5EF4-FFF2-40B4-BE49-F238E27FC236}">
                <a16:creationId xmlns:a16="http://schemas.microsoft.com/office/drawing/2014/main" id="{8DEF0ECC-9C8F-877D-A469-80CF5896C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19579"/>
              </p:ext>
            </p:extLst>
          </p:nvPr>
        </p:nvGraphicFramePr>
        <p:xfrm>
          <a:off x="468311" y="3874758"/>
          <a:ext cx="9791701" cy="545853"/>
        </p:xfrm>
        <a:graphic>
          <a:graphicData uri="http://schemas.openxmlformats.org/drawingml/2006/table">
            <a:tbl>
              <a:tblPr/>
              <a:tblGrid>
                <a:gridCol w="457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 Moyenne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27">
            <a:extLst>
              <a:ext uri="{FF2B5EF4-FFF2-40B4-BE49-F238E27FC236}">
                <a16:creationId xmlns:a16="http://schemas.microsoft.com/office/drawing/2014/main" id="{833F8898-711A-1417-848F-25E452A56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68745"/>
              </p:ext>
            </p:extLst>
          </p:nvPr>
        </p:nvGraphicFramePr>
        <p:xfrm>
          <a:off x="468312" y="4477262"/>
          <a:ext cx="9791701" cy="582535"/>
        </p:xfrm>
        <a:graphic>
          <a:graphicData uri="http://schemas.openxmlformats.org/drawingml/2006/table">
            <a:tbl>
              <a:tblPr/>
              <a:tblGrid>
                <a:gridCol w="458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Grosse Faute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27">
            <a:extLst>
              <a:ext uri="{FF2B5EF4-FFF2-40B4-BE49-F238E27FC236}">
                <a16:creationId xmlns:a16="http://schemas.microsoft.com/office/drawing/2014/main" id="{70FDA640-1EC0-B194-C208-309AE057A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33198"/>
              </p:ext>
            </p:extLst>
          </p:nvPr>
        </p:nvGraphicFramePr>
        <p:xfrm>
          <a:off x="468312" y="5112396"/>
          <a:ext cx="9791698" cy="582535"/>
        </p:xfrm>
        <a:graphic>
          <a:graphicData uri="http://schemas.openxmlformats.org/drawingml/2006/table">
            <a:tbl>
              <a:tblPr/>
              <a:tblGrid>
                <a:gridCol w="457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 grosse Faute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 point et plus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Les bases du jugement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DF3F5AB-4D60-8686-5D6B-0D2001615155}"/>
              </a:ext>
            </a:extLst>
          </p:cNvPr>
          <p:cNvSpPr txBox="1">
            <a:spLocks/>
          </p:cNvSpPr>
          <p:nvPr/>
        </p:nvSpPr>
        <p:spPr>
          <a:xfrm>
            <a:off x="468313" y="1557495"/>
            <a:ext cx="9791700" cy="5563151"/>
          </a:xfrm>
          <a:prstGeom prst="rect">
            <a:avLst/>
          </a:prstGeom>
        </p:spPr>
        <p:txBody>
          <a:bodyPr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None/>
              <a:defRPr/>
            </a:pPr>
            <a:r>
              <a:rPr lang="fr-FR" sz="2400" dirty="0"/>
              <a:t>Les fautes sont réparties en 2 catégories,</a:t>
            </a:r>
          </a:p>
          <a:p>
            <a:pPr marL="866458" indent="-342900">
              <a:buFont typeface="Wingdings" pitchFamily="2" charset="2"/>
              <a:buChar char="q"/>
              <a:defRPr/>
            </a:pPr>
            <a:endParaRPr lang="fr-FR" sz="2400" dirty="0"/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47900" indent="0">
              <a:buNone/>
              <a:defRPr/>
            </a:pPr>
            <a:endParaRPr lang="fr-FR" sz="4000" b="1" u="sng" dirty="0">
              <a:solidFill>
                <a:srgbClr val="000000"/>
              </a:solidFill>
            </a:endParaRPr>
          </a:p>
          <a:p>
            <a:pPr marL="1617663">
              <a:defRPr/>
            </a:pPr>
            <a:endParaRPr lang="fr-FR" sz="4000" b="1" u="sng" dirty="0">
              <a:solidFill>
                <a:srgbClr val="000000"/>
              </a:solidFill>
            </a:endParaRPr>
          </a:p>
          <a:p>
            <a:pPr marL="1617663">
              <a:defRPr/>
            </a:pPr>
            <a:r>
              <a:rPr lang="fr-FR" sz="4000" b="1" u="sng" dirty="0">
                <a:solidFill>
                  <a:srgbClr val="000000"/>
                </a:solidFill>
              </a:rPr>
              <a:t>Elles sont toutes « NET »</a:t>
            </a:r>
          </a:p>
          <a:p>
            <a:pPr marL="531813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fr-FR" sz="28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fr-FR" sz="2800" dirty="0"/>
          </a:p>
          <a:p>
            <a:pPr marL="531813" indent="-342900" algn="just" defTabSz="847725" eaLnBrk="0" hangingPunct="0">
              <a:spcBef>
                <a:spcPts val="0"/>
              </a:spcBef>
              <a:buClr>
                <a:srgbClr val="FF3300"/>
              </a:buClr>
              <a:buFont typeface="Arial"/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11EB044-3681-FFEB-4704-7FA8BCE66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04103"/>
              </p:ext>
            </p:extLst>
          </p:nvPr>
        </p:nvGraphicFramePr>
        <p:xfrm>
          <a:off x="442127" y="2260445"/>
          <a:ext cx="9817886" cy="102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2- Fautes liées aux exigences techniques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Propres à chaque élément, agrès et degré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1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chute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010B17E-BFCD-C6B9-ECF2-76C692860B31}"/>
              </a:ext>
            </a:extLst>
          </p:cNvPr>
          <p:cNvSpPr txBox="1">
            <a:spLocks/>
          </p:cNvSpPr>
          <p:nvPr/>
        </p:nvSpPr>
        <p:spPr>
          <a:xfrm>
            <a:off x="468312" y="1404020"/>
            <a:ext cx="9791700" cy="5328592"/>
          </a:xfrm>
          <a:prstGeom prst="rect">
            <a:avLst/>
          </a:prstGeom>
        </p:spPr>
        <p:txBody>
          <a:bodyPr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Chute au sol ou sur l’agrès :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 point.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cas de chute la gymnaste a droit à un temps d’arrêt limité avant la reprise de son mouvement : </a:t>
            </a:r>
          </a:p>
          <a:p>
            <a:pPr marL="0" indent="0" algn="just">
              <a:buNone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180975" algn="just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30 secondes en barres</a:t>
            </a:r>
          </a:p>
          <a:p>
            <a:pPr marL="361950" lvl="1" indent="0" algn="just">
              <a:buNone/>
              <a:defRPr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180975" algn="just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10 secondes en poutre.</a:t>
            </a:r>
          </a:p>
          <a:p>
            <a:pPr marL="361950" lvl="1" indent="0" algn="just">
              <a:buNone/>
              <a:defRPr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Durant cette interruption, l’entraîneur est autorisé à assister et à conseiller la gymnaste.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fr-FR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ablier, Sable, Bleu, Verre, Temps, Heure, Horloge">
            <a:extLst>
              <a:ext uri="{FF2B5EF4-FFF2-40B4-BE49-F238E27FC236}">
                <a16:creationId xmlns:a16="http://schemas.microsoft.com/office/drawing/2014/main" id="{E38F9CF0-EAAC-9F33-F974-84422561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19" y="3194066"/>
            <a:ext cx="936104" cy="11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Présence de l’entraîneur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CF4EC32-542A-EACB-6F78-9177C5241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98695"/>
              </p:ext>
            </p:extLst>
          </p:nvPr>
        </p:nvGraphicFramePr>
        <p:xfrm>
          <a:off x="468311" y="1456694"/>
          <a:ext cx="9791702" cy="61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1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Poutre,</a:t>
                      </a:r>
                      <a:r>
                        <a:rPr lang="fr-FR" sz="2400" baseline="0" dirty="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                       Saut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17DEF64-1EBF-D673-8D66-768B0039C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93591"/>
              </p:ext>
            </p:extLst>
          </p:nvPr>
        </p:nvGraphicFramePr>
        <p:xfrm>
          <a:off x="468312" y="2197780"/>
          <a:ext cx="4888921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20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sur le tapis ou mains au dessus du tapis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49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CD5DB27-89AF-DBC7-6AC1-7DBE06F06CC1}"/>
              </a:ext>
            </a:extLst>
          </p:cNvPr>
          <p:cNvSpPr/>
          <p:nvPr/>
        </p:nvSpPr>
        <p:spPr>
          <a:xfrm>
            <a:off x="669130" y="2938651"/>
            <a:ext cx="4527748" cy="534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Sol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A5B73E-3E36-76F6-C480-F9230A2D71FB}"/>
              </a:ext>
            </a:extLst>
          </p:cNvPr>
          <p:cNvSpPr/>
          <p:nvPr/>
        </p:nvSpPr>
        <p:spPr>
          <a:xfrm>
            <a:off x="659082" y="3678626"/>
            <a:ext cx="2808312" cy="534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Poutre    </a:t>
            </a:r>
          </a:p>
        </p:txBody>
      </p:sp>
      <p:sp>
        <p:nvSpPr>
          <p:cNvPr id="9" name="Organigramme : Processus 14">
            <a:extLst>
              <a:ext uri="{FF2B5EF4-FFF2-40B4-BE49-F238E27FC236}">
                <a16:creationId xmlns:a16="http://schemas.microsoft.com/office/drawing/2014/main" id="{2155CA9E-F29A-3D5A-7DD3-81DA83F5964F}"/>
              </a:ext>
            </a:extLst>
          </p:cNvPr>
          <p:cNvSpPr/>
          <p:nvPr/>
        </p:nvSpPr>
        <p:spPr>
          <a:xfrm>
            <a:off x="1625956" y="3928492"/>
            <a:ext cx="1080120" cy="45719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DB356EE-204C-DA67-0F69-901A14734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93529"/>
              </p:ext>
            </p:extLst>
          </p:nvPr>
        </p:nvGraphicFramePr>
        <p:xfrm>
          <a:off x="5377329" y="2197780"/>
          <a:ext cx="4882683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016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entre le tremplin &amp; la table, sur le tapis ou mains au dessus du tapis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3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2AD1568-A207-0225-1A37-AECE6DC7DBF1}"/>
              </a:ext>
            </a:extLst>
          </p:cNvPr>
          <p:cNvSpPr/>
          <p:nvPr/>
        </p:nvSpPr>
        <p:spPr>
          <a:xfrm>
            <a:off x="7201644" y="3530352"/>
            <a:ext cx="288032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323970B-B017-8E6E-44C2-2B42D7E6B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09597"/>
              </p:ext>
            </p:extLst>
          </p:nvPr>
        </p:nvGraphicFramePr>
        <p:xfrm>
          <a:off x="468312" y="4476750"/>
          <a:ext cx="4878873" cy="48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09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3ABFFA98-9B4F-9901-7F6F-65AB93320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9524" y="2990132"/>
            <a:ext cx="389535" cy="2851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FA5AE5-AAC8-D5D9-FE99-A12DEC1B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6993" y="3583125"/>
            <a:ext cx="389535" cy="285196"/>
          </a:xfrm>
          <a:prstGeom prst="rect">
            <a:avLst/>
          </a:prstGeom>
        </p:spPr>
      </p:pic>
      <p:sp>
        <p:nvSpPr>
          <p:cNvPr id="15" name="Rectangle à coins arrondis 17">
            <a:extLst>
              <a:ext uri="{FF2B5EF4-FFF2-40B4-BE49-F238E27FC236}">
                <a16:creationId xmlns:a16="http://schemas.microsoft.com/office/drawing/2014/main" id="{98909AD2-1393-C41A-C13B-1D10427A9EBB}"/>
              </a:ext>
            </a:extLst>
          </p:cNvPr>
          <p:cNvSpPr/>
          <p:nvPr/>
        </p:nvSpPr>
        <p:spPr>
          <a:xfrm>
            <a:off x="7692938" y="3367286"/>
            <a:ext cx="540060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AF359-7B72-F1B8-CB89-AF14393CFA28}"/>
              </a:ext>
            </a:extLst>
          </p:cNvPr>
          <p:cNvSpPr/>
          <p:nvPr/>
        </p:nvSpPr>
        <p:spPr>
          <a:xfrm>
            <a:off x="8348997" y="3108295"/>
            <a:ext cx="1224136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5EAABFC-6338-A475-701E-364CFBCDD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84166" y="3041463"/>
            <a:ext cx="389535" cy="28519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60E4C6-DA03-88E1-7CA9-3C5E8D97D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16361" y="3194152"/>
            <a:ext cx="389535" cy="285196"/>
          </a:xfrm>
          <a:prstGeom prst="rect">
            <a:avLst/>
          </a:prstGeom>
        </p:spPr>
      </p:pic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B90B621B-EBA5-DD5F-3BFC-1926D4AB5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89959"/>
              </p:ext>
            </p:extLst>
          </p:nvPr>
        </p:nvGraphicFramePr>
        <p:xfrm>
          <a:off x="5377329" y="4457700"/>
          <a:ext cx="4882683" cy="50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14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3D884825-0A47-8AD1-DF05-9E849F99B131}"/>
              </a:ext>
            </a:extLst>
          </p:cNvPr>
          <p:cNvSpPr txBox="1"/>
          <p:nvPr/>
        </p:nvSpPr>
        <p:spPr>
          <a:xfrm>
            <a:off x="488410" y="5051915"/>
            <a:ext cx="977160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1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u="sng" spc="-50" dirty="0">
                <a:latin typeface="Arial" panose="020B0604020202020204" pitchFamily="34" charset="0"/>
                <a:cs typeface="Arial" panose="020B0604020202020204" pitchFamily="34" charset="0"/>
              </a:rPr>
              <a:t>La présence de l’entraîneur est autorisée en Barres sans pénalités</a:t>
            </a:r>
          </a:p>
          <a:p>
            <a:pPr marL="361950" lvl="1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spc="-50" dirty="0">
                <a:latin typeface="Arial" panose="020B0604020202020204" pitchFamily="34" charset="0"/>
                <a:cs typeface="Arial" panose="020B0604020202020204" pitchFamily="34" charset="0"/>
              </a:rPr>
              <a:t>L'entraîneur peut indiquer sans pénalité l'ordre des éléments aux 3 premiers degré poussin.</a:t>
            </a:r>
          </a:p>
        </p:txBody>
      </p:sp>
    </p:spTree>
    <p:extLst>
      <p:ext uri="{BB962C8B-B14F-4D97-AF65-F5344CB8AC3E}">
        <p14:creationId xmlns:p14="http://schemas.microsoft.com/office/powerpoint/2010/main" val="9540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b="1" i="1" u="sng" dirty="0">
                <a:solidFill>
                  <a:schemeClr val="tx1"/>
                </a:solidFill>
              </a:rPr>
              <a:t>½ pointes,</a:t>
            </a:r>
            <a:r>
              <a:rPr lang="fr-FR" dirty="0">
                <a:solidFill>
                  <a:schemeClr val="tx1"/>
                </a:solidFill>
              </a:rPr>
              <a:t> position sur la pointe des pieds pour se déplacer en Sol ou en poutre. Lorsque c’est précisé dans le texte.</a:t>
            </a: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2AA1CF-64BE-2480-8829-2724AC329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91" y="2228106"/>
            <a:ext cx="5766791" cy="35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</a:rPr>
              <a:t>Fente Avant,</a:t>
            </a:r>
            <a:r>
              <a:rPr lang="fr-FR" sz="2000" dirty="0">
                <a:solidFill>
                  <a:schemeClr val="tx1"/>
                </a:solidFill>
              </a:rPr>
              <a:t> pieds décalés, corps incliné vers l’avant, bras dans le prolongement du corps. Position de départ ou d’arrivée d’une difficulté </a:t>
            </a:r>
          </a:p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7C9C7D-AF77-D4B3-40B8-7C0850967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76" y="2180492"/>
            <a:ext cx="5391224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AA7623-002D-4ACE-BC73-0A4D956872CE}"/>
              </a:ext>
            </a:extLst>
          </p:cNvPr>
          <p:cNvSpPr txBox="1"/>
          <p:nvPr/>
        </p:nvSpPr>
        <p:spPr>
          <a:xfrm>
            <a:off x="592853" y="1483781"/>
            <a:ext cx="9555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Arabesque,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Jambe tendue à l’oblique arrière basse avec la jambe d’appui tendue ou mi fléchie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F9485B-329B-200E-4010-57939C29D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34" y="2164679"/>
            <a:ext cx="5674232" cy="36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de formation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78D6405B-531E-C384-DCDF-7EFD27767BB4}"/>
              </a:ext>
            </a:extLst>
          </p:cNvPr>
          <p:cNvSpPr txBox="1">
            <a:spLocks/>
          </p:cNvSpPr>
          <p:nvPr/>
        </p:nvSpPr>
        <p:spPr>
          <a:xfrm>
            <a:off x="468313" y="1323833"/>
            <a:ext cx="9791700" cy="4504211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i="1" u="sng" dirty="0">
                <a:cs typeface="Arial" charset="0"/>
              </a:rPr>
              <a:t>Les objectifs de la formation sont :</a:t>
            </a:r>
          </a:p>
          <a:p>
            <a:pPr marL="4298950" lvl="1" indent="-354013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Comprendre :</a:t>
            </a:r>
          </a:p>
          <a:p>
            <a:pPr marL="4667250" lvl="2" indent="-3683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cs typeface="Arial" charset="0"/>
              </a:rPr>
              <a:t>Comment noter un exercice imposé</a:t>
            </a:r>
          </a:p>
          <a:p>
            <a:pPr marL="4298950" lvl="1" indent="-354013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Connaître :</a:t>
            </a:r>
          </a:p>
          <a:p>
            <a:pPr marL="4667250" lvl="2" indent="-354013">
              <a:buFont typeface="Arial" panose="020B0604020202020204" pitchFamily="34" charset="0"/>
              <a:buChar char="•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constitution de la note D</a:t>
            </a:r>
          </a:p>
          <a:p>
            <a:pPr marL="4667250" lvl="2" indent="-354013">
              <a:buFont typeface="Arial" panose="020B0604020202020204" pitchFamily="34" charset="0"/>
              <a:buChar char="•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note E</a:t>
            </a:r>
          </a:p>
          <a:p>
            <a:pPr marL="4667250" lvl="2" indent="-354013">
              <a:buFont typeface="Arial" panose="020B0604020202020204" pitchFamily="34" charset="0"/>
              <a:buChar char="•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note Finale</a:t>
            </a:r>
          </a:p>
          <a:p>
            <a:pPr marL="4667250" lvl="2" indent="-354013">
              <a:buFont typeface="Arial" panose="020B0604020202020204" pitchFamily="34" charset="0"/>
              <a:buChar char="•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Repérer les fautes</a:t>
            </a: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</p:txBody>
      </p:sp>
      <p:pic>
        <p:nvPicPr>
          <p:cNvPr id="3" name="Image 2" descr="objectifs.png">
            <a:extLst>
              <a:ext uri="{FF2B5EF4-FFF2-40B4-BE49-F238E27FC236}">
                <a16:creationId xmlns:a16="http://schemas.microsoft.com/office/drawing/2014/main" id="{801A0847-A6AE-A2EB-64D7-4B49CA5966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17" y="2292085"/>
            <a:ext cx="3157343" cy="2978679"/>
          </a:xfrm>
          <a:prstGeom prst="round1Rect">
            <a:avLst>
              <a:gd name="adj" fmla="val 13694"/>
            </a:avLst>
          </a:prstGeom>
          <a:solidFill>
            <a:srgbClr val="FF0066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7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AA7623-002D-4ACE-BC73-0A4D956872CE}"/>
              </a:ext>
            </a:extLst>
          </p:cNvPr>
          <p:cNvSpPr txBox="1"/>
          <p:nvPr/>
        </p:nvSpPr>
        <p:spPr>
          <a:xfrm>
            <a:off x="592853" y="1483781"/>
            <a:ext cx="9555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ppui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enversé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9E4878-1610-3D19-8CB0-3871CC118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79" y="1883891"/>
            <a:ext cx="5727567" cy="37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AA7623-002D-4ACE-BC73-0A4D956872CE}"/>
              </a:ext>
            </a:extLst>
          </p:cNvPr>
          <p:cNvSpPr txBox="1"/>
          <p:nvPr/>
        </p:nvSpPr>
        <p:spPr>
          <a:xfrm>
            <a:off x="592853" y="1483781"/>
            <a:ext cx="95559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chemeClr val="tx1"/>
                </a:solidFill>
              </a:rPr>
              <a:t>Horizontale</a:t>
            </a:r>
            <a:r>
              <a:rPr lang="fr-FR" sz="2000" b="1" dirty="0">
                <a:solidFill>
                  <a:schemeClr val="tx1"/>
                </a:solidFill>
              </a:rPr>
              <a:t>,</a:t>
            </a:r>
            <a:r>
              <a:rPr lang="fr-FR" sz="2000" dirty="0">
                <a:solidFill>
                  <a:schemeClr val="tx1"/>
                </a:solidFill>
              </a:rPr>
              <a:t> position du corps, des bras ou des jambes formant une ligne parallèle avec le sol </a:t>
            </a:r>
          </a:p>
          <a:p>
            <a:pPr marL="0" lvl="1" algn="just"/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85ECAF-CA34-A7D3-2CDE-DE5486286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64" y="2240783"/>
            <a:ext cx="4886094" cy="3462542"/>
          </a:xfrm>
          <a:prstGeom prst="rect">
            <a:avLst/>
          </a:prstGeom>
        </p:spPr>
      </p:pic>
      <p:sp>
        <p:nvSpPr>
          <p:cNvPr id="8" name="Rectangle à coins arrondis 10">
            <a:extLst>
              <a:ext uri="{FF2B5EF4-FFF2-40B4-BE49-F238E27FC236}">
                <a16:creationId xmlns:a16="http://schemas.microsoft.com/office/drawing/2014/main" id="{6B4CB79A-6025-E52C-9D9D-84BFF832F5CE}"/>
              </a:ext>
            </a:extLst>
          </p:cNvPr>
          <p:cNvSpPr/>
          <p:nvPr/>
        </p:nvSpPr>
        <p:spPr>
          <a:xfrm>
            <a:off x="6547918" y="3493393"/>
            <a:ext cx="338990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 à l’horizontale avant</a:t>
            </a:r>
          </a:p>
        </p:txBody>
      </p:sp>
    </p:spTree>
    <p:extLst>
      <p:ext uri="{BB962C8B-B14F-4D97-AF65-F5344CB8AC3E}">
        <p14:creationId xmlns:p14="http://schemas.microsoft.com/office/powerpoint/2010/main" val="23207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0D5FFA-758C-27A6-6AD7-96E9EC2B2CE6}"/>
              </a:ext>
            </a:extLst>
          </p:cNvPr>
          <p:cNvSpPr txBox="1"/>
          <p:nvPr/>
        </p:nvSpPr>
        <p:spPr>
          <a:xfrm>
            <a:off x="468312" y="1408822"/>
            <a:ext cx="9752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Verticale,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 du corps, des bras ou des jambes formant une ligne perpendiculaire avec le sol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085EDA-1725-F530-D0AF-99391C71F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66" y="2086564"/>
            <a:ext cx="4672484" cy="3717503"/>
          </a:xfrm>
          <a:prstGeom prst="rect">
            <a:avLst/>
          </a:prstGeom>
        </p:spPr>
      </p:pic>
      <p:sp>
        <p:nvSpPr>
          <p:cNvPr id="10" name="Rectangle à coins arrondis 10">
            <a:extLst>
              <a:ext uri="{FF2B5EF4-FFF2-40B4-BE49-F238E27FC236}">
                <a16:creationId xmlns:a16="http://schemas.microsoft.com/office/drawing/2014/main" id="{2F624BE7-4211-D058-5DDF-2812CE2436AA}"/>
              </a:ext>
            </a:extLst>
          </p:cNvPr>
          <p:cNvSpPr/>
          <p:nvPr/>
        </p:nvSpPr>
        <p:spPr>
          <a:xfrm>
            <a:off x="6547918" y="3493393"/>
            <a:ext cx="230468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 verticaux</a:t>
            </a:r>
          </a:p>
        </p:txBody>
      </p:sp>
    </p:spTree>
    <p:extLst>
      <p:ext uri="{BB962C8B-B14F-4D97-AF65-F5344CB8AC3E}">
        <p14:creationId xmlns:p14="http://schemas.microsoft.com/office/powerpoint/2010/main" val="23455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10">
            <a:extLst>
              <a:ext uri="{FF2B5EF4-FFF2-40B4-BE49-F238E27FC236}">
                <a16:creationId xmlns:a16="http://schemas.microsoft.com/office/drawing/2014/main" id="{2F624BE7-4211-D058-5DDF-2812CE2436AA}"/>
              </a:ext>
            </a:extLst>
          </p:cNvPr>
          <p:cNvSpPr/>
          <p:nvPr/>
        </p:nvSpPr>
        <p:spPr>
          <a:xfrm>
            <a:off x="6085694" y="3493393"/>
            <a:ext cx="390236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 à l’oblique latérale basse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282DC7-5BE4-7204-073F-FBFF97803C02}"/>
              </a:ext>
            </a:extLst>
          </p:cNvPr>
          <p:cNvSpPr txBox="1"/>
          <p:nvPr/>
        </p:nvSpPr>
        <p:spPr>
          <a:xfrm>
            <a:off x="498458" y="1408822"/>
            <a:ext cx="97218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 du corps, des bras ou des jambes formant un angle de + ou moins 45°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29A7CE-E0CC-783C-D9BB-AEA657A4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2130001"/>
            <a:ext cx="4883498" cy="33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Jugement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640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282DC7-5BE4-7204-073F-FBFF97803C02}"/>
              </a:ext>
            </a:extLst>
          </p:cNvPr>
          <p:cNvSpPr txBox="1"/>
          <p:nvPr/>
        </p:nvSpPr>
        <p:spPr>
          <a:xfrm>
            <a:off x="498458" y="1408822"/>
            <a:ext cx="9721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Jambes fléchies,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C7A9F6-33B0-580B-7AE2-F84D67112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2" y="1901716"/>
            <a:ext cx="2889020" cy="2166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8791DF-1EA0-DDFB-8C1E-54237EEF2544}"/>
              </a:ext>
            </a:extLst>
          </p:cNvPr>
          <p:cNvSpPr/>
          <p:nvPr/>
        </p:nvSpPr>
        <p:spPr>
          <a:xfrm>
            <a:off x="794019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Petite faute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1A0582BE-1D45-6B62-815A-F87055825FE3}"/>
              </a:ext>
            </a:extLst>
          </p:cNvPr>
          <p:cNvSpPr/>
          <p:nvPr/>
        </p:nvSpPr>
        <p:spPr>
          <a:xfrm>
            <a:off x="578076" y="4148306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A4A5B1-D7E0-311C-A4EC-F8B8B9CD6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8" y="1901716"/>
            <a:ext cx="2911510" cy="21667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587DD1-CDBD-8E7D-6A32-A9481A6A9D13}"/>
              </a:ext>
            </a:extLst>
          </p:cNvPr>
          <p:cNvSpPr/>
          <p:nvPr/>
        </p:nvSpPr>
        <p:spPr>
          <a:xfrm>
            <a:off x="3866692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Faute Moyenne</a:t>
            </a:r>
          </a:p>
        </p:txBody>
      </p:sp>
      <p:sp>
        <p:nvSpPr>
          <p:cNvPr id="13" name="Rectangle à coins arrondis 11">
            <a:extLst>
              <a:ext uri="{FF2B5EF4-FFF2-40B4-BE49-F238E27FC236}">
                <a16:creationId xmlns:a16="http://schemas.microsoft.com/office/drawing/2014/main" id="{4E36ECE7-D976-9919-BAA2-4E42E25A4175}"/>
              </a:ext>
            </a:extLst>
          </p:cNvPr>
          <p:cNvSpPr/>
          <p:nvPr/>
        </p:nvSpPr>
        <p:spPr>
          <a:xfrm>
            <a:off x="3682052" y="4148306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BF2B92-B46A-9BBA-44EF-479C058AB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2" y="1901716"/>
            <a:ext cx="2860948" cy="21457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53AB3B-1776-2735-4D4D-888B2FE42CAF}"/>
              </a:ext>
            </a:extLst>
          </p:cNvPr>
          <p:cNvSpPr/>
          <p:nvPr/>
        </p:nvSpPr>
        <p:spPr>
          <a:xfrm>
            <a:off x="7257789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Grosse Faute</a:t>
            </a:r>
          </a:p>
        </p:txBody>
      </p: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2FA7FD58-B06D-B483-EA96-426BF0A5ED5E}"/>
              </a:ext>
            </a:extLst>
          </p:cNvPr>
          <p:cNvSpPr/>
          <p:nvPr/>
        </p:nvSpPr>
        <p:spPr>
          <a:xfrm>
            <a:off x="6987902" y="4148306"/>
            <a:ext cx="2860948" cy="5400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BD90AEE0-A7E4-89D4-A65D-44F4C7BF5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56925"/>
              </p:ext>
            </p:extLst>
          </p:nvPr>
        </p:nvGraphicFramePr>
        <p:xfrm>
          <a:off x="1710795" y="5403605"/>
          <a:ext cx="7125759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759">
                  <a:extLst>
                    <a:ext uri="{9D8B030D-6E8A-4147-A177-3AD203B41FA5}">
                      <a16:colId xmlns:a16="http://schemas.microsoft.com/office/drawing/2014/main" val="3711744226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fr-FR" sz="2400" b="1" u="sng" dirty="0">
                          <a:solidFill>
                            <a:schemeClr val="tx1"/>
                          </a:solidFill>
                        </a:rPr>
                        <a:t>Evaluons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 au plus juste le niveau de la faute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5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8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Jugement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640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282DC7-5BE4-7204-073F-FBFF97803C02}"/>
              </a:ext>
            </a:extLst>
          </p:cNvPr>
          <p:cNvSpPr txBox="1"/>
          <p:nvPr/>
        </p:nvSpPr>
        <p:spPr>
          <a:xfrm>
            <a:off x="498458" y="1408822"/>
            <a:ext cx="9721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fléchis,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791DF-1EA0-DDFB-8C1E-54237EEF2544}"/>
              </a:ext>
            </a:extLst>
          </p:cNvPr>
          <p:cNvSpPr/>
          <p:nvPr/>
        </p:nvSpPr>
        <p:spPr>
          <a:xfrm>
            <a:off x="794019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Petite faute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1A0582BE-1D45-6B62-815A-F87055825FE3}"/>
              </a:ext>
            </a:extLst>
          </p:cNvPr>
          <p:cNvSpPr/>
          <p:nvPr/>
        </p:nvSpPr>
        <p:spPr>
          <a:xfrm>
            <a:off x="578076" y="4148306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87DD1-CDBD-8E7D-6A32-A9481A6A9D13}"/>
              </a:ext>
            </a:extLst>
          </p:cNvPr>
          <p:cNvSpPr/>
          <p:nvPr/>
        </p:nvSpPr>
        <p:spPr>
          <a:xfrm>
            <a:off x="3866692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Faute Moyenne</a:t>
            </a:r>
          </a:p>
        </p:txBody>
      </p:sp>
      <p:sp>
        <p:nvSpPr>
          <p:cNvPr id="13" name="Rectangle à coins arrondis 11">
            <a:extLst>
              <a:ext uri="{FF2B5EF4-FFF2-40B4-BE49-F238E27FC236}">
                <a16:creationId xmlns:a16="http://schemas.microsoft.com/office/drawing/2014/main" id="{4E36ECE7-D976-9919-BAA2-4E42E25A4175}"/>
              </a:ext>
            </a:extLst>
          </p:cNvPr>
          <p:cNvSpPr/>
          <p:nvPr/>
        </p:nvSpPr>
        <p:spPr>
          <a:xfrm>
            <a:off x="3682052" y="4148306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53AB3B-1776-2735-4D4D-888B2FE42CAF}"/>
              </a:ext>
            </a:extLst>
          </p:cNvPr>
          <p:cNvSpPr/>
          <p:nvPr/>
        </p:nvSpPr>
        <p:spPr>
          <a:xfrm>
            <a:off x="7257789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Grosse Faute</a:t>
            </a:r>
          </a:p>
        </p:txBody>
      </p: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2FA7FD58-B06D-B483-EA96-426BF0A5ED5E}"/>
              </a:ext>
            </a:extLst>
          </p:cNvPr>
          <p:cNvSpPr/>
          <p:nvPr/>
        </p:nvSpPr>
        <p:spPr>
          <a:xfrm>
            <a:off x="6987902" y="4148306"/>
            <a:ext cx="2860948" cy="5400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BD90AEE0-A7E4-89D4-A65D-44F4C7BF59A9}"/>
              </a:ext>
            </a:extLst>
          </p:cNvPr>
          <p:cNvGraphicFramePr>
            <a:graphicFrameLocks noGrp="1"/>
          </p:cNvGraphicFramePr>
          <p:nvPr/>
        </p:nvGraphicFramePr>
        <p:xfrm>
          <a:off x="1710795" y="5403605"/>
          <a:ext cx="7125759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759">
                  <a:extLst>
                    <a:ext uri="{9D8B030D-6E8A-4147-A177-3AD203B41FA5}">
                      <a16:colId xmlns:a16="http://schemas.microsoft.com/office/drawing/2014/main" val="3711744226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fr-FR" sz="2400" b="1" u="sng" dirty="0">
                          <a:solidFill>
                            <a:schemeClr val="tx1"/>
                          </a:solidFill>
                        </a:rPr>
                        <a:t>Evaluons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 au plus juste le niveau de la faute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51878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9F3FC0CB-8C82-A254-A509-65D55282C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6" y="1901716"/>
            <a:ext cx="2868135" cy="19682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770CC8-869E-C4B3-08ED-660118F42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8" y="1901716"/>
            <a:ext cx="2646486" cy="19848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B6C56F-DB24-5314-C0D0-A41CCDA9D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09" y="1891329"/>
            <a:ext cx="2622267" cy="19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A2164-4C3C-8E54-99F2-0A9F13EC78A5}"/>
              </a:ext>
            </a:extLst>
          </p:cNvPr>
          <p:cNvSpPr/>
          <p:nvPr/>
        </p:nvSpPr>
        <p:spPr>
          <a:xfrm>
            <a:off x="491196" y="2217177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E0657F-1C39-648C-7DEE-D3463A7244C0}"/>
              </a:ext>
            </a:extLst>
          </p:cNvPr>
          <p:cNvSpPr/>
          <p:nvPr/>
        </p:nvSpPr>
        <p:spPr>
          <a:xfrm>
            <a:off x="502916" y="28056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010BC-CE1E-9271-10F8-356A398140E0}"/>
              </a:ext>
            </a:extLst>
          </p:cNvPr>
          <p:cNvSpPr/>
          <p:nvPr/>
        </p:nvSpPr>
        <p:spPr>
          <a:xfrm>
            <a:off x="488848" y="3382473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83A6A-F9C9-D50B-A2FD-96576029F828}"/>
              </a:ext>
            </a:extLst>
          </p:cNvPr>
          <p:cNvSpPr/>
          <p:nvPr/>
        </p:nvSpPr>
        <p:spPr>
          <a:xfrm>
            <a:off x="502916" y="395926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12" name="Arrondir un rectangle à un seul coin 26">
            <a:extLst>
              <a:ext uri="{FF2B5EF4-FFF2-40B4-BE49-F238E27FC236}">
                <a16:creationId xmlns:a16="http://schemas.microsoft.com/office/drawing/2014/main" id="{C0D5C6BB-2127-7588-D966-915701C471F0}"/>
              </a:ext>
            </a:extLst>
          </p:cNvPr>
          <p:cNvSpPr/>
          <p:nvPr/>
        </p:nvSpPr>
        <p:spPr>
          <a:xfrm>
            <a:off x="1029083" y="1973530"/>
            <a:ext cx="1588450" cy="2619666"/>
          </a:xfrm>
          <a:prstGeom prst="round1Rect">
            <a:avLst/>
          </a:prstGeom>
          <a:solidFill>
            <a:srgbClr val="EA00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3" name="Image 6" descr="btn_1.png">
            <a:extLst>
              <a:ext uri="{FF2B5EF4-FFF2-40B4-BE49-F238E27FC236}">
                <a16:creationId xmlns:a16="http://schemas.microsoft.com/office/drawing/2014/main" id="{7485618A-F92B-60BD-5EAD-2B526F075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77" y="2082714"/>
            <a:ext cx="717486" cy="67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7" descr="btn_2.png">
            <a:extLst>
              <a:ext uri="{FF2B5EF4-FFF2-40B4-BE49-F238E27FC236}">
                <a16:creationId xmlns:a16="http://schemas.microsoft.com/office/drawing/2014/main" id="{4CE99840-05BC-8B27-099E-F8E6F9CE3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66325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9" descr="btn_3.png">
            <a:extLst>
              <a:ext uri="{FF2B5EF4-FFF2-40B4-BE49-F238E27FC236}">
                <a16:creationId xmlns:a16="http://schemas.microsoft.com/office/drawing/2014/main" id="{B6D9B8CE-50EF-5CBF-4969-E342EC73D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07" y="3254620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0" descr="btn_4.png">
            <a:extLst>
              <a:ext uri="{FF2B5EF4-FFF2-40B4-BE49-F238E27FC236}">
                <a16:creationId xmlns:a16="http://schemas.microsoft.com/office/drawing/2014/main" id="{930A1F11-B6FE-ABE9-5920-E8C80F8F9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847415"/>
            <a:ext cx="668040" cy="74578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DF061E2-05E2-DFE1-9FC7-2B40A57D33FD}"/>
              </a:ext>
            </a:extLst>
          </p:cNvPr>
          <p:cNvSpPr txBox="1">
            <a:spLocks/>
          </p:cNvSpPr>
          <p:nvPr/>
        </p:nvSpPr>
        <p:spPr>
          <a:xfrm>
            <a:off x="3993733" y="2010779"/>
            <a:ext cx="5305400" cy="248768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 dirty="0">
                <a:cs typeface="Arial" pitchFamily="34" charset="0"/>
              </a:rPr>
              <a:t>Le jugement !!!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en-GB" altLang="fr-FR" sz="2800" dirty="0">
                <a:cs typeface="Arial" pitchFamily="34" charset="0"/>
              </a:rPr>
              <a:t>La note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 dirty="0">
                <a:cs typeface="Arial" pitchFamily="34" charset="0"/>
              </a:rPr>
              <a:t>Les fautes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 dirty="0">
                <a:cs typeface="Arial" pitchFamily="34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29599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 Jugement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6DDE6B9-3DB5-856C-7D92-1B703001FAF2}"/>
              </a:ext>
            </a:extLst>
          </p:cNvPr>
          <p:cNvSpPr txBox="1"/>
          <p:nvPr/>
        </p:nvSpPr>
        <p:spPr>
          <a:xfrm>
            <a:off x="514033" y="1365919"/>
            <a:ext cx="9700261" cy="525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77013" lvl="1" indent="166207" defTabSz="443221">
              <a:spcBef>
                <a:spcPts val="500"/>
              </a:spcBef>
              <a:defRPr sz="2040"/>
            </a:pPr>
            <a:r>
              <a:rPr lang="fr-FR" dirty="0"/>
              <a:t>Le jugement est une </a:t>
            </a:r>
            <a:r>
              <a:rPr lang="fr-FR" sz="2380" b="1" i="1" u="sng" dirty="0"/>
              <a:t>évaluation </a:t>
            </a:r>
            <a:r>
              <a:rPr lang="fr-FR" dirty="0"/>
              <a:t>(valorisation du travail exécuté)</a:t>
            </a:r>
            <a:endParaRPr lang="fr-FR" sz="2720" dirty="0"/>
          </a:p>
          <a:p>
            <a:pPr marL="277013" lvl="1" indent="166207" defTabSz="443221">
              <a:spcBef>
                <a:spcPts val="600"/>
              </a:spcBef>
              <a:defRPr sz="2040"/>
            </a:pPr>
            <a:endParaRPr lang="fr-FR" sz="2720" dirty="0"/>
          </a:p>
          <a:p>
            <a:pPr marL="601821" lvl="1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lang="fr-FR" dirty="0"/>
              <a:t>Ce que vous aurez à évaluer :</a:t>
            </a:r>
          </a:p>
          <a:p>
            <a:pPr lvl="1" indent="153828" algn="just" defTabSz="443221">
              <a:spcBef>
                <a:spcPts val="400"/>
              </a:spcBef>
              <a:defRPr sz="2040" i="1" u="sng"/>
            </a:pPr>
            <a:r>
              <a:rPr lang="fr-FR" dirty="0"/>
              <a:t>La réalisation ou l’exécution d’un exercice en conformité avec le texte</a:t>
            </a:r>
            <a:r>
              <a:rPr lang="fr-FR" u="none" dirty="0"/>
              <a:t> et respectant les exigences techniques</a:t>
            </a:r>
          </a:p>
          <a:p>
            <a:pPr lvl="1" indent="153828" algn="just" defTabSz="443221">
              <a:spcBef>
                <a:spcPts val="400"/>
              </a:spcBef>
              <a:defRPr sz="2040" i="1" u="sng"/>
            </a:pPr>
            <a:endParaRPr lang="fr-FR" u="none" dirty="0"/>
          </a:p>
          <a:p>
            <a:pPr marL="601821" lvl="1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lang="fr-FR" dirty="0"/>
              <a:t>Chaque membre du jury doit :</a:t>
            </a:r>
          </a:p>
          <a:p>
            <a:pPr marL="1177907" lvl="2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lang="fr-FR" dirty="0"/>
              <a:t>Avoir suivi une formation adaptée et un recyclage annuel </a:t>
            </a:r>
          </a:p>
          <a:p>
            <a:pPr marL="1177907" lvl="2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lang="fr-FR" dirty="0"/>
              <a:t>Juger </a:t>
            </a:r>
            <a:r>
              <a:rPr lang="fr-FR" dirty="0">
                <a:solidFill>
                  <a:srgbClr val="FF0000"/>
                </a:solidFill>
              </a:rPr>
              <a:t>avec exactitude et impartialité</a:t>
            </a:r>
            <a:r>
              <a:rPr lang="fr-FR" dirty="0"/>
              <a:t> les exercices présentés</a:t>
            </a:r>
          </a:p>
          <a:p>
            <a:pPr marL="1177907" lvl="2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lang="fr-FR" dirty="0"/>
              <a:t>Poser </a:t>
            </a:r>
            <a:r>
              <a:rPr lang="fr-FR" dirty="0">
                <a:solidFill>
                  <a:srgbClr val="FF0000"/>
                </a:solidFill>
              </a:rPr>
              <a:t>SA note </a:t>
            </a:r>
            <a:r>
              <a:rPr lang="fr-FR" dirty="0"/>
              <a:t>et valider avec son/ses partenaire(s)</a:t>
            </a:r>
          </a:p>
          <a:p>
            <a:pPr marL="601821" lvl="1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endParaRPr lang="fr-FR" dirty="0"/>
          </a:p>
          <a:p>
            <a:pPr defTabSz="443221">
              <a:spcBef>
                <a:spcPts val="1400"/>
              </a:spcBef>
              <a:defRPr sz="2210" b="1" i="1" u="sng"/>
            </a:pPr>
            <a:r>
              <a:rPr lang="fr-FR" dirty="0"/>
              <a:t>En cas de doute, on juge </a:t>
            </a:r>
            <a:r>
              <a:rPr lang="fr-FR" dirty="0">
                <a:solidFill>
                  <a:srgbClr val="FF0000"/>
                </a:solidFill>
              </a:rPr>
              <a:t>au bénéfice</a:t>
            </a:r>
            <a:r>
              <a:rPr lang="fr-FR" dirty="0"/>
              <a:t> de la gymnaste</a:t>
            </a:r>
            <a:endParaRPr lang="fr-FR" sz="2720" dirty="0"/>
          </a:p>
          <a:p>
            <a:pPr lvl="1" indent="600472" defTabSz="443221">
              <a:spcBef>
                <a:spcPts val="600"/>
              </a:spcBef>
              <a:defRPr sz="2040" i="1"/>
            </a:pPr>
            <a:endParaRPr sz="2720" dirty="0"/>
          </a:p>
        </p:txBody>
      </p:sp>
    </p:spTree>
    <p:extLst>
      <p:ext uri="{BB962C8B-B14F-4D97-AF65-F5344CB8AC3E}">
        <p14:creationId xmlns:p14="http://schemas.microsoft.com/office/powerpoint/2010/main" val="1064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">
                                            <p:txEl>
                                              <p:charRg st="463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charRg st="463" end="4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Ordre et exécution des éléments</a:t>
            </a:r>
          </a:p>
        </p:txBody>
      </p:sp>
      <p:sp>
        <p:nvSpPr>
          <p:cNvPr id="218" name="Espace réservé du contenu 2"/>
          <p:cNvSpPr txBox="1"/>
          <p:nvPr/>
        </p:nvSpPr>
        <p:spPr>
          <a:xfrm>
            <a:off x="514415" y="1539833"/>
            <a:ext cx="9707470" cy="400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normAutofit/>
          </a:bodyPr>
          <a:lstStyle/>
          <a:p>
            <a:pPr algn="just">
              <a:spcBef>
                <a:spcPts val="400"/>
              </a:spcBef>
              <a:defRPr sz="2000" b="1"/>
            </a:pPr>
            <a:r>
              <a:rPr lang="fr-FR" sz="2001" dirty="0"/>
              <a:t>Les éléments d'un exercice imposé doivent être exécutés dans l'ordre chronologique du texte.</a:t>
            </a:r>
            <a:endParaRPr lang="fr-FR" sz="3603" dirty="0"/>
          </a:p>
          <a:p>
            <a:pPr marL="391351" indent="-56706" algn="just">
              <a:spcBef>
                <a:spcPts val="801"/>
              </a:spcBef>
              <a:defRPr sz="2000"/>
            </a:pPr>
            <a:endParaRPr lang="fr-FR" sz="3603" dirty="0"/>
          </a:p>
          <a:p>
            <a:pPr marL="362203" lvl="1" indent="-184279" algn="just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rPr lang="fr-FR" sz="2001" dirty="0"/>
              <a:t>Élément non exécuté dans l'ordre chronologique : </a:t>
            </a:r>
            <a:r>
              <a:rPr lang="fr-FR" sz="2001" b="1" dirty="0">
                <a:solidFill>
                  <a:srgbClr val="FF0000"/>
                </a:solidFill>
              </a:rPr>
              <a:t>Pénalité de 0,80 point</a:t>
            </a:r>
            <a:endParaRPr lang="fr-FR" sz="3202" dirty="0"/>
          </a:p>
          <a:p>
            <a:pPr marL="362203" lvl="1" indent="-184279" algn="just">
              <a:spcBef>
                <a:spcPts val="700"/>
              </a:spcBef>
              <a:buSzPct val="100000"/>
              <a:buFont typeface="Arial"/>
              <a:buChar char="•"/>
              <a:defRPr sz="2000"/>
            </a:pPr>
            <a:endParaRPr lang="fr-FR" sz="3202" dirty="0"/>
          </a:p>
          <a:p>
            <a:pPr marL="362203" lvl="1" indent="-184279" algn="just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rPr lang="fr-FR" sz="2001" dirty="0"/>
              <a:t>Élément supplémentaire (Élément qui n’existe pas dans le degré concerné) : </a:t>
            </a:r>
            <a:r>
              <a:rPr lang="fr-FR" sz="2001" b="1" dirty="0">
                <a:solidFill>
                  <a:srgbClr val="FF0000"/>
                </a:solidFill>
              </a:rPr>
              <a:t>Pénalité de 0,80 point + fautes d'exécution </a:t>
            </a:r>
            <a:r>
              <a:rPr lang="fr-FR" sz="2001" b="1" dirty="0"/>
              <a:t>du 1</a:t>
            </a:r>
            <a:r>
              <a:rPr lang="fr-FR" sz="2001" b="1" baseline="30000" dirty="0"/>
              <a:t>er</a:t>
            </a:r>
            <a:r>
              <a:rPr lang="fr-FR" sz="2001" b="1" dirty="0"/>
              <a:t> au 5</a:t>
            </a:r>
            <a:r>
              <a:rPr lang="fr-FR" sz="2001" b="1" baseline="30000" dirty="0"/>
              <a:t>ème</a:t>
            </a:r>
            <a:r>
              <a:rPr lang="fr-FR" sz="2001" b="1" dirty="0"/>
              <a:t> degré</a:t>
            </a:r>
            <a:endParaRPr lang="fr-FR" sz="3202" dirty="0"/>
          </a:p>
          <a:p>
            <a:pPr lvl="1" indent="2058840">
              <a:spcBef>
                <a:spcPts val="700"/>
              </a:spcBef>
              <a:defRPr sz="2000"/>
            </a:pPr>
            <a:endParaRPr lang="fr-FR" sz="3202"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8">
                                            <p:txEl>
                                              <p:charRg st="308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8">
                                            <p:txEl>
                                              <p:charRg st="308" end="3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Contenu des mouvements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5BACD2D-8045-29C2-D702-F5D9CEE35EF9}"/>
              </a:ext>
            </a:extLst>
          </p:cNvPr>
          <p:cNvSpPr txBox="1">
            <a:spLocks/>
          </p:cNvSpPr>
          <p:nvPr/>
        </p:nvSpPr>
        <p:spPr>
          <a:xfrm>
            <a:off x="468314" y="1556419"/>
            <a:ext cx="9791700" cy="5386991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150" lvl="4"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4" indent="-361950">
              <a:buFont typeface="Arial" panose="020B0604020202020204" pitchFamily="34" charset="0"/>
              <a:buChar char="•"/>
              <a:defRPr/>
            </a:pPr>
            <a:r>
              <a:rPr 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En barres asymétriques, les exercices sont composés de </a:t>
            </a:r>
            <a:r>
              <a:rPr lang="fr-FR" sz="28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800" b="1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ifficultés</a:t>
            </a:r>
            <a:r>
              <a:rPr lang="fr-FR" sz="2400" u="sng" kern="0" dirty="0">
                <a:latin typeface="Arial" panose="020B0604020202020204" pitchFamily="34" charset="0"/>
                <a:cs typeface="Arial" panose="020B0604020202020204" pitchFamily="34" charset="0"/>
              </a:rPr>
              <a:t> ayant une valeur donnée </a:t>
            </a:r>
            <a:r>
              <a:rPr 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et d’éléments de liaison</a:t>
            </a:r>
          </a:p>
          <a:p>
            <a:pPr marL="542925" lvl="4" indent="-361950">
              <a:buFont typeface="Arial" panose="020B0604020202020204" pitchFamily="34" charset="0"/>
              <a:buChar char="•"/>
              <a:defRPr/>
            </a:pPr>
            <a:endParaRPr lang="fr-FR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4" indent="-361950">
              <a:buFont typeface="Arial" panose="020B0604020202020204" pitchFamily="34" charset="0"/>
              <a:buChar char="•"/>
              <a:defRPr/>
            </a:pPr>
            <a:r>
              <a:rPr 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En poutre et sol, les exercices sont composés de </a:t>
            </a:r>
            <a:r>
              <a:rPr lang="fr-FR" sz="28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800" b="1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ifficultés</a:t>
            </a:r>
            <a:r>
              <a:rPr lang="fr-FR" sz="24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kern="0" dirty="0">
                <a:latin typeface="Arial" panose="020B0604020202020204" pitchFamily="34" charset="0"/>
                <a:cs typeface="Arial" panose="020B0604020202020204" pitchFamily="34" charset="0"/>
              </a:rPr>
              <a:t>ayant une valeur donnée</a:t>
            </a:r>
            <a:r>
              <a:rPr 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 et d’éléments gymniques ou chorégraphiques</a:t>
            </a:r>
          </a:p>
          <a:p>
            <a:pPr marL="1483678" lvl="4" indent="0">
              <a:buFont typeface="Arial"/>
              <a:buNone/>
              <a:defRPr/>
            </a:pPr>
            <a:endParaRPr lang="fr-FR" sz="28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Note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F415B3-CE18-08D6-6383-8649FB18C967}"/>
              </a:ext>
            </a:extLst>
          </p:cNvPr>
          <p:cNvSpPr txBox="1">
            <a:spLocks/>
          </p:cNvSpPr>
          <p:nvPr/>
        </p:nvSpPr>
        <p:spPr>
          <a:xfrm>
            <a:off x="468314" y="1556419"/>
            <a:ext cx="9791700" cy="5386991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0">
              <a:buNone/>
              <a:defRPr/>
            </a:pP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La note se divise en deux parties :</a:t>
            </a:r>
          </a:p>
          <a:p>
            <a:pPr marL="1049338" lvl="1" indent="-342900">
              <a:buFont typeface="Arial" panose="020B0604020202020204" pitchFamily="34" charset="0"/>
              <a:buChar char="•"/>
              <a:defRPr/>
            </a:pPr>
            <a:endParaRPr lang="fr-FR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3638" lvl="1" indent="-457200">
              <a:buFont typeface="Arial" panose="020B0604020202020204" pitchFamily="34" charset="0"/>
              <a:buChar char="•"/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La note D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(Difficultés):</a:t>
            </a:r>
          </a:p>
          <a:p>
            <a:pPr marL="706438" lvl="1" indent="0">
              <a:buNone/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0332" lvl="4" indent="-3429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Addition des valeurs de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ifficultés</a:t>
            </a:r>
          </a:p>
          <a:p>
            <a:pPr marL="1790332" lvl="4" indent="-342900">
              <a:buFont typeface="Arial" panose="020B0604020202020204" pitchFamily="34" charset="0"/>
              <a:buChar char="•"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6757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La note 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(Exécution)</a:t>
            </a:r>
          </a:p>
          <a:p>
            <a:pPr marL="769557" lvl="2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7421" lvl="5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C’est sur cette note que sont déduites toutes les pénalités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Note</a:t>
            </a:r>
          </a:p>
        </p:txBody>
      </p:sp>
      <p:sp>
        <p:nvSpPr>
          <p:cNvPr id="203" name="= 10…"/>
          <p:cNvSpPr txBox="1"/>
          <p:nvPr/>
        </p:nvSpPr>
        <p:spPr>
          <a:xfrm>
            <a:off x="5433081" y="2640122"/>
            <a:ext cx="2427657" cy="118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53" rIns="45753">
            <a:spAutoFit/>
          </a:bodyPr>
          <a:lstStyle/>
          <a:p>
            <a:pPr algn="ctr"/>
            <a:r>
              <a:rPr lang="fr-FR" sz="2101" dirty="0"/>
              <a:t>= </a:t>
            </a:r>
            <a:r>
              <a:rPr lang="fr-FR" sz="2902" b="1" dirty="0"/>
              <a:t>10</a:t>
            </a:r>
          </a:p>
          <a:p>
            <a:pPr algn="ctr"/>
            <a:r>
              <a:rPr lang="fr-FR" sz="2101" dirty="0"/>
              <a:t>moins les FAUTES </a:t>
            </a:r>
          </a:p>
          <a:p>
            <a:pPr algn="ctr"/>
            <a:r>
              <a:rPr lang="fr-FR" sz="2101" dirty="0"/>
              <a:t>d’Exécution</a:t>
            </a:r>
          </a:p>
        </p:txBody>
      </p:sp>
      <p:sp>
        <p:nvSpPr>
          <p:cNvPr id="204" name="* En règle générale. Ce maximum peut varier en fonction des éléments optionnels. Ex : 3è au 5è degré Sol (sur 5,5 et 7,5 et 9,5)"/>
          <p:cNvSpPr txBox="1"/>
          <p:nvPr/>
        </p:nvSpPr>
        <p:spPr>
          <a:xfrm>
            <a:off x="1961810" y="5622155"/>
            <a:ext cx="6197434" cy="55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>
            <a:lvl1pPr defTabSz="914400">
              <a:defRPr sz="1500" i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sz="1501" dirty="0"/>
              <a:t>* En règle générale. Ce maximum peut varier en fonction des éléments optionnels. Ex : 3è au 5è degré Sol (sur 5,5 et 7,5 et 9,5)</a:t>
            </a:r>
          </a:p>
        </p:txBody>
      </p:sp>
      <p:graphicFrame>
        <p:nvGraphicFramePr>
          <p:cNvPr id="205" name="Tableau 1-1"/>
          <p:cNvGraphicFramePr/>
          <p:nvPr/>
        </p:nvGraphicFramePr>
        <p:xfrm>
          <a:off x="2030242" y="4280015"/>
          <a:ext cx="6060564" cy="946739"/>
        </p:xfrm>
        <a:graphic>
          <a:graphicData uri="http://schemas.openxmlformats.org/drawingml/2006/table">
            <a:tbl>
              <a:tblPr bandRow="1"/>
              <a:tblGrid>
                <a:gridCol w="101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55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Degré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1er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3ème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4ème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5ème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8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900"/>
                      </a:pPr>
                      <a:r>
                        <a:rPr sz="1900" dirty="0"/>
                        <a:t>Note D max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r>
                        <a:rPr sz="2100" dirty="0"/>
                        <a:t>  6 *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8 *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10 *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6" name="Fonction du degré"/>
          <p:cNvSpPr txBox="1"/>
          <p:nvPr/>
        </p:nvSpPr>
        <p:spPr>
          <a:xfrm>
            <a:off x="2427203" y="3088974"/>
            <a:ext cx="2259665" cy="41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53" rIns="45753">
            <a:spAutoFit/>
          </a:bodyPr>
          <a:lstStyle>
            <a:lvl1pPr algn="ctr"/>
          </a:lstStyle>
          <a:p>
            <a:r>
              <a:rPr lang="fr-FR" sz="2101" dirty="0"/>
              <a:t>Fonction du degré</a:t>
            </a:r>
          </a:p>
        </p:txBody>
      </p:sp>
      <p:sp>
        <p:nvSpPr>
          <p:cNvPr id="2" name="Note finale  =  Note D        +    Note E                     DIFFICULTÉ            EXÉCUTION">
            <a:extLst>
              <a:ext uri="{FF2B5EF4-FFF2-40B4-BE49-F238E27FC236}">
                <a16:creationId xmlns:a16="http://schemas.microsoft.com/office/drawing/2014/main" id="{EB48D2F2-C9CF-1398-8247-AC6EC350F7DA}"/>
              </a:ext>
            </a:extLst>
          </p:cNvPr>
          <p:cNvSpPr txBox="1">
            <a:spLocks/>
          </p:cNvSpPr>
          <p:nvPr/>
        </p:nvSpPr>
        <p:spPr>
          <a:xfrm>
            <a:off x="468325" y="1800000"/>
            <a:ext cx="9791688" cy="9460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ts val="2400"/>
              </a:lnSpc>
              <a:spcBef>
                <a:spcPts val="3600"/>
              </a:spcBef>
              <a:buFontTx/>
              <a:buNone/>
              <a:defRPr sz="2300"/>
            </a:pPr>
            <a:r>
              <a:rPr lang="fr-FR" sz="3000" b="1" dirty="0"/>
              <a:t>Note finale  =  Note D        +      Note E</a:t>
            </a:r>
            <a:br>
              <a:rPr lang="fr-FR" sz="3000" dirty="0"/>
            </a:br>
            <a:r>
              <a:rPr lang="fr-FR" sz="3000" dirty="0"/>
              <a:t>                   </a:t>
            </a:r>
            <a:r>
              <a:rPr lang="fr-FR" sz="3000" dirty="0">
                <a:solidFill>
                  <a:srgbClr val="D440A4"/>
                </a:solidFill>
              </a:rPr>
              <a:t> </a:t>
            </a:r>
            <a:r>
              <a:rPr lang="fr-FR" sz="2600" dirty="0">
                <a:solidFill>
                  <a:srgbClr val="D440A4"/>
                </a:solidFill>
              </a:rPr>
              <a:t>D</a:t>
            </a:r>
            <a:r>
              <a:rPr lang="fr-FR" sz="2600" dirty="0"/>
              <a:t>IFFICULTÉ             </a:t>
            </a:r>
            <a:r>
              <a:rPr lang="fr-FR" sz="2600" dirty="0">
                <a:solidFill>
                  <a:srgbClr val="D440A4"/>
                </a:solidFill>
              </a:rPr>
              <a:t>E</a:t>
            </a:r>
            <a:r>
              <a:rPr lang="fr-FR" sz="2600" dirty="0"/>
              <a:t>XÉCUTION</a:t>
            </a:r>
            <a:br>
              <a:rPr lang="fr-FR" sz="2600" dirty="0"/>
            </a:br>
            <a:r>
              <a:rPr lang="fr-FR" dirty="0"/>
              <a:t>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Note D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2401C3A-B974-170E-E3A0-8AFF1DE4AF87}"/>
              </a:ext>
            </a:extLst>
          </p:cNvPr>
          <p:cNvSpPr txBox="1">
            <a:spLocks/>
          </p:cNvSpPr>
          <p:nvPr/>
        </p:nvSpPr>
        <p:spPr>
          <a:xfrm>
            <a:off x="468314" y="1396492"/>
            <a:ext cx="9791700" cy="6473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 algn="just">
              <a:spcBef>
                <a:spcPts val="600"/>
              </a:spcBef>
              <a:buNone/>
              <a:defRPr/>
            </a:pPr>
            <a:r>
              <a:rPr lang="fr-FR" sz="1800" dirty="0"/>
              <a:t>La </a:t>
            </a:r>
            <a:r>
              <a:rPr lang="fr-FR" sz="2000" b="1" u="sng" dirty="0"/>
              <a:t>note D</a:t>
            </a:r>
            <a:r>
              <a:rPr lang="fr-FR" sz="1800" dirty="0"/>
              <a:t> (difficultés) est variable suivant le degré et va de </a:t>
            </a:r>
            <a:r>
              <a:rPr lang="fr-FR" sz="2400" u="sng" dirty="0"/>
              <a:t>4 à 13 points </a:t>
            </a:r>
            <a:r>
              <a:rPr lang="fr-FR" sz="1800" dirty="0"/>
              <a:t>. (voir particularités sur certains degrés lorsqu’il existe des options)</a:t>
            </a:r>
          </a:p>
          <a:p>
            <a:pPr marL="3032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348933" indent="0" algn="just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indent="-342900" algn="just" defTabSz="847725" eaLnBrk="0" hangingPunct="0">
              <a:spcBef>
                <a:spcPts val="0"/>
              </a:spcBef>
              <a:buClr>
                <a:srgbClr val="FF3300"/>
              </a:buClr>
              <a:buFont typeface="Arial"/>
              <a:buNone/>
              <a:defRPr/>
            </a:pPr>
            <a:endParaRPr lang="fr-FR" sz="1600" kern="0" dirty="0"/>
          </a:p>
          <a:p>
            <a:pPr>
              <a:buFont typeface="Arial"/>
              <a:buNone/>
            </a:pPr>
            <a:endParaRPr lang="fr-FR" sz="16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539C3BE-7BDE-434C-19BF-1D1C99932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96422"/>
              </p:ext>
            </p:extLst>
          </p:nvPr>
        </p:nvGraphicFramePr>
        <p:xfrm>
          <a:off x="1286189" y="2174514"/>
          <a:ext cx="7747277" cy="41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7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/>
                        <a:t>Exemple: </a:t>
                      </a:r>
                      <a:r>
                        <a:rPr lang="fr-FR" sz="2000" dirty="0"/>
                        <a:t>4</a:t>
                      </a:r>
                      <a:r>
                        <a:rPr lang="fr-FR" sz="2000" baseline="30000" dirty="0"/>
                        <a:t>ème</a:t>
                      </a:r>
                      <a:r>
                        <a:rPr lang="fr-FR" sz="2000" dirty="0"/>
                        <a:t> degré  Poutre A/J</a:t>
                      </a:r>
                      <a:endParaRPr lang="fr-FR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dirty="0"/>
                        <a:t>8.00 Pts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Entrée Equerre écartée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ATR jambes serrées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Saut écart antéropostérieur + saut groupé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   (0,50 + 0,50)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Pivot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    (0,50 + 0,50)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Cabriole + saut vertical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    (0,50 + 0,50)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Roue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1.50 Pt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Sortie Saut de mains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1.50 Pt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1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1031</Words>
  <Application>Microsoft Office PowerPoint</Application>
  <PresentationFormat>Personnalisé</PresentationFormat>
  <Paragraphs>221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Masque des Titres</vt:lpstr>
      <vt:lpstr>Masque des Contenus</vt:lpstr>
      <vt:lpstr>Guide du juge Imposé</vt:lpstr>
      <vt:lpstr>Objectifs de formation</vt:lpstr>
      <vt:lpstr>Sommaire</vt:lpstr>
      <vt:lpstr>Le Jugement</vt:lpstr>
      <vt:lpstr>Ordre et exécution des éléments</vt:lpstr>
      <vt:lpstr>Contenu des mouvements</vt:lpstr>
      <vt:lpstr>La Note</vt:lpstr>
      <vt:lpstr>La Note</vt:lpstr>
      <vt:lpstr>La Note D</vt:lpstr>
      <vt:lpstr>La Note E</vt:lpstr>
      <vt:lpstr>La Note Finale</vt:lpstr>
      <vt:lpstr>Présentation PowerPoint</vt:lpstr>
      <vt:lpstr>Les bases du jugement</vt:lpstr>
      <vt:lpstr>Les bases du jugement</vt:lpstr>
      <vt:lpstr>La chute</vt:lpstr>
      <vt:lpstr>Présence de l’entraîneur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Jugement</vt:lpstr>
      <vt:lpstr>Jugement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Jean Pierre Taffarel</cp:lastModifiedBy>
  <cp:revision>113</cp:revision>
  <dcterms:created xsi:type="dcterms:W3CDTF">2014-03-28T08:32:44Z</dcterms:created>
  <dcterms:modified xsi:type="dcterms:W3CDTF">2025-11-12T14:18:02Z</dcterms:modified>
</cp:coreProperties>
</file>