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81" r:id="rId4"/>
    <p:sldId id="437" r:id="rId5"/>
    <p:sldId id="438" r:id="rId6"/>
    <p:sldId id="421" r:id="rId7"/>
    <p:sldId id="422" r:id="rId8"/>
    <p:sldId id="423" r:id="rId9"/>
    <p:sldId id="424" r:id="rId10"/>
    <p:sldId id="425" r:id="rId11"/>
    <p:sldId id="429" r:id="rId12"/>
    <p:sldId id="427" r:id="rId13"/>
    <p:sldId id="439" r:id="rId14"/>
    <p:sldId id="440" r:id="rId15"/>
    <p:sldId id="430" r:id="rId16"/>
    <p:sldId id="426" r:id="rId17"/>
    <p:sldId id="431" r:id="rId18"/>
    <p:sldId id="432" r:id="rId19"/>
    <p:sldId id="441" r:id="rId20"/>
    <p:sldId id="433" r:id="rId21"/>
    <p:sldId id="434" r:id="rId22"/>
    <p:sldId id="435" r:id="rId23"/>
    <p:sldId id="436" r:id="rId24"/>
    <p:sldId id="442" r:id="rId25"/>
    <p:sldId id="443" r:id="rId2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50" autoAdjust="0"/>
  </p:normalViewPr>
  <p:slideViewPr>
    <p:cSldViewPr snapToGrid="0" snapToObjects="1">
      <p:cViewPr varScale="1">
        <p:scale>
          <a:sx n="62" d="100"/>
          <a:sy n="62" d="100"/>
        </p:scale>
        <p:origin x="1388" y="52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611C7-6FE5-4E4A-BB19-A144C3157CB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C336-F44C-44E3-B4E1-AF382B3BD1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1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17" Type="http://schemas.openxmlformats.org/officeDocument/2006/relationships/image" Target="../media/image32.jpeg"/><Relationship Id="rId2" Type="http://schemas.openxmlformats.org/officeDocument/2006/relationships/image" Target="../media/image2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31.jpe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53E4711-CA1C-23E0-3289-E13898B325D6}"/>
              </a:ext>
            </a:extLst>
          </p:cNvPr>
          <p:cNvSpPr txBox="1"/>
          <p:nvPr/>
        </p:nvSpPr>
        <p:spPr>
          <a:xfrm>
            <a:off x="3537015" y="915908"/>
            <a:ext cx="5838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juge imposé</a:t>
            </a:r>
            <a:endParaRPr lang="fr-FR" sz="36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D0404F9-FF0E-99C0-19AF-1AE9B30678BD}"/>
              </a:ext>
            </a:extLst>
          </p:cNvPr>
          <p:cNvSpPr txBox="1">
            <a:spLocks/>
          </p:cNvSpPr>
          <p:nvPr/>
        </p:nvSpPr>
        <p:spPr>
          <a:xfrm>
            <a:off x="3273249" y="2722092"/>
            <a:ext cx="6564087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3 - Lire un mouvement Imposé</a:t>
            </a:r>
            <a:endParaRPr lang="fr-FR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8EA4B50-2FB7-BC6E-7328-2430C863DD44}"/>
              </a:ext>
            </a:extLst>
          </p:cNvPr>
          <p:cNvSpPr txBox="1">
            <a:spLocks/>
          </p:cNvSpPr>
          <p:nvPr/>
        </p:nvSpPr>
        <p:spPr>
          <a:xfrm>
            <a:off x="4639822" y="4360526"/>
            <a:ext cx="3977474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>
                <a:solidFill>
                  <a:srgbClr val="D60093"/>
                </a:solidFill>
              </a:rPr>
              <a:t>Saison 2023-2024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2°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Paragraphe non-côté avec intitulé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AD7C9-C09F-2BA9-E334-9FEB70E15059}"/>
              </a:ext>
            </a:extLst>
          </p:cNvPr>
          <p:cNvSpPr/>
          <p:nvPr/>
        </p:nvSpPr>
        <p:spPr>
          <a:xfrm>
            <a:off x="468312" y="1410613"/>
            <a:ext cx="9791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paragraphe non coté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avec intitulé est un paragraphe comprenant 1 ou plusieurs éléments principaux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une valeur donnée.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3EE451-44D4-8546-3378-26EC0AE50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95812"/>
              </p:ext>
            </p:extLst>
          </p:nvPr>
        </p:nvGraphicFramePr>
        <p:xfrm>
          <a:off x="468313" y="2821780"/>
          <a:ext cx="5440118" cy="252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92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rgbClr val="000000"/>
                          </a:solidFill>
                        </a:rPr>
                        <a:t>5A – 3 : Attitude libre - Arabesque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65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ou 2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Attitude sur 1 pied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Arabesque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jambe d’appui mi-fléchie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4760BE6-E391-EF6A-BEBA-DEEEC47E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75" y="2821779"/>
            <a:ext cx="4314886" cy="2413411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08FBF24-F1D7-CD4D-0DEB-33312AD32787}"/>
              </a:ext>
            </a:extLst>
          </p:cNvPr>
          <p:cNvSpPr/>
          <p:nvPr/>
        </p:nvSpPr>
        <p:spPr>
          <a:xfrm>
            <a:off x="1231796" y="2821779"/>
            <a:ext cx="2962590" cy="4762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B70EDE8-A72C-3366-D0F3-6D98A7E38265}"/>
              </a:ext>
            </a:extLst>
          </p:cNvPr>
          <p:cNvSpPr/>
          <p:nvPr/>
        </p:nvSpPr>
        <p:spPr>
          <a:xfrm>
            <a:off x="2301066" y="5556738"/>
            <a:ext cx="7566409" cy="9043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Si l’élément de l’intitulé n’est pas réalisé, pénalité de 0,80 Pt net sur la note E (pénalité maximum pour le paragraphe)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3BFE5D7-C17F-20DE-5E5A-F02740E6A564}"/>
              </a:ext>
            </a:extLst>
          </p:cNvPr>
          <p:cNvCxnSpPr>
            <a:cxnSpLocks/>
          </p:cNvCxnSpPr>
          <p:nvPr/>
        </p:nvCxnSpPr>
        <p:spPr>
          <a:xfrm>
            <a:off x="3714981" y="3304328"/>
            <a:ext cx="683288" cy="22252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E89D429-793E-5248-3CC1-8A6601527791}"/>
              </a:ext>
            </a:extLst>
          </p:cNvPr>
          <p:cNvSpPr/>
          <p:nvPr/>
        </p:nvSpPr>
        <p:spPr>
          <a:xfrm>
            <a:off x="4994030" y="2634158"/>
            <a:ext cx="1055077" cy="8159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2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3°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Paragraphe </a:t>
            </a:r>
            <a:r>
              <a:rPr lang="fr-FR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non-côté</a:t>
            </a:r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800" dirty="0" smtClean="0"/>
              <a:t>"C</a:t>
            </a:r>
            <a:r>
              <a:rPr lang="fr-FR" sz="2800" cap="none" dirty="0" smtClean="0"/>
              <a:t>horégraphie</a:t>
            </a:r>
            <a:r>
              <a:rPr lang="fr-FR" sz="2800" dirty="0" smtClean="0"/>
              <a:t>"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F1B82A-3CA0-526A-BFB0-8491A61B0203}"/>
              </a:ext>
            </a:extLst>
          </p:cNvPr>
          <p:cNvSpPr/>
          <p:nvPr/>
        </p:nvSpPr>
        <p:spPr>
          <a:xfrm>
            <a:off x="468312" y="1410613"/>
            <a:ext cx="97678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paragraphe non coté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est un paragraphe comprenant 1 ou plusieurs éléments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une valeur donnée.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Fautes de texte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0,10 Pt par tiret oublié  avec un maximum de 0,80 Pt par paragraphe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B81680-1C3E-A0A0-BF73-4E95262B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32945"/>
              </p:ext>
            </p:extLst>
          </p:nvPr>
        </p:nvGraphicFramePr>
        <p:xfrm>
          <a:off x="468312" y="2149156"/>
          <a:ext cx="5795335" cy="326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65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5 – 11 : 2 X 8 temps : Chorégraphie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872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Rotation du buste en fléchissement les jambes vers la D, genoux au sol, pointes de pieds tirées, bras à l’oblique AR basse, doigts pointés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Par appui du bras G, effectuer un ½ tour à G, s’établir à genoux assis talons, mains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1-2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Amener les bras à l’oblique AV, simultanément, dos rond, paumes vers l’extérieur, tête baissée</a:t>
                      </a:r>
                    </a:p>
                    <a:p>
                      <a:pPr marL="0" marR="0" lvl="0" indent="0" algn="just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3-4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Effectuer un ¼ de tour à D en redressant le buste pour s’établir à genou G dressé, jambe D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à la station, bras le long du corps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1E7C32B-C8AB-2DF5-5006-7784AEC4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7" y="2622898"/>
            <a:ext cx="3949304" cy="2759176"/>
          </a:xfrm>
          <a:prstGeom prst="rect">
            <a:avLst/>
          </a:prstGeom>
        </p:spPr>
      </p:pic>
      <p:sp>
        <p:nvSpPr>
          <p:cNvPr id="7" name="Oval 7">
            <a:extLst>
              <a:ext uri="{FF2B5EF4-FFF2-40B4-BE49-F238E27FC236}">
                <a16:creationId xmlns:a16="http://schemas.microsoft.com/office/drawing/2014/main" id="{65DDAA7D-9AB8-A05B-AC8D-A31FB69E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925" y="2054581"/>
            <a:ext cx="1063474" cy="73594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1986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Reconnaissance des éléments</a:t>
            </a:r>
          </a:p>
        </p:txBody>
      </p:sp>
      <p:sp>
        <p:nvSpPr>
          <p:cNvPr id="212" name="L’élément est TENTÉ si:…"/>
          <p:cNvSpPr txBox="1">
            <a:spLocks noGrp="1"/>
          </p:cNvSpPr>
          <p:nvPr>
            <p:ph type="body" idx="4294967295"/>
          </p:nvPr>
        </p:nvSpPr>
        <p:spPr>
          <a:xfrm>
            <a:off x="325258" y="1801704"/>
            <a:ext cx="9798965" cy="46834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0766" indent="-230766">
              <a:lnSpc>
                <a:spcPts val="4503"/>
              </a:lnSpc>
              <a:spcBef>
                <a:spcPts val="0"/>
              </a:spcBef>
              <a:buFontTx/>
              <a:defRPr sz="2300"/>
            </a:pPr>
            <a:r>
              <a:rPr dirty="0"/>
              <a:t> </a:t>
            </a:r>
            <a:r>
              <a:rPr sz="2502" dirty="0" err="1"/>
              <a:t>L’élément</a:t>
            </a:r>
            <a:r>
              <a:rPr sz="2502" dirty="0"/>
              <a:t> </a:t>
            </a:r>
            <a:r>
              <a:rPr sz="2502" dirty="0" err="1"/>
              <a:t>est</a:t>
            </a:r>
            <a:r>
              <a:rPr sz="2502" dirty="0"/>
              <a:t> </a:t>
            </a:r>
            <a:r>
              <a:rPr sz="2502" b="1" dirty="0" err="1"/>
              <a:t>TENTÉ</a:t>
            </a:r>
            <a:r>
              <a:rPr sz="2502" dirty="0"/>
              <a:t> </a:t>
            </a:r>
            <a:r>
              <a:rPr sz="2502" dirty="0" err="1"/>
              <a:t>si</a:t>
            </a:r>
            <a:r>
              <a:rPr sz="2502" dirty="0"/>
              <a:t>:</a:t>
            </a:r>
          </a:p>
          <a:p>
            <a:pPr marL="0" lvl="1" indent="228760">
              <a:lnSpc>
                <a:spcPts val="4503"/>
              </a:lnSpc>
              <a:spcBef>
                <a:spcPts val="2001"/>
              </a:spcBef>
              <a:buNone/>
              <a:defRPr sz="2500"/>
            </a:pPr>
            <a:r>
              <a:rPr dirty="0"/>
              <a:t>-&gt;La </a:t>
            </a:r>
            <a:r>
              <a:rPr dirty="0" err="1"/>
              <a:t>gymnaste</a:t>
            </a:r>
            <a:r>
              <a:rPr dirty="0"/>
              <a:t> </a:t>
            </a:r>
            <a:r>
              <a:rPr dirty="0" err="1"/>
              <a:t>réalise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une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partie</a:t>
            </a:r>
            <a:r>
              <a:rPr dirty="0">
                <a:solidFill>
                  <a:srgbClr val="FF0000"/>
                </a:solidFill>
              </a:rPr>
              <a:t> de la </a:t>
            </a:r>
            <a:r>
              <a:rPr dirty="0" err="1">
                <a:solidFill>
                  <a:srgbClr val="FF0000"/>
                </a:solidFill>
              </a:rPr>
              <a:t>difficulté</a:t>
            </a:r>
            <a:endParaRPr dirty="0">
              <a:solidFill>
                <a:srgbClr val="FF0000"/>
              </a:solidFill>
            </a:endParaRPr>
          </a:p>
          <a:p>
            <a:pPr marL="230766" indent="-230766">
              <a:lnSpc>
                <a:spcPts val="4503"/>
              </a:lnSpc>
              <a:spcBef>
                <a:spcPts val="0"/>
              </a:spcBef>
              <a:buFontTx/>
              <a:defRPr sz="2500"/>
            </a:pPr>
            <a:r>
              <a:rPr dirty="0"/>
              <a:t> </a:t>
            </a:r>
            <a:r>
              <a:rPr dirty="0" err="1"/>
              <a:t>L’élément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b="1" dirty="0" err="1"/>
              <a:t>RECONNU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:</a:t>
            </a:r>
          </a:p>
          <a:p>
            <a:pPr marL="0" lvl="1" indent="228760">
              <a:lnSpc>
                <a:spcPts val="4503"/>
              </a:lnSpc>
              <a:spcBef>
                <a:spcPts val="1901"/>
              </a:spcBef>
              <a:buNone/>
              <a:defRPr sz="2500"/>
            </a:pPr>
            <a:r>
              <a:rPr dirty="0"/>
              <a:t>-&gt;La </a:t>
            </a:r>
            <a:r>
              <a:rPr dirty="0" err="1"/>
              <a:t>gymnaste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réalise</a:t>
            </a:r>
            <a:r>
              <a:rPr dirty="0">
                <a:solidFill>
                  <a:srgbClr val="FF0000"/>
                </a:solidFill>
              </a:rPr>
              <a:t> la </a:t>
            </a:r>
            <a:r>
              <a:rPr dirty="0" err="1">
                <a:solidFill>
                  <a:srgbClr val="FF0000"/>
                </a:solidFill>
              </a:rPr>
              <a:t>difficulté</a:t>
            </a:r>
            <a:r>
              <a:rPr dirty="0">
                <a:solidFill>
                  <a:srgbClr val="FF0000"/>
                </a:solidFill>
              </a:rPr>
              <a:t> avec les </a:t>
            </a:r>
            <a:r>
              <a:rPr dirty="0" err="1">
                <a:solidFill>
                  <a:srgbClr val="FF0000"/>
                </a:solidFill>
              </a:rPr>
              <a:t>caractéristiques</a:t>
            </a:r>
            <a:r>
              <a:rPr dirty="0">
                <a:solidFill>
                  <a:srgbClr val="FF0000"/>
                </a:solidFill>
              </a:rPr>
              <a:t> techniques </a:t>
            </a:r>
            <a:r>
              <a:rPr dirty="0" err="1">
                <a:solidFill>
                  <a:srgbClr val="FF0000"/>
                </a:solidFill>
              </a:rPr>
              <a:t>exigées</a:t>
            </a:r>
            <a:r>
              <a:rPr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ts val="4503"/>
              </a:lnSpc>
              <a:spcBef>
                <a:spcPts val="0"/>
              </a:spcBef>
              <a:buNone/>
              <a:defRPr sz="2500"/>
            </a:pPr>
            <a:r>
              <a:rPr dirty="0"/>
              <a:t>Se </a:t>
            </a:r>
            <a:r>
              <a:rPr dirty="0" err="1"/>
              <a:t>référer</a:t>
            </a:r>
            <a:r>
              <a:rPr dirty="0"/>
              <a:t> au </a:t>
            </a:r>
            <a:r>
              <a:rPr b="1" dirty="0"/>
              <a:t>tableau des «</a:t>
            </a:r>
            <a:r>
              <a:rPr b="1" dirty="0" err="1"/>
              <a:t>Eléments</a:t>
            </a:r>
            <a:r>
              <a:rPr b="1" dirty="0"/>
              <a:t> </a:t>
            </a:r>
            <a:r>
              <a:rPr b="1" dirty="0" err="1"/>
              <a:t>tentés</a:t>
            </a:r>
            <a:r>
              <a:rPr b="1" dirty="0"/>
              <a:t> / </a:t>
            </a:r>
            <a:r>
              <a:rPr b="1" dirty="0" err="1"/>
              <a:t>Eléments</a:t>
            </a:r>
            <a:r>
              <a:rPr b="1" dirty="0"/>
              <a:t> </a:t>
            </a:r>
            <a:r>
              <a:rPr b="1" dirty="0" err="1"/>
              <a:t>reconnus</a:t>
            </a:r>
            <a:r>
              <a:rPr b="1" dirty="0"/>
              <a:t>» </a:t>
            </a:r>
            <a:r>
              <a:rPr dirty="0" err="1"/>
              <a:t>spécifique</a:t>
            </a:r>
            <a:r>
              <a:rPr dirty="0"/>
              <a:t> à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agrès</a:t>
            </a:r>
            <a:r>
              <a:rPr dirty="0"/>
              <a:t> et </a:t>
            </a:r>
            <a:r>
              <a:rPr dirty="0" err="1"/>
              <a:t>catégorie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51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Eléménts tentés / reconnus</a:t>
            </a:r>
          </a:p>
        </p:txBody>
      </p:sp>
      <p:sp>
        <p:nvSpPr>
          <p:cNvPr id="215" name="Elément RECONNU :…"/>
          <p:cNvSpPr txBox="1">
            <a:spLocks noGrp="1"/>
          </p:cNvSpPr>
          <p:nvPr>
            <p:ph type="body" idx="4294967295"/>
          </p:nvPr>
        </p:nvSpPr>
        <p:spPr>
          <a:xfrm>
            <a:off x="468666" y="1439686"/>
            <a:ext cx="9798965" cy="46834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146" b="1"/>
            </a:pPr>
            <a:r>
              <a:t>Elément RECONNU : 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r>
              <a:t>la valeur de l’élément est accordée en note D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r>
              <a:t>Les fautes techniques et les fautes générales sont déduites de la note E</a:t>
            </a:r>
          </a:p>
          <a:p>
            <a:pPr marL="0" indent="0" defTabSz="386133">
              <a:lnSpc>
                <a:spcPct val="90000"/>
              </a:lnSpc>
              <a:spcBef>
                <a:spcPts val="600"/>
              </a:spcBef>
              <a:buNone/>
              <a:defRPr sz="1628" i="1"/>
            </a:pPr>
            <a:r>
              <a:t>Ex: Acro ou saut retour minimum 1 pied sur poutre (Roue, Souplesse…) ou sur les pieds d’abord (sol), angles suffisants (sauts écart, ATR, prise d’élan en barres…), rotation suffisante (pivots), etc…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endParaRPr/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220" b="1"/>
            </a:pPr>
            <a:r>
              <a:t>Elément NON-RECONNU MAIS TENTÉ : 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072" b="1">
                <a:solidFill>
                  <a:srgbClr val="FF0000"/>
                </a:solidFill>
              </a:defRPr>
            </a:pPr>
            <a:r>
              <a:t>Perte de la valeur de l’élément en note D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r>
              <a:t>Seules les fautes générales sont déduites de la note E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endParaRPr/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220" b="1"/>
            </a:pPr>
            <a:r>
              <a:t>Elément NON-TENTÉ</a:t>
            </a:r>
            <a:r>
              <a:rPr b="0"/>
              <a:t> (ou exécuté avec aide): </a:t>
            </a:r>
            <a:endParaRPr sz="1777"/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072" b="1">
                <a:solidFill>
                  <a:srgbClr val="FF0000"/>
                </a:solidFill>
              </a:defRPr>
            </a:pPr>
            <a:r>
              <a:t>Perte de la valeur de l’élément en note D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2072" b="1">
                <a:solidFill>
                  <a:srgbClr val="FF0000"/>
                </a:solidFill>
              </a:defRPr>
            </a:pPr>
            <a:r>
              <a:t>Pénalité de 3 points sur la note E</a:t>
            </a:r>
          </a:p>
          <a:p>
            <a:pPr marL="0" indent="0" defTabSz="386133">
              <a:lnSpc>
                <a:spcPct val="90000"/>
              </a:lnSpc>
              <a:spcBef>
                <a:spcPts val="200"/>
              </a:spcBef>
              <a:buNone/>
              <a:defRPr sz="1702"/>
            </a:pPr>
            <a:r>
              <a:t>Remarque : les éléments oubliés sont considérés NON-Tentés.</a:t>
            </a:r>
          </a:p>
          <a:p>
            <a:pPr marL="0" indent="0" defTabSz="386133">
              <a:lnSpc>
                <a:spcPct val="90000"/>
              </a:lnSpc>
              <a:spcBef>
                <a:spcPts val="1201"/>
              </a:spcBef>
              <a:buNone/>
              <a:defRPr sz="1628"/>
            </a:pPr>
            <a:r>
              <a:rPr b="1"/>
              <a:t>Attention en 5ème degré: </a:t>
            </a:r>
            <a:r>
              <a:t>la roue pied-pied en poutre pour être considérée tentée doit arriver 1 pied sur poutre minimum. La rondade-flip-flip en Sol pour être considérée tentée, le 2ème flip doit être lancé… </a:t>
            </a:r>
          </a:p>
        </p:txBody>
      </p:sp>
    </p:spTree>
    <p:extLst>
      <p:ext uri="{BB962C8B-B14F-4D97-AF65-F5344CB8AC3E}">
        <p14:creationId xmlns:p14="http://schemas.microsoft.com/office/powerpoint/2010/main" val="329383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Ordre et exécution des éléments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A4CB1-AE91-F87E-5B49-4690D665D2EE}"/>
              </a:ext>
            </a:extLst>
          </p:cNvPr>
          <p:cNvSpPr txBox="1">
            <a:spLocks/>
          </p:cNvSpPr>
          <p:nvPr/>
        </p:nvSpPr>
        <p:spPr>
          <a:xfrm>
            <a:off x="468313" y="1538322"/>
            <a:ext cx="9791700" cy="3998320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éléments d'un exercice imposé doivent être exécutés dans l'ordre chronologique du texte.</a:t>
            </a:r>
          </a:p>
          <a:p>
            <a:pPr marL="725488" algn="just"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4150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Élément non exécuté dans l'ordre chronologique :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Pénalité de 0,80 point</a:t>
            </a:r>
          </a:p>
          <a:p>
            <a:pPr marL="361950" lvl="1" indent="-18415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4150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Élément supplémentaire (tout élément rajouté à l'enchaînement prévu) :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Pénalité de 0,80 point + fautes d'exécution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du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au 5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Paragraphe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côté : précisions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82CA6CF-478A-8A62-6CB2-49644130D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64837"/>
              </p:ext>
            </p:extLst>
          </p:nvPr>
        </p:nvGraphicFramePr>
        <p:xfrm>
          <a:off x="468314" y="2098700"/>
          <a:ext cx="9791700" cy="121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4.7 - Roue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de tour à G sur jambe D, pied G en AV,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 latéraux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Avancer jambe D et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basculer à la ½ fente AV D, bras dans le prolongement du corps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Roue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arrivée en ½ fente AV G, bras dans le prolongement du corps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à coins arrondis 8">
            <a:extLst>
              <a:ext uri="{FF2B5EF4-FFF2-40B4-BE49-F238E27FC236}">
                <a16:creationId xmlns:a16="http://schemas.microsoft.com/office/drawing/2014/main" id="{33135667-BBAF-A3B2-8BA1-AE516CB683C2}"/>
              </a:ext>
            </a:extLst>
          </p:cNvPr>
          <p:cNvSpPr/>
          <p:nvPr/>
        </p:nvSpPr>
        <p:spPr>
          <a:xfrm>
            <a:off x="731153" y="3001947"/>
            <a:ext cx="725857" cy="34590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796ABAD-05DD-5CFC-30EC-40210558844E}"/>
              </a:ext>
            </a:extLst>
          </p:cNvPr>
          <p:cNvCxnSpPr/>
          <p:nvPr/>
        </p:nvCxnSpPr>
        <p:spPr>
          <a:xfrm>
            <a:off x="940893" y="3327752"/>
            <a:ext cx="0" cy="783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25">
            <a:extLst>
              <a:ext uri="{FF2B5EF4-FFF2-40B4-BE49-F238E27FC236}">
                <a16:creationId xmlns:a16="http://schemas.microsoft.com/office/drawing/2014/main" id="{D3972514-4597-F082-25FE-C20A07D0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4115855"/>
            <a:ext cx="4821179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n'est pas tentée (ou exécutée avec aide)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Valeur de l’élément sur la note D &amp; - 3 Pts sur la note 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1EE2590-77CB-8F72-F131-B2314CE15138}"/>
              </a:ext>
            </a:extLst>
          </p:cNvPr>
          <p:cNvSpPr/>
          <p:nvPr/>
        </p:nvSpPr>
        <p:spPr>
          <a:xfrm>
            <a:off x="9543023" y="2003435"/>
            <a:ext cx="590600" cy="541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1B0CF37-9697-17DA-FAB7-917DE2DA689D}"/>
              </a:ext>
            </a:extLst>
          </p:cNvPr>
          <p:cNvCxnSpPr/>
          <p:nvPr/>
        </p:nvCxnSpPr>
        <p:spPr>
          <a:xfrm>
            <a:off x="1221408" y="3354964"/>
            <a:ext cx="0" cy="288032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1B3942-6219-EF5F-F0C8-80BA50670F9B}"/>
              </a:ext>
            </a:extLst>
          </p:cNvPr>
          <p:cNvCxnSpPr/>
          <p:nvPr/>
        </p:nvCxnSpPr>
        <p:spPr>
          <a:xfrm>
            <a:off x="1208708" y="3667836"/>
            <a:ext cx="6336704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7C024C1-E632-F658-8F77-D174C068A223}"/>
              </a:ext>
            </a:extLst>
          </p:cNvPr>
          <p:cNvCxnSpPr>
            <a:cxnSpLocks/>
          </p:cNvCxnSpPr>
          <p:nvPr/>
        </p:nvCxnSpPr>
        <p:spPr>
          <a:xfrm>
            <a:off x="7509415" y="3682628"/>
            <a:ext cx="0" cy="55380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5">
            <a:extLst>
              <a:ext uri="{FF2B5EF4-FFF2-40B4-BE49-F238E27FC236}">
                <a16:creationId xmlns:a16="http://schemas.microsoft.com/office/drawing/2014/main" id="{D8BB1752-2917-A8A3-F549-6795B562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540" y="4256527"/>
            <a:ext cx="480290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est tentée sans retour sur poutre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 Valeur de l’élément sur la note D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rgbClr val="FF0000"/>
                </a:solidFill>
              </a:rPr>
              <a:t>&amp; les </a:t>
            </a:r>
            <a:r>
              <a:rPr lang="fr-FR" sz="1800" b="0" spc="-50" dirty="0">
                <a:solidFill>
                  <a:srgbClr val="FF0000"/>
                </a:solidFill>
              </a:rPr>
              <a:t>Fautes d'exécution sur la note E</a:t>
            </a:r>
          </a:p>
        </p:txBody>
      </p:sp>
    </p:spTree>
    <p:extLst>
      <p:ext uri="{BB962C8B-B14F-4D97-AF65-F5344CB8AC3E}">
        <p14:creationId xmlns:p14="http://schemas.microsoft.com/office/powerpoint/2010/main" val="21194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E4E05EC-8D80-39C9-D9C2-F94909B135D6}"/>
              </a:ext>
            </a:extLst>
          </p:cNvPr>
          <p:cNvSpPr txBox="1">
            <a:spLocks/>
          </p:cNvSpPr>
          <p:nvPr/>
        </p:nvSpPr>
        <p:spPr>
          <a:xfrm>
            <a:off x="468313" y="1484784"/>
            <a:ext cx="9791700" cy="4916016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exercices imposés peuvent être inversés en partie ou en totalité (excepté les mouvements d'ensemble), mais les directions ne peuvent être modifiées.</a:t>
            </a: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pas en plus ou en moins est accepté en cas d'inversion à la poutre et au sol, sauf dans les liaisons d'éléments où figure le terme "sans arrêt ».</a:t>
            </a:r>
          </a:p>
          <a:p>
            <a:pPr marL="180975" indent="0">
              <a:buNone/>
              <a:defRPr/>
            </a:pP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Changement de direction non-conforme au texte :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pénalité de 0.30 pt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6DA0301-5A45-69EB-804F-97B5F13D7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68519"/>
              </p:ext>
            </p:extLst>
          </p:nvPr>
        </p:nvGraphicFramePr>
        <p:xfrm>
          <a:off x="469899" y="2419556"/>
          <a:ext cx="9790113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Inversion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       Texte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Autorisé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D-G-D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G-D-G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9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Arrêt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1FDDB2A-C68A-E6FD-83C3-1887AEB6750A}"/>
              </a:ext>
            </a:extLst>
          </p:cNvPr>
          <p:cNvSpPr txBox="1">
            <a:spLocks/>
          </p:cNvSpPr>
          <p:nvPr/>
        </p:nvSpPr>
        <p:spPr>
          <a:xfrm>
            <a:off x="468312" y="1484784"/>
            <a:ext cx="979170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Sauf indication contraire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un exercice imposé doit être exécuté sans arrêt (temps de pause)  </a:t>
            </a: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Chaque arrêt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une pause de concentration supérieure à 2 secondes entraîne une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pénalité de 0,10 point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(Sans pénalité pour poussins du 1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 3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Indication </a:t>
            </a: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« Position tenue »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fr-FR" sz="2400" b="1" i="1" u="sng" dirty="0"/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fr-FR" sz="2400" b="1" i="1" u="sng" dirty="0"/>
          </a:p>
          <a:p>
            <a:pPr marL="0" indent="0" algn="just">
              <a:buNone/>
              <a:defRPr/>
            </a:pPr>
            <a:r>
              <a:rPr lang="fr-FR" dirty="0"/>
              <a:t> </a:t>
            </a:r>
          </a:p>
          <a:p>
            <a:pPr marL="0" indent="0">
              <a:buFont typeface="Arial"/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331B185-CA28-B366-2E9D-8D68CD531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80131"/>
              </p:ext>
            </p:extLst>
          </p:nvPr>
        </p:nvGraphicFramePr>
        <p:xfrm>
          <a:off x="468312" y="4086528"/>
          <a:ext cx="9791700" cy="151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Position tenue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Arrêt obligatoire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Pénalité pour non respect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2 secondes minimum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Liaison d’éléments</a:t>
            </a:r>
          </a:p>
        </p:txBody>
      </p:sp>
      <p:sp>
        <p:nvSpPr>
          <p:cNvPr id="240" name="Espace réservé du contenu 2"/>
          <p:cNvSpPr txBox="1"/>
          <p:nvPr/>
        </p:nvSpPr>
        <p:spPr>
          <a:xfrm>
            <a:off x="514414" y="1486254"/>
            <a:ext cx="9707470" cy="490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normAutofit/>
          </a:bodyPr>
          <a:lstStyle/>
          <a:p>
            <a:pPr marL="362203" indent="-181102" algn="just">
              <a:spcBef>
                <a:spcPts val="1601"/>
              </a:spcBef>
              <a:buSzPct val="100000"/>
              <a:buFont typeface="Arial"/>
              <a:buChar char="•"/>
              <a:defRPr sz="2400" b="1" i="1" u="sng"/>
            </a:pPr>
            <a:r>
              <a:rPr sz="2402" dirty="0"/>
              <a:t>Si </a:t>
            </a:r>
            <a:r>
              <a:rPr sz="2402" dirty="0" err="1"/>
              <a:t>indiqué</a:t>
            </a:r>
            <a:r>
              <a:rPr sz="2402" dirty="0"/>
              <a:t> sans </a:t>
            </a:r>
            <a:r>
              <a:rPr sz="2402" dirty="0" err="1"/>
              <a:t>arrêt</a:t>
            </a:r>
            <a:r>
              <a:rPr sz="2402" dirty="0"/>
              <a:t>, </a:t>
            </a:r>
            <a:r>
              <a:rPr sz="2402" dirty="0" err="1"/>
              <a:t>deux</a:t>
            </a:r>
            <a:r>
              <a:rPr sz="2402" dirty="0"/>
              <a:t> </a:t>
            </a:r>
            <a:r>
              <a:rPr sz="2402" dirty="0" err="1"/>
              <a:t>éléments</a:t>
            </a:r>
            <a:r>
              <a:rPr sz="2402" dirty="0"/>
              <a:t> </a:t>
            </a:r>
            <a:r>
              <a:rPr sz="2402" dirty="0" err="1"/>
              <a:t>doivent</a:t>
            </a:r>
            <a:r>
              <a:rPr sz="2402" dirty="0"/>
              <a:t> </a:t>
            </a:r>
            <a:r>
              <a:rPr sz="2402" dirty="0" err="1"/>
              <a:t>être</a:t>
            </a:r>
            <a:r>
              <a:rPr sz="2402" dirty="0"/>
              <a:t> </a:t>
            </a:r>
            <a:r>
              <a:rPr sz="2402" dirty="0" err="1"/>
              <a:t>exécutés</a:t>
            </a:r>
            <a:r>
              <a:rPr sz="2402" dirty="0"/>
              <a:t> </a:t>
            </a:r>
            <a:r>
              <a:rPr sz="2402" dirty="0" err="1"/>
              <a:t>en</a:t>
            </a:r>
            <a:r>
              <a:rPr sz="2402" dirty="0"/>
              <a:t> liaison, sans </a:t>
            </a:r>
            <a:r>
              <a:rPr sz="2402" dirty="0" err="1"/>
              <a:t>arrêt</a:t>
            </a:r>
            <a:r>
              <a:rPr sz="2402" dirty="0"/>
              <a:t> </a:t>
            </a:r>
            <a:r>
              <a:rPr sz="2402" dirty="0" err="1"/>
              <a:t>ni</a:t>
            </a:r>
            <a:r>
              <a:rPr sz="2402" dirty="0"/>
              <a:t> </a:t>
            </a:r>
            <a:r>
              <a:rPr sz="2402" dirty="0" err="1"/>
              <a:t>déséquilibre</a:t>
            </a:r>
            <a:r>
              <a:rPr sz="2402" dirty="0"/>
              <a:t> : par </a:t>
            </a:r>
            <a:r>
              <a:rPr sz="2402" dirty="0" err="1"/>
              <a:t>exemple</a:t>
            </a:r>
            <a:r>
              <a:rPr sz="2402" dirty="0"/>
              <a:t> </a:t>
            </a:r>
            <a:r>
              <a:rPr sz="2402" dirty="0" err="1"/>
              <a:t>sauts</a:t>
            </a:r>
            <a:r>
              <a:rPr sz="2402" dirty="0"/>
              <a:t> sur la </a:t>
            </a:r>
            <a:r>
              <a:rPr sz="2402" dirty="0" err="1"/>
              <a:t>poutre</a:t>
            </a:r>
            <a:r>
              <a:rPr sz="2402" dirty="0"/>
              <a:t>. </a:t>
            </a:r>
            <a:endParaRPr sz="3603" dirty="0"/>
          </a:p>
          <a:p>
            <a:pPr marL="362203" indent="-181102" algn="just">
              <a:spcBef>
                <a:spcPts val="500"/>
              </a:spcBef>
              <a:buSzPct val="100000"/>
              <a:buFont typeface="Arial"/>
              <a:buChar char="•"/>
              <a:defRPr sz="2400" b="1" u="sng"/>
            </a:pPr>
            <a:r>
              <a:rPr sz="2402" dirty="0" err="1"/>
              <a:t>Pénalité</a:t>
            </a:r>
            <a:r>
              <a:rPr sz="2402" dirty="0"/>
              <a:t> pour </a:t>
            </a:r>
            <a:r>
              <a:rPr sz="2402" dirty="0" err="1"/>
              <a:t>manque</a:t>
            </a:r>
            <a:r>
              <a:rPr sz="2402" dirty="0"/>
              <a:t> de liaison :</a:t>
            </a:r>
          </a:p>
          <a:p>
            <a:pPr algn="just">
              <a:spcBef>
                <a:spcPts val="500"/>
              </a:spcBef>
              <a:defRPr sz="2400" b="1" u="sng"/>
            </a:pPr>
            <a:endParaRPr sz="3603" dirty="0"/>
          </a:p>
          <a:p>
            <a:pPr marL="343140" indent="-343140" algn="just">
              <a:spcBef>
                <a:spcPts val="801"/>
              </a:spcBef>
              <a:buSzPct val="100000"/>
              <a:buChar char="❖"/>
              <a:defRPr sz="2400" b="1" i="1" u="sng"/>
            </a:pPr>
            <a:endParaRPr sz="3603" dirty="0"/>
          </a:p>
          <a:p>
            <a:pPr marL="343140" indent="-343140" algn="just">
              <a:spcBef>
                <a:spcPts val="801"/>
              </a:spcBef>
              <a:buSzPct val="100000"/>
              <a:buChar char="❖"/>
              <a:defRPr sz="2400" b="1" i="1" u="sng"/>
            </a:pPr>
            <a:endParaRPr sz="3603" dirty="0"/>
          </a:p>
          <a:p>
            <a:pPr algn="just">
              <a:spcBef>
                <a:spcPts val="801"/>
              </a:spcBef>
              <a:defRPr sz="3600"/>
            </a:pPr>
            <a:r>
              <a:rPr sz="3603" dirty="0"/>
              <a:t> </a:t>
            </a:r>
          </a:p>
          <a:p>
            <a:pPr marL="362203" indent="-181102" algn="just">
              <a:spcBef>
                <a:spcPts val="500"/>
              </a:spcBef>
              <a:buSzPct val="100000"/>
              <a:buFont typeface="Arial"/>
              <a:buChar char="•"/>
              <a:defRPr sz="2400" b="1" u="sng"/>
            </a:pPr>
            <a:r>
              <a:rPr sz="2402" dirty="0"/>
              <a:t>Elan </a:t>
            </a:r>
            <a:r>
              <a:rPr sz="2402" dirty="0" err="1"/>
              <a:t>intermédiaire</a:t>
            </a:r>
            <a:r>
              <a:rPr sz="2402" dirty="0"/>
              <a:t> (barres) :</a:t>
            </a:r>
            <a:r>
              <a:rPr sz="2402" dirty="0"/>
              <a:t>  </a:t>
            </a:r>
            <a:r>
              <a:rPr sz="2402" dirty="0">
                <a:solidFill>
                  <a:srgbClr val="FF0000"/>
                </a:solidFill>
              </a:rPr>
              <a:t>0,50 point </a:t>
            </a:r>
            <a:r>
              <a:rPr sz="2402" dirty="0"/>
              <a:t> </a:t>
            </a:r>
          </a:p>
        </p:txBody>
      </p:sp>
      <p:graphicFrame>
        <p:nvGraphicFramePr>
          <p:cNvPr id="241" name="Tableau 3"/>
          <p:cNvGraphicFramePr/>
          <p:nvPr/>
        </p:nvGraphicFramePr>
        <p:xfrm>
          <a:off x="577319" y="3109569"/>
          <a:ext cx="9581658" cy="1653552"/>
        </p:xfrm>
        <a:graphic>
          <a:graphicData uri="http://schemas.openxmlformats.org/drawingml/2006/table">
            <a:tbl>
              <a:tblPr bandRow="1"/>
              <a:tblGrid>
                <a:gridCol w="479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1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Manque de liaison entre éléments </a:t>
                      </a:r>
                    </a:p>
                  </a:txBody>
                  <a:tcPr marL="45754" marR="45754" marT="45754" marB="45754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Pénalité</a:t>
                      </a:r>
                    </a:p>
                  </a:txBody>
                  <a:tcPr marL="45754" marR="45754" marT="45754" marB="45754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Entre 2 éléments gymniques (sauts)</a:t>
                      </a:r>
                    </a:p>
                  </a:txBody>
                  <a:tcPr marL="45754" marR="45754" marT="45754" marB="45754" anchor="ctr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2D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marL="45754" marR="45754" marT="45754" marB="45754" anchor="ctr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2D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Entre 2 éléments acrobatiques</a:t>
                      </a:r>
                    </a:p>
                  </a:txBody>
                  <a:tcPr marL="45754" marR="45754" marT="45754" marB="45754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2D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0.50 point</a:t>
                      </a:r>
                    </a:p>
                  </a:txBody>
                  <a:tcPr marL="45754" marR="45754" marT="45754" marB="45754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2D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build="p" bldLvl="5" animBg="1" advAuto="0"/>
      <p:bldP spid="24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Chute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BB713E8-27C7-F0C6-7E08-C66CC7876928}"/>
              </a:ext>
            </a:extLst>
          </p:cNvPr>
          <p:cNvSpPr txBox="1">
            <a:spLocks/>
          </p:cNvSpPr>
          <p:nvPr/>
        </p:nvSpPr>
        <p:spPr>
          <a:xfrm>
            <a:off x="468312" y="1358900"/>
            <a:ext cx="9791701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Tout élément chuté </a:t>
            </a: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peut-être recommencé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(entrée et sortie comprises) sans pénalité pour élément supplémentaire.</a:t>
            </a:r>
          </a:p>
          <a:p>
            <a:pPr marL="361950" indent="-184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Exemple: que faites-vous ?</a:t>
            </a:r>
          </a:p>
          <a:p>
            <a:pPr marL="342900" indent="-165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755FACA-CE4F-9014-2271-35841F577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2094"/>
              </p:ext>
            </p:extLst>
          </p:nvPr>
        </p:nvGraphicFramePr>
        <p:xfrm>
          <a:off x="468313" y="2851572"/>
          <a:ext cx="97917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754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Souplesse  Ar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moyennement fléchies)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 pt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7A2638F-7F6F-3AE5-6B2E-F0F8D4EB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21941"/>
              </p:ext>
            </p:extLst>
          </p:nvPr>
        </p:nvGraphicFramePr>
        <p:xfrm>
          <a:off x="468312" y="3504034"/>
          <a:ext cx="97917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392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Souplesse  Ar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légèrement fléchies)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Chute après</a:t>
                      </a:r>
                      <a:r>
                        <a:rPr lang="fr-F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pose de pied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 pt de faute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F930A63-D01C-5E6B-3BE1-A653D1C1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17121"/>
              </p:ext>
            </p:extLst>
          </p:nvPr>
        </p:nvGraphicFramePr>
        <p:xfrm>
          <a:off x="468314" y="4140463"/>
          <a:ext cx="97916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982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Souplesse  Ar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moyennement fléchies)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Réussie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pt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95A565B-9B10-92A1-6F7F-4806AD032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06877"/>
              </p:ext>
            </p:extLst>
          </p:nvPr>
        </p:nvGraphicFramePr>
        <p:xfrm>
          <a:off x="468314" y="5142854"/>
          <a:ext cx="97916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934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Fautes retenues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 chutes + 0,30 de fautes à la dernière exécution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2,30 Pts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8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A2164-4C3C-8E54-99F2-0A9F13EC78A5}"/>
              </a:ext>
            </a:extLst>
          </p:cNvPr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0657F-1C39-648C-7DEE-D3463A7244C0}"/>
              </a:ext>
            </a:extLst>
          </p:cNvPr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010BC-CE1E-9271-10F8-356A398140E0}"/>
              </a:ext>
            </a:extLst>
          </p:cNvPr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83A6A-F9C9-D50B-A2FD-96576029F828}"/>
              </a:ext>
            </a:extLst>
          </p:cNvPr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2" name="Arrondir un rectangle à un seul coin 26">
            <a:extLst>
              <a:ext uri="{FF2B5EF4-FFF2-40B4-BE49-F238E27FC236}">
                <a16:creationId xmlns:a16="http://schemas.microsoft.com/office/drawing/2014/main" id="{C0D5C6BB-2127-7588-D966-915701C471F0}"/>
              </a:ext>
            </a:extLst>
          </p:cNvPr>
          <p:cNvSpPr/>
          <p:nvPr/>
        </p:nvSpPr>
        <p:spPr>
          <a:xfrm>
            <a:off x="1029083" y="1973530"/>
            <a:ext cx="1588450" cy="2619666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Image 6" descr="btn_1.png">
            <a:extLst>
              <a:ext uri="{FF2B5EF4-FFF2-40B4-BE49-F238E27FC236}">
                <a16:creationId xmlns:a16="http://schemas.microsoft.com/office/drawing/2014/main" id="{7485618A-F92B-60BD-5EAD-2B526F075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7" descr="btn_2.png">
            <a:extLst>
              <a:ext uri="{FF2B5EF4-FFF2-40B4-BE49-F238E27FC236}">
                <a16:creationId xmlns:a16="http://schemas.microsoft.com/office/drawing/2014/main" id="{4CE99840-05BC-8B27-099E-F8E6F9CE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9" descr="btn_3.png">
            <a:extLst>
              <a:ext uri="{FF2B5EF4-FFF2-40B4-BE49-F238E27FC236}">
                <a16:creationId xmlns:a16="http://schemas.microsoft.com/office/drawing/2014/main" id="{B6D9B8CE-50EF-5CBF-4969-E342EC73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0" descr="btn_4.png">
            <a:extLst>
              <a:ext uri="{FF2B5EF4-FFF2-40B4-BE49-F238E27FC236}">
                <a16:creationId xmlns:a16="http://schemas.microsoft.com/office/drawing/2014/main" id="{930A1F11-B6FE-ABE9-5920-E8C80F8F9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9F932B8-DCEE-031E-175E-13EE61AB2E1D}"/>
              </a:ext>
            </a:extLst>
          </p:cNvPr>
          <p:cNvSpPr txBox="1">
            <a:spLocks/>
          </p:cNvSpPr>
          <p:nvPr/>
        </p:nvSpPr>
        <p:spPr>
          <a:xfrm>
            <a:off x="3712574" y="2127628"/>
            <a:ext cx="5855338" cy="24655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Comment lire un mouvement imposé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400" dirty="0">
                <a:cs typeface="Arial" pitchFamily="34" charset="0"/>
              </a:rPr>
              <a:t>Les exigences techniques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Les conseils techniques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La reconnaissance des éléments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endParaRPr lang="fr-FR" altLang="fr-F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Elément recommencé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F9154E8-6719-82A3-BA99-5F39AE1C5531}"/>
              </a:ext>
            </a:extLst>
          </p:cNvPr>
          <p:cNvSpPr txBox="1">
            <a:spLocks/>
          </p:cNvSpPr>
          <p:nvPr/>
        </p:nvSpPr>
        <p:spPr>
          <a:xfrm>
            <a:off x="468314" y="1358900"/>
            <a:ext cx="9791700" cy="5162480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mal exécuté, sans chute et recommencé : </a:t>
            </a:r>
          </a:p>
          <a:p>
            <a:pPr marL="1809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Pénalité de 0,50 pt  + fautes d’exécution sur les 2 tentatives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La gymnaste doit exécuter dans son exercice ; 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saut groupé + saut écart antéropostérieur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que faites-vous ?</a:t>
            </a:r>
          </a:p>
          <a:p>
            <a:pPr marL="355600" indent="-88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88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88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9A5E4B-6F1F-5F79-F4CD-65BD120AE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18704"/>
              </p:ext>
            </p:extLst>
          </p:nvPr>
        </p:nvGraphicFramePr>
        <p:xfrm>
          <a:off x="468314" y="3171972"/>
          <a:ext cx="9791700" cy="71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494"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exécution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Gr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(Genoux sous l’horizontale)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Gros déséquilibre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9030468-C3E9-3FCB-2B86-88E023E01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52482"/>
              </p:ext>
            </p:extLst>
          </p:nvPr>
        </p:nvGraphicFramePr>
        <p:xfrm>
          <a:off x="468314" y="3962069"/>
          <a:ext cx="979170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34"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exécution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Gr + Saut écart antéropostérieur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légèrement fléchies)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Enchaînement réussi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 de fautes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A0EB527-4492-03F9-945B-A63AB9527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55721"/>
              </p:ext>
            </p:extLst>
          </p:nvPr>
        </p:nvGraphicFramePr>
        <p:xfrm>
          <a:off x="468313" y="5205046"/>
          <a:ext cx="9791701" cy="89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224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des fautes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saut Gr 0,60 de fautes + </a:t>
                      </a:r>
                      <a:r>
                        <a:rPr lang="fr-FR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de 2</a:t>
                      </a:r>
                      <a:r>
                        <a:rPr lang="fr-FR" sz="1800" b="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 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+ 0,10 de faute à la 2</a:t>
                      </a:r>
                      <a:r>
                        <a:rPr lang="fr-FR" sz="1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exécution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 Pt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Eléments au choix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36ED8B2-2F5A-4B5D-49E6-A6551C5C0890}"/>
              </a:ext>
            </a:extLst>
          </p:cNvPr>
          <p:cNvSpPr txBox="1">
            <a:spLocks/>
          </p:cNvSpPr>
          <p:nvPr/>
        </p:nvSpPr>
        <p:spPr>
          <a:xfrm>
            <a:off x="468314" y="1476028"/>
            <a:ext cx="9791700" cy="5420072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des éléments au choix sont proposés, la gymnaste doit choisir l'une des 2 options.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8" indent="-369888" algn="just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cas de chute lors de la 1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exécution :</a:t>
            </a:r>
          </a:p>
          <a:p>
            <a:pPr marL="355600" indent="0" algn="just">
              <a:buNone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lvl="1" indent="-342900" algn="just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peut exécuter à nouveau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 même élément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mais n'a pas le droit de tenter l'autre élément.</a:t>
            </a:r>
          </a:p>
          <a:p>
            <a:pPr marL="917575" lvl="1" indent="-285750" algn="just">
              <a:buFont typeface="Wingdings" panose="05000000000000000000" pitchFamily="2" charset="2"/>
              <a:buChar char="ü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Annonce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A40EC-7E9C-EBA8-520F-54F6771B4345}"/>
              </a:ext>
            </a:extLst>
          </p:cNvPr>
          <p:cNvSpPr txBox="1">
            <a:spLocks/>
          </p:cNvSpPr>
          <p:nvPr/>
        </p:nvSpPr>
        <p:spPr>
          <a:xfrm>
            <a:off x="468312" y="1416720"/>
            <a:ext cx="9791701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Les gymnastes sont </a:t>
            </a: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de l’annonce des numéros des degrés qu’elles exécutent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lvl="1" indent="-3556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Mauvaise annonce du degré (aînées et jeunesses) </a:t>
            </a:r>
          </a:p>
          <a:p>
            <a:pPr marL="542925" lvl="1" indent="-1809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Notation du degré exécuté (note D) et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pénalité de 0,80 point sur la note E</a:t>
            </a:r>
          </a:p>
          <a:p>
            <a:pPr marL="622300" lvl="1" indent="0">
              <a:buNone/>
              <a:defRPr/>
            </a:pPr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Mauvaise annonce du degré (poussins) sans pénalité</a:t>
            </a:r>
          </a:p>
          <a:p>
            <a:pPr marL="0" indent="0">
              <a:buNone/>
              <a:defRPr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d'annonce du degré au saut :</a:t>
            </a:r>
          </a:p>
          <a:p>
            <a:pPr marL="542925" lvl="3" indent="-1809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juge ne doit pas laisser sauter la gymnaste avant de connaître son degré.</a:t>
            </a:r>
          </a:p>
          <a:p>
            <a:pPr marL="542925" lvl="3" indent="-1809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Saut exécuté avant le signal des juges, saut à refaire </a:t>
            </a:r>
            <a:r>
              <a:rPr lang="fr-F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Sans pénalité</a:t>
            </a:r>
          </a:p>
        </p:txBody>
      </p:sp>
    </p:spTree>
    <p:extLst>
      <p:ext uri="{BB962C8B-B14F-4D97-AF65-F5344CB8AC3E}">
        <p14:creationId xmlns:p14="http://schemas.microsoft.com/office/powerpoint/2010/main" val="22396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Rudiments de symbolique</a:t>
            </a:r>
          </a:p>
        </p:txBody>
      </p:sp>
      <p:sp>
        <p:nvSpPr>
          <p:cNvPr id="266" name="ZoneTexte 3"/>
          <p:cNvSpPr txBox="1"/>
          <p:nvPr/>
        </p:nvSpPr>
        <p:spPr>
          <a:xfrm>
            <a:off x="402833" y="1400567"/>
            <a:ext cx="2279581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Impulsion 2 pieds</a:t>
            </a:r>
          </a:p>
        </p:txBody>
      </p:sp>
      <p:sp>
        <p:nvSpPr>
          <p:cNvPr id="267" name="ZoneTexte 5"/>
          <p:cNvSpPr txBox="1"/>
          <p:nvPr/>
        </p:nvSpPr>
        <p:spPr>
          <a:xfrm>
            <a:off x="3547316" y="1547328"/>
            <a:ext cx="1159153" cy="53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>
            <a:lvl1pPr>
              <a:defRPr sz="1400" i="1" u="sng"/>
            </a:lvl1pPr>
          </a:lstStyle>
          <a:p>
            <a:r>
              <a:rPr sz="1401"/>
              <a:t>Placé devant le signe</a:t>
            </a:r>
          </a:p>
        </p:txBody>
      </p:sp>
      <p:sp>
        <p:nvSpPr>
          <p:cNvPr id="268" name="Accolade fermante 6"/>
          <p:cNvSpPr/>
          <p:nvPr/>
        </p:nvSpPr>
        <p:spPr>
          <a:xfrm>
            <a:off x="3066787" y="1461859"/>
            <a:ext cx="412503" cy="762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436"/>
                  <a:pt x="10800" y="973"/>
                </a:cubicBezTo>
                <a:lnTo>
                  <a:pt x="10800" y="9827"/>
                </a:lnTo>
                <a:cubicBezTo>
                  <a:pt x="10800" y="10364"/>
                  <a:pt x="15635" y="10800"/>
                  <a:pt x="21600" y="10800"/>
                </a:cubicBezTo>
                <a:cubicBezTo>
                  <a:pt x="15635" y="10800"/>
                  <a:pt x="10800" y="11236"/>
                  <a:pt x="10800" y="11773"/>
                </a:cubicBezTo>
                <a:lnTo>
                  <a:pt x="10800" y="20627"/>
                </a:lnTo>
                <a:cubicBezTo>
                  <a:pt x="10800" y="21164"/>
                  <a:pt x="5965" y="21600"/>
                  <a:pt x="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53" rIns="45753" anchor="ctr"/>
          <a:lstStyle/>
          <a:p>
            <a:pPr algn="ctr"/>
            <a:endParaRPr sz="2101"/>
          </a:p>
        </p:txBody>
      </p:sp>
      <p:pic>
        <p:nvPicPr>
          <p:cNvPr id="269" name="Image 7" descr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6" y="1467102"/>
            <a:ext cx="454647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75" y="1865198"/>
            <a:ext cx="454647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ZoneTexte 9"/>
          <p:cNvSpPr txBox="1"/>
          <p:nvPr/>
        </p:nvSpPr>
        <p:spPr>
          <a:xfrm>
            <a:off x="405262" y="1797905"/>
            <a:ext cx="2279581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Impulsion 1 pied</a:t>
            </a:r>
          </a:p>
        </p:txBody>
      </p:sp>
      <p:sp>
        <p:nvSpPr>
          <p:cNvPr id="272" name="ZoneTexte 10"/>
          <p:cNvSpPr txBox="1"/>
          <p:nvPr/>
        </p:nvSpPr>
        <p:spPr>
          <a:xfrm>
            <a:off x="7990462" y="1241631"/>
            <a:ext cx="1917264" cy="321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>
            <a:lvl1pPr>
              <a:defRPr sz="1400" i="1" u="sng"/>
            </a:lvl1pPr>
          </a:lstStyle>
          <a:p>
            <a:r>
              <a:rPr sz="1401"/>
              <a:t>Placé sous le signe</a:t>
            </a:r>
          </a:p>
        </p:txBody>
      </p:sp>
      <p:sp>
        <p:nvSpPr>
          <p:cNvPr id="273" name="ZoneTexte 11"/>
          <p:cNvSpPr txBox="1"/>
          <p:nvPr/>
        </p:nvSpPr>
        <p:spPr>
          <a:xfrm>
            <a:off x="5457908" y="1467101"/>
            <a:ext cx="175275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Envol</a:t>
            </a:r>
          </a:p>
        </p:txBody>
      </p:sp>
      <p:pic>
        <p:nvPicPr>
          <p:cNvPr id="274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049" y="1561886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ZoneTexte 13"/>
          <p:cNvSpPr txBox="1"/>
          <p:nvPr/>
        </p:nvSpPr>
        <p:spPr>
          <a:xfrm>
            <a:off x="5484707" y="1883082"/>
            <a:ext cx="2279581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Appui du corps</a:t>
            </a:r>
          </a:p>
        </p:txBody>
      </p:sp>
      <p:pic>
        <p:nvPicPr>
          <p:cNvPr id="276" name="Image 14" descr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820" y="1940442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15"/>
          <p:cNvSpPr txBox="1"/>
          <p:nvPr/>
        </p:nvSpPr>
        <p:spPr>
          <a:xfrm>
            <a:off x="5484707" y="2303609"/>
            <a:ext cx="2279581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Appui des mains</a:t>
            </a:r>
          </a:p>
        </p:txBody>
      </p:sp>
      <p:pic>
        <p:nvPicPr>
          <p:cNvPr id="278" name="Image 16" descr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05" y="2360969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ZoneTexte 17"/>
          <p:cNvSpPr txBox="1"/>
          <p:nvPr/>
        </p:nvSpPr>
        <p:spPr>
          <a:xfrm>
            <a:off x="387441" y="2370219"/>
            <a:ext cx="528664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>
            <a:lvl1pPr>
              <a:defRPr b="1" u="sng"/>
            </a:lvl1pPr>
          </a:lstStyle>
          <a:p>
            <a:r>
              <a:rPr sz="2101"/>
              <a:t>Positions du corps ou actions</a:t>
            </a:r>
          </a:p>
        </p:txBody>
      </p:sp>
      <p:sp>
        <p:nvSpPr>
          <p:cNvPr id="280" name="ZoneTexte 18"/>
          <p:cNvSpPr txBox="1"/>
          <p:nvPr/>
        </p:nvSpPr>
        <p:spPr>
          <a:xfrm>
            <a:off x="387441" y="2885153"/>
            <a:ext cx="227958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Corps tendu</a:t>
            </a:r>
          </a:p>
        </p:txBody>
      </p:sp>
      <p:pic>
        <p:nvPicPr>
          <p:cNvPr id="281" name="Image 19" descr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162" y="2930772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ZoneTexte 20"/>
          <p:cNvSpPr txBox="1"/>
          <p:nvPr/>
        </p:nvSpPr>
        <p:spPr>
          <a:xfrm>
            <a:off x="387441" y="3371458"/>
            <a:ext cx="1978076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Corps Groupé</a:t>
            </a:r>
          </a:p>
        </p:txBody>
      </p:sp>
      <p:pic>
        <p:nvPicPr>
          <p:cNvPr id="283" name="Image 21" descr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866" y="3388008"/>
            <a:ext cx="402483" cy="34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ZoneTexte 22"/>
          <p:cNvSpPr txBox="1"/>
          <p:nvPr/>
        </p:nvSpPr>
        <p:spPr>
          <a:xfrm>
            <a:off x="387441" y="3768797"/>
            <a:ext cx="188911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Corps carpé</a:t>
            </a:r>
          </a:p>
        </p:txBody>
      </p:sp>
      <p:pic>
        <p:nvPicPr>
          <p:cNvPr id="285" name="Image 23" descr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8666" y="3801707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ZoneTexte 24"/>
          <p:cNvSpPr txBox="1"/>
          <p:nvPr/>
        </p:nvSpPr>
        <p:spPr>
          <a:xfrm>
            <a:off x="387441" y="4166136"/>
            <a:ext cx="2591138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Position  carpé écart</a:t>
            </a:r>
          </a:p>
        </p:txBody>
      </p:sp>
      <p:pic>
        <p:nvPicPr>
          <p:cNvPr id="287" name="Image 25" descr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756" y="4226963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ZoneTexte 26"/>
          <p:cNvSpPr txBox="1"/>
          <p:nvPr/>
        </p:nvSpPr>
        <p:spPr>
          <a:xfrm>
            <a:off x="387441" y="4563477"/>
            <a:ext cx="1978076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Ecart 180°</a:t>
            </a:r>
          </a:p>
        </p:txBody>
      </p:sp>
      <p:pic>
        <p:nvPicPr>
          <p:cNvPr id="289" name="Image 27" descr="Imag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6742" y="4624302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28" descr="Imag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1024" y="5021641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ZoneTexte 29"/>
          <p:cNvSpPr txBox="1"/>
          <p:nvPr/>
        </p:nvSpPr>
        <p:spPr>
          <a:xfrm>
            <a:off x="393683" y="4960816"/>
            <a:ext cx="2130878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Pirouette 1 Tour</a:t>
            </a:r>
          </a:p>
        </p:txBody>
      </p:sp>
      <p:sp>
        <p:nvSpPr>
          <p:cNvPr id="292" name="ZoneTexte 30"/>
          <p:cNvSpPr txBox="1"/>
          <p:nvPr/>
        </p:nvSpPr>
        <p:spPr>
          <a:xfrm>
            <a:off x="387441" y="5358155"/>
            <a:ext cx="213712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Rotation ½ Tour</a:t>
            </a:r>
          </a:p>
        </p:txBody>
      </p:sp>
      <p:pic>
        <p:nvPicPr>
          <p:cNvPr id="293" name="Image 31" descr="Imag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9185" y="5407009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ZoneTexte 32"/>
          <p:cNvSpPr txBox="1"/>
          <p:nvPr/>
        </p:nvSpPr>
        <p:spPr>
          <a:xfrm>
            <a:off x="382671" y="5781918"/>
            <a:ext cx="248215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Rotation ¼ de Tour</a:t>
            </a:r>
          </a:p>
        </p:txBody>
      </p:sp>
      <p:pic>
        <p:nvPicPr>
          <p:cNvPr id="295" name="Image 33" descr="Imag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8315" y="5789281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ZoneTexte 34"/>
          <p:cNvSpPr txBox="1"/>
          <p:nvPr/>
        </p:nvSpPr>
        <p:spPr>
          <a:xfrm>
            <a:off x="4291557" y="2917249"/>
            <a:ext cx="2208518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Position verticale</a:t>
            </a:r>
          </a:p>
        </p:txBody>
      </p:sp>
      <p:pic>
        <p:nvPicPr>
          <p:cNvPr id="297" name="Image 36" descr="Imag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2256" y="2844801"/>
            <a:ext cx="534877" cy="42050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ZoneTexte 37"/>
          <p:cNvSpPr txBox="1"/>
          <p:nvPr/>
        </p:nvSpPr>
        <p:spPr>
          <a:xfrm>
            <a:off x="4306844" y="3335751"/>
            <a:ext cx="175275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Rotation  Av</a:t>
            </a:r>
          </a:p>
        </p:txBody>
      </p:sp>
      <p:pic>
        <p:nvPicPr>
          <p:cNvPr id="299" name="Image 1" descr="Imag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2256" y="3278017"/>
            <a:ext cx="562394" cy="3908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ZoneTexte 38"/>
          <p:cNvSpPr txBox="1"/>
          <p:nvPr/>
        </p:nvSpPr>
        <p:spPr>
          <a:xfrm>
            <a:off x="4306844" y="3694510"/>
            <a:ext cx="175275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Rotation  Ar</a:t>
            </a:r>
          </a:p>
        </p:txBody>
      </p:sp>
      <p:pic>
        <p:nvPicPr>
          <p:cNvPr id="301" name="Image 40" descr="Imag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3804" y="3639661"/>
            <a:ext cx="543329" cy="40034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ZoneTexte 41"/>
          <p:cNvSpPr txBox="1"/>
          <p:nvPr/>
        </p:nvSpPr>
        <p:spPr>
          <a:xfrm>
            <a:off x="4306845" y="4042255"/>
            <a:ext cx="2728107" cy="752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Renversement  Av, Ar avec ou sans envol</a:t>
            </a:r>
          </a:p>
        </p:txBody>
      </p:sp>
      <p:pic>
        <p:nvPicPr>
          <p:cNvPr id="303" name="Image 42" descr="Imag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8673" y="4124714"/>
            <a:ext cx="525962" cy="435688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ZoneTexte 43"/>
          <p:cNvSpPr txBox="1"/>
          <p:nvPr/>
        </p:nvSpPr>
        <p:spPr>
          <a:xfrm>
            <a:off x="4306844" y="4741544"/>
            <a:ext cx="179091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Appui libre</a:t>
            </a:r>
          </a:p>
        </p:txBody>
      </p:sp>
      <p:pic>
        <p:nvPicPr>
          <p:cNvPr id="305" name="Image 44" descr="Imag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3639" y="4677997"/>
            <a:ext cx="662659" cy="416774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ZoneTexte 45"/>
          <p:cNvSpPr txBox="1"/>
          <p:nvPr/>
        </p:nvSpPr>
        <p:spPr>
          <a:xfrm>
            <a:off x="4290145" y="5075336"/>
            <a:ext cx="179091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Courbe AV</a:t>
            </a:r>
          </a:p>
        </p:txBody>
      </p:sp>
      <p:pic>
        <p:nvPicPr>
          <p:cNvPr id="307" name="Image 46" descr="Imag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53624" y="5107906"/>
            <a:ext cx="764839" cy="338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47" descr="Image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20915" y="5370223"/>
            <a:ext cx="820144" cy="40368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ZoneTexte 48"/>
          <p:cNvSpPr txBox="1"/>
          <p:nvPr/>
        </p:nvSpPr>
        <p:spPr>
          <a:xfrm>
            <a:off x="4290145" y="5405916"/>
            <a:ext cx="179091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Courbe AR</a:t>
            </a:r>
          </a:p>
        </p:txBody>
      </p:sp>
      <p:sp>
        <p:nvSpPr>
          <p:cNvPr id="310" name="ZoneTexte 49"/>
          <p:cNvSpPr txBox="1"/>
          <p:nvPr/>
        </p:nvSpPr>
        <p:spPr>
          <a:xfrm>
            <a:off x="4302855" y="5754872"/>
            <a:ext cx="179091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Balancer AV</a:t>
            </a:r>
          </a:p>
        </p:txBody>
      </p:sp>
      <p:pic>
        <p:nvPicPr>
          <p:cNvPr id="311" name="Image 50" descr="Image 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18" y="5688642"/>
            <a:ext cx="484463" cy="35622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ZoneTexte 51"/>
          <p:cNvSpPr txBox="1"/>
          <p:nvPr/>
        </p:nvSpPr>
        <p:spPr>
          <a:xfrm>
            <a:off x="4302855" y="6075955"/>
            <a:ext cx="1790912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Balancer AR</a:t>
            </a:r>
          </a:p>
        </p:txBody>
      </p:sp>
      <p:pic>
        <p:nvPicPr>
          <p:cNvPr id="313" name="Image 52" descr="Image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3187" y="6076913"/>
            <a:ext cx="545332" cy="400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ZoneTexte 53"/>
          <p:cNvSpPr txBox="1"/>
          <p:nvPr/>
        </p:nvSpPr>
        <p:spPr>
          <a:xfrm>
            <a:off x="7711104" y="2904285"/>
            <a:ext cx="1664559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Bascule BI</a:t>
            </a:r>
          </a:p>
        </p:txBody>
      </p:sp>
      <p:sp>
        <p:nvSpPr>
          <p:cNvPr id="315" name="ZoneTexte 54"/>
          <p:cNvSpPr txBox="1"/>
          <p:nvPr/>
        </p:nvSpPr>
        <p:spPr>
          <a:xfrm>
            <a:off x="7731752" y="3291370"/>
            <a:ext cx="1554945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Bascule BS</a:t>
            </a:r>
          </a:p>
        </p:txBody>
      </p:sp>
      <p:pic>
        <p:nvPicPr>
          <p:cNvPr id="316" name="Image 56" descr="Image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95914" y="2764617"/>
            <a:ext cx="610054" cy="457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57" descr="Image 5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17640" y="3301726"/>
            <a:ext cx="648182" cy="4289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70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22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82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2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2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82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2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22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8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 advAuto="0"/>
      <p:bldP spid="267" grpId="0" animBg="1" advAuto="0"/>
      <p:bldP spid="268" grpId="0" animBg="1" advAuto="0"/>
      <p:bldP spid="269" grpId="0" animBg="1" advAuto="0"/>
      <p:bldP spid="270" grpId="0" animBg="1" advAuto="0"/>
      <p:bldP spid="271" grpId="0" animBg="1" advAuto="0"/>
      <p:bldP spid="272" grpId="0" animBg="1" advAuto="0"/>
      <p:bldP spid="273" grpId="0" animBg="1" advAuto="0"/>
      <p:bldP spid="274" grpId="0" animBg="1" advAuto="0"/>
      <p:bldP spid="275" grpId="0" animBg="1" advAuto="0"/>
      <p:bldP spid="276" grpId="0" animBg="1" advAuto="0"/>
      <p:bldP spid="277" grpId="0" animBg="1" advAuto="0"/>
      <p:bldP spid="278" grpId="0" animBg="1" advAuto="0"/>
      <p:bldP spid="279" grpId="0" animBg="1" advAuto="0"/>
      <p:bldP spid="280" grpId="0" animBg="1" advAuto="0"/>
      <p:bldP spid="281" grpId="0" animBg="1" advAuto="0"/>
      <p:bldP spid="282" grpId="0" animBg="1" advAuto="0"/>
      <p:bldP spid="283" grpId="0" animBg="1" advAuto="0"/>
      <p:bldP spid="284" grpId="0" animBg="1" advAuto="0"/>
      <p:bldP spid="285" grpId="0" animBg="1" advAuto="0"/>
      <p:bldP spid="286" grpId="0" animBg="1" advAuto="0"/>
      <p:bldP spid="287" grpId="0" animBg="1" advAuto="0"/>
      <p:bldP spid="288" grpId="0" animBg="1" advAuto="0"/>
      <p:bldP spid="289" grpId="0" animBg="1" advAuto="0"/>
      <p:bldP spid="290" grpId="0" animBg="1" advAuto="0"/>
      <p:bldP spid="291" grpId="0" animBg="1" advAuto="0"/>
      <p:bldP spid="292" grpId="0" animBg="1" advAuto="0"/>
      <p:bldP spid="293" grpId="0" animBg="1" advAuto="0"/>
      <p:bldP spid="294" grpId="0" animBg="1" advAuto="0"/>
      <p:bldP spid="295" grpId="0" animBg="1" advAuto="0"/>
      <p:bldP spid="296" grpId="0" animBg="1" advAuto="0"/>
      <p:bldP spid="297" grpId="0" animBg="1" advAuto="0"/>
      <p:bldP spid="298" grpId="0" animBg="1" advAuto="0"/>
      <p:bldP spid="299" grpId="0" animBg="1" advAuto="0"/>
      <p:bldP spid="300" grpId="0" animBg="1" advAuto="0"/>
      <p:bldP spid="301" grpId="0" animBg="1" advAuto="0"/>
      <p:bldP spid="302" grpId="0" animBg="1" advAuto="0"/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  <p:bldP spid="308" grpId="0" animBg="1" advAuto="0"/>
      <p:bldP spid="309" grpId="0" animBg="1" advAuto="0"/>
      <p:bldP spid="310" grpId="0" animBg="1" advAuto="0"/>
      <p:bldP spid="311" grpId="0" animBg="1" advAuto="0"/>
      <p:bldP spid="312" grpId="0" animBg="1" advAuto="0"/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Exemples de symbolique</a:t>
            </a:r>
          </a:p>
        </p:txBody>
      </p:sp>
      <p:sp>
        <p:nvSpPr>
          <p:cNvPr id="320" name="ZoneTexte 7"/>
          <p:cNvSpPr txBox="1"/>
          <p:nvPr/>
        </p:nvSpPr>
        <p:spPr>
          <a:xfrm>
            <a:off x="542246" y="1598863"/>
            <a:ext cx="1748795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 dirty="0" err="1"/>
              <a:t>Saut</a:t>
            </a:r>
            <a:r>
              <a:rPr sz="2101" dirty="0"/>
              <a:t> vertical</a:t>
            </a:r>
          </a:p>
        </p:txBody>
      </p:sp>
      <p:sp>
        <p:nvSpPr>
          <p:cNvPr id="321" name="ZoneTexte 10"/>
          <p:cNvSpPr txBox="1"/>
          <p:nvPr/>
        </p:nvSpPr>
        <p:spPr>
          <a:xfrm>
            <a:off x="626480" y="2644121"/>
            <a:ext cx="1580326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ATR </a:t>
            </a:r>
          </a:p>
        </p:txBody>
      </p:sp>
      <p:sp>
        <p:nvSpPr>
          <p:cNvPr id="322" name="ZoneTexte 11"/>
          <p:cNvSpPr txBox="1"/>
          <p:nvPr/>
        </p:nvSpPr>
        <p:spPr>
          <a:xfrm>
            <a:off x="542246" y="3597734"/>
            <a:ext cx="1748795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Souplesse Ar</a:t>
            </a:r>
          </a:p>
        </p:txBody>
      </p:sp>
      <p:sp>
        <p:nvSpPr>
          <p:cNvPr id="323" name="ZoneTexte 12"/>
          <p:cNvSpPr txBox="1"/>
          <p:nvPr/>
        </p:nvSpPr>
        <p:spPr>
          <a:xfrm>
            <a:off x="497508" y="4835366"/>
            <a:ext cx="215317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Salto Av</a:t>
            </a:r>
          </a:p>
        </p:txBody>
      </p:sp>
      <p:sp>
        <p:nvSpPr>
          <p:cNvPr id="324" name="ZoneTexte 13"/>
          <p:cNvSpPr txBox="1"/>
          <p:nvPr/>
        </p:nvSpPr>
        <p:spPr>
          <a:xfrm>
            <a:off x="554331" y="5617736"/>
            <a:ext cx="3459764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Balancer AV et balancer AR</a:t>
            </a:r>
          </a:p>
        </p:txBody>
      </p:sp>
      <p:pic>
        <p:nvPicPr>
          <p:cNvPr id="325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87342" y="1461306"/>
            <a:ext cx="619780" cy="43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 15" descr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56691" y="2441946"/>
            <a:ext cx="619780" cy="43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16" descr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56" y="1967234"/>
            <a:ext cx="376001" cy="236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18" descr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393" y="2920068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19" descr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394" y="3612842"/>
            <a:ext cx="562723" cy="38223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ZoneTexte 25"/>
          <p:cNvSpPr txBox="1"/>
          <p:nvPr/>
        </p:nvSpPr>
        <p:spPr>
          <a:xfrm>
            <a:off x="4164944" y="1598863"/>
            <a:ext cx="1579707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Saut groupé</a:t>
            </a:r>
          </a:p>
        </p:txBody>
      </p:sp>
      <p:pic>
        <p:nvPicPr>
          <p:cNvPr id="331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07" y="1815729"/>
            <a:ext cx="376001" cy="236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226" y="1506781"/>
            <a:ext cx="402483" cy="34266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ZoneTexte 28"/>
          <p:cNvSpPr txBox="1"/>
          <p:nvPr/>
        </p:nvSpPr>
        <p:spPr>
          <a:xfrm>
            <a:off x="7294133" y="1488986"/>
            <a:ext cx="961353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Roue</a:t>
            </a:r>
          </a:p>
        </p:txBody>
      </p:sp>
      <p:pic>
        <p:nvPicPr>
          <p:cNvPr id="334" name="Image 29" descr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238" y="1416669"/>
            <a:ext cx="760174" cy="478104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ZoneTexte 30"/>
          <p:cNvSpPr txBox="1"/>
          <p:nvPr/>
        </p:nvSpPr>
        <p:spPr>
          <a:xfrm>
            <a:off x="4164325" y="2633867"/>
            <a:ext cx="1748795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ATR  ½ valse</a:t>
            </a:r>
          </a:p>
        </p:txBody>
      </p:sp>
      <p:pic>
        <p:nvPicPr>
          <p:cNvPr id="336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35" y="2926492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 32" descr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41834" y="2463620"/>
            <a:ext cx="619780" cy="43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33" descr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535" y="2119773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ZoneTexte 34"/>
          <p:cNvSpPr txBox="1"/>
          <p:nvPr/>
        </p:nvSpPr>
        <p:spPr>
          <a:xfrm>
            <a:off x="6944061" y="2644121"/>
            <a:ext cx="1917264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ATR valse 1 Tr</a:t>
            </a:r>
          </a:p>
        </p:txBody>
      </p:sp>
      <p:pic>
        <p:nvPicPr>
          <p:cNvPr id="340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170" y="2868222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 37" descr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28006" y="2402212"/>
            <a:ext cx="619780" cy="43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 38" descr="Imag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8911" y="2042092"/>
            <a:ext cx="454646" cy="2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ZoneTexte 39"/>
          <p:cNvSpPr txBox="1"/>
          <p:nvPr/>
        </p:nvSpPr>
        <p:spPr>
          <a:xfrm>
            <a:off x="4093441" y="3587481"/>
            <a:ext cx="181968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Saut de mains</a:t>
            </a:r>
          </a:p>
        </p:txBody>
      </p:sp>
      <p:pic>
        <p:nvPicPr>
          <p:cNvPr id="344" name="Image 40" descr="Imag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1067" y="3524964"/>
            <a:ext cx="794602" cy="47011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ZoneTexte 41"/>
          <p:cNvSpPr txBox="1"/>
          <p:nvPr/>
        </p:nvSpPr>
        <p:spPr>
          <a:xfrm>
            <a:off x="7432807" y="3597734"/>
            <a:ext cx="1580326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Flip</a:t>
            </a:r>
          </a:p>
        </p:txBody>
      </p:sp>
      <p:pic>
        <p:nvPicPr>
          <p:cNvPr id="346" name="Image 42" descr="Imag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9674" y="3587481"/>
            <a:ext cx="600059" cy="407595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ZoneTexte 43"/>
          <p:cNvSpPr txBox="1"/>
          <p:nvPr/>
        </p:nvSpPr>
        <p:spPr>
          <a:xfrm>
            <a:off x="5325599" y="4763346"/>
            <a:ext cx="2178609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Salto AR</a:t>
            </a:r>
          </a:p>
        </p:txBody>
      </p:sp>
      <p:pic>
        <p:nvPicPr>
          <p:cNvPr id="348" name="Image 49" descr="Imag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9692" y="5595198"/>
            <a:ext cx="606193" cy="445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50" descr="Imag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3198" y="5595254"/>
            <a:ext cx="606194" cy="445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 51" descr="Imag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3552" y="5563744"/>
            <a:ext cx="1078311" cy="508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1" descr="Imag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3206" y="4783779"/>
            <a:ext cx="562394" cy="390816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ZoneTexte 12"/>
          <p:cNvSpPr txBox="1"/>
          <p:nvPr/>
        </p:nvSpPr>
        <p:spPr>
          <a:xfrm>
            <a:off x="2664963" y="4778936"/>
            <a:ext cx="215317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Roulade Av</a:t>
            </a:r>
          </a:p>
        </p:txBody>
      </p:sp>
      <p:pic>
        <p:nvPicPr>
          <p:cNvPr id="353" name="Image 23" descr="Imag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3361" y="4893653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1" descr="Imag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9487" y="4541095"/>
            <a:ext cx="562394" cy="390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40" descr="Imag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4228" y="4740885"/>
            <a:ext cx="543329" cy="400348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ZoneTexte 12"/>
          <p:cNvSpPr txBox="1"/>
          <p:nvPr/>
        </p:nvSpPr>
        <p:spPr>
          <a:xfrm>
            <a:off x="7636474" y="4789189"/>
            <a:ext cx="2153170" cy="42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83" tIns="52183" rIns="52183" bIns="52183">
            <a:spAutoFit/>
          </a:bodyPr>
          <a:lstStyle/>
          <a:p>
            <a:r>
              <a:rPr sz="2101"/>
              <a:t>Roulade AR</a:t>
            </a:r>
          </a:p>
        </p:txBody>
      </p:sp>
      <p:pic>
        <p:nvPicPr>
          <p:cNvPr id="357" name="Image 23" descr="Imag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54872" y="4903906"/>
            <a:ext cx="454646" cy="28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 40" descr="Imag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0531" y="4536329"/>
            <a:ext cx="543329" cy="400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11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22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11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 advAuto="0"/>
      <p:bldP spid="321" grpId="0" animBg="1" advAuto="0"/>
      <p:bldP spid="322" grpId="0" animBg="1" advAuto="0"/>
      <p:bldP spid="323" grpId="0" animBg="1" advAuto="0"/>
      <p:bldP spid="324" grpId="0" animBg="1" advAuto="0"/>
      <p:bldP spid="325" grpId="0" animBg="1" advAuto="0"/>
      <p:bldP spid="326" grpId="0" animBg="1" advAuto="0"/>
      <p:bldP spid="327" grpId="0" animBg="1" advAuto="0"/>
      <p:bldP spid="328" grpId="0" animBg="1" advAuto="0"/>
      <p:bldP spid="329" grpId="0" animBg="1" advAuto="0"/>
      <p:bldP spid="330" grpId="0" animBg="1" advAuto="0"/>
      <p:bldP spid="331" grpId="0" animBg="1" advAuto="0"/>
      <p:bldP spid="332" grpId="0" animBg="1" advAuto="0"/>
      <p:bldP spid="333" grpId="0" animBg="1" advAuto="0"/>
      <p:bldP spid="334" grpId="0" animBg="1" advAuto="0"/>
      <p:bldP spid="335" grpId="0" animBg="1" advAuto="0"/>
      <p:bldP spid="336" grpId="0" animBg="1" advAuto="0"/>
      <p:bldP spid="337" grpId="0" animBg="1" advAuto="0"/>
      <p:bldP spid="338" grpId="0" animBg="1" advAuto="0"/>
      <p:bldP spid="339" grpId="0" animBg="1" advAuto="0"/>
      <p:bldP spid="340" grpId="0" animBg="1" advAuto="0"/>
      <p:bldP spid="341" grpId="0" animBg="1" advAuto="0"/>
      <p:bldP spid="342" grpId="0" animBg="1" advAuto="0"/>
      <p:bldP spid="343" grpId="0" animBg="1" advAuto="0"/>
      <p:bldP spid="344" grpId="0" animBg="1" advAuto="0"/>
      <p:bldP spid="345" grpId="0" animBg="1" advAuto="0"/>
      <p:bldP spid="346" grpId="0" animBg="1" advAuto="0"/>
      <p:bldP spid="347" grpId="0" animBg="1" advAuto="0"/>
      <p:bldP spid="348" grpId="0" animBg="1" advAuto="0"/>
      <p:bldP spid="349" grpId="0" animBg="1" advAuto="0"/>
      <p:bldP spid="350" grpId="0" animBg="1" advAuto="0"/>
      <p:bldP spid="351" grpId="0" animBg="1" advAuto="0"/>
      <p:bldP spid="352" grpId="0" animBg="1" advAuto="0"/>
      <p:bldP spid="353" grpId="0" animBg="1" advAuto="0"/>
      <p:bldP spid="354" grpId="0" animBg="1" advAuto="0"/>
      <p:bldP spid="355" grpId="0" animBg="1" advAuto="0"/>
      <p:bldP spid="356" grpId="0" animBg="1" advAuto="0"/>
      <p:bldP spid="357" grpId="0" animBg="1" advAuto="0"/>
      <p:bldP spid="35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Rappel : la note</a:t>
            </a:r>
          </a:p>
        </p:txBody>
      </p:sp>
      <p:sp>
        <p:nvSpPr>
          <p:cNvPr id="108" name="Note finale  =  Note D        +    Note E                     DIFFICULTÉ            EXÉCUTION"/>
          <p:cNvSpPr txBox="1">
            <a:spLocks noGrp="1"/>
          </p:cNvSpPr>
          <p:nvPr>
            <p:ph type="body" idx="4294967295"/>
          </p:nvPr>
        </p:nvSpPr>
        <p:spPr>
          <a:xfrm>
            <a:off x="468660" y="1801704"/>
            <a:ext cx="9798965" cy="46834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4" indent="0">
              <a:lnSpc>
                <a:spcPts val="2402"/>
              </a:lnSpc>
              <a:spcBef>
                <a:spcPts val="3603"/>
              </a:spcBef>
              <a:buNone/>
              <a:defRPr sz="2300"/>
            </a:pPr>
            <a:r>
              <a:rPr sz="3002" b="1"/>
              <a:t>Note finale  =  Note D        +    Note E</a:t>
            </a:r>
            <a:r>
              <a:rPr sz="3002"/>
              <a:t/>
            </a:r>
            <a:br>
              <a:rPr sz="3002"/>
            </a:br>
            <a:r>
              <a:rPr sz="3002"/>
              <a:t>                   </a:t>
            </a:r>
            <a:r>
              <a:rPr sz="3002">
                <a:solidFill>
                  <a:srgbClr val="D440A4"/>
                </a:solidFill>
              </a:rPr>
              <a:t> </a:t>
            </a:r>
            <a:r>
              <a:rPr sz="2602">
                <a:solidFill>
                  <a:srgbClr val="D440A4"/>
                </a:solidFill>
              </a:rPr>
              <a:t>D</a:t>
            </a:r>
            <a:r>
              <a:rPr sz="2602"/>
              <a:t>IFFICULTÉ            </a:t>
            </a:r>
            <a:r>
              <a:rPr sz="2602">
                <a:solidFill>
                  <a:srgbClr val="D440A4"/>
                </a:solidFill>
              </a:rPr>
              <a:t>E</a:t>
            </a:r>
            <a:r>
              <a:rPr sz="2602"/>
              <a:t>XÉCUTION</a:t>
            </a:r>
            <a:br>
              <a:rPr sz="2602"/>
            </a:br>
            <a:r>
              <a:t>            </a:t>
            </a:r>
          </a:p>
        </p:txBody>
      </p:sp>
      <p:sp>
        <p:nvSpPr>
          <p:cNvPr id="109" name="= Somme des Valeurs…"/>
          <p:cNvSpPr txBox="1"/>
          <p:nvPr/>
        </p:nvSpPr>
        <p:spPr>
          <a:xfrm>
            <a:off x="2262362" y="2516078"/>
            <a:ext cx="2802717" cy="106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/>
          <a:p>
            <a:r>
              <a:rPr sz="2101"/>
              <a:t>= Somme des Valeurs </a:t>
            </a:r>
          </a:p>
          <a:p>
            <a:r>
              <a:rPr sz="2101"/>
              <a:t>de Difficulté des </a:t>
            </a:r>
          </a:p>
          <a:p>
            <a:r>
              <a:rPr sz="2101"/>
              <a:t>éléments RECONNUS</a:t>
            </a:r>
          </a:p>
        </p:txBody>
      </p:sp>
      <p:sp>
        <p:nvSpPr>
          <p:cNvPr id="110" name="= 10…"/>
          <p:cNvSpPr txBox="1"/>
          <p:nvPr/>
        </p:nvSpPr>
        <p:spPr>
          <a:xfrm>
            <a:off x="5433081" y="2369893"/>
            <a:ext cx="2427657" cy="118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/>
          <a:p>
            <a:pPr algn="ctr"/>
            <a:r>
              <a:rPr sz="2101"/>
              <a:t>= </a:t>
            </a:r>
            <a:r>
              <a:rPr sz="2902" b="1"/>
              <a:t>10</a:t>
            </a:r>
          </a:p>
          <a:p>
            <a:pPr algn="ctr"/>
            <a:r>
              <a:rPr sz="2101"/>
              <a:t>moins les FAUTES </a:t>
            </a:r>
          </a:p>
          <a:p>
            <a:pPr algn="ctr"/>
            <a:r>
              <a:rPr sz="2101"/>
              <a:t>d’Exécution</a:t>
            </a:r>
          </a:p>
        </p:txBody>
      </p:sp>
      <p:sp>
        <p:nvSpPr>
          <p:cNvPr id="111" name="* En règle générale. Ce maximum peut varier en fonction des éléments optionnels. Ex : 3è au 5è degré Sol (sur 5,5 et 7,5 et 9,5)"/>
          <p:cNvSpPr txBox="1"/>
          <p:nvPr/>
        </p:nvSpPr>
        <p:spPr>
          <a:xfrm>
            <a:off x="2072525" y="4825371"/>
            <a:ext cx="6197434" cy="55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>
            <a:lvl1pPr defTabSz="914400">
              <a:defRPr sz="1500"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1501"/>
              <a:t>* En règle générale. Ce maximum peut varier en fonction des éléments optionnels. Ex : 3è au 5è degré Sol (sur 5,5 et 7,5 et 9,5)</a:t>
            </a:r>
          </a:p>
        </p:txBody>
      </p:sp>
      <p:graphicFrame>
        <p:nvGraphicFramePr>
          <p:cNvPr id="112" name="Tableau 1-1-1"/>
          <p:cNvGraphicFramePr/>
          <p:nvPr/>
        </p:nvGraphicFramePr>
        <p:xfrm>
          <a:off x="2037884" y="3878799"/>
          <a:ext cx="6060564" cy="854933"/>
        </p:xfrm>
        <a:graphic>
          <a:graphicData uri="http://schemas.openxmlformats.org/drawingml/2006/table">
            <a:tbl>
              <a:tblPr bandRow="1"/>
              <a:tblGrid>
                <a:gridCol w="101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55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Degré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3ème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900"/>
                      </a:pPr>
                      <a:r>
                        <a:rPr sz="1900"/>
                        <a:t>Note D max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r>
                        <a:rPr sz="2100"/>
                        <a:t>  6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8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10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Rappel : la note</a:t>
            </a:r>
          </a:p>
        </p:txBody>
      </p:sp>
      <p:sp>
        <p:nvSpPr>
          <p:cNvPr id="115" name="La note D (difficultés) est variable suivant le degré et va de 4 à 13 points (voir particularités sur certains degrés lorsqu’il existe des options)…"/>
          <p:cNvSpPr txBox="1">
            <a:spLocks noGrp="1"/>
          </p:cNvSpPr>
          <p:nvPr>
            <p:ph type="body" idx="4294967295"/>
          </p:nvPr>
        </p:nvSpPr>
        <p:spPr>
          <a:xfrm>
            <a:off x="143613" y="1337563"/>
            <a:ext cx="10259556" cy="59090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71652" lvl="1" indent="-90550" defTabSz="457520">
              <a:spcBef>
                <a:spcPts val="1001"/>
              </a:spcBef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1801"/>
              <a:t>La </a:t>
            </a:r>
            <a:r>
              <a:rPr sz="1801" b="1" u="sng">
                <a:latin typeface="Arial"/>
                <a:ea typeface="Arial"/>
                <a:cs typeface="Arial"/>
                <a:sym typeface="Arial"/>
              </a:rPr>
              <a:t>note D</a:t>
            </a:r>
            <a:r>
              <a:rPr sz="1801"/>
              <a:t> (difficultés) est variable suivant le degré et va de 4 à 13 points (voir particularités sur certains degrés lorsqu’il existe des options) </a:t>
            </a:r>
          </a:p>
          <a:p>
            <a:pPr marL="295482" lvl="1" indent="-114380" defTabSz="457520">
              <a:spcBef>
                <a:spcPts val="901"/>
              </a:spcBef>
              <a:buChar char="•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La </a:t>
            </a:r>
            <a:r>
              <a:rPr b="1" u="sng">
                <a:latin typeface="Arial"/>
                <a:ea typeface="Arial"/>
                <a:cs typeface="Arial"/>
                <a:sym typeface="Arial"/>
              </a:rPr>
              <a:t>note E</a:t>
            </a:r>
            <a:r>
              <a:rPr>
                <a:solidFill>
                  <a:srgbClr val="FF0000"/>
                </a:solidFill>
              </a:rPr>
              <a:t> </a:t>
            </a:r>
            <a:r>
              <a:t>(exécution) est de 10 points sur lesquels seront déduites les fautes </a:t>
            </a:r>
          </a:p>
          <a:p>
            <a:pPr marL="295482" lvl="1" indent="-114380" defTabSz="457520">
              <a:spcBef>
                <a:spcPts val="901"/>
              </a:spcBef>
              <a:buChar char="•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La </a:t>
            </a:r>
            <a:r>
              <a:rPr b="1" u="sng">
                <a:latin typeface="Arial"/>
                <a:ea typeface="Arial"/>
                <a:cs typeface="Arial"/>
                <a:sym typeface="Arial"/>
              </a:rPr>
              <a:t>note finale </a:t>
            </a:r>
            <a:r>
              <a:t>est obtenue en faisant la </a:t>
            </a:r>
            <a:r>
              <a:rPr b="1" i="1" u="sng">
                <a:latin typeface="Arial"/>
                <a:ea typeface="Arial"/>
                <a:cs typeface="Arial"/>
                <a:sym typeface="Arial"/>
              </a:rPr>
              <a:t>moyenne des notes  E des 2 juges + la note D</a:t>
            </a:r>
          </a:p>
        </p:txBody>
      </p:sp>
      <p:graphicFrame>
        <p:nvGraphicFramePr>
          <p:cNvPr id="116" name="Tableau 7"/>
          <p:cNvGraphicFramePr/>
          <p:nvPr/>
        </p:nvGraphicFramePr>
        <p:xfrm>
          <a:off x="497910" y="3065396"/>
          <a:ext cx="8756877" cy="468596"/>
        </p:xfrm>
        <a:graphic>
          <a:graphicData uri="http://schemas.openxmlformats.org/drawingml/2006/table">
            <a:tbl>
              <a:tblPr bandRow="1"/>
              <a:tblGrid>
                <a:gridCol w="875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59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Note finale  D + E</a:t>
                      </a:r>
                    </a:p>
                  </a:txBody>
                  <a:tcPr marL="45754" marR="45754" marT="45754" marB="45754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Tableau 10"/>
          <p:cNvGraphicFramePr/>
          <p:nvPr/>
        </p:nvGraphicFramePr>
        <p:xfrm>
          <a:off x="4603982" y="5376203"/>
          <a:ext cx="4670296" cy="854575"/>
        </p:xfrm>
        <a:graphic>
          <a:graphicData uri="http://schemas.openxmlformats.org/drawingml/2006/table">
            <a:tbl>
              <a:tblPr firstRow="1" bandRow="1"/>
              <a:tblGrid>
                <a:gridCol w="222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58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i="1"/>
                        <a:t>Juge 1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i="1"/>
                        <a:t>Juge 2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7.30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/>
                        <a:t>7,60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8" name="Tableau 11"/>
          <p:cNvGraphicFramePr/>
          <p:nvPr/>
        </p:nvGraphicFramePr>
        <p:xfrm>
          <a:off x="497910" y="4610219"/>
          <a:ext cx="4009902" cy="2623229"/>
        </p:xfrm>
        <a:graphic>
          <a:graphicData uri="http://schemas.openxmlformats.org/drawingml/2006/table">
            <a:tbl>
              <a:tblPr firstRow="1" bandRow="1"/>
              <a:tblGrid>
                <a:gridCol w="234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29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Note D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32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1400"/>
                        <a:t>Ex:4</a:t>
                      </a:r>
                      <a:r>
                        <a:rPr sz="1400" baseline="30000"/>
                        <a:t>ème</a:t>
                      </a:r>
                      <a:r>
                        <a:rPr sz="1400"/>
                        <a:t> degré  Poutre A/J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b="1"/>
                        <a:t>8.00 Pts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Entrée Equerre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ATR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Saut écart + saut groupé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 (0,50 + 0,50)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Pivot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Cabriole + saut vertical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 (0,50 – 0,50)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Roue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1.50 Pt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Sortie Saut de mains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1.50 Pt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Tableau 12"/>
          <p:cNvGraphicFramePr/>
          <p:nvPr/>
        </p:nvGraphicFramePr>
        <p:xfrm>
          <a:off x="4584491" y="4611094"/>
          <a:ext cx="4670297" cy="701561"/>
        </p:xfrm>
        <a:graphic>
          <a:graphicData uri="http://schemas.openxmlformats.org/drawingml/2006/table">
            <a:tbl>
              <a:tblPr firstRow="1" bandRow="1"/>
              <a:tblGrid>
                <a:gridCol w="467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52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Note E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3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10.00 Pts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Tableau 2"/>
          <p:cNvGraphicFramePr/>
          <p:nvPr/>
        </p:nvGraphicFramePr>
        <p:xfrm>
          <a:off x="497911" y="3597999"/>
          <a:ext cx="8756878" cy="870128"/>
        </p:xfrm>
        <a:graphic>
          <a:graphicData uri="http://schemas.openxmlformats.org/drawingml/2006/table">
            <a:tbl>
              <a:tblPr firstRow="1" bandRow="1"/>
              <a:tblGrid>
                <a:gridCol w="406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65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Moyenne des Notes E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Note D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Note finale</a:t>
                      </a:r>
                    </a:p>
                  </a:txBody>
                  <a:tcPr marL="45754" marR="45754" marT="45754" marB="45754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7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7.45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8.00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/>
                        <a:t>15.45</a:t>
                      </a:r>
                    </a:p>
                  </a:txBody>
                  <a:tcPr marL="45754" marR="45754" marT="45754" marB="45754" horzOverflow="overflow"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5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 animBg="1" advAuto="0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Construction des mouvements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6EA66-B943-2C84-7208-80856E1891E5}"/>
              </a:ext>
            </a:extLst>
          </p:cNvPr>
          <p:cNvSpPr txBox="1">
            <a:spLocks/>
          </p:cNvSpPr>
          <p:nvPr/>
        </p:nvSpPr>
        <p:spPr>
          <a:xfrm>
            <a:off x="468312" y="1426866"/>
            <a:ext cx="9791701" cy="4988372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3" indent="-188913" defTabSz="847725" eaLnBrk="0" hangingPunct="0">
              <a:lnSpc>
                <a:spcPct val="150000"/>
              </a:lnSpc>
              <a:defRPr/>
            </a:pPr>
            <a:r>
              <a:rPr lang="fr-FR" sz="2000" b="1" u="sng" kern="0" dirty="0"/>
              <a:t>Chaque mouvement est décomposé en paragraphes </a:t>
            </a:r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188913" indent="0" algn="just" defTabSz="847725" eaLnBrk="0" hangingPunct="0">
              <a:lnSpc>
                <a:spcPct val="150000"/>
              </a:lnSpc>
              <a:buFont typeface="Arial"/>
              <a:buNone/>
              <a:defRPr/>
            </a:pPr>
            <a:endParaRPr lang="fr-FR" sz="1800" b="1" i="1" kern="0" dirty="0"/>
          </a:p>
          <a:p>
            <a:endParaRPr lang="fr-FR" sz="18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7AD21E0-5D9F-2DF5-EA04-67403284C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49802"/>
              </p:ext>
            </p:extLst>
          </p:nvPr>
        </p:nvGraphicFramePr>
        <p:xfrm>
          <a:off x="468313" y="1923568"/>
          <a:ext cx="1601647" cy="93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56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Degré et numéro de paragraphe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CA38ED9-82F0-9165-46A4-3EB3D718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60157"/>
              </p:ext>
            </p:extLst>
          </p:nvPr>
        </p:nvGraphicFramePr>
        <p:xfrm>
          <a:off x="2128280" y="1923567"/>
          <a:ext cx="1910866" cy="93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56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Descriptif des éléments à réaliser, terminologie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A46E96C-FBF1-B185-FAB1-A5AE2C3E0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25875"/>
              </p:ext>
            </p:extLst>
          </p:nvPr>
        </p:nvGraphicFramePr>
        <p:xfrm>
          <a:off x="4127698" y="1913628"/>
          <a:ext cx="2071263" cy="95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89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Valeur du ou des éléments et symbolique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47C3A70-0513-D457-DBA1-EDF8B6430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70754"/>
              </p:ext>
            </p:extLst>
          </p:nvPr>
        </p:nvGraphicFramePr>
        <p:xfrm>
          <a:off x="6279453" y="1923567"/>
          <a:ext cx="1839125" cy="93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8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Figurines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B870A830-0C74-DE6A-5171-30AC86ED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4063"/>
              </p:ext>
            </p:extLst>
          </p:nvPr>
        </p:nvGraphicFramePr>
        <p:xfrm>
          <a:off x="8170220" y="1897864"/>
          <a:ext cx="2070274" cy="93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8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90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0070C0"/>
                          </a:solidFill>
                        </a:rPr>
                        <a:t>Exigences techniques </a:t>
                      </a:r>
                      <a:r>
                        <a:rPr lang="fr-FR" sz="1200" b="1" i="1" dirty="0">
                          <a:solidFill>
                            <a:schemeClr val="tx1"/>
                          </a:solidFill>
                        </a:rPr>
                        <a:t>&amp; conseils techniques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9A95BA8E-A490-6FAB-FF1E-45707B485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61286"/>
              </p:ext>
            </p:extLst>
          </p:nvPr>
        </p:nvGraphicFramePr>
        <p:xfrm>
          <a:off x="468312" y="3407855"/>
          <a:ext cx="9772181" cy="84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251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rgbClr val="0070C0"/>
                          </a:solidFill>
                        </a:rPr>
                        <a:t>Exigence technique </a:t>
                      </a:r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Impératif, ce que la gymnaste doit réaliser dans l’élément sans être pénalisée, </a:t>
                      </a:r>
                      <a:r>
                        <a:rPr lang="fr-FR" sz="1800" b="0" u="sng" dirty="0">
                          <a:solidFill>
                            <a:schemeClr val="tx1"/>
                          </a:solidFill>
                        </a:rPr>
                        <a:t>la pénalité est de 0,30 Pt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(Sauf particularité)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E7D1471E-73C2-11F2-0E4F-3D2C870A1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33596"/>
              </p:ext>
            </p:extLst>
          </p:nvPr>
        </p:nvGraphicFramePr>
        <p:xfrm>
          <a:off x="468312" y="4515130"/>
          <a:ext cx="9752014" cy="92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708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Conseil technique 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Explication, comment la gymnaste doit réaliser l’élément,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il peut être pénalisé pour des fautes générales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technique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3BE19D-F6B9-5C64-6131-0590ED99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90313"/>
              </p:ext>
            </p:extLst>
          </p:nvPr>
        </p:nvGraphicFramePr>
        <p:xfrm>
          <a:off x="468312" y="1916831"/>
          <a:ext cx="427938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 –</a:t>
                      </a:r>
                      <a:r>
                        <a:rPr lang="fr-FR" sz="16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Prise d’élan à l’appui libre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arrêt, élan des jambes en Ar</a:t>
                      </a:r>
                      <a:r>
                        <a:rPr lang="fr-FR" sz="14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FR" sz="1400" b="1" i="0" u="sng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l’appui libre</a:t>
                      </a:r>
                      <a:r>
                        <a:rPr lang="fr-FR" sz="14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au dessus de l’horizontale, bras tendus, arrivée au sol face à BI</a:t>
                      </a:r>
                      <a:endParaRPr lang="fr-FR" sz="14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B26697E-E6E7-F338-B49C-02D39FE4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60" y="1928392"/>
            <a:ext cx="2056561" cy="1760113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F4809C-8473-373E-70CB-959DD5375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20633"/>
              </p:ext>
            </p:extLst>
          </p:nvPr>
        </p:nvGraphicFramePr>
        <p:xfrm>
          <a:off x="7121761" y="1916831"/>
          <a:ext cx="313940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678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 tendus à l’appui libre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Prise d’élan corps tendu au dessus de l’horizontale :</a:t>
                      </a: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l’horizontale : 0,30 Pt</a:t>
                      </a:r>
                    </a:p>
                    <a:p>
                      <a:pPr marL="266700" indent="0">
                        <a:buFont typeface="Arial"/>
                        <a:buNone/>
                      </a:pPr>
                      <a:endParaRPr lang="fr-FR" sz="14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l’horizontale : 0,50 Pt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fr-FR" sz="16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0490C0C-2A74-32CA-808E-65122DBFEC44}"/>
              </a:ext>
            </a:extLst>
          </p:cNvPr>
          <p:cNvSpPr/>
          <p:nvPr/>
        </p:nvSpPr>
        <p:spPr>
          <a:xfrm>
            <a:off x="468312" y="4267199"/>
            <a:ext cx="97928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l’exigence technique n’est pas respectée :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4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pénalité de 0,30 pt.</a:t>
            </a:r>
          </a:p>
          <a:p>
            <a:pPr marL="361950" lvl="1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400" b="1" spc="-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1950" lvl="1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cas particulier, alors la valeur de la pénalité est spécifiée.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A802E392-0296-F09F-935E-1FF7F1CF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2907636"/>
            <a:ext cx="1155788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EC74064-4046-CCA1-207F-76308F28BE69}"/>
              </a:ext>
            </a:extLst>
          </p:cNvPr>
          <p:cNvCxnSpPr>
            <a:cxnSpLocks/>
          </p:cNvCxnSpPr>
          <p:nvPr/>
        </p:nvCxnSpPr>
        <p:spPr>
          <a:xfrm flipV="1">
            <a:off x="1335548" y="1653385"/>
            <a:ext cx="0" cy="1254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BDC7C9-5F17-886B-EC41-CF44BF5573D3}"/>
              </a:ext>
            </a:extLst>
          </p:cNvPr>
          <p:cNvCxnSpPr>
            <a:cxnSpLocks/>
          </p:cNvCxnSpPr>
          <p:nvPr/>
        </p:nvCxnSpPr>
        <p:spPr>
          <a:xfrm>
            <a:off x="1335548" y="1667058"/>
            <a:ext cx="6813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utoShape 15">
            <a:extLst>
              <a:ext uri="{FF2B5EF4-FFF2-40B4-BE49-F238E27FC236}">
                <a16:creationId xmlns:a16="http://schemas.microsoft.com/office/drawing/2014/main" id="{5A232337-1A26-6CBD-EDAE-54019186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219" y="1893480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F3FC81-B633-88A0-F6E6-6A3B40520376}"/>
              </a:ext>
            </a:extLst>
          </p:cNvPr>
          <p:cNvCxnSpPr>
            <a:cxnSpLocks/>
          </p:cNvCxnSpPr>
          <p:nvPr/>
        </p:nvCxnSpPr>
        <p:spPr>
          <a:xfrm flipV="1">
            <a:off x="8159262" y="1667058"/>
            <a:ext cx="0" cy="226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utoShape 15">
            <a:extLst>
              <a:ext uri="{FF2B5EF4-FFF2-40B4-BE49-F238E27FC236}">
                <a16:creationId xmlns:a16="http://schemas.microsoft.com/office/drawing/2014/main" id="{3CCEA05B-C201-6A2B-62EB-1F06545D60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9316" y="2661752"/>
            <a:ext cx="2230505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25" name="AutoShape 15">
            <a:extLst>
              <a:ext uri="{FF2B5EF4-FFF2-40B4-BE49-F238E27FC236}">
                <a16:creationId xmlns:a16="http://schemas.microsoft.com/office/drawing/2014/main" id="{DFF247A3-6BA4-83A5-5202-04C0D33C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465" y="2548289"/>
            <a:ext cx="2159776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614CD4D-01D3-87A3-9276-859AC116BA2C}"/>
              </a:ext>
            </a:extLst>
          </p:cNvPr>
          <p:cNvCxnSpPr>
            <a:cxnSpLocks/>
          </p:cNvCxnSpPr>
          <p:nvPr/>
        </p:nvCxnSpPr>
        <p:spPr>
          <a:xfrm flipV="1">
            <a:off x="4119821" y="2808891"/>
            <a:ext cx="3537643" cy="55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65FF186-33E2-0210-67AB-08A1B67A705F}"/>
              </a:ext>
            </a:extLst>
          </p:cNvPr>
          <p:cNvSpPr txBox="1">
            <a:spLocks noChangeArrowheads="1"/>
          </p:cNvSpPr>
          <p:nvPr/>
        </p:nvSpPr>
        <p:spPr bwMode="auto">
          <a:xfrm rot="20857856">
            <a:off x="8293319" y="3402077"/>
            <a:ext cx="1624522" cy="30777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Cas particulier</a:t>
            </a: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BE8C328D-0900-1F34-A5CB-D06230E71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464" y="2968383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344A4D4-6448-61F2-19C7-9E6FAE8C056E}"/>
              </a:ext>
            </a:extLst>
          </p:cNvPr>
          <p:cNvCxnSpPr>
            <a:cxnSpLocks/>
          </p:cNvCxnSpPr>
          <p:nvPr/>
        </p:nvCxnSpPr>
        <p:spPr>
          <a:xfrm flipV="1">
            <a:off x="3957495" y="2988559"/>
            <a:ext cx="0" cy="6999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7EAD5D6-259D-7A44-5033-6BB8F2201C4F}"/>
              </a:ext>
            </a:extLst>
          </p:cNvPr>
          <p:cNvCxnSpPr>
            <a:cxnSpLocks/>
          </p:cNvCxnSpPr>
          <p:nvPr/>
        </p:nvCxnSpPr>
        <p:spPr>
          <a:xfrm>
            <a:off x="3945126" y="3679217"/>
            <a:ext cx="408286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9852333-F0EB-0CC8-AC87-50E8022AE8B8}"/>
              </a:ext>
            </a:extLst>
          </p:cNvPr>
          <p:cNvCxnSpPr>
            <a:cxnSpLocks/>
          </p:cNvCxnSpPr>
          <p:nvPr/>
        </p:nvCxnSpPr>
        <p:spPr>
          <a:xfrm flipV="1">
            <a:off x="8038686" y="3282444"/>
            <a:ext cx="0" cy="4060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9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Lecture des mouvements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B98AF-A85B-3965-BEA9-E18332F4B068}"/>
              </a:ext>
            </a:extLst>
          </p:cNvPr>
          <p:cNvSpPr txBox="1">
            <a:spLocks/>
          </p:cNvSpPr>
          <p:nvPr/>
        </p:nvSpPr>
        <p:spPr>
          <a:xfrm>
            <a:off x="468314" y="1412775"/>
            <a:ext cx="9791700" cy="5480393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3" defTabSz="847725" eaLnBrk="0" hangingPunct="0">
              <a:defRPr/>
            </a:pPr>
            <a:endParaRPr lang="fr-FR" sz="32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defTabSz="847725" eaLnBrk="0" hangingPunct="0">
              <a:defRPr/>
            </a:pPr>
            <a:r>
              <a:rPr lang="fr-FR" sz="3200" b="1" kern="0">
                <a:latin typeface="Arial" panose="020B0604020202020204" pitchFamily="34" charset="0"/>
                <a:cs typeface="Arial" panose="020B0604020202020204" pitchFamily="34" charset="0"/>
              </a:rPr>
              <a:t>Chaque mouvement peut contenir </a:t>
            </a:r>
            <a:r>
              <a:rPr lang="fr-FR" sz="3200" b="1" u="sng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="1" i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kern="0">
                <a:latin typeface="Arial" panose="020B0604020202020204" pitchFamily="34" charset="0"/>
                <a:cs typeface="Arial" panose="020B0604020202020204" pitchFamily="34" charset="0"/>
              </a:rPr>
              <a:t>sortes de paragraphe</a:t>
            </a:r>
          </a:p>
          <a:p>
            <a:pPr marL="188913" algn="just" defTabSz="847725" eaLnBrk="0" hangingPunct="0">
              <a:lnSpc>
                <a:spcPct val="150000"/>
              </a:lnSpc>
              <a:defRPr/>
            </a:pPr>
            <a:endParaRPr lang="fr-FR" sz="32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0" algn="just" defTabSz="847725" eaLnBrk="0" hangingPunct="0">
              <a:lnSpc>
                <a:spcPct val="50000"/>
              </a:lnSpc>
              <a:defRPr/>
            </a:pPr>
            <a:endParaRPr lang="fr-FR" sz="3200" b="1" u="sng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0" lvl="4" algn="just" defTabSz="847725" eaLnBrk="0" hangingPunct="0">
              <a:lnSpc>
                <a:spcPct val="50000"/>
              </a:lnSpc>
              <a:defRPr/>
            </a:pPr>
            <a:endParaRPr lang="fr-FR" sz="3200" b="1" i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indent="0" algn="just" defTabSz="847725" eaLnBrk="0" hangingPunct="0">
              <a:lnSpc>
                <a:spcPct val="150000"/>
              </a:lnSpc>
              <a:buClr>
                <a:srgbClr val="FF3300"/>
              </a:buClr>
              <a:buFont typeface="Arial"/>
              <a:buNone/>
              <a:defRPr/>
            </a:pPr>
            <a:endParaRPr lang="fr-FR" sz="3200" b="1" i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1° Paragraphe côté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B7F2E62-AA96-7DA8-B28A-DF6D944ECED3}"/>
              </a:ext>
            </a:extLst>
          </p:cNvPr>
          <p:cNvSpPr txBox="1">
            <a:spLocks/>
          </p:cNvSpPr>
          <p:nvPr/>
        </p:nvSpPr>
        <p:spPr>
          <a:xfrm>
            <a:off x="468312" y="1340768"/>
            <a:ext cx="9791701" cy="5291144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comprend un ou plusieurs éléments ayant une valeur donnée :</a:t>
            </a:r>
          </a:p>
          <a:p>
            <a:pPr marL="7874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Ecriture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 souligné : élément coté</a:t>
            </a:r>
          </a:p>
          <a:p>
            <a:pPr marL="444500" lvl="1" indent="0">
              <a:buNone/>
            </a:pPr>
            <a:endParaRPr lang="fr-FR" sz="12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Ecriture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gras italique : position tenue </a:t>
            </a:r>
          </a:p>
          <a:p>
            <a:pPr marL="444500" lvl="1" indent="0">
              <a:buNone/>
            </a:pPr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Ecriture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"normale"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tout élément ou passage non coté</a:t>
            </a:r>
          </a:p>
          <a:p>
            <a:pPr marL="329184" lvl="1" indent="0">
              <a:buFont typeface="Arial"/>
              <a:buNone/>
            </a:pPr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4E66B0-8493-C1E5-63D7-01D9DCFC6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43605"/>
              </p:ext>
            </p:extLst>
          </p:nvPr>
        </p:nvGraphicFramePr>
        <p:xfrm>
          <a:off x="468314" y="3781425"/>
          <a:ext cx="5952584" cy="22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aseline="0" dirty="0"/>
                        <a:t>1 - 6 :Glisser au </a:t>
                      </a:r>
                      <a:r>
                        <a:rPr lang="fr-FR" sz="1400" b="1" u="sng" baseline="0" dirty="0"/>
                        <a:t>grand écart antéropostérieur </a:t>
                      </a:r>
                      <a:r>
                        <a:rPr lang="fr-FR" sz="1400" b="0" u="none" baseline="0" dirty="0"/>
                        <a:t> </a:t>
                      </a:r>
                      <a:r>
                        <a:rPr lang="fr-FR" sz="1100" b="0" u="none" baseline="0" dirty="0"/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0" u="none" baseline="0" dirty="0"/>
                        <a:t>7 – 8 :  </a:t>
                      </a:r>
                      <a:r>
                        <a:rPr lang="fr-FR" sz="1400" b="1" i="1" baseline="0" dirty="0"/>
                        <a:t>Position  tenue</a:t>
                      </a:r>
                      <a:endParaRPr lang="fr-FR" sz="1100" b="1" i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fr-FR" sz="1100" b="0" i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28ED27B-6066-2522-77EC-33E616C3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22" y="4462894"/>
            <a:ext cx="3788229" cy="1535070"/>
          </a:xfrm>
          <a:prstGeom prst="rect">
            <a:avLst/>
          </a:prstGeo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DA00C999-79EA-1908-1FD6-82526615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587" y="3221734"/>
            <a:ext cx="2535265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0" dirty="0"/>
              <a:t>Valeur de l’élément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AFD21E-D4B6-0FFE-A784-2613171B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60" y="3756694"/>
            <a:ext cx="618460" cy="634435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DB09AC0-516D-62FB-D837-873E3D7D475E}"/>
              </a:ext>
            </a:extLst>
          </p:cNvPr>
          <p:cNvCxnSpPr>
            <a:cxnSpLocks/>
          </p:cNvCxnSpPr>
          <p:nvPr/>
        </p:nvCxnSpPr>
        <p:spPr>
          <a:xfrm flipV="1">
            <a:off x="6322913" y="3542756"/>
            <a:ext cx="390212" cy="4075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20" y="4889694"/>
            <a:ext cx="648000" cy="540000"/>
          </a:xfrm>
          <a:prstGeom prst="rect">
            <a:avLst/>
          </a:prstGeom>
        </p:spPr>
      </p:pic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2D096EB5-5434-3AFF-09D9-45AFC06578BB}"/>
              </a:ext>
            </a:extLst>
          </p:cNvPr>
          <p:cNvSpPr/>
          <p:nvPr/>
        </p:nvSpPr>
        <p:spPr>
          <a:xfrm>
            <a:off x="5607076" y="5194375"/>
            <a:ext cx="859427" cy="30502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8DD47680-15A1-F00D-EFB3-12EE96FA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980" y="6236877"/>
            <a:ext cx="2878374" cy="40540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0" dirty="0"/>
              <a:t>Symbolique de l’élément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FAC79F4-3501-0B23-6A08-164C8E5900CD}"/>
              </a:ext>
            </a:extLst>
          </p:cNvPr>
          <p:cNvCxnSpPr/>
          <p:nvPr/>
        </p:nvCxnSpPr>
        <p:spPr>
          <a:xfrm>
            <a:off x="6420898" y="5489716"/>
            <a:ext cx="765834" cy="7435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utoShape 6">
            <a:extLst>
              <a:ext uri="{FF2B5EF4-FFF2-40B4-BE49-F238E27FC236}">
                <a16:creationId xmlns:a16="http://schemas.microsoft.com/office/drawing/2014/main" id="{316BAE25-DA05-EC57-C9E0-38CD4AFE8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01" y="4494759"/>
            <a:ext cx="2582423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D88FFC40-B11B-366A-8829-34EA52C9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42" y="3245652"/>
            <a:ext cx="3869870" cy="4468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0" dirty="0"/>
              <a:t>Symbolique de la position tenue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BF92EE2D-01C0-AE09-352D-1244EADB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018" y="4913684"/>
            <a:ext cx="310003" cy="280691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509FDAE-5E2A-77EA-0D9B-1ADA7EBCFCB2}"/>
              </a:ext>
            </a:extLst>
          </p:cNvPr>
          <p:cNvCxnSpPr>
            <a:cxnSpLocks/>
          </p:cNvCxnSpPr>
          <p:nvPr/>
        </p:nvCxnSpPr>
        <p:spPr>
          <a:xfrm>
            <a:off x="4478420" y="3633188"/>
            <a:ext cx="1464507" cy="13052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utoShape 8">
            <a:extLst>
              <a:ext uri="{FF2B5EF4-FFF2-40B4-BE49-F238E27FC236}">
                <a16:creationId xmlns:a16="http://schemas.microsoft.com/office/drawing/2014/main" id="{7503A8B1-6429-F6A6-579B-D391778E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41" y="4905389"/>
            <a:ext cx="1469473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32175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1° Paragraphe côté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ABFAF58-1B05-1F8E-8AFC-96B2F7CA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23976"/>
              </p:ext>
            </p:extLst>
          </p:nvPr>
        </p:nvGraphicFramePr>
        <p:xfrm>
          <a:off x="468313" y="1482356"/>
          <a:ext cx="4973055" cy="22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0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1 - 6 :Glisser au </a:t>
                      </a:r>
                      <a:r>
                        <a:rPr lang="fr-FR" sz="12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écart antéropostérieur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5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– 8 : 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 tenue</a:t>
                      </a:r>
                      <a:endParaRPr lang="fr-FR" sz="1050" b="1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34A8086-9657-F57D-9986-974EE8136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46480"/>
              </p:ext>
            </p:extLst>
          </p:nvPr>
        </p:nvGraphicFramePr>
        <p:xfrm>
          <a:off x="471195" y="3952991"/>
          <a:ext cx="42615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79">
                  <a:extLst>
                    <a:ext uri="{9D8B030D-6E8A-4147-A177-3AD203B41FA5}">
                      <a16:colId xmlns:a16="http://schemas.microsoft.com/office/drawing/2014/main" val="8511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Conseil technique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7328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B709F79-DEBA-40F4-EDE1-B5AABD8E9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8984"/>
              </p:ext>
            </p:extLst>
          </p:nvPr>
        </p:nvGraphicFramePr>
        <p:xfrm>
          <a:off x="5581152" y="1482356"/>
          <a:ext cx="4678861" cy="22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Le grand écart doit être dans l’axe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&gt; à 150°  SP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120° &amp; 150° = 0,10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90° &amp; 120° = 0,30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inférieur à 90° = Difficulté non reconnue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6A597E9-040D-59A1-89B2-6211F46F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16" y="1804394"/>
            <a:ext cx="1675985" cy="9416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0A7CCE-F4EE-BBD4-11BD-52A3171D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1" y="3955414"/>
            <a:ext cx="4678860" cy="208488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199E624-BAB3-218D-F778-F9677F9BC3DC}"/>
              </a:ext>
            </a:extLst>
          </p:cNvPr>
          <p:cNvSpPr/>
          <p:nvPr/>
        </p:nvSpPr>
        <p:spPr>
          <a:xfrm>
            <a:off x="471195" y="3931497"/>
            <a:ext cx="2312199" cy="4369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CBEF8D6-F710-2380-E145-EF348DE3B019}"/>
              </a:ext>
            </a:extLst>
          </p:cNvPr>
          <p:cNvSpPr/>
          <p:nvPr/>
        </p:nvSpPr>
        <p:spPr>
          <a:xfrm>
            <a:off x="5737608" y="1469455"/>
            <a:ext cx="3335131" cy="35375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936CF9A-B0A6-D049-5FAD-3124294D776B}"/>
              </a:ext>
            </a:extLst>
          </p:cNvPr>
          <p:cNvCxnSpPr>
            <a:cxnSpLocks/>
          </p:cNvCxnSpPr>
          <p:nvPr/>
        </p:nvCxnSpPr>
        <p:spPr>
          <a:xfrm flipV="1">
            <a:off x="2783394" y="1804394"/>
            <a:ext cx="3002220" cy="22350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au 7">
            <a:extLst>
              <a:ext uri="{FF2B5EF4-FFF2-40B4-BE49-F238E27FC236}">
                <a16:creationId xmlns:a16="http://schemas.microsoft.com/office/drawing/2014/main" id="{D718F4EE-3FB2-54C4-070C-4EF5EA585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56913"/>
              </p:ext>
            </p:extLst>
          </p:nvPr>
        </p:nvGraphicFramePr>
        <p:xfrm>
          <a:off x="462826" y="4436981"/>
          <a:ext cx="42615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79">
                  <a:extLst>
                    <a:ext uri="{9D8B030D-6E8A-4147-A177-3AD203B41FA5}">
                      <a16:colId xmlns:a16="http://schemas.microsoft.com/office/drawing/2014/main" val="8511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Exigences techniques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73280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9A8486D-660D-F3A4-450B-607DD132C201}"/>
              </a:ext>
            </a:extLst>
          </p:cNvPr>
          <p:cNvSpPr/>
          <p:nvPr/>
        </p:nvSpPr>
        <p:spPr>
          <a:xfrm>
            <a:off x="5581152" y="2842527"/>
            <a:ext cx="3399840" cy="864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64D2140-1E6D-24FD-4C61-6E3933FA63D6}"/>
              </a:ext>
            </a:extLst>
          </p:cNvPr>
          <p:cNvSpPr/>
          <p:nvPr/>
        </p:nvSpPr>
        <p:spPr>
          <a:xfrm>
            <a:off x="475128" y="4436981"/>
            <a:ext cx="2619754" cy="436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EDE3FE-DCC2-5F3C-9DC0-49AD2C3993D9}"/>
              </a:ext>
            </a:extLst>
          </p:cNvPr>
          <p:cNvCxnSpPr>
            <a:cxnSpLocks/>
          </p:cNvCxnSpPr>
          <p:nvPr/>
        </p:nvCxnSpPr>
        <p:spPr>
          <a:xfrm flipV="1">
            <a:off x="3094882" y="3694652"/>
            <a:ext cx="2554054" cy="784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84AB481D-401A-2DEC-2338-FD6766EE3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78708"/>
              </p:ext>
            </p:extLst>
          </p:nvPr>
        </p:nvGraphicFramePr>
        <p:xfrm>
          <a:off x="484602" y="4961157"/>
          <a:ext cx="51643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334">
                  <a:extLst>
                    <a:ext uri="{9D8B030D-6E8A-4147-A177-3AD203B41FA5}">
                      <a16:colId xmlns:a16="http://schemas.microsoft.com/office/drawing/2014/main" val="8511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Fautes générales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Fautes de tenue de corps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73280"/>
                  </a:ext>
                </a:extLst>
              </a:tr>
            </a:tbl>
          </a:graphicData>
        </a:graphic>
      </p:graphicFrame>
      <p:graphicFrame>
        <p:nvGraphicFramePr>
          <p:cNvPr id="21" name="Tableau 7">
            <a:extLst>
              <a:ext uri="{FF2B5EF4-FFF2-40B4-BE49-F238E27FC236}">
                <a16:creationId xmlns:a16="http://schemas.microsoft.com/office/drawing/2014/main" id="{4BF19F5F-3D8E-06B1-4CD5-D49F3B66F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12908"/>
              </p:ext>
            </p:extLst>
          </p:nvPr>
        </p:nvGraphicFramePr>
        <p:xfrm>
          <a:off x="486282" y="5384853"/>
          <a:ext cx="51643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334">
                  <a:extLst>
                    <a:ext uri="{9D8B030D-6E8A-4147-A177-3AD203B41FA5}">
                      <a16:colId xmlns:a16="http://schemas.microsoft.com/office/drawing/2014/main" val="8511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Fautes de texte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0,10 pt par tiret oublié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73280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A885B38C-71F5-3B0D-3ECA-65B97E4B2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25" y="2577815"/>
            <a:ext cx="550951" cy="4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1942</Words>
  <Application>Microsoft Office PowerPoint</Application>
  <PresentationFormat>Personnalisé</PresentationFormat>
  <Paragraphs>347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Helvetica</vt:lpstr>
      <vt:lpstr>Wingdings</vt:lpstr>
      <vt:lpstr>Masque des Titres</vt:lpstr>
      <vt:lpstr>Masque des Contenus</vt:lpstr>
      <vt:lpstr>Présentation PowerPoint</vt:lpstr>
      <vt:lpstr>Sommaire</vt:lpstr>
      <vt:lpstr>Rappel : la note</vt:lpstr>
      <vt:lpstr>Rappel : la note</vt:lpstr>
      <vt:lpstr>Construction des mouvements</vt:lpstr>
      <vt:lpstr>Exigence technique</vt:lpstr>
      <vt:lpstr>Lecture des mouvements</vt:lpstr>
      <vt:lpstr>1° Paragraphe côté</vt:lpstr>
      <vt:lpstr>1° Paragraphe côté</vt:lpstr>
      <vt:lpstr>2° Paragraphe non-côté avec intitulé</vt:lpstr>
      <vt:lpstr>3° Paragraphe non-côté ou "Chorégraphie"</vt:lpstr>
      <vt:lpstr>Reconnaissance des éléments</vt:lpstr>
      <vt:lpstr>Eléménts tentés / reconnus</vt:lpstr>
      <vt:lpstr>Ordre et exécution des éléments</vt:lpstr>
      <vt:lpstr>Paragraphe côté : précisions</vt:lpstr>
      <vt:lpstr>Inversion</vt:lpstr>
      <vt:lpstr>Arrêt</vt:lpstr>
      <vt:lpstr>Liaison d’éléments</vt:lpstr>
      <vt:lpstr>Chute</vt:lpstr>
      <vt:lpstr>Elément recommencé</vt:lpstr>
      <vt:lpstr>Eléments au choix</vt:lpstr>
      <vt:lpstr>Annonce</vt:lpstr>
      <vt:lpstr>Rudiments de symbolique</vt:lpstr>
      <vt:lpstr>Exemples de symbolique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108</cp:revision>
  <dcterms:created xsi:type="dcterms:W3CDTF">2014-03-28T08:32:44Z</dcterms:created>
  <dcterms:modified xsi:type="dcterms:W3CDTF">2023-11-29T13:26:35Z</dcterms:modified>
</cp:coreProperties>
</file>