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418" r:id="rId4"/>
    <p:sldId id="381" r:id="rId5"/>
    <p:sldId id="438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9" r:id="rId14"/>
    <p:sldId id="440" r:id="rId15"/>
    <p:sldId id="441" r:id="rId16"/>
    <p:sldId id="442" r:id="rId17"/>
    <p:sldId id="421" r:id="rId18"/>
    <p:sldId id="422" r:id="rId19"/>
    <p:sldId id="423" r:id="rId20"/>
    <p:sldId id="265" r:id="rId21"/>
    <p:sldId id="443" r:id="rId22"/>
    <p:sldId id="444" r:id="rId23"/>
    <p:sldId id="435" r:id="rId24"/>
    <p:sldId id="436" r:id="rId25"/>
    <p:sldId id="445" r:id="rId26"/>
    <p:sldId id="446" r:id="rId27"/>
    <p:sldId id="427" r:id="rId28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2007A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1388" y="5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A71E-4AA1-437F-9F2F-E937817C15C6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227E-0963-407B-A864-AA38E5B0F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02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948C6-B1D9-4D2F-9B65-3F302E001CA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A8AA-BB4B-4BD6-8520-CC74C7F0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53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" y="487867"/>
            <a:ext cx="7948168" cy="623121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480" y="35203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702422-0791-1448-B1D6-F503555D539E}"/>
              </a:ext>
            </a:extLst>
          </p:cNvPr>
          <p:cNvSpPr txBox="1"/>
          <p:nvPr userDrawn="1"/>
        </p:nvSpPr>
        <p:spPr>
          <a:xfrm>
            <a:off x="1815361" y="1351008"/>
            <a:ext cx="307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dirty="0">
                <a:solidFill>
                  <a:srgbClr val="E2007A"/>
                </a:solidFill>
                <a:latin typeface="+mj-lt"/>
              </a:rPr>
              <a:t>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5D972A-8AD4-9841-B8DB-2B43014A5DA1}"/>
              </a:ext>
            </a:extLst>
          </p:cNvPr>
          <p:cNvSpPr txBox="1"/>
          <p:nvPr userDrawn="1"/>
        </p:nvSpPr>
        <p:spPr>
          <a:xfrm>
            <a:off x="1056776" y="892917"/>
            <a:ext cx="840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i="0" dirty="0">
                <a:solidFill>
                  <a:srgbClr val="E2007A"/>
                </a:solidFill>
                <a:latin typeface="+mj-lt"/>
              </a:rPr>
              <a:t>S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5232C98-5EB4-824C-B9B5-6D62F6E9D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0773" y="5404401"/>
            <a:ext cx="1612900" cy="939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1" y="352035"/>
            <a:ext cx="2162804" cy="637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3918" y="5594318"/>
            <a:ext cx="1612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9" name="Arrondir un rectangle avec un coin diagonal 8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 userDrawn="1"/>
        </p:nvSpPr>
        <p:spPr>
          <a:xfrm flipH="1">
            <a:off x="468312" y="6336736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6430191"/>
            <a:ext cx="1139113" cy="667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5" y="6899168"/>
            <a:ext cx="3041434" cy="1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8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3" descr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"/>
            <a:ext cx="10696583" cy="756884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exte du titre"/>
          <p:cNvSpPr txBox="1">
            <a:spLocks noGrp="1"/>
          </p:cNvSpPr>
          <p:nvPr>
            <p:ph type="title"/>
          </p:nvPr>
        </p:nvSpPr>
        <p:spPr>
          <a:xfrm>
            <a:off x="468661" y="462350"/>
            <a:ext cx="9798978" cy="854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202"/>
              </a:lnSpc>
              <a:defRPr sz="2001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/>
          </p:nvPr>
        </p:nvSpPr>
        <p:spPr>
          <a:xfrm>
            <a:off x="468660" y="1801512"/>
            <a:ext cx="9798965" cy="46839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1pPr>
            <a:lvl2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2pPr>
            <a:lvl3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3pPr>
            <a:lvl4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4pPr>
            <a:lvl5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297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71" r:id="rId4"/>
    <p:sldLayoutId id="2147483672" r:id="rId5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075710" y="990645"/>
            <a:ext cx="6610902" cy="720382"/>
          </a:xfrm>
          <a:prstGeom prst="rect">
            <a:avLst/>
          </a:prstGeom>
        </p:spPr>
        <p:txBody>
          <a:bodyPr/>
          <a:lstStyle/>
          <a:p>
            <a:r>
              <a:rPr lang="fr-FR" sz="40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du juge Imposé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273249" y="2722092"/>
            <a:ext cx="6564087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2 - Noter un mouvement Imposé</a:t>
            </a:r>
            <a:endParaRPr lang="fr-FR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F5B9009-03CA-756B-DA1D-CE4B31ACE905}"/>
              </a:ext>
            </a:extLst>
          </p:cNvPr>
          <p:cNvSpPr txBox="1">
            <a:spLocks/>
          </p:cNvSpPr>
          <p:nvPr/>
        </p:nvSpPr>
        <p:spPr>
          <a:xfrm>
            <a:off x="3441560" y="2481943"/>
            <a:ext cx="5059345" cy="720382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AD9196E-6F93-B718-619B-450E51D3496A}"/>
              </a:ext>
            </a:extLst>
          </p:cNvPr>
          <p:cNvSpPr txBox="1">
            <a:spLocks/>
          </p:cNvSpPr>
          <p:nvPr/>
        </p:nvSpPr>
        <p:spPr>
          <a:xfrm>
            <a:off x="4639822" y="4360526"/>
            <a:ext cx="3977474" cy="6273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2800" dirty="0">
                <a:solidFill>
                  <a:srgbClr val="D60093"/>
                </a:solidFill>
              </a:rPr>
              <a:t>Saison 2023-2024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0D5FFA-758C-27A6-6AD7-96E9EC2B2CE6}"/>
              </a:ext>
            </a:extLst>
          </p:cNvPr>
          <p:cNvSpPr txBox="1"/>
          <p:nvPr/>
        </p:nvSpPr>
        <p:spPr>
          <a:xfrm>
            <a:off x="468312" y="1408822"/>
            <a:ext cx="9752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Verticale,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 du corps, des bras ou des jambes formant une ligne perpendiculaire avec le sol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085EDA-1725-F530-D0AF-99391C71F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66" y="2086564"/>
            <a:ext cx="4672484" cy="3717503"/>
          </a:xfrm>
          <a:prstGeom prst="rect">
            <a:avLst/>
          </a:prstGeom>
        </p:spPr>
      </p:pic>
      <p:sp>
        <p:nvSpPr>
          <p:cNvPr id="10" name="Rectangle à coins arrondis 10">
            <a:extLst>
              <a:ext uri="{FF2B5EF4-FFF2-40B4-BE49-F238E27FC236}">
                <a16:creationId xmlns:a16="http://schemas.microsoft.com/office/drawing/2014/main" id="{2F624BE7-4211-D058-5DDF-2812CE2436AA}"/>
              </a:ext>
            </a:extLst>
          </p:cNvPr>
          <p:cNvSpPr/>
          <p:nvPr/>
        </p:nvSpPr>
        <p:spPr>
          <a:xfrm>
            <a:off x="6547918" y="3493393"/>
            <a:ext cx="230468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 verticaux</a:t>
            </a:r>
          </a:p>
        </p:txBody>
      </p:sp>
    </p:spTree>
    <p:extLst>
      <p:ext uri="{BB962C8B-B14F-4D97-AF65-F5344CB8AC3E}">
        <p14:creationId xmlns:p14="http://schemas.microsoft.com/office/powerpoint/2010/main" val="23455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10">
            <a:extLst>
              <a:ext uri="{FF2B5EF4-FFF2-40B4-BE49-F238E27FC236}">
                <a16:creationId xmlns:a16="http://schemas.microsoft.com/office/drawing/2014/main" id="{2F624BE7-4211-D058-5DDF-2812CE2436AA}"/>
              </a:ext>
            </a:extLst>
          </p:cNvPr>
          <p:cNvSpPr/>
          <p:nvPr/>
        </p:nvSpPr>
        <p:spPr>
          <a:xfrm>
            <a:off x="6085694" y="3493393"/>
            <a:ext cx="390236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 à l’oblique latérale basse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82DC7-5BE4-7204-073F-FBFF97803C02}"/>
              </a:ext>
            </a:extLst>
          </p:cNvPr>
          <p:cNvSpPr txBox="1"/>
          <p:nvPr/>
        </p:nvSpPr>
        <p:spPr>
          <a:xfrm>
            <a:off x="498458" y="1408822"/>
            <a:ext cx="97218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 du corps, des bras ou des jambes formant un angle de + ou moins 45°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29A7CE-E0CC-783C-D9BB-AEA657A4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2130001"/>
            <a:ext cx="4883498" cy="33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re 10"/>
          <p:cNvSpPr txBox="1">
            <a:spLocks noGrp="1"/>
          </p:cNvSpPr>
          <p:nvPr>
            <p:ph type="title"/>
          </p:nvPr>
        </p:nvSpPr>
        <p:spPr>
          <a:xfrm>
            <a:off x="572476" y="454698"/>
            <a:ext cx="10119040" cy="7463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Positions ou attitudes courantes</a:t>
            </a:r>
          </a:p>
        </p:txBody>
      </p:sp>
      <p:grpSp>
        <p:nvGrpSpPr>
          <p:cNvPr id="174" name="Rectangle 8"/>
          <p:cNvGrpSpPr/>
          <p:nvPr/>
        </p:nvGrpSpPr>
        <p:grpSpPr>
          <a:xfrm>
            <a:off x="251707" y="1290694"/>
            <a:ext cx="9792119" cy="5548738"/>
            <a:chOff x="0" y="0"/>
            <a:chExt cx="9784846" cy="5544616"/>
          </a:xfrm>
        </p:grpSpPr>
        <p:sp>
          <p:nvSpPr>
            <p:cNvPr id="172" name="Rectangle"/>
            <p:cNvSpPr/>
            <p:nvPr/>
          </p:nvSpPr>
          <p:spPr>
            <a:xfrm>
              <a:off x="0" y="0"/>
              <a:ext cx="9784847" cy="5544617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53" tIns="45753" rIns="45753" bIns="45753" numCol="1" anchor="t">
              <a:noAutofit/>
            </a:bodyPr>
            <a:lstStyle/>
            <a:p>
              <a:pPr algn="just"/>
              <a:endParaRPr sz="2101"/>
            </a:p>
          </p:txBody>
        </p:sp>
        <p:sp>
          <p:nvSpPr>
            <p:cNvPr id="173" name="Appui facial Barres asymétriques,"/>
            <p:cNvSpPr txBox="1"/>
            <p:nvPr/>
          </p:nvSpPr>
          <p:spPr>
            <a:xfrm>
              <a:off x="58420" y="12700"/>
              <a:ext cx="9668007" cy="3435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53" tIns="45753" rIns="45753" bIns="45753" numCol="1" anchor="t">
              <a:spAutoFit/>
            </a:bodyPr>
            <a:lstStyle/>
            <a:p>
              <a:pPr marL="177924" lvl="1" indent="-177924" algn="just">
                <a:buSzPct val="100000"/>
                <a:buChar char="✓"/>
                <a:defRPr b="1" i="1" u="sng"/>
              </a:pPr>
              <a:r>
                <a:rPr sz="2101"/>
                <a:t>Appui facial Barres asymétriques,</a:t>
              </a:r>
              <a:r>
                <a:rPr sz="2101"/>
                <a:t> </a:t>
              </a: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lvl="1" algn="just"/>
              <a:endParaRPr sz="2101">
                <a:solidFill>
                  <a:srgbClr val="FFFFFF"/>
                </a:solidFill>
              </a:endParaRPr>
            </a:p>
            <a:p>
              <a:pPr lvl="1" algn="just"/>
              <a:endParaRPr sz="2101">
                <a:solidFill>
                  <a:srgbClr val="FFFFFF"/>
                </a:solidFill>
              </a:endParaRPr>
            </a:p>
          </p:txBody>
        </p:sp>
      </p:grpSp>
      <p:grpSp>
        <p:nvGrpSpPr>
          <p:cNvPr id="178" name="Groupe 9"/>
          <p:cNvGrpSpPr/>
          <p:nvPr/>
        </p:nvGrpSpPr>
        <p:grpSpPr>
          <a:xfrm>
            <a:off x="1289934" y="2040846"/>
            <a:ext cx="3004762" cy="5033834"/>
            <a:chOff x="0" y="0"/>
            <a:chExt cx="3002529" cy="5030094"/>
          </a:xfrm>
        </p:grpSpPr>
        <p:sp>
          <p:nvSpPr>
            <p:cNvPr id="175" name="Rectangle à coins arrondis 10"/>
            <p:cNvSpPr/>
            <p:nvPr/>
          </p:nvSpPr>
          <p:spPr>
            <a:xfrm>
              <a:off x="0" y="0"/>
              <a:ext cx="2839692" cy="425884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30E"/>
                </a:gs>
                <a:gs pos="100000">
                  <a:srgbClr val="FFE9B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53" tIns="45753" rIns="45753" bIns="45753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101"/>
            </a:p>
          </p:txBody>
        </p:sp>
        <p:pic>
          <p:nvPicPr>
            <p:cNvPr id="176" name="Image 7" descr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84" y="215150"/>
              <a:ext cx="2519736" cy="3917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ZoneTexte 12"/>
            <p:cNvSpPr txBox="1"/>
            <p:nvPr/>
          </p:nvSpPr>
          <p:spPr>
            <a:xfrm>
              <a:off x="2487005" y="3921331"/>
              <a:ext cx="515524" cy="1108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53" tIns="45753" rIns="45753" bIns="45753" numCol="1" anchor="t">
              <a:spAutoFit/>
            </a:bodyPr>
            <a:lstStyle>
              <a:lvl1pPr>
                <a:defRPr sz="6600">
                  <a:solidFill>
                    <a:srgbClr val="00B050"/>
                  </a:solidFill>
                  <a:latin typeface="Wingdings 2"/>
                  <a:ea typeface="Wingdings 2"/>
                  <a:cs typeface="Wingdings 2"/>
                  <a:sym typeface="Wingdings 2"/>
                </a:defRPr>
              </a:lvl1pPr>
            </a:lstStyle>
            <a:p>
              <a:pPr>
                <a:defRPr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6605"/>
                <a:t>☑</a:t>
              </a:r>
            </a:p>
          </p:txBody>
        </p:sp>
      </p:grpSp>
      <p:grpSp>
        <p:nvGrpSpPr>
          <p:cNvPr id="182" name="Groupe 7"/>
          <p:cNvGrpSpPr/>
          <p:nvPr/>
        </p:nvGrpSpPr>
        <p:grpSpPr>
          <a:xfrm>
            <a:off x="5674394" y="1983120"/>
            <a:ext cx="2980832" cy="5042858"/>
            <a:chOff x="0" y="0"/>
            <a:chExt cx="2978616" cy="5039111"/>
          </a:xfrm>
        </p:grpSpPr>
        <p:sp>
          <p:nvSpPr>
            <p:cNvPr id="179" name="Rectangle à coins arrondis 13"/>
            <p:cNvSpPr/>
            <p:nvPr/>
          </p:nvSpPr>
          <p:spPr>
            <a:xfrm>
              <a:off x="221733" y="0"/>
              <a:ext cx="2756883" cy="42640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C60086"/>
                </a:gs>
                <a:gs pos="100000">
                  <a:srgbClr val="FFA0C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53" tIns="45753" rIns="45753" bIns="45753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101"/>
            </a:p>
          </p:txBody>
        </p:sp>
        <p:sp>
          <p:nvSpPr>
            <p:cNvPr id="180" name="ZoneTexte 5"/>
            <p:cNvSpPr txBox="1"/>
            <p:nvPr/>
          </p:nvSpPr>
          <p:spPr>
            <a:xfrm>
              <a:off x="0" y="3930348"/>
              <a:ext cx="521936" cy="1108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53" tIns="45753" rIns="45753" bIns="45753" numCol="1" anchor="t">
              <a:spAutoFit/>
            </a:bodyPr>
            <a:lstStyle>
              <a:lvl1pPr>
                <a:defRPr sz="6600">
                  <a:solidFill>
                    <a:srgbClr val="FF0000"/>
                  </a:solidFill>
                  <a:latin typeface="Wingdings 2"/>
                  <a:ea typeface="Wingdings 2"/>
                  <a:cs typeface="Wingdings 2"/>
                  <a:sym typeface="Wingdings 2"/>
                </a:defRPr>
              </a:lvl1pPr>
            </a:lstStyle>
            <a:p>
              <a:pPr>
                <a:defRPr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6605"/>
                <a:t></a:t>
              </a:r>
            </a:p>
          </p:txBody>
        </p:sp>
        <p:pic>
          <p:nvPicPr>
            <p:cNvPr id="181" name="Image 8" descr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344" y="265743"/>
              <a:ext cx="2549660" cy="3755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2563592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 advAuto="0"/>
      <p:bldP spid="178" grpId="0" animBg="1" advAuto="0"/>
      <p:bldP spid="182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re 10"/>
          <p:cNvSpPr txBox="1">
            <a:spLocks noGrp="1"/>
          </p:cNvSpPr>
          <p:nvPr>
            <p:ph type="title"/>
          </p:nvPr>
        </p:nvSpPr>
        <p:spPr>
          <a:xfrm>
            <a:off x="581778" y="436095"/>
            <a:ext cx="10119040" cy="7463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Positions ou attitudes courantes</a:t>
            </a:r>
          </a:p>
        </p:txBody>
      </p:sp>
      <p:grpSp>
        <p:nvGrpSpPr>
          <p:cNvPr id="187" name="Rectangle 19"/>
          <p:cNvGrpSpPr/>
          <p:nvPr/>
        </p:nvGrpSpPr>
        <p:grpSpPr>
          <a:xfrm>
            <a:off x="251705" y="1352433"/>
            <a:ext cx="10151464" cy="5764923"/>
            <a:chOff x="0" y="0"/>
            <a:chExt cx="10143923" cy="5760640"/>
          </a:xfrm>
        </p:grpSpPr>
        <p:sp>
          <p:nvSpPr>
            <p:cNvPr id="185" name="Rectangle"/>
            <p:cNvSpPr/>
            <p:nvPr/>
          </p:nvSpPr>
          <p:spPr>
            <a:xfrm>
              <a:off x="-1" y="-1"/>
              <a:ext cx="10143925" cy="5760642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53" tIns="45753" rIns="45753" bIns="45753" numCol="1" anchor="t">
              <a:noAutofit/>
            </a:bodyPr>
            <a:lstStyle/>
            <a:p>
              <a:pPr algn="just"/>
              <a:endParaRPr sz="2101"/>
            </a:p>
          </p:txBody>
        </p:sp>
        <p:sp>
          <p:nvSpPr>
            <p:cNvPr id="186" name="Suspension en Barres asymétriques,"/>
            <p:cNvSpPr txBox="1"/>
            <p:nvPr/>
          </p:nvSpPr>
          <p:spPr>
            <a:xfrm>
              <a:off x="58419" y="12699"/>
              <a:ext cx="10027085" cy="3435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53" tIns="45753" rIns="45753" bIns="45753" numCol="1" anchor="t">
              <a:spAutoFit/>
            </a:bodyPr>
            <a:lstStyle/>
            <a:p>
              <a:pPr marL="177924" lvl="1" indent="-177924" algn="just">
                <a:buSzPct val="100000"/>
                <a:buChar char="✓"/>
                <a:defRPr b="1" i="1" u="sng"/>
              </a:pPr>
              <a:r>
                <a:rPr sz="2101"/>
                <a:t>Suspension en Barres asymétriques,</a:t>
              </a:r>
              <a:r>
                <a:rPr sz="2101"/>
                <a:t> </a:t>
              </a: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marL="743470" lvl="1" indent="-285950" algn="just">
                <a:buSzPct val="100000"/>
                <a:buChar char="✓"/>
              </a:pPr>
              <a:endParaRPr sz="2101">
                <a:solidFill>
                  <a:srgbClr val="FFFFFF"/>
                </a:solidFill>
              </a:endParaRPr>
            </a:p>
            <a:p>
              <a:pPr lvl="1" algn="just"/>
              <a:endParaRPr sz="2101">
                <a:solidFill>
                  <a:srgbClr val="FFFFFF"/>
                </a:solidFill>
              </a:endParaRPr>
            </a:p>
            <a:p>
              <a:pPr lvl="1" algn="just"/>
              <a:endParaRPr sz="2101">
                <a:solidFill>
                  <a:srgbClr val="FFFFFF"/>
                </a:solidFill>
              </a:endParaRPr>
            </a:p>
          </p:txBody>
        </p:sp>
      </p:grpSp>
      <p:grpSp>
        <p:nvGrpSpPr>
          <p:cNvPr id="192" name="Groupe 20"/>
          <p:cNvGrpSpPr/>
          <p:nvPr/>
        </p:nvGrpSpPr>
        <p:grpSpPr>
          <a:xfrm>
            <a:off x="1133226" y="2187432"/>
            <a:ext cx="3257789" cy="5213243"/>
            <a:chOff x="0" y="0"/>
            <a:chExt cx="3255370" cy="5209370"/>
          </a:xfrm>
        </p:grpSpPr>
        <p:grpSp>
          <p:nvGrpSpPr>
            <p:cNvPr id="190" name="Groupe 11"/>
            <p:cNvGrpSpPr/>
            <p:nvPr/>
          </p:nvGrpSpPr>
          <p:grpSpPr>
            <a:xfrm>
              <a:off x="0" y="0"/>
              <a:ext cx="3133795" cy="4453554"/>
              <a:chOff x="0" y="0"/>
              <a:chExt cx="3133794" cy="4453553"/>
            </a:xfrm>
          </p:grpSpPr>
          <p:sp>
            <p:nvSpPr>
              <p:cNvPr id="188" name="Rectangle à coins arrondis 23"/>
              <p:cNvSpPr/>
              <p:nvPr/>
            </p:nvSpPr>
            <p:spPr>
              <a:xfrm>
                <a:off x="0" y="0"/>
                <a:ext cx="3133795" cy="4453554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D30E"/>
                  </a:gs>
                  <a:gs pos="100000">
                    <a:srgbClr val="FFE9B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53" tIns="45753" rIns="45753" bIns="45753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2101"/>
              </a:p>
            </p:txBody>
          </p:sp>
          <p:pic>
            <p:nvPicPr>
              <p:cNvPr id="189" name="Image 8" descr="Imag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9812" y="220110"/>
                <a:ext cx="2394315" cy="40761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91" name="ZoneTexte 6"/>
            <p:cNvSpPr txBox="1"/>
            <p:nvPr/>
          </p:nvSpPr>
          <p:spPr>
            <a:xfrm>
              <a:off x="2739846" y="4100607"/>
              <a:ext cx="515524" cy="1108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53" tIns="45753" rIns="45753" bIns="45753" numCol="1" anchor="t">
              <a:spAutoFit/>
            </a:bodyPr>
            <a:lstStyle>
              <a:lvl1pPr>
                <a:defRPr sz="6600">
                  <a:solidFill>
                    <a:srgbClr val="00B050"/>
                  </a:solidFill>
                  <a:latin typeface="Wingdings 2"/>
                  <a:ea typeface="Wingdings 2"/>
                  <a:cs typeface="Wingdings 2"/>
                  <a:sym typeface="Wingdings 2"/>
                </a:defRPr>
              </a:lvl1pPr>
            </a:lstStyle>
            <a:p>
              <a:pPr>
                <a:defRPr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6605"/>
                <a:t>☑</a:t>
              </a:r>
            </a:p>
          </p:txBody>
        </p:sp>
      </p:grpSp>
      <p:grpSp>
        <p:nvGrpSpPr>
          <p:cNvPr id="196" name="Groupe 25"/>
          <p:cNvGrpSpPr/>
          <p:nvPr/>
        </p:nvGrpSpPr>
        <p:grpSpPr>
          <a:xfrm>
            <a:off x="5720767" y="2168370"/>
            <a:ext cx="3522535" cy="5222679"/>
            <a:chOff x="0" y="0"/>
            <a:chExt cx="3519917" cy="5218799"/>
          </a:xfrm>
        </p:grpSpPr>
        <p:sp>
          <p:nvSpPr>
            <p:cNvPr id="193" name="Rectangle à coins arrondis 26"/>
            <p:cNvSpPr/>
            <p:nvPr/>
          </p:nvSpPr>
          <p:spPr>
            <a:xfrm>
              <a:off x="269602" y="0"/>
              <a:ext cx="3250315" cy="44590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C60086"/>
                </a:gs>
                <a:gs pos="100000">
                  <a:srgbClr val="FFA0C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53" tIns="45753" rIns="45753" bIns="45753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101"/>
            </a:p>
          </p:txBody>
        </p:sp>
        <p:sp>
          <p:nvSpPr>
            <p:cNvPr id="194" name="ZoneTexte 5"/>
            <p:cNvSpPr txBox="1"/>
            <p:nvPr/>
          </p:nvSpPr>
          <p:spPr>
            <a:xfrm>
              <a:off x="0" y="4110036"/>
              <a:ext cx="521936" cy="1108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53" tIns="45753" rIns="45753" bIns="45753" numCol="1" anchor="t">
              <a:spAutoFit/>
            </a:bodyPr>
            <a:lstStyle>
              <a:lvl1pPr>
                <a:defRPr sz="6600">
                  <a:solidFill>
                    <a:srgbClr val="FF0000"/>
                  </a:solidFill>
                  <a:latin typeface="Wingdings 2"/>
                  <a:ea typeface="Wingdings 2"/>
                  <a:cs typeface="Wingdings 2"/>
                  <a:sym typeface="Wingdings 2"/>
                </a:defRPr>
              </a:lvl1pPr>
            </a:lstStyle>
            <a:p>
              <a:pPr>
                <a:defRPr b="1"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6605"/>
                <a:t></a:t>
              </a:r>
            </a:p>
          </p:txBody>
        </p:sp>
        <p:pic>
          <p:nvPicPr>
            <p:cNvPr id="195" name="Image 2" descr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887" y="345055"/>
              <a:ext cx="2974521" cy="3886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84121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  <p:bldP spid="192" grpId="0" animBg="1" advAuto="0"/>
      <p:bldP spid="19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Note</a:t>
            </a:r>
          </a:p>
        </p:txBody>
      </p:sp>
      <p:sp>
        <p:nvSpPr>
          <p:cNvPr id="199" name="Note finale  =  Note D        +    Note E                     DIFFICULTÉ            EXÉCUTION"/>
          <p:cNvSpPr txBox="1">
            <a:spLocks noGrp="1"/>
          </p:cNvSpPr>
          <p:nvPr>
            <p:ph type="body" idx="4294967295"/>
          </p:nvPr>
        </p:nvSpPr>
        <p:spPr>
          <a:xfrm>
            <a:off x="468660" y="1801704"/>
            <a:ext cx="9798965" cy="46834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4" indent="0">
              <a:lnSpc>
                <a:spcPts val="2402"/>
              </a:lnSpc>
              <a:spcBef>
                <a:spcPts val="3603"/>
              </a:spcBef>
              <a:buNone/>
              <a:defRPr sz="2300"/>
            </a:pPr>
            <a:r>
              <a:rPr sz="3002" b="1"/>
              <a:t>Note finale  =  Note D        +    Note E</a:t>
            </a:r>
            <a:r>
              <a:rPr sz="3002"/>
              <a:t/>
            </a:r>
            <a:br>
              <a:rPr sz="3002"/>
            </a:br>
            <a:r>
              <a:rPr sz="3002"/>
              <a:t>                   </a:t>
            </a:r>
            <a:r>
              <a:rPr sz="3002">
                <a:solidFill>
                  <a:srgbClr val="D440A4"/>
                </a:solidFill>
              </a:rPr>
              <a:t> </a:t>
            </a:r>
            <a:r>
              <a:rPr sz="2602">
                <a:solidFill>
                  <a:srgbClr val="D440A4"/>
                </a:solidFill>
              </a:rPr>
              <a:t>D</a:t>
            </a:r>
            <a:r>
              <a:rPr sz="2602"/>
              <a:t>IFFICULTÉ            </a:t>
            </a:r>
            <a:r>
              <a:rPr sz="2602">
                <a:solidFill>
                  <a:srgbClr val="D440A4"/>
                </a:solidFill>
              </a:rPr>
              <a:t>E</a:t>
            </a:r>
            <a:r>
              <a:rPr sz="2602"/>
              <a:t>XÉCUTION</a:t>
            </a:r>
            <a:br>
              <a:rPr sz="2602"/>
            </a:br>
            <a:r>
              <a:t>            </a:t>
            </a:r>
          </a:p>
        </p:txBody>
      </p:sp>
      <p:sp>
        <p:nvSpPr>
          <p:cNvPr id="200" name="= 10…"/>
          <p:cNvSpPr txBox="1"/>
          <p:nvPr/>
        </p:nvSpPr>
        <p:spPr>
          <a:xfrm>
            <a:off x="5433081" y="2369893"/>
            <a:ext cx="2427657" cy="118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53" rIns="45753">
            <a:spAutoFit/>
          </a:bodyPr>
          <a:lstStyle/>
          <a:p>
            <a:pPr algn="ctr"/>
            <a:r>
              <a:rPr sz="2101"/>
              <a:t>= </a:t>
            </a:r>
            <a:r>
              <a:rPr sz="2902" b="1"/>
              <a:t>10</a:t>
            </a:r>
          </a:p>
          <a:p>
            <a:pPr algn="ctr"/>
            <a:r>
              <a:rPr sz="2101"/>
              <a:t>moins les FAUTES </a:t>
            </a:r>
          </a:p>
          <a:p>
            <a:pPr algn="ctr"/>
            <a:r>
              <a:rPr sz="2101"/>
              <a:t>d’Exécution</a:t>
            </a:r>
          </a:p>
        </p:txBody>
      </p:sp>
      <p:sp>
        <p:nvSpPr>
          <p:cNvPr id="201" name="* En règle générale. Ce maximum peut varier en fonction des éléments optionnels. Ex : 3è au 5è degré Sol (sur 5,5 et 7,5 et 9,5)"/>
          <p:cNvSpPr txBox="1"/>
          <p:nvPr/>
        </p:nvSpPr>
        <p:spPr>
          <a:xfrm>
            <a:off x="1961810" y="5812544"/>
            <a:ext cx="6197434" cy="78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>
            <a:lvl1pPr defTabSz="914400">
              <a:defRPr sz="1500" i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501"/>
              <a:t>* En règle générale. Ce maximum peut varier en fonction des éléments optionnels. Ex : 3è au 5è degré Sol (sur 5,5 et 7,5 et 9,5)</a:t>
            </a:r>
          </a:p>
        </p:txBody>
      </p:sp>
      <p:graphicFrame>
        <p:nvGraphicFramePr>
          <p:cNvPr id="202" name="Tableau 1-1"/>
          <p:cNvGraphicFramePr/>
          <p:nvPr/>
        </p:nvGraphicFramePr>
        <p:xfrm>
          <a:off x="2030242" y="4722208"/>
          <a:ext cx="6060564" cy="854933"/>
        </p:xfrm>
        <a:graphic>
          <a:graphicData uri="http://schemas.openxmlformats.org/drawingml/2006/table">
            <a:tbl>
              <a:tblPr bandRow="1"/>
              <a:tblGrid>
                <a:gridCol w="101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55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Degré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3ème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900"/>
                      </a:pPr>
                      <a:r>
                        <a:rPr sz="1900"/>
                        <a:t>Note D max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r>
                        <a:rPr sz="2100"/>
                        <a:t>  6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8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10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3" name="Fonction du degré"/>
          <p:cNvSpPr txBox="1"/>
          <p:nvPr/>
        </p:nvSpPr>
        <p:spPr>
          <a:xfrm>
            <a:off x="2427203" y="2818746"/>
            <a:ext cx="2259665" cy="41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53" rIns="45753">
            <a:spAutoFit/>
          </a:bodyPr>
          <a:lstStyle>
            <a:lvl1pPr algn="ctr"/>
          </a:lstStyle>
          <a:p>
            <a:r>
              <a:rPr sz="2101"/>
              <a:t>Fonction du degré</a:t>
            </a:r>
          </a:p>
        </p:txBody>
      </p:sp>
    </p:spTree>
    <p:extLst>
      <p:ext uri="{BB962C8B-B14F-4D97-AF65-F5344CB8AC3E}">
        <p14:creationId xmlns:p14="http://schemas.microsoft.com/office/powerpoint/2010/main" val="418247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Contenu des mouvements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5BACD2D-8045-29C2-D702-F5D9CEE35EF9}"/>
              </a:ext>
            </a:extLst>
          </p:cNvPr>
          <p:cNvSpPr txBox="1">
            <a:spLocks/>
          </p:cNvSpPr>
          <p:nvPr/>
        </p:nvSpPr>
        <p:spPr>
          <a:xfrm>
            <a:off x="468314" y="1556419"/>
            <a:ext cx="9791700" cy="5386991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50" lvl="4"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4" indent="-361950">
              <a:buFont typeface="Arial" panose="020B0604020202020204" pitchFamily="34" charset="0"/>
              <a:buChar char="•"/>
              <a:defRPr/>
            </a:pPr>
            <a:r>
              <a:rPr 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En barres asymétriques, les exercices sont composés de </a:t>
            </a:r>
            <a:r>
              <a:rPr lang="fr-FR" sz="28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800" b="1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ifficultés</a:t>
            </a:r>
            <a:r>
              <a:rPr lang="fr-FR" sz="2400" u="sng" kern="0" dirty="0">
                <a:latin typeface="Arial" panose="020B0604020202020204" pitchFamily="34" charset="0"/>
                <a:cs typeface="Arial" panose="020B0604020202020204" pitchFamily="34" charset="0"/>
              </a:rPr>
              <a:t> ayant une valeur donnée </a:t>
            </a:r>
            <a:r>
              <a:rPr 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et d’éléments de liaison</a:t>
            </a:r>
          </a:p>
          <a:p>
            <a:pPr marL="542925" lvl="4" indent="-361950">
              <a:buFont typeface="Arial" panose="020B0604020202020204" pitchFamily="34" charset="0"/>
              <a:buChar char="•"/>
              <a:defRPr/>
            </a:pPr>
            <a:endParaRPr lang="fr-FR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4" indent="-361950">
              <a:buFont typeface="Arial" panose="020B0604020202020204" pitchFamily="34" charset="0"/>
              <a:buChar char="•"/>
              <a:defRPr/>
            </a:pPr>
            <a:r>
              <a:rPr 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En poutre et sol, les exercices sont composés de </a:t>
            </a:r>
            <a:r>
              <a:rPr lang="fr-FR" sz="28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800" b="1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ifficultés</a:t>
            </a:r>
            <a:r>
              <a:rPr lang="fr-FR" sz="24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kern="0" dirty="0">
                <a:latin typeface="Arial" panose="020B0604020202020204" pitchFamily="34" charset="0"/>
                <a:cs typeface="Arial" panose="020B0604020202020204" pitchFamily="34" charset="0"/>
              </a:rPr>
              <a:t>ayant une valeur donnée</a:t>
            </a:r>
            <a:r>
              <a:rPr 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 et d’éléments gymniques ou chorégraphiques</a:t>
            </a:r>
          </a:p>
          <a:p>
            <a:pPr marL="1483678" lvl="4" indent="0">
              <a:buFont typeface="Arial"/>
              <a:buNone/>
              <a:defRPr/>
            </a:pPr>
            <a:endParaRPr lang="fr-FR" sz="28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Note D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2401C3A-B974-170E-E3A0-8AFF1DE4AF87}"/>
              </a:ext>
            </a:extLst>
          </p:cNvPr>
          <p:cNvSpPr txBox="1">
            <a:spLocks/>
          </p:cNvSpPr>
          <p:nvPr/>
        </p:nvSpPr>
        <p:spPr>
          <a:xfrm>
            <a:off x="468314" y="1396492"/>
            <a:ext cx="9791700" cy="6473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 algn="just">
              <a:spcBef>
                <a:spcPts val="600"/>
              </a:spcBef>
              <a:buNone/>
              <a:defRPr/>
            </a:pPr>
            <a:r>
              <a:rPr lang="fr-FR" sz="1800" dirty="0"/>
              <a:t>La </a:t>
            </a:r>
            <a:r>
              <a:rPr lang="fr-FR" sz="2000" b="1" u="sng" dirty="0"/>
              <a:t>note D</a:t>
            </a:r>
            <a:r>
              <a:rPr lang="fr-FR" sz="1800" dirty="0"/>
              <a:t> (difficultés) est variable suivant le degré et va de </a:t>
            </a:r>
            <a:r>
              <a:rPr lang="fr-FR" sz="2400" u="sng" dirty="0"/>
              <a:t>4 à 13 points </a:t>
            </a:r>
            <a:r>
              <a:rPr lang="fr-FR" sz="1800" dirty="0"/>
              <a:t>. (voir particularités sur certains degrés lorsqu’il existe des options)</a:t>
            </a:r>
          </a:p>
          <a:p>
            <a:pPr marL="3032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348933" indent="0" algn="just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indent="-342900" algn="just" defTabSz="847725" eaLnBrk="0" hangingPunct="0">
              <a:spcBef>
                <a:spcPts val="0"/>
              </a:spcBef>
              <a:buClr>
                <a:srgbClr val="FF3300"/>
              </a:buClr>
              <a:buFont typeface="Arial"/>
              <a:buNone/>
              <a:defRPr/>
            </a:pPr>
            <a:endParaRPr lang="fr-FR" sz="1600" kern="0" dirty="0"/>
          </a:p>
          <a:p>
            <a:pPr>
              <a:buFont typeface="Arial"/>
              <a:buNone/>
            </a:pPr>
            <a:endParaRPr lang="fr-FR" sz="16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539C3BE-7BDE-434C-19BF-1D1C99932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92371"/>
              </p:ext>
            </p:extLst>
          </p:nvPr>
        </p:nvGraphicFramePr>
        <p:xfrm>
          <a:off x="1286189" y="2174514"/>
          <a:ext cx="7747277" cy="41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7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dirty="0"/>
                        <a:t>Exemple: </a:t>
                      </a:r>
                      <a:r>
                        <a:rPr lang="fr-FR" sz="2000" dirty="0"/>
                        <a:t>4</a:t>
                      </a:r>
                      <a:r>
                        <a:rPr lang="fr-FR" sz="2000" baseline="30000" dirty="0"/>
                        <a:t>ème</a:t>
                      </a:r>
                      <a:r>
                        <a:rPr lang="fr-FR" sz="2000" dirty="0"/>
                        <a:t> degré  Poutre A/J</a:t>
                      </a:r>
                      <a:endParaRPr lang="fr-FR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dirty="0"/>
                        <a:t>8.00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Entrée Equerre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ATR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Saut écart antéropostérieur + saut groupé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 (0,50 + 0,50)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Pivot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Cabriole + saut vertical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1.00 Pt (0,50 – 0,50)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Roue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1.50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Sortie Saut de mains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dirty="0"/>
                        <a:t>1.50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1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Note 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8B87C9-8848-3BA9-D4CF-5AAA9CD7505A}"/>
              </a:ext>
            </a:extLst>
          </p:cNvPr>
          <p:cNvSpPr txBox="1"/>
          <p:nvPr/>
        </p:nvSpPr>
        <p:spPr>
          <a:xfrm>
            <a:off x="468313" y="1484237"/>
            <a:ext cx="9791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note E</a:t>
            </a:r>
            <a:r>
              <a:rPr lang="fr-FR" sz="24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(exécution) est de 10 points sur lesquels seront déduites les fautes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0A0CDC1-A678-6285-4E59-2F9D288AD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66567"/>
              </p:ext>
            </p:extLst>
          </p:nvPr>
        </p:nvGraphicFramePr>
        <p:xfrm>
          <a:off x="468313" y="2368274"/>
          <a:ext cx="9791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0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Note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Base de 10.00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BB9A1A5-E0AD-58C0-4F67-BD4D06395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51726"/>
              </p:ext>
            </p:extLst>
          </p:nvPr>
        </p:nvGraphicFramePr>
        <p:xfrm>
          <a:off x="468313" y="3429005"/>
          <a:ext cx="9791700" cy="91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223"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9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Fautes évaluées à 2,70 Pts  soit une note E de 7.30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Fautes évaluées à 2,40 Pts  soit une note E de 7.60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0304D9-52BD-AC1F-7F1F-1F0347796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84756"/>
              </p:ext>
            </p:extLst>
          </p:nvPr>
        </p:nvGraphicFramePr>
        <p:xfrm>
          <a:off x="469993" y="4546051"/>
          <a:ext cx="9791700" cy="44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524"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>
                          <a:solidFill>
                            <a:schemeClr val="tx1"/>
                          </a:solidFill>
                        </a:rPr>
                        <a:t>Soit une note E moyenne de : (7,30 + 7,60)/2 = </a:t>
                      </a:r>
                      <a:r>
                        <a:rPr lang="fr-FR" sz="2000" b="1" u="sng" dirty="0">
                          <a:solidFill>
                            <a:schemeClr val="tx1"/>
                          </a:solidFill>
                        </a:rPr>
                        <a:t>7,45 Pts</a:t>
                      </a:r>
                      <a:endParaRPr lang="fr-FR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7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6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Note Finale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A7F601-609C-A1C6-7DF1-4A037F1FA6F5}"/>
              </a:ext>
            </a:extLst>
          </p:cNvPr>
          <p:cNvSpPr txBox="1"/>
          <p:nvPr/>
        </p:nvSpPr>
        <p:spPr>
          <a:xfrm>
            <a:off x="468313" y="1506165"/>
            <a:ext cx="9791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note finale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est obtenue en faisant la </a:t>
            </a:r>
            <a:r>
              <a:rPr lang="fr-FR" sz="2400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moyenne des notes  E des 2 juges + la note D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07F5E77-2C6A-4076-4F0D-0FEAC72C1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84109"/>
              </p:ext>
            </p:extLst>
          </p:nvPr>
        </p:nvGraphicFramePr>
        <p:xfrm>
          <a:off x="468313" y="2391359"/>
          <a:ext cx="980239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627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Note finale  D +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7EBFDC7-85E1-136D-6A3F-FE7F991A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23200"/>
              </p:ext>
            </p:extLst>
          </p:nvPr>
        </p:nvGraphicFramePr>
        <p:xfrm>
          <a:off x="468313" y="3236753"/>
          <a:ext cx="9791701" cy="190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434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2000" i="1" dirty="0">
                          <a:solidFill>
                            <a:schemeClr val="tx1"/>
                          </a:solidFill>
                        </a:rPr>
                        <a:t>Moyenne des Notes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2000" i="1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2000" i="1" dirty="0">
                          <a:solidFill>
                            <a:schemeClr val="tx1"/>
                          </a:solidFill>
                        </a:rPr>
                        <a:t>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/>
                        <a:t>7.45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/>
                        <a:t>8.00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/>
                        <a:t>15.45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925" y="3096000"/>
            <a:ext cx="6120000" cy="216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Sous titre Sous titre Sous titre </a:t>
            </a:r>
          </a:p>
          <a:p>
            <a:r>
              <a:rPr lang="fr-FR" dirty="0"/>
              <a:t>Sous titre Sous titre Sous titre </a:t>
            </a:r>
          </a:p>
          <a:p>
            <a:r>
              <a:rPr lang="fr-FR" dirty="0"/>
              <a:t>Sous titre Sous titre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9828755-6AAB-9548-A466-5FBDA6134FBB}"/>
              </a:ext>
            </a:extLst>
          </p:cNvPr>
          <p:cNvSpPr txBox="1">
            <a:spLocks/>
          </p:cNvSpPr>
          <p:nvPr/>
        </p:nvSpPr>
        <p:spPr>
          <a:xfrm>
            <a:off x="739378" y="4176000"/>
            <a:ext cx="6120000" cy="984976"/>
          </a:xfrm>
          <a:prstGeom prst="rect">
            <a:avLst/>
          </a:prstGeom>
        </p:spPr>
        <p:txBody>
          <a:bodyPr lIns="0" tIns="0" rIns="0" bIns="0" anchor="t"/>
          <a:lstStyle>
            <a:lvl1pPr algn="l" defTabSz="521437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b="0" kern="1200" cap="none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D60093"/>
                </a:solidFill>
              </a:rPr>
              <a:t>Les Fautes</a:t>
            </a:r>
          </a:p>
        </p:txBody>
      </p:sp>
    </p:spTree>
    <p:extLst>
      <p:ext uri="{BB962C8B-B14F-4D97-AF65-F5344CB8AC3E}">
        <p14:creationId xmlns:p14="http://schemas.microsoft.com/office/powerpoint/2010/main" val="359416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de formation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78D6405B-531E-C384-DCDF-7EFD27767BB4}"/>
              </a:ext>
            </a:extLst>
          </p:cNvPr>
          <p:cNvSpPr txBox="1">
            <a:spLocks/>
          </p:cNvSpPr>
          <p:nvPr/>
        </p:nvSpPr>
        <p:spPr>
          <a:xfrm>
            <a:off x="468313" y="1323833"/>
            <a:ext cx="9791700" cy="4504211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i="1" u="sng" dirty="0">
                <a:cs typeface="Arial" charset="0"/>
              </a:rPr>
              <a:t>Les objectifs de la formation sont :</a:t>
            </a:r>
          </a:p>
          <a:p>
            <a:pPr marL="4298950" lvl="1" indent="-354013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Comprendre :</a:t>
            </a:r>
          </a:p>
          <a:p>
            <a:pPr marL="4667250" lvl="2" indent="-3683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cs typeface="Arial" charset="0"/>
              </a:rPr>
              <a:t>Comment noter un exercice imposé</a:t>
            </a:r>
          </a:p>
          <a:p>
            <a:pPr marL="4298950" lvl="1" indent="-354013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Connaître :</a:t>
            </a:r>
          </a:p>
          <a:p>
            <a:pPr marL="4667250" lvl="2" indent="-354013">
              <a:buFont typeface="Arial" panose="020B0604020202020204" pitchFamily="34" charset="0"/>
              <a:buChar char="•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constitution de la note D</a:t>
            </a:r>
          </a:p>
          <a:p>
            <a:pPr marL="4667250" lvl="2" indent="-354013">
              <a:buFont typeface="Arial" panose="020B0604020202020204" pitchFamily="34" charset="0"/>
              <a:buChar char="•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note E</a:t>
            </a:r>
          </a:p>
          <a:p>
            <a:pPr marL="4667250" lvl="2" indent="-354013">
              <a:buFont typeface="Arial" panose="020B0604020202020204" pitchFamily="34" charset="0"/>
              <a:buChar char="•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note Finale</a:t>
            </a:r>
          </a:p>
          <a:p>
            <a:pPr marL="4667250" lvl="2" indent="-354013">
              <a:buFont typeface="Arial" panose="020B0604020202020204" pitchFamily="34" charset="0"/>
              <a:buChar char="•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Repérer les fautes</a:t>
            </a: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</p:txBody>
      </p:sp>
      <p:pic>
        <p:nvPicPr>
          <p:cNvPr id="3" name="Image 2" descr="objectifs.png">
            <a:extLst>
              <a:ext uri="{FF2B5EF4-FFF2-40B4-BE49-F238E27FC236}">
                <a16:creationId xmlns:a16="http://schemas.microsoft.com/office/drawing/2014/main" id="{801A0847-A6AE-A2EB-64D7-4B49CA5966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17" y="2292085"/>
            <a:ext cx="3157343" cy="2978679"/>
          </a:xfrm>
          <a:prstGeom prst="round1Rect">
            <a:avLst>
              <a:gd name="adj" fmla="val 13694"/>
            </a:avLst>
          </a:prstGeom>
          <a:solidFill>
            <a:srgbClr val="FF0066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7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bases du jugement</a:t>
            </a:r>
          </a:p>
        </p:txBody>
      </p:sp>
      <p:sp>
        <p:nvSpPr>
          <p:cNvPr id="227" name="Espace réservé du contenu 2"/>
          <p:cNvSpPr txBox="1"/>
          <p:nvPr/>
        </p:nvSpPr>
        <p:spPr>
          <a:xfrm>
            <a:off x="514415" y="1337798"/>
            <a:ext cx="9707470" cy="658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/>
          <a:p>
            <a:pPr indent="181102">
              <a:spcBef>
                <a:spcPts val="500"/>
              </a:spcBef>
              <a:defRPr sz="2400"/>
            </a:pPr>
            <a:r>
              <a:rPr sz="2402"/>
              <a:t>Les fautes sont réparties en 2 catégories :</a:t>
            </a:r>
          </a:p>
          <a:p>
            <a:pPr marL="2255828" indent="-6354">
              <a:spcBef>
                <a:spcPts val="801"/>
              </a:spcBef>
              <a:buSzPct val="100000"/>
              <a:buFont typeface="Arial"/>
              <a:buChar char="•"/>
              <a:defRPr sz="2400" b="1"/>
            </a:pPr>
            <a:endParaRPr sz="2402"/>
          </a:p>
          <a:p>
            <a:pPr marL="2255828" indent="-6354">
              <a:spcBef>
                <a:spcPts val="801"/>
              </a:spcBef>
              <a:buSzPct val="100000"/>
              <a:buFont typeface="Arial"/>
              <a:buChar char="•"/>
              <a:defRPr sz="2400" b="1"/>
            </a:pPr>
            <a:endParaRPr sz="2402"/>
          </a:p>
          <a:p>
            <a:pPr marL="2255828" indent="-6354">
              <a:spcBef>
                <a:spcPts val="801"/>
              </a:spcBef>
              <a:buSzPct val="100000"/>
              <a:buFont typeface="Arial"/>
              <a:buChar char="•"/>
              <a:defRPr sz="2400" b="1"/>
            </a:pPr>
            <a:endParaRPr sz="2402"/>
          </a:p>
          <a:p>
            <a:pPr marL="2255828" indent="-6354">
              <a:spcBef>
                <a:spcPts val="801"/>
              </a:spcBef>
              <a:buSzPct val="100000"/>
              <a:buFont typeface="Arial"/>
              <a:buChar char="•"/>
              <a:defRPr sz="4000" b="1" u="sng"/>
            </a:pPr>
            <a:endParaRPr sz="4003"/>
          </a:p>
          <a:p>
            <a:pPr marL="1618794" indent="-391351">
              <a:spcBef>
                <a:spcPts val="801"/>
              </a:spcBef>
              <a:buSzPct val="100000"/>
              <a:buFont typeface="Arial"/>
              <a:buChar char="•"/>
              <a:defRPr sz="4000" b="1" u="sng"/>
            </a:pPr>
            <a:endParaRPr sz="4003"/>
          </a:p>
          <a:p>
            <a:pPr marL="1618794" indent="-391351">
              <a:spcBef>
                <a:spcPts val="801"/>
              </a:spcBef>
              <a:buSzPct val="100000"/>
              <a:buFont typeface="Arial"/>
              <a:buChar char="•"/>
              <a:defRPr sz="4000" b="1" u="sng"/>
            </a:pPr>
            <a:endParaRPr sz="4003"/>
          </a:p>
          <a:p>
            <a:pPr marL="1618794" indent="-391351">
              <a:spcBef>
                <a:spcPts val="901"/>
              </a:spcBef>
              <a:buSzPct val="100000"/>
              <a:buFont typeface="Arial"/>
              <a:buChar char="•"/>
              <a:defRPr sz="4000" b="1" u="sng"/>
            </a:pPr>
            <a:r>
              <a:rPr sz="4003"/>
              <a:t>Elles sont toutes « NET »</a:t>
            </a:r>
            <a:endParaRPr sz="3603"/>
          </a:p>
          <a:p>
            <a:pPr marL="391351" indent="-250516">
              <a:spcBef>
                <a:spcPts val="600"/>
              </a:spcBef>
              <a:defRPr sz="2800"/>
            </a:pPr>
            <a:endParaRPr sz="3603"/>
          </a:p>
          <a:p>
            <a:pPr marL="391351" indent="-250516" algn="just">
              <a:spcBef>
                <a:spcPts val="600"/>
              </a:spcBef>
              <a:defRPr sz="2800"/>
            </a:pPr>
            <a:endParaRPr sz="3603"/>
          </a:p>
          <a:p>
            <a:pPr marL="343140" indent="-154095" algn="just" defTabSz="848318">
              <a:defRPr sz="2400"/>
            </a:pPr>
            <a:endParaRPr sz="3603"/>
          </a:p>
        </p:txBody>
      </p:sp>
      <p:graphicFrame>
        <p:nvGraphicFramePr>
          <p:cNvPr id="228" name="Tableau 5"/>
          <p:cNvGraphicFramePr/>
          <p:nvPr/>
        </p:nvGraphicFramePr>
        <p:xfrm>
          <a:off x="468661" y="2278244"/>
          <a:ext cx="9798978" cy="1006588"/>
        </p:xfrm>
        <a:graphic>
          <a:graphicData uri="http://schemas.openxmlformats.org/drawingml/2006/table">
            <a:tbl>
              <a:tblPr bandRow="1"/>
              <a:tblGrid>
                <a:gridCol w="417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2800" b="1"/>
                        <a:t>    1- Fautes générales</a:t>
                      </a:r>
                    </a:p>
                  </a:txBody>
                  <a:tcPr marL="45754" marR="45754" marT="45754" marB="45754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2000"/>
                        <a:t>Se référer au tableau des fautes générales (Pages 33, 34 et 35 du PF)</a:t>
                      </a:r>
                    </a:p>
                  </a:txBody>
                  <a:tcPr marL="45754" marR="45754" marT="45754" marB="45754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9" name="Tableau 6"/>
          <p:cNvGraphicFramePr/>
          <p:nvPr/>
        </p:nvGraphicFramePr>
        <p:xfrm>
          <a:off x="455557" y="3818127"/>
          <a:ext cx="9825182" cy="1028509"/>
        </p:xfrm>
        <a:graphic>
          <a:graphicData uri="http://schemas.openxmlformats.org/drawingml/2006/table">
            <a:tbl>
              <a:tblPr bandRow="1"/>
              <a:tblGrid>
                <a:gridCol w="420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5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/>
                        <a:t>2- Fautes liées aux exigences techniques</a:t>
                      </a:r>
                    </a:p>
                  </a:txBody>
                  <a:tcPr marL="45754" marR="45754" marT="45754" marB="45754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defRPr sz="1800"/>
                      </a:pPr>
                      <a:r>
                        <a:rPr sz="2100" b="1"/>
                        <a:t>Propres à chaque élément, agrès et degré</a:t>
                      </a:r>
                    </a:p>
                  </a:txBody>
                  <a:tcPr marL="45754" marR="45754" marT="45754" marB="45754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1D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86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7">
                                            <p:txEl>
                                              <p:charRg st="7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7">
                                            <p:txEl>
                                              <p:charRg st="79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uild="p" bldLvl="5" animBg="1" advAuto="0"/>
      <p:bldP spid="228" grpId="0" animBg="1" advAuto="0"/>
      <p:bldP spid="229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bases du jugement</a:t>
            </a:r>
          </a:p>
        </p:txBody>
      </p:sp>
      <p:sp>
        <p:nvSpPr>
          <p:cNvPr id="232" name="Espace réservé du contenu 2"/>
          <p:cNvSpPr txBox="1"/>
          <p:nvPr/>
        </p:nvSpPr>
        <p:spPr>
          <a:xfrm>
            <a:off x="514415" y="1337797"/>
            <a:ext cx="9707470" cy="61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/>
          <a:p>
            <a:pPr indent="181102">
              <a:spcBef>
                <a:spcPts val="500"/>
              </a:spcBef>
              <a:defRPr sz="2400"/>
            </a:pPr>
            <a:r>
              <a:rPr sz="2402"/>
              <a:t>Les fautes générales ont des valeurs différentes selon leur importance </a:t>
            </a:r>
          </a:p>
          <a:p>
            <a:pPr marL="2255828" indent="-6354">
              <a:spcBef>
                <a:spcPts val="801"/>
              </a:spcBef>
              <a:buSzPct val="100000"/>
              <a:buFont typeface="Arial"/>
              <a:buChar char="•"/>
              <a:defRPr sz="2400" b="1"/>
            </a:pPr>
            <a:endParaRPr sz="2402"/>
          </a:p>
          <a:p>
            <a:pPr marL="2255828" indent="-6354">
              <a:spcBef>
                <a:spcPts val="801"/>
              </a:spcBef>
              <a:buSzPct val="100000"/>
              <a:buFont typeface="Arial"/>
              <a:buChar char="•"/>
              <a:defRPr sz="2400" b="1"/>
            </a:pPr>
            <a:endParaRPr sz="2402"/>
          </a:p>
          <a:p>
            <a:pPr marL="2255828" indent="-6354">
              <a:spcBef>
                <a:spcPts val="801"/>
              </a:spcBef>
              <a:buSzPct val="100000"/>
              <a:buFont typeface="Arial"/>
              <a:buChar char="•"/>
              <a:defRPr sz="2400" b="1"/>
            </a:pPr>
            <a:endParaRPr sz="2402"/>
          </a:p>
          <a:p>
            <a:pPr marL="2255828" indent="-6354">
              <a:spcBef>
                <a:spcPts val="801"/>
              </a:spcBef>
              <a:buSzPct val="100000"/>
              <a:buFont typeface="Arial"/>
              <a:buChar char="•"/>
              <a:defRPr sz="4000" b="1" u="sng"/>
            </a:pPr>
            <a:endParaRPr sz="4003"/>
          </a:p>
          <a:p>
            <a:pPr marL="1618794" indent="-391351">
              <a:spcBef>
                <a:spcPts val="801"/>
              </a:spcBef>
              <a:buSzPct val="100000"/>
              <a:buFont typeface="Arial"/>
              <a:buChar char="•"/>
              <a:defRPr sz="4000" b="1" u="sng"/>
            </a:pPr>
            <a:endParaRPr sz="4003"/>
          </a:p>
          <a:p>
            <a:pPr>
              <a:spcBef>
                <a:spcPts val="901"/>
              </a:spcBef>
              <a:defRPr sz="4000" b="1" u="sng"/>
            </a:pPr>
            <a:endParaRPr sz="3603"/>
          </a:p>
          <a:p>
            <a:pPr marL="391351" indent="-250516">
              <a:spcBef>
                <a:spcPts val="600"/>
              </a:spcBef>
              <a:defRPr sz="2800"/>
            </a:pPr>
            <a:endParaRPr sz="3603"/>
          </a:p>
          <a:p>
            <a:pPr marL="391351" indent="-250516" algn="just">
              <a:spcBef>
                <a:spcPts val="600"/>
              </a:spcBef>
              <a:defRPr sz="2800"/>
            </a:pPr>
            <a:endParaRPr sz="3603"/>
          </a:p>
          <a:p>
            <a:pPr marL="343140" indent="-154095" algn="just" defTabSz="848318">
              <a:defRPr sz="2400"/>
            </a:pPr>
            <a:endParaRPr sz="3603"/>
          </a:p>
        </p:txBody>
      </p:sp>
      <p:graphicFrame>
        <p:nvGraphicFramePr>
          <p:cNvPr id="233" name="Group 27"/>
          <p:cNvGraphicFramePr/>
          <p:nvPr/>
        </p:nvGraphicFramePr>
        <p:xfrm>
          <a:off x="471708" y="2550831"/>
          <a:ext cx="9798976" cy="546259"/>
        </p:xfrm>
        <a:graphic>
          <a:graphicData uri="http://schemas.openxmlformats.org/drawingml/2006/table">
            <a:tbl>
              <a:tblPr/>
              <a:tblGrid>
                <a:gridCol w="456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9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25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/>
                        <a:t>Petite Faute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/>
                        <a:t>0,10 point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4" name="Group 27"/>
          <p:cNvGraphicFramePr/>
          <p:nvPr/>
        </p:nvGraphicFramePr>
        <p:xfrm>
          <a:off x="465612" y="3190492"/>
          <a:ext cx="9798978" cy="546259"/>
        </p:xfrm>
        <a:graphic>
          <a:graphicData uri="http://schemas.openxmlformats.org/drawingml/2006/table">
            <a:tbl>
              <a:tblPr/>
              <a:tblGrid>
                <a:gridCol w="457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9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25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i="1"/>
                        <a:t>Faute Moyenne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/>
                        <a:t>0,30 point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5" name="Group 27"/>
          <p:cNvGraphicFramePr/>
          <p:nvPr/>
        </p:nvGraphicFramePr>
        <p:xfrm>
          <a:off x="465613" y="3793444"/>
          <a:ext cx="9798978" cy="582968"/>
        </p:xfrm>
        <a:graphic>
          <a:graphicData uri="http://schemas.openxmlformats.org/drawingml/2006/table">
            <a:tbl>
              <a:tblPr/>
              <a:tblGrid>
                <a:gridCol w="458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9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96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/>
                        <a:t>Grosse Faute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/>
                        <a:t>0,50 point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6" name="Group 27"/>
          <p:cNvGraphicFramePr/>
          <p:nvPr/>
        </p:nvGraphicFramePr>
        <p:xfrm>
          <a:off x="465613" y="4429050"/>
          <a:ext cx="9798975" cy="582968"/>
        </p:xfrm>
        <a:graphic>
          <a:graphicData uri="http://schemas.openxmlformats.org/drawingml/2006/table">
            <a:tbl>
              <a:tblPr/>
              <a:tblGrid>
                <a:gridCol w="4579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96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/>
                        <a:t>Très grosse Faute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/>
                        <a:t>0,80 point et plus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79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32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2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 bldLvl="5" animBg="1" advAuto="0"/>
      <p:bldP spid="233" grpId="0" animBg="1" advAuto="0"/>
      <p:bldP spid="234" grpId="0" animBg="1" advAuto="0"/>
      <p:bldP spid="235" grpId="0" animBg="1" advAuto="0"/>
      <p:bldP spid="23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Jugement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640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82DC7-5BE4-7204-073F-FBFF97803C02}"/>
              </a:ext>
            </a:extLst>
          </p:cNvPr>
          <p:cNvSpPr txBox="1"/>
          <p:nvPr/>
        </p:nvSpPr>
        <p:spPr>
          <a:xfrm>
            <a:off x="498458" y="1408822"/>
            <a:ext cx="9721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Jambes fléchies,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C7A9F6-33B0-580B-7AE2-F84D67112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2" y="1901716"/>
            <a:ext cx="2889020" cy="2166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8791DF-1EA0-DDFB-8C1E-54237EEF2544}"/>
              </a:ext>
            </a:extLst>
          </p:cNvPr>
          <p:cNvSpPr/>
          <p:nvPr/>
        </p:nvSpPr>
        <p:spPr>
          <a:xfrm>
            <a:off x="794019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Petite faute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1A0582BE-1D45-6B62-815A-F87055825FE3}"/>
              </a:ext>
            </a:extLst>
          </p:cNvPr>
          <p:cNvSpPr/>
          <p:nvPr/>
        </p:nvSpPr>
        <p:spPr>
          <a:xfrm>
            <a:off x="578076" y="4148306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A4A5B1-D7E0-311C-A4EC-F8B8B9CD6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8" y="1901716"/>
            <a:ext cx="2911510" cy="21667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587DD1-CDBD-8E7D-6A32-A9481A6A9D13}"/>
              </a:ext>
            </a:extLst>
          </p:cNvPr>
          <p:cNvSpPr/>
          <p:nvPr/>
        </p:nvSpPr>
        <p:spPr>
          <a:xfrm>
            <a:off x="3866692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Faute Moyenne</a:t>
            </a:r>
          </a:p>
        </p:txBody>
      </p:sp>
      <p:sp>
        <p:nvSpPr>
          <p:cNvPr id="13" name="Rectangle à coins arrondis 11">
            <a:extLst>
              <a:ext uri="{FF2B5EF4-FFF2-40B4-BE49-F238E27FC236}">
                <a16:creationId xmlns:a16="http://schemas.microsoft.com/office/drawing/2014/main" id="{4E36ECE7-D976-9919-BAA2-4E42E25A4175}"/>
              </a:ext>
            </a:extLst>
          </p:cNvPr>
          <p:cNvSpPr/>
          <p:nvPr/>
        </p:nvSpPr>
        <p:spPr>
          <a:xfrm>
            <a:off x="3682052" y="4148306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BF2B92-B46A-9BBA-44EF-479C058AB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2" y="1901716"/>
            <a:ext cx="2860948" cy="21457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53AB3B-1776-2735-4D4D-888B2FE42CAF}"/>
              </a:ext>
            </a:extLst>
          </p:cNvPr>
          <p:cNvSpPr/>
          <p:nvPr/>
        </p:nvSpPr>
        <p:spPr>
          <a:xfrm>
            <a:off x="7257789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Grosse Faute</a:t>
            </a:r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2FA7FD58-B06D-B483-EA96-426BF0A5ED5E}"/>
              </a:ext>
            </a:extLst>
          </p:cNvPr>
          <p:cNvSpPr/>
          <p:nvPr/>
        </p:nvSpPr>
        <p:spPr>
          <a:xfrm>
            <a:off x="6987902" y="4148306"/>
            <a:ext cx="2860948" cy="5400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BD90AEE0-A7E4-89D4-A65D-44F4C7BF5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56925"/>
              </p:ext>
            </p:extLst>
          </p:nvPr>
        </p:nvGraphicFramePr>
        <p:xfrm>
          <a:off x="1710795" y="5403605"/>
          <a:ext cx="7125759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3711744226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fr-FR" sz="2400" b="1" u="sng" dirty="0">
                          <a:solidFill>
                            <a:schemeClr val="tx1"/>
                          </a:solidFill>
                        </a:rPr>
                        <a:t>Evaluons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au plus juste le niveau de la faute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5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Jugement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640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82DC7-5BE4-7204-073F-FBFF97803C02}"/>
              </a:ext>
            </a:extLst>
          </p:cNvPr>
          <p:cNvSpPr txBox="1"/>
          <p:nvPr/>
        </p:nvSpPr>
        <p:spPr>
          <a:xfrm>
            <a:off x="498458" y="1408822"/>
            <a:ext cx="9721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Jambes fléchies,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791DF-1EA0-DDFB-8C1E-54237EEF2544}"/>
              </a:ext>
            </a:extLst>
          </p:cNvPr>
          <p:cNvSpPr/>
          <p:nvPr/>
        </p:nvSpPr>
        <p:spPr>
          <a:xfrm>
            <a:off x="794019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Petite faute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1A0582BE-1D45-6B62-815A-F87055825FE3}"/>
              </a:ext>
            </a:extLst>
          </p:cNvPr>
          <p:cNvSpPr/>
          <p:nvPr/>
        </p:nvSpPr>
        <p:spPr>
          <a:xfrm>
            <a:off x="578076" y="4148306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87DD1-CDBD-8E7D-6A32-A9481A6A9D13}"/>
              </a:ext>
            </a:extLst>
          </p:cNvPr>
          <p:cNvSpPr/>
          <p:nvPr/>
        </p:nvSpPr>
        <p:spPr>
          <a:xfrm>
            <a:off x="3866692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Faute Moyenne</a:t>
            </a:r>
          </a:p>
        </p:txBody>
      </p:sp>
      <p:sp>
        <p:nvSpPr>
          <p:cNvPr id="13" name="Rectangle à coins arrondis 11">
            <a:extLst>
              <a:ext uri="{FF2B5EF4-FFF2-40B4-BE49-F238E27FC236}">
                <a16:creationId xmlns:a16="http://schemas.microsoft.com/office/drawing/2014/main" id="{4E36ECE7-D976-9919-BAA2-4E42E25A4175}"/>
              </a:ext>
            </a:extLst>
          </p:cNvPr>
          <p:cNvSpPr/>
          <p:nvPr/>
        </p:nvSpPr>
        <p:spPr>
          <a:xfrm>
            <a:off x="3682052" y="4148306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53AB3B-1776-2735-4D4D-888B2FE42CAF}"/>
              </a:ext>
            </a:extLst>
          </p:cNvPr>
          <p:cNvSpPr/>
          <p:nvPr/>
        </p:nvSpPr>
        <p:spPr>
          <a:xfrm>
            <a:off x="7257789" y="4770762"/>
            <a:ext cx="2461846" cy="5400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Grosse Faute</a:t>
            </a:r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2FA7FD58-B06D-B483-EA96-426BF0A5ED5E}"/>
              </a:ext>
            </a:extLst>
          </p:cNvPr>
          <p:cNvSpPr/>
          <p:nvPr/>
        </p:nvSpPr>
        <p:spPr>
          <a:xfrm>
            <a:off x="6987902" y="4148306"/>
            <a:ext cx="2860948" cy="5400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BD90AEE0-A7E4-89D4-A65D-44F4C7BF59A9}"/>
              </a:ext>
            </a:extLst>
          </p:cNvPr>
          <p:cNvGraphicFramePr>
            <a:graphicFrameLocks noGrp="1"/>
          </p:cNvGraphicFramePr>
          <p:nvPr/>
        </p:nvGraphicFramePr>
        <p:xfrm>
          <a:off x="1710795" y="5403605"/>
          <a:ext cx="7125759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3711744226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fr-FR" sz="2400" b="1" u="sng" dirty="0">
                          <a:solidFill>
                            <a:schemeClr val="tx1"/>
                          </a:solidFill>
                        </a:rPr>
                        <a:t>Evaluons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au plus juste le niveau de la faute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51878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9F3FC0CB-8C82-A254-A509-65D55282C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6" y="1901716"/>
            <a:ext cx="2868135" cy="19682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770CC8-869E-C4B3-08ED-660118F42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8" y="1901716"/>
            <a:ext cx="2646486" cy="19848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B6C56F-DB24-5314-C0D0-A41CCDA9D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09" y="1891329"/>
            <a:ext cx="2622267" cy="19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L’ATR Appui Tendu Renversé</a:t>
            </a:r>
          </a:p>
        </p:txBody>
      </p:sp>
      <p:sp>
        <p:nvSpPr>
          <p:cNvPr id="291" name="Voir tableau des fautes générales « Divers FSCF »…"/>
          <p:cNvSpPr txBox="1">
            <a:spLocks noGrp="1"/>
          </p:cNvSpPr>
          <p:nvPr>
            <p:ph type="body" idx="4294967295"/>
          </p:nvPr>
        </p:nvSpPr>
        <p:spPr>
          <a:xfrm>
            <a:off x="468660" y="1801704"/>
            <a:ext cx="9798965" cy="46834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500"/>
              </a:spcBef>
              <a:defRPr sz="2400"/>
            </a:pPr>
            <a:r>
              <a:t>Voir tableau des fautes générales « Divers FSCF »</a:t>
            </a:r>
          </a:p>
          <a:p>
            <a:pPr algn="just">
              <a:spcBef>
                <a:spcPts val="500"/>
              </a:spcBef>
              <a:defRPr sz="2400"/>
            </a:pPr>
            <a:r>
              <a:t>Fautes techniques : angle avec la verticale</a:t>
            </a:r>
          </a:p>
        </p:txBody>
      </p:sp>
      <p:pic>
        <p:nvPicPr>
          <p:cNvPr id="292" name="E:\ATR.jpg" descr="E:\ATR.jpg"/>
          <p:cNvPicPr>
            <a:picLocks noChangeAspect="1"/>
          </p:cNvPicPr>
          <p:nvPr/>
        </p:nvPicPr>
        <p:blipFill>
          <a:blip r:embed="rId2"/>
          <a:srcRect l="3448" r="7759"/>
          <a:stretch>
            <a:fillRect/>
          </a:stretch>
        </p:blipFill>
        <p:spPr>
          <a:xfrm>
            <a:off x="1551076" y="2949546"/>
            <a:ext cx="6454133" cy="215137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Parfait"/>
          <p:cNvSpPr txBox="1"/>
          <p:nvPr/>
        </p:nvSpPr>
        <p:spPr>
          <a:xfrm>
            <a:off x="1627332" y="5100923"/>
            <a:ext cx="915081" cy="367939"/>
          </a:xfrm>
          <a:prstGeom prst="rect">
            <a:avLst/>
          </a:prstGeom>
          <a:solidFill>
            <a:srgbClr val="00FF00"/>
          </a:solidFill>
          <a:ln>
            <a:solidFill>
              <a:srgbClr val="00339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>
            <a:lvl1pPr algn="ctr" defTabSz="914400">
              <a:spcBef>
                <a:spcPts val="1000"/>
              </a:spcBef>
              <a:defRPr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801"/>
              <a:t>Parfait</a:t>
            </a:r>
          </a:p>
        </p:txBody>
      </p:sp>
      <p:sp>
        <p:nvSpPr>
          <p:cNvPr id="294" name="Entre 0 et 10° 0,10 pt"/>
          <p:cNvSpPr txBox="1"/>
          <p:nvPr/>
        </p:nvSpPr>
        <p:spPr>
          <a:xfrm>
            <a:off x="2847438" y="5100923"/>
            <a:ext cx="1677647" cy="647068"/>
          </a:xfrm>
          <a:prstGeom prst="rect">
            <a:avLst/>
          </a:prstGeom>
          <a:solidFill>
            <a:srgbClr val="FFFF00"/>
          </a:solidFill>
          <a:ln>
            <a:solidFill>
              <a:srgbClr val="00339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/>
          <a:p>
            <a:pPr algn="ctr" defTabSz="915040">
              <a:spcBef>
                <a:spcPts val="1001"/>
              </a:spcBef>
              <a:defRPr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1801"/>
              <a:t>Entre 0 et 10° </a:t>
            </a:r>
            <a:r>
              <a:rPr sz="1801" b="1"/>
              <a:t>0,10</a:t>
            </a:r>
            <a:r>
              <a:rPr sz="1801"/>
              <a:t> pt</a:t>
            </a:r>
          </a:p>
        </p:txBody>
      </p:sp>
      <p:sp>
        <p:nvSpPr>
          <p:cNvPr id="295" name="Entre 10 et 30° 0,50 pt"/>
          <p:cNvSpPr txBox="1"/>
          <p:nvPr/>
        </p:nvSpPr>
        <p:spPr>
          <a:xfrm>
            <a:off x="4753854" y="5253436"/>
            <a:ext cx="1796798" cy="647068"/>
          </a:xfrm>
          <a:prstGeom prst="rect">
            <a:avLst/>
          </a:prstGeom>
          <a:solidFill>
            <a:srgbClr val="FF9900"/>
          </a:solidFill>
          <a:ln>
            <a:solidFill>
              <a:srgbClr val="00339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/>
          <a:p>
            <a:pPr algn="ctr" defTabSz="915040">
              <a:spcBef>
                <a:spcPts val="1001"/>
              </a:spcBef>
              <a:defRPr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1801"/>
              <a:t>Entre 10 et 30° </a:t>
            </a:r>
            <a:r>
              <a:rPr sz="1801" b="1"/>
              <a:t>0,50</a:t>
            </a:r>
            <a:r>
              <a:rPr sz="1801"/>
              <a:t> pt</a:t>
            </a:r>
          </a:p>
        </p:txBody>
      </p:sp>
      <p:sp>
        <p:nvSpPr>
          <p:cNvPr id="296" name="Sup ou égal à 30° Elément non reconnu, perte de la valeur de l’ATR en note D"/>
          <p:cNvSpPr txBox="1"/>
          <p:nvPr/>
        </p:nvSpPr>
        <p:spPr>
          <a:xfrm>
            <a:off x="6660270" y="5405950"/>
            <a:ext cx="2058930" cy="1222013"/>
          </a:xfrm>
          <a:prstGeom prst="rect">
            <a:avLst/>
          </a:prstGeom>
          <a:solidFill>
            <a:srgbClr val="FF3300"/>
          </a:solidFill>
          <a:ln>
            <a:solidFill>
              <a:srgbClr val="00339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>
            <a:lvl1pPr algn="ctr" defTabSz="914400">
              <a:lnSpc>
                <a:spcPct val="80000"/>
              </a:lnSpc>
              <a:defRPr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801"/>
              <a:t>Sup ou égal à 30° Elément non reconnu, perte de la valeur de l’ATR en note D</a:t>
            </a:r>
          </a:p>
        </p:txBody>
      </p:sp>
    </p:spTree>
    <p:extLst>
      <p:ext uri="{BB962C8B-B14F-4D97-AF65-F5344CB8AC3E}">
        <p14:creationId xmlns:p14="http://schemas.microsoft.com/office/powerpoint/2010/main" val="228956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chute</a:t>
            </a:r>
          </a:p>
        </p:txBody>
      </p:sp>
      <p:sp>
        <p:nvSpPr>
          <p:cNvPr id="299" name="Espace réservé du contenu 2"/>
          <p:cNvSpPr txBox="1"/>
          <p:nvPr/>
        </p:nvSpPr>
        <p:spPr>
          <a:xfrm>
            <a:off x="514414" y="1405430"/>
            <a:ext cx="9707470" cy="615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spAutoFit/>
          </a:bodyPr>
          <a:lstStyle/>
          <a:p>
            <a:pPr marL="391351" indent="-391351" algn="ctr">
              <a:spcBef>
                <a:spcPts val="600"/>
              </a:spcBef>
              <a:defRPr sz="2400" b="1"/>
            </a:pPr>
            <a:r>
              <a:rPr sz="2402"/>
              <a:t>Chute au sol ou sur l’agrès : </a:t>
            </a:r>
            <a:r>
              <a:rPr sz="2402">
                <a:solidFill>
                  <a:srgbClr val="FF0000"/>
                </a:solidFill>
              </a:rPr>
              <a:t>1,00 point.</a:t>
            </a:r>
          </a:p>
          <a:p>
            <a:pPr marL="391351" indent="-391351" algn="just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 sz="2402"/>
              <a:t>En cas de chute la gymnaste a droit à un temps d’arrêt limité avant la reprise de son mouvement : </a:t>
            </a:r>
          </a:p>
          <a:p>
            <a:pPr marL="543305" lvl="1" indent="-181102" algn="just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sz="2402"/>
              <a:t>30 secondes en barres</a:t>
            </a:r>
            <a:endParaRPr sz="3202"/>
          </a:p>
          <a:p>
            <a:pPr lvl="1" indent="362203" algn="just">
              <a:spcBef>
                <a:spcPts val="700"/>
              </a:spcBef>
              <a:defRPr sz="1200" b="1"/>
            </a:pPr>
            <a:endParaRPr sz="3202"/>
          </a:p>
          <a:p>
            <a:pPr marL="543305" lvl="1" indent="-181102" algn="just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sz="2402"/>
              <a:t>10 secondes en poutre.</a:t>
            </a:r>
            <a:endParaRPr sz="3202"/>
          </a:p>
          <a:p>
            <a:pPr lvl="1" indent="362203" algn="just">
              <a:spcBef>
                <a:spcPts val="700"/>
              </a:spcBef>
              <a:defRPr sz="2400" b="1"/>
            </a:pPr>
            <a:endParaRPr sz="3202"/>
          </a:p>
          <a:p>
            <a:pPr marL="391351" indent="-391351" algn="just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 sz="2402"/>
              <a:t>Durant cette interruption, l’entraîneur est autorisé à assister et à conseiller la gymnaste.</a:t>
            </a:r>
          </a:p>
          <a:p>
            <a:pPr marL="391351" indent="-391351" algn="just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 sz="2402"/>
              <a:t>Si elle ne reprend pas l’exercice dans les délais, l’exercice est terminé</a:t>
            </a:r>
          </a:p>
          <a:p>
            <a:pPr marL="391351" indent="-391351" algn="just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 sz="3603"/>
          </a:p>
          <a:p>
            <a:pPr marL="391351" indent="-391351">
              <a:spcBef>
                <a:spcPts val="600"/>
              </a:spcBef>
              <a:buSzPct val="100000"/>
              <a:buChar char="❑"/>
              <a:defRPr sz="2400"/>
            </a:pPr>
            <a:endParaRPr sz="3603"/>
          </a:p>
        </p:txBody>
      </p:sp>
      <p:pic>
        <p:nvPicPr>
          <p:cNvPr id="30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286" y="2617257"/>
            <a:ext cx="936801" cy="1175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810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9">
                                            <p:txEl>
                                              <p:charRg st="357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9">
                                            <p:txEl>
                                              <p:charRg st="357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9">
                                            <p:txEl>
                                              <p:charRg st="357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build="p" bldLvl="5" animBg="1" advAuto="0"/>
      <p:bldP spid="300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Présence de l’entraîneur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CF4EC32-542A-EACB-6F78-9177C5241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2612"/>
              </p:ext>
            </p:extLst>
          </p:nvPr>
        </p:nvGraphicFramePr>
        <p:xfrm>
          <a:off x="468311" y="1456694"/>
          <a:ext cx="9791702" cy="61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1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Poutre,</a:t>
                      </a:r>
                      <a:r>
                        <a:rPr lang="fr-FR" sz="2400" baseline="0" dirty="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                       Saut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17DEF64-1EBF-D673-8D66-768B0039C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77648"/>
              </p:ext>
            </p:extLst>
          </p:nvPr>
        </p:nvGraphicFramePr>
        <p:xfrm>
          <a:off x="468312" y="2197780"/>
          <a:ext cx="4888921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20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sur le tapis ou mains au dessus du tapis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49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CD5DB27-89AF-DBC7-6AC1-7DBE06F06CC1}"/>
              </a:ext>
            </a:extLst>
          </p:cNvPr>
          <p:cNvSpPr/>
          <p:nvPr/>
        </p:nvSpPr>
        <p:spPr>
          <a:xfrm>
            <a:off x="669130" y="2938651"/>
            <a:ext cx="4527748" cy="534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Sol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A5B73E-3E36-76F6-C480-F9230A2D71FB}"/>
              </a:ext>
            </a:extLst>
          </p:cNvPr>
          <p:cNvSpPr/>
          <p:nvPr/>
        </p:nvSpPr>
        <p:spPr>
          <a:xfrm>
            <a:off x="659082" y="3678626"/>
            <a:ext cx="2808312" cy="534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Poutre    </a:t>
            </a:r>
          </a:p>
        </p:txBody>
      </p:sp>
      <p:sp>
        <p:nvSpPr>
          <p:cNvPr id="9" name="Organigramme : Processus 14">
            <a:extLst>
              <a:ext uri="{FF2B5EF4-FFF2-40B4-BE49-F238E27FC236}">
                <a16:creationId xmlns:a16="http://schemas.microsoft.com/office/drawing/2014/main" id="{2155CA9E-F29A-3D5A-7DD3-81DA83F5964F}"/>
              </a:ext>
            </a:extLst>
          </p:cNvPr>
          <p:cNvSpPr/>
          <p:nvPr/>
        </p:nvSpPr>
        <p:spPr>
          <a:xfrm>
            <a:off x="1625956" y="3928492"/>
            <a:ext cx="1080120" cy="45719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DB356EE-204C-DA67-0F69-901A14734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29713"/>
              </p:ext>
            </p:extLst>
          </p:nvPr>
        </p:nvGraphicFramePr>
        <p:xfrm>
          <a:off x="5377329" y="2197780"/>
          <a:ext cx="4882683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016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entre le tremplin &amp; la table, sur le tapis ou mains au dessus du tapis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2AD1568-A207-0225-1A37-AECE6DC7DBF1}"/>
              </a:ext>
            </a:extLst>
          </p:cNvPr>
          <p:cNvSpPr/>
          <p:nvPr/>
        </p:nvSpPr>
        <p:spPr>
          <a:xfrm>
            <a:off x="7201644" y="3530352"/>
            <a:ext cx="288032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323970B-B017-8E6E-44C2-2B42D7E6B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46648"/>
              </p:ext>
            </p:extLst>
          </p:nvPr>
        </p:nvGraphicFramePr>
        <p:xfrm>
          <a:off x="468312" y="4476750"/>
          <a:ext cx="4878873" cy="48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09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3ABFFA98-9B4F-9901-7F6F-65AB93320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9524" y="2990132"/>
            <a:ext cx="389535" cy="2851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FA5AE5-AAC8-D5D9-FE99-A12DEC1B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6993" y="3583125"/>
            <a:ext cx="389535" cy="285196"/>
          </a:xfrm>
          <a:prstGeom prst="rect">
            <a:avLst/>
          </a:prstGeom>
        </p:spPr>
      </p:pic>
      <p:sp>
        <p:nvSpPr>
          <p:cNvPr id="15" name="Rectangle à coins arrondis 17">
            <a:extLst>
              <a:ext uri="{FF2B5EF4-FFF2-40B4-BE49-F238E27FC236}">
                <a16:creationId xmlns:a16="http://schemas.microsoft.com/office/drawing/2014/main" id="{98909AD2-1393-C41A-C13B-1D10427A9EBB}"/>
              </a:ext>
            </a:extLst>
          </p:cNvPr>
          <p:cNvSpPr/>
          <p:nvPr/>
        </p:nvSpPr>
        <p:spPr>
          <a:xfrm>
            <a:off x="7692938" y="3367286"/>
            <a:ext cx="54006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AF359-7B72-F1B8-CB89-AF14393CFA28}"/>
              </a:ext>
            </a:extLst>
          </p:cNvPr>
          <p:cNvSpPr/>
          <p:nvPr/>
        </p:nvSpPr>
        <p:spPr>
          <a:xfrm>
            <a:off x="8348997" y="3108295"/>
            <a:ext cx="1224136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5EAABFC-6338-A475-701E-364CFBCDD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84166" y="3041463"/>
            <a:ext cx="389535" cy="28519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60E4C6-DA03-88E1-7CA9-3C5E8D97D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16361" y="3194152"/>
            <a:ext cx="389535" cy="285196"/>
          </a:xfrm>
          <a:prstGeom prst="rect">
            <a:avLst/>
          </a:prstGeom>
        </p:spPr>
      </p:pic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B90B621B-EBA5-DD5F-3BFC-1926D4AB5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33140"/>
              </p:ext>
            </p:extLst>
          </p:nvPr>
        </p:nvGraphicFramePr>
        <p:xfrm>
          <a:off x="5377329" y="4457700"/>
          <a:ext cx="4882683" cy="50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14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3D884825-0A47-8AD1-DF05-9E849F99B131}"/>
              </a:ext>
            </a:extLst>
          </p:cNvPr>
          <p:cNvSpPr txBox="1"/>
          <p:nvPr/>
        </p:nvSpPr>
        <p:spPr>
          <a:xfrm>
            <a:off x="488410" y="5051915"/>
            <a:ext cx="977160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1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u="sng" spc="-50" dirty="0">
                <a:latin typeface="Arial" panose="020B0604020202020204" pitchFamily="34" charset="0"/>
                <a:cs typeface="Arial" panose="020B0604020202020204" pitchFamily="34" charset="0"/>
              </a:rPr>
              <a:t>La présence de l’entraîneur est autorisée en Barres sans pénalités</a:t>
            </a:r>
          </a:p>
          <a:p>
            <a:pPr marL="361950" lvl="1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spc="-50" dirty="0">
                <a:latin typeface="Arial" panose="020B0604020202020204" pitchFamily="34" charset="0"/>
                <a:cs typeface="Arial" panose="020B0604020202020204" pitchFamily="34" charset="0"/>
              </a:rPr>
              <a:t>L'entraîneur peut indiquer sans pénalité l'ordre des éléments aux 3 premiers degré poussin.</a:t>
            </a:r>
          </a:p>
        </p:txBody>
      </p:sp>
    </p:spTree>
    <p:extLst>
      <p:ext uri="{BB962C8B-B14F-4D97-AF65-F5344CB8AC3E}">
        <p14:creationId xmlns:p14="http://schemas.microsoft.com/office/powerpoint/2010/main" val="9540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A2164-4C3C-8E54-99F2-0A9F13EC78A5}"/>
              </a:ext>
            </a:extLst>
          </p:cNvPr>
          <p:cNvSpPr/>
          <p:nvPr/>
        </p:nvSpPr>
        <p:spPr>
          <a:xfrm>
            <a:off x="491196" y="2217177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E0657F-1C39-648C-7DEE-D3463A7244C0}"/>
              </a:ext>
            </a:extLst>
          </p:cNvPr>
          <p:cNvSpPr/>
          <p:nvPr/>
        </p:nvSpPr>
        <p:spPr>
          <a:xfrm>
            <a:off x="502916" y="28056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010BC-CE1E-9271-10F8-356A398140E0}"/>
              </a:ext>
            </a:extLst>
          </p:cNvPr>
          <p:cNvSpPr/>
          <p:nvPr/>
        </p:nvSpPr>
        <p:spPr>
          <a:xfrm>
            <a:off x="488848" y="3382473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83A6A-F9C9-D50B-A2FD-96576029F828}"/>
              </a:ext>
            </a:extLst>
          </p:cNvPr>
          <p:cNvSpPr/>
          <p:nvPr/>
        </p:nvSpPr>
        <p:spPr>
          <a:xfrm>
            <a:off x="502916" y="395926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2" name="Arrondir un rectangle à un seul coin 26">
            <a:extLst>
              <a:ext uri="{FF2B5EF4-FFF2-40B4-BE49-F238E27FC236}">
                <a16:creationId xmlns:a16="http://schemas.microsoft.com/office/drawing/2014/main" id="{C0D5C6BB-2127-7588-D966-915701C471F0}"/>
              </a:ext>
            </a:extLst>
          </p:cNvPr>
          <p:cNvSpPr/>
          <p:nvPr/>
        </p:nvSpPr>
        <p:spPr>
          <a:xfrm>
            <a:off x="1029083" y="1973530"/>
            <a:ext cx="1588450" cy="2619666"/>
          </a:xfrm>
          <a:prstGeom prst="round1Rect">
            <a:avLst/>
          </a:prstGeom>
          <a:solidFill>
            <a:srgbClr val="EA0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3" name="Image 6" descr="btn_1.png">
            <a:extLst>
              <a:ext uri="{FF2B5EF4-FFF2-40B4-BE49-F238E27FC236}">
                <a16:creationId xmlns:a16="http://schemas.microsoft.com/office/drawing/2014/main" id="{7485618A-F92B-60BD-5EAD-2B526F075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77" y="2082714"/>
            <a:ext cx="717486" cy="67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7" descr="btn_2.png">
            <a:extLst>
              <a:ext uri="{FF2B5EF4-FFF2-40B4-BE49-F238E27FC236}">
                <a16:creationId xmlns:a16="http://schemas.microsoft.com/office/drawing/2014/main" id="{4CE99840-05BC-8B27-099E-F8E6F9CE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66325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9" descr="btn_3.png">
            <a:extLst>
              <a:ext uri="{FF2B5EF4-FFF2-40B4-BE49-F238E27FC236}">
                <a16:creationId xmlns:a16="http://schemas.microsoft.com/office/drawing/2014/main" id="{B6D9B8CE-50EF-5CBF-4969-E342EC73D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07" y="3254620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0" descr="btn_4.png">
            <a:extLst>
              <a:ext uri="{FF2B5EF4-FFF2-40B4-BE49-F238E27FC236}">
                <a16:creationId xmlns:a16="http://schemas.microsoft.com/office/drawing/2014/main" id="{930A1F11-B6FE-ABE9-5920-E8C80F8F9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847415"/>
            <a:ext cx="668040" cy="74578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DF061E2-05E2-DFE1-9FC7-2B40A57D33FD}"/>
              </a:ext>
            </a:extLst>
          </p:cNvPr>
          <p:cNvSpPr txBox="1">
            <a:spLocks/>
          </p:cNvSpPr>
          <p:nvPr/>
        </p:nvSpPr>
        <p:spPr>
          <a:xfrm>
            <a:off x="3993733" y="2010779"/>
            <a:ext cx="5305400" cy="248768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 dirty="0">
                <a:cs typeface="Arial" pitchFamily="34" charset="0"/>
              </a:rPr>
              <a:t>Le jugement !!!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en-GB" altLang="fr-FR" sz="2800" dirty="0">
                <a:cs typeface="Arial" pitchFamily="34" charset="0"/>
              </a:rPr>
              <a:t>La note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 dirty="0">
                <a:cs typeface="Arial" pitchFamily="34" charset="0"/>
              </a:rPr>
              <a:t>Les fautes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 dirty="0">
                <a:cs typeface="Arial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2959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 Jugement</a:t>
            </a:r>
          </a:p>
        </p:txBody>
      </p:sp>
      <p:sp>
        <p:nvSpPr>
          <p:cNvPr id="123" name="Espace réservé du contenu 2"/>
          <p:cNvSpPr txBox="1"/>
          <p:nvPr/>
        </p:nvSpPr>
        <p:spPr>
          <a:xfrm>
            <a:off x="514416" y="1367301"/>
            <a:ext cx="9707470" cy="526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53" rIns="45753">
            <a:normAutofit/>
          </a:bodyPr>
          <a:lstStyle/>
          <a:p>
            <a:pPr marL="277207" lvl="1" indent="166323" defTabSz="443531">
              <a:spcBef>
                <a:spcPts val="500"/>
              </a:spcBef>
              <a:defRPr sz="2040"/>
            </a:pPr>
            <a:r>
              <a:rPr sz="2041"/>
              <a:t>Le jugement est une </a:t>
            </a:r>
            <a:r>
              <a:rPr sz="2382" b="1" i="1" u="sng"/>
              <a:t>évaluation </a:t>
            </a:r>
            <a:r>
              <a:rPr sz="2041"/>
              <a:t>(valorisation du travail exécuté)</a:t>
            </a:r>
            <a:endParaRPr sz="2722"/>
          </a:p>
          <a:p>
            <a:pPr marL="277207" lvl="1" indent="166323" defTabSz="443531">
              <a:spcBef>
                <a:spcPts val="600"/>
              </a:spcBef>
              <a:defRPr sz="2040"/>
            </a:pPr>
            <a:endParaRPr sz="2722"/>
          </a:p>
          <a:p>
            <a:pPr marL="602242" lvl="1" indent="-291669" defTabSz="44353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sz="2041"/>
              <a:t>Ce que vous aurez à évaluer :</a:t>
            </a:r>
          </a:p>
          <a:p>
            <a:pPr lvl="1" indent="153936" algn="just" defTabSz="443531">
              <a:spcBef>
                <a:spcPts val="400"/>
              </a:spcBef>
              <a:defRPr sz="2040" i="1" u="sng"/>
            </a:pPr>
            <a:r>
              <a:rPr sz="2041"/>
              <a:t>La réalisation ou l’exécution d’un exercice en conformité avec le texte</a:t>
            </a:r>
            <a:r>
              <a:rPr sz="2041"/>
              <a:t> et respectant les exigences techniques</a:t>
            </a:r>
          </a:p>
          <a:p>
            <a:pPr lvl="1" indent="153936" algn="just" defTabSz="443531">
              <a:spcBef>
                <a:spcPts val="400"/>
              </a:spcBef>
              <a:defRPr sz="2040" i="1" u="sng"/>
            </a:pPr>
            <a:endParaRPr sz="2041"/>
          </a:p>
          <a:p>
            <a:pPr marL="602242" lvl="1" indent="-291669" defTabSz="44353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sz="2041"/>
              <a:t>Chaque membre du jury doit :</a:t>
            </a:r>
          </a:p>
          <a:p>
            <a:pPr marL="1178732" lvl="2" indent="-291669" defTabSz="44353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sz="2041"/>
              <a:t>Avoir suivi une formation adaptée et un recyclage annuel </a:t>
            </a:r>
          </a:p>
          <a:p>
            <a:pPr marL="1178732" lvl="2" indent="-291669" defTabSz="44353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sz="2041"/>
              <a:t>Juger </a:t>
            </a:r>
            <a:r>
              <a:rPr sz="2041">
                <a:solidFill>
                  <a:srgbClr val="FF0000"/>
                </a:solidFill>
              </a:rPr>
              <a:t>avec exactitude et impartialité</a:t>
            </a:r>
            <a:r>
              <a:rPr sz="2041"/>
              <a:t> les exercices présentés</a:t>
            </a:r>
          </a:p>
          <a:p>
            <a:pPr marL="1178732" lvl="2" indent="-291669" defTabSz="44353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rPr sz="2041"/>
              <a:t>Poser </a:t>
            </a:r>
            <a:r>
              <a:rPr sz="2041">
                <a:solidFill>
                  <a:srgbClr val="FF0000"/>
                </a:solidFill>
              </a:rPr>
              <a:t>SA note </a:t>
            </a:r>
            <a:r>
              <a:rPr sz="2041"/>
              <a:t>et valider avec son/ses partenaire(s)</a:t>
            </a:r>
          </a:p>
          <a:p>
            <a:pPr marL="602242" lvl="1" indent="-291669" defTabSz="44353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endParaRPr sz="2041"/>
          </a:p>
          <a:p>
            <a:pPr defTabSz="443531">
              <a:spcBef>
                <a:spcPts val="1401"/>
              </a:spcBef>
              <a:defRPr sz="2210" b="1" i="1" u="sng"/>
            </a:pPr>
            <a:r>
              <a:rPr sz="2212"/>
              <a:t>En cas de doute, on juge </a:t>
            </a:r>
            <a:r>
              <a:rPr sz="2212">
                <a:solidFill>
                  <a:srgbClr val="FF0000"/>
                </a:solidFill>
              </a:rPr>
              <a:t>au bénéfice</a:t>
            </a:r>
            <a:r>
              <a:rPr sz="2212"/>
              <a:t> de la gymnaste</a:t>
            </a:r>
            <a:endParaRPr sz="2722"/>
          </a:p>
          <a:p>
            <a:pPr lvl="1" indent="600892" defTabSz="443531">
              <a:spcBef>
                <a:spcPts val="600"/>
              </a:spcBef>
              <a:defRPr sz="2040" i="1"/>
            </a:pPr>
            <a:endParaRPr sz="2722"/>
          </a:p>
        </p:txBody>
      </p:sp>
    </p:spTree>
    <p:extLst>
      <p:ext uri="{BB962C8B-B14F-4D97-AF65-F5344CB8AC3E}">
        <p14:creationId xmlns:p14="http://schemas.microsoft.com/office/powerpoint/2010/main" val="429101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3">
                                            <p:txEl>
                                              <p:charRg st="463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">
                                            <p:txEl>
                                              <p:charRg st="463" end="4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b="1" i="1" u="sng" dirty="0">
                <a:solidFill>
                  <a:schemeClr val="tx1"/>
                </a:solidFill>
              </a:rPr>
              <a:t>½ pointes,</a:t>
            </a:r>
            <a:r>
              <a:rPr lang="fr-FR" dirty="0">
                <a:solidFill>
                  <a:schemeClr val="tx1"/>
                </a:solidFill>
              </a:rPr>
              <a:t> position sur la pointe des pieds pour se déplacer en Sol ou en poutre. Lorsque c’est précisé dans le texte.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2AA1CF-64BE-2480-8829-2724AC329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91" y="2228106"/>
            <a:ext cx="5766791" cy="35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</a:rPr>
              <a:t>Fente Avant,</a:t>
            </a:r>
            <a:r>
              <a:rPr lang="fr-FR" sz="2000" dirty="0">
                <a:solidFill>
                  <a:schemeClr val="tx1"/>
                </a:solidFill>
              </a:rPr>
              <a:t> pieds décalés, corps incliné vers l’avant, bras dans le prolongement du corps. Position de départ ou d’arrivée d’une difficulté </a:t>
            </a:r>
          </a:p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7C9C7D-AF77-D4B3-40B8-7C0850967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76" y="2180492"/>
            <a:ext cx="5391224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AA7623-002D-4ACE-BC73-0A4D956872CE}"/>
              </a:ext>
            </a:extLst>
          </p:cNvPr>
          <p:cNvSpPr txBox="1"/>
          <p:nvPr/>
        </p:nvSpPr>
        <p:spPr>
          <a:xfrm>
            <a:off x="592853" y="1483781"/>
            <a:ext cx="9555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Arabesque,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Jambe tendue à l’oblique arrière basse avec la jambe d’appui tendue ou mi fléchie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F9485B-329B-200E-4010-57939C29D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34" y="2164679"/>
            <a:ext cx="5674232" cy="36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AA7623-002D-4ACE-BC73-0A4D956872CE}"/>
              </a:ext>
            </a:extLst>
          </p:cNvPr>
          <p:cNvSpPr txBox="1"/>
          <p:nvPr/>
        </p:nvSpPr>
        <p:spPr>
          <a:xfrm>
            <a:off x="592853" y="1483781"/>
            <a:ext cx="9555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ppui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enversé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9E4878-1610-3D19-8CB0-3871CC118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79" y="1883891"/>
            <a:ext cx="5727567" cy="37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Positions ou attitudes courantes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B1E32-ECF6-FE64-6EF7-EA56CD8D1B63}"/>
              </a:ext>
            </a:extLst>
          </p:cNvPr>
          <p:cNvSpPr/>
          <p:nvPr/>
        </p:nvSpPr>
        <p:spPr>
          <a:xfrm>
            <a:off x="468312" y="1408822"/>
            <a:ext cx="9761537" cy="444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AA7623-002D-4ACE-BC73-0A4D956872CE}"/>
              </a:ext>
            </a:extLst>
          </p:cNvPr>
          <p:cNvSpPr txBox="1"/>
          <p:nvPr/>
        </p:nvSpPr>
        <p:spPr>
          <a:xfrm>
            <a:off x="592853" y="1483781"/>
            <a:ext cx="95559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just"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chemeClr val="tx1"/>
                </a:solidFill>
              </a:rPr>
              <a:t>Horizontale</a:t>
            </a:r>
            <a:r>
              <a:rPr lang="fr-FR" sz="2000" b="1" dirty="0">
                <a:solidFill>
                  <a:schemeClr val="tx1"/>
                </a:solidFill>
              </a:rPr>
              <a:t>,</a:t>
            </a:r>
            <a:r>
              <a:rPr lang="fr-FR" sz="2000" dirty="0">
                <a:solidFill>
                  <a:schemeClr val="tx1"/>
                </a:solidFill>
              </a:rPr>
              <a:t> position du corps, des bras ou des jambes formant une ligne parallèle avec le sol </a:t>
            </a:r>
          </a:p>
          <a:p>
            <a:pPr marL="0" lvl="1" algn="just"/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85ECAF-CA34-A7D3-2CDE-DE5486286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64" y="2240783"/>
            <a:ext cx="4886094" cy="3462542"/>
          </a:xfrm>
          <a:prstGeom prst="rect">
            <a:avLst/>
          </a:prstGeom>
        </p:spPr>
      </p:pic>
      <p:sp>
        <p:nvSpPr>
          <p:cNvPr id="8" name="Rectangle à coins arrondis 10">
            <a:extLst>
              <a:ext uri="{FF2B5EF4-FFF2-40B4-BE49-F238E27FC236}">
                <a16:creationId xmlns:a16="http://schemas.microsoft.com/office/drawing/2014/main" id="{6B4CB79A-6025-E52C-9D9D-84BFF832F5CE}"/>
              </a:ext>
            </a:extLst>
          </p:cNvPr>
          <p:cNvSpPr/>
          <p:nvPr/>
        </p:nvSpPr>
        <p:spPr>
          <a:xfrm>
            <a:off x="6547918" y="3493393"/>
            <a:ext cx="338990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 à l’horizontale avant</a:t>
            </a:r>
          </a:p>
        </p:txBody>
      </p:sp>
    </p:spTree>
    <p:extLst>
      <p:ext uri="{BB962C8B-B14F-4D97-AF65-F5344CB8AC3E}">
        <p14:creationId xmlns:p14="http://schemas.microsoft.com/office/powerpoint/2010/main" val="23207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1004</Words>
  <Application>Microsoft Office PowerPoint</Application>
  <PresentationFormat>Personnalisé</PresentationFormat>
  <Paragraphs>229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Trebuchet MS</vt:lpstr>
      <vt:lpstr>Wingdings</vt:lpstr>
      <vt:lpstr>Wingdings 2</vt:lpstr>
      <vt:lpstr>Masque des Titres</vt:lpstr>
      <vt:lpstr>Masque des Contenus</vt:lpstr>
      <vt:lpstr>Guide du juge Imposé</vt:lpstr>
      <vt:lpstr>Objectifs de formation</vt:lpstr>
      <vt:lpstr>Sommaire</vt:lpstr>
      <vt:lpstr>Le Jugement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La Note</vt:lpstr>
      <vt:lpstr>Contenu des mouvements</vt:lpstr>
      <vt:lpstr>La Note D</vt:lpstr>
      <vt:lpstr>La Note E</vt:lpstr>
      <vt:lpstr>La Note Finale</vt:lpstr>
      <vt:lpstr>Présentation PowerPoint</vt:lpstr>
      <vt:lpstr>Les bases du jugement</vt:lpstr>
      <vt:lpstr>Les bases du jugement</vt:lpstr>
      <vt:lpstr>Jugement</vt:lpstr>
      <vt:lpstr>Jugement</vt:lpstr>
      <vt:lpstr>L’ATR Appui Tendu Renversé</vt:lpstr>
      <vt:lpstr>La chute</vt:lpstr>
      <vt:lpstr>Présence de l’entraîneur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Jean Pierre Taffarel</cp:lastModifiedBy>
  <cp:revision>112</cp:revision>
  <dcterms:created xsi:type="dcterms:W3CDTF">2014-03-28T08:32:44Z</dcterms:created>
  <dcterms:modified xsi:type="dcterms:W3CDTF">2023-11-29T13:04:03Z</dcterms:modified>
</cp:coreProperties>
</file>