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381" r:id="rId4"/>
    <p:sldId id="382" r:id="rId5"/>
    <p:sldId id="383" r:id="rId6"/>
    <p:sldId id="384" r:id="rId7"/>
    <p:sldId id="385" r:id="rId8"/>
    <p:sldId id="386" r:id="rId9"/>
    <p:sldId id="388" r:id="rId10"/>
    <p:sldId id="387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0" r:id="rId22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1388" y="5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948C6-B1D9-4D2F-9B65-3F302E001CA2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A8AA-BB4B-4BD6-8520-CC74C7F04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3" descr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6583" cy="756884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e du titre"/>
          <p:cNvSpPr txBox="1">
            <a:spLocks noGrp="1"/>
          </p:cNvSpPr>
          <p:nvPr>
            <p:ph type="title"/>
          </p:nvPr>
        </p:nvSpPr>
        <p:spPr>
          <a:xfrm>
            <a:off x="468661" y="462350"/>
            <a:ext cx="9798978" cy="854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2"/>
              </a:lnSpc>
              <a:defRPr sz="2001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0" name="Texte niveau 1…"/>
          <p:cNvSpPr txBox="1">
            <a:spLocks noGrp="1"/>
          </p:cNvSpPr>
          <p:nvPr>
            <p:ph type="body" idx="1"/>
          </p:nvPr>
        </p:nvSpPr>
        <p:spPr>
          <a:xfrm>
            <a:off x="468660" y="1801512"/>
            <a:ext cx="9798965" cy="46839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1pPr>
            <a:lvl2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2pPr>
            <a:lvl3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3pPr>
            <a:lvl4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4pPr>
            <a:lvl5pPr marL="0" indent="0">
              <a:lnSpc>
                <a:spcPts val="2402"/>
              </a:lnSpc>
              <a:spcBef>
                <a:spcPts val="3603"/>
              </a:spcBef>
              <a:buSzTx/>
              <a:buFontTx/>
              <a:buNone/>
              <a:defRPr sz="2302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0927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69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75710" y="990645"/>
            <a:ext cx="6610902" cy="720382"/>
          </a:xfrm>
          <a:prstGeom prst="rect">
            <a:avLst/>
          </a:prstGeom>
        </p:spPr>
        <p:txBody>
          <a:bodyPr/>
          <a:lstStyle/>
          <a:p>
            <a:r>
              <a:rPr lang="fr-FR" sz="4000" dirty="0">
                <a:solidFill>
                  <a:srgbClr val="D60093"/>
                </a:solidFill>
              </a:rPr>
              <a:t>Guide du juge Imposé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357822" y="2722092"/>
            <a:ext cx="6328789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dirty="0">
                <a:solidFill>
                  <a:srgbClr val="D60093"/>
                </a:solidFill>
              </a:rPr>
              <a:t>Module 1- Le juge et la FSCF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F5B9009-03CA-756B-DA1D-CE4B31ACE905}"/>
              </a:ext>
            </a:extLst>
          </p:cNvPr>
          <p:cNvSpPr txBox="1">
            <a:spLocks/>
          </p:cNvSpPr>
          <p:nvPr/>
        </p:nvSpPr>
        <p:spPr>
          <a:xfrm>
            <a:off x="3441560" y="2481943"/>
            <a:ext cx="5059345" cy="720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AD9196E-6F93-B718-619B-450E51D3496A}"/>
              </a:ext>
            </a:extLst>
          </p:cNvPr>
          <p:cNvSpPr txBox="1">
            <a:spLocks/>
          </p:cNvSpPr>
          <p:nvPr/>
        </p:nvSpPr>
        <p:spPr>
          <a:xfrm>
            <a:off x="3273249" y="4360526"/>
            <a:ext cx="3977474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3000" dirty="0">
                <a:solidFill>
                  <a:srgbClr val="D60093"/>
                </a:solidFill>
              </a:rPr>
              <a:t>Saison 2023-2024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Juge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AF90B37-17EC-BEB1-92D5-EB83B25FEE5D}"/>
              </a:ext>
            </a:extLst>
          </p:cNvPr>
          <p:cNvSpPr txBox="1">
            <a:spLocks/>
          </p:cNvSpPr>
          <p:nvPr/>
        </p:nvSpPr>
        <p:spPr>
          <a:xfrm>
            <a:off x="468314" y="1353344"/>
            <a:ext cx="9791700" cy="4374216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47725" eaLnBrk="0" hangingPunct="0">
              <a:lnSpc>
                <a:spcPct val="150000"/>
              </a:lnSpc>
              <a:buNone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L’objectif de chaque juge est de </a:t>
            </a:r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VALORISER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 les mouvements présentés par la gymnaste en fonction de critères techniques précis.</a:t>
            </a:r>
          </a:p>
          <a:p>
            <a:pPr marL="542925" indent="-180975" algn="just" defTabSz="847725" eaLnBrk="0" hangingPunct="0">
              <a:lnSpc>
                <a:spcPct val="150000"/>
              </a:lnSpc>
              <a:defRPr/>
            </a:pPr>
            <a:r>
              <a:rPr lang="fr-FR" sz="2000" u="sng" kern="0" dirty="0">
                <a:latin typeface="Arial" panose="020B0604020202020204" pitchFamily="34" charset="0"/>
                <a:cs typeface="Arial" panose="020B0604020202020204" pitchFamily="34" charset="0"/>
              </a:rPr>
              <a:t>Chaque membre du jury doit :</a:t>
            </a:r>
          </a:p>
          <a:p>
            <a:pPr marL="0" indent="0" algn="just" defTabSz="847725" eaLnBrk="0" hangingPunct="0">
              <a:lnSpc>
                <a:spcPct val="150000"/>
              </a:lnSpc>
              <a:buNone/>
              <a:defRPr/>
            </a:pPr>
            <a:endParaRPr lang="fr-FR" sz="12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Justifier d’une formation adaptée au niveau de la compétition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Juger avec exactitude et impartialité les exercices présentés</a:t>
            </a: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Poser </a:t>
            </a:r>
            <a:r>
              <a:rPr lang="fr-FR" sz="20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 note et valider avec son partenaire</a:t>
            </a:r>
            <a:endParaRPr lang="fr-FR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6173" lvl="2" indent="-342900" algn="just" defTabSz="847725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just" defTabSz="847725" eaLnBrk="0" hangingPunct="0">
              <a:spcBef>
                <a:spcPts val="0"/>
              </a:spcBef>
              <a:buNone/>
              <a:defRPr/>
            </a:pPr>
            <a:r>
              <a:rPr lang="fr-F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Chaque juge débutant est accompagné par un juge confirmé lors des premières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40767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support technique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C9533-D3AE-26C3-BC2E-3A69086A10B1}"/>
              </a:ext>
            </a:extLst>
          </p:cNvPr>
          <p:cNvSpPr/>
          <p:nvPr/>
        </p:nvSpPr>
        <p:spPr>
          <a:xfrm>
            <a:off x="468314" y="1362148"/>
            <a:ext cx="9791700" cy="493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Programme Fédéral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 à jour chaque début de saison est disponible sur le site FSCF. Il est indispensable de posséder les documents de l’année sportive en cours pour juger.</a:t>
            </a:r>
          </a:p>
          <a:p>
            <a:pPr marL="3225800" lvl="6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reprend le règlement administratif et technique de la gymnastique féminine de la FSCF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poussins: formation physique et agrès du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5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d’ensembles Jeunesses &amp; Aînées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Agrès  Jeunesses &amp; Aînées du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5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(pas de 1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en catégorie Aînées)</a:t>
            </a:r>
          </a:p>
          <a:p>
            <a:pPr marL="3225800" lvl="1" indent="-180975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800" lvl="1" indent="-180975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Aînées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</a:t>
            </a:r>
          </a:p>
          <a:p>
            <a:pPr marL="2605088" lvl="1" indent="-187325"/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11FB44-4CDF-863D-C3C6-FC98EEE28697}"/>
              </a:ext>
            </a:extLst>
          </p:cNvPr>
          <p:cNvSpPr txBox="1"/>
          <p:nvPr/>
        </p:nvSpPr>
        <p:spPr>
          <a:xfrm>
            <a:off x="653453" y="2622088"/>
            <a:ext cx="2752937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PROGRAMME</a:t>
            </a:r>
          </a:p>
          <a:p>
            <a:r>
              <a:rPr lang="fr-FR" sz="2400" dirty="0"/>
              <a:t>Fédéral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GYMNASTIQUE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FEMININE</a:t>
            </a:r>
          </a:p>
          <a:p>
            <a:endParaRPr lang="fr-FR" sz="2400" dirty="0"/>
          </a:p>
          <a:p>
            <a:r>
              <a:rPr lang="fr-FR" sz="2400" b="1" dirty="0"/>
              <a:t>2024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19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catégories d’âges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366E514-EFFE-5E6A-2DBF-5FAF338EB539}"/>
              </a:ext>
            </a:extLst>
          </p:cNvPr>
          <p:cNvSpPr txBox="1">
            <a:spLocks/>
          </p:cNvSpPr>
          <p:nvPr/>
        </p:nvSpPr>
        <p:spPr>
          <a:xfrm>
            <a:off x="468313" y="1556792"/>
            <a:ext cx="9791700" cy="4968552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Poussins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 2014-2015-2016-2017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(7 à 10 ans)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3751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Jeunesses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2010-2011-2012-2013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(11 à 14 ans)</a:t>
            </a:r>
          </a:p>
          <a:p>
            <a:pPr defTabSz="4375150">
              <a:buFontTx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Aînées : nées en </a:t>
            </a: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2009 et avant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(15 ans et plus)</a:t>
            </a:r>
          </a:p>
        </p:txBody>
      </p:sp>
    </p:spTree>
    <p:extLst>
      <p:ext uri="{BB962C8B-B14F-4D97-AF65-F5344CB8AC3E}">
        <p14:creationId xmlns:p14="http://schemas.microsoft.com/office/powerpoint/2010/main" val="11503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compétitions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77D277-1292-8213-BBB8-E2C014A9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49524"/>
              </p:ext>
            </p:extLst>
          </p:nvPr>
        </p:nvGraphicFramePr>
        <p:xfrm>
          <a:off x="468313" y="1858944"/>
          <a:ext cx="9791701" cy="423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2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341">
                <a:tc rowSpan="2">
                  <a:txBody>
                    <a:bodyPr/>
                    <a:lstStyle/>
                    <a:p>
                      <a:pPr algn="just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Individuelles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Equipes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78">
                <a:tc vMerge="1">
                  <a:txBody>
                    <a:bodyPr/>
                    <a:lstStyle/>
                    <a:p>
                      <a:pPr algn="just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Code </a:t>
                      </a:r>
                      <a:r>
                        <a:rPr lang="fr-FR" sz="1100" b="1" i="1" dirty="0">
                          <a:solidFill>
                            <a:schemeClr val="tx1"/>
                          </a:solidFill>
                        </a:rPr>
                        <a:t>C2 FSCF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Coupes d’Hiver 1er Tour </a:t>
                      </a:r>
                      <a:r>
                        <a:rPr lang="fr-FR" sz="1100" b="1" dirty="0"/>
                        <a:t>(DSV)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Coupes d’Hiver 1er Tour </a:t>
                      </a:r>
                      <a:r>
                        <a:rPr lang="fr-FR" sz="1100" b="1" dirty="0"/>
                        <a:t>(DSV)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Coupes d’Hiver ½ finales</a:t>
                      </a:r>
                    </a:p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(Région S/E)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Challenges </a:t>
                      </a:r>
                      <a:r>
                        <a:rPr lang="fr-FR" sz="1100" b="1" dirty="0"/>
                        <a:t>(CDD)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78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Etoiles  (A/J 2 Jrs </a:t>
                      </a:r>
                      <a:r>
                        <a:rPr lang="fr-FR" sz="1100" b="1" dirty="0"/>
                        <a:t>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Coupes d’Hiver Finales</a:t>
                      </a:r>
                    </a:p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(National)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922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(CDD)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Badges Poussins </a:t>
                      </a:r>
                      <a:r>
                        <a:rPr lang="fr-FR" sz="1100" b="1" dirty="0"/>
                        <a:t>(CDD)</a:t>
                      </a:r>
                      <a:endParaRPr lang="fr-FR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7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(DSV)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dirty="0"/>
                        <a:t>Poussins </a:t>
                      </a:r>
                      <a:r>
                        <a:rPr lang="fr-FR" sz="1100" b="1" dirty="0"/>
                        <a:t>(CDD)</a:t>
                      </a:r>
                      <a:endParaRPr lang="fr-FR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569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Individuelles (National)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466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A/J-Poussins (2Jrs </a:t>
                      </a:r>
                      <a:r>
                        <a:rPr lang="fr-FR" sz="1100" b="1" dirty="0"/>
                        <a:t>DSV</a:t>
                      </a:r>
                      <a:r>
                        <a:rPr lang="fr-FR" sz="1100" b="0" dirty="0"/>
                        <a:t>)</a:t>
                      </a:r>
                      <a:endParaRPr lang="fr-FR" sz="1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4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National F-F1</a:t>
                      </a:r>
                    </a:p>
                    <a:p>
                      <a:r>
                        <a:rPr lang="fr-FR" sz="1100" b="1" dirty="0"/>
                        <a:t>National F2-F3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20AADD-8641-68BF-8EE7-246618FDBBF0}"/>
              </a:ext>
            </a:extLst>
          </p:cNvPr>
          <p:cNvSpPr/>
          <p:nvPr/>
        </p:nvSpPr>
        <p:spPr>
          <a:xfrm>
            <a:off x="468313" y="1426866"/>
            <a:ext cx="7540228" cy="331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Accessibles aux juges débutants et juges 1</a:t>
            </a:r>
            <a:r>
              <a:rPr lang="fr-FR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échelon (En vert)</a:t>
            </a:r>
          </a:p>
        </p:txBody>
      </p:sp>
    </p:spTree>
    <p:extLst>
      <p:ext uri="{BB962C8B-B14F-4D97-AF65-F5344CB8AC3E}">
        <p14:creationId xmlns:p14="http://schemas.microsoft.com/office/powerpoint/2010/main" val="9253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C67A6B-C888-EF20-C815-65871332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1" y="3105785"/>
            <a:ext cx="4086642" cy="2294255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7B9CB1-ABF0-0574-D752-A3FF04F5DE94}"/>
              </a:ext>
            </a:extLst>
          </p:cNvPr>
          <p:cNvSpPr txBox="1">
            <a:spLocks/>
          </p:cNvSpPr>
          <p:nvPr/>
        </p:nvSpPr>
        <p:spPr>
          <a:xfrm>
            <a:off x="468312" y="1725960"/>
            <a:ext cx="9761537" cy="460816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Table de Saut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Placement de côté, dans l’axe de la table de saut.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667A27-AF85-F299-0097-77E848FF1D7C}"/>
              </a:ext>
            </a:extLst>
          </p:cNvPr>
          <p:cNvSpPr/>
          <p:nvPr/>
        </p:nvSpPr>
        <p:spPr>
          <a:xfrm>
            <a:off x="3811588" y="3830638"/>
            <a:ext cx="2214562" cy="10715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22">
            <a:extLst>
              <a:ext uri="{FF2B5EF4-FFF2-40B4-BE49-F238E27FC236}">
                <a16:creationId xmlns:a16="http://schemas.microsoft.com/office/drawing/2014/main" id="{B58B9047-DBB6-4E32-346B-DF23BBE08448}"/>
              </a:ext>
            </a:extLst>
          </p:cNvPr>
          <p:cNvSpPr/>
          <p:nvPr/>
        </p:nvSpPr>
        <p:spPr>
          <a:xfrm>
            <a:off x="2962275" y="4152900"/>
            <a:ext cx="64293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0DAC7-0EED-F552-00D1-0A0FEC63FBA1}"/>
              </a:ext>
            </a:extLst>
          </p:cNvPr>
          <p:cNvSpPr/>
          <p:nvPr/>
        </p:nvSpPr>
        <p:spPr>
          <a:xfrm>
            <a:off x="2309813" y="4202113"/>
            <a:ext cx="452437" cy="322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ogner un rectangle avec un coin du même côté 24">
            <a:extLst>
              <a:ext uri="{FF2B5EF4-FFF2-40B4-BE49-F238E27FC236}">
                <a16:creationId xmlns:a16="http://schemas.microsoft.com/office/drawing/2014/main" id="{B253330B-DCA2-86FA-173F-EAB19FE20363}"/>
              </a:ext>
            </a:extLst>
          </p:cNvPr>
          <p:cNvSpPr/>
          <p:nvPr/>
        </p:nvSpPr>
        <p:spPr>
          <a:xfrm>
            <a:off x="3012926" y="543775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96FEB8F-7BEB-2B75-70FB-4606729A76F7}"/>
              </a:ext>
            </a:extLst>
          </p:cNvPr>
          <p:cNvCxnSpPr/>
          <p:nvPr/>
        </p:nvCxnSpPr>
        <p:spPr>
          <a:xfrm flipV="1">
            <a:off x="4237714" y="4558761"/>
            <a:ext cx="864097" cy="937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F3B0190-14CA-0E0E-247D-4D5ECEB18AF2}"/>
              </a:ext>
            </a:extLst>
          </p:cNvPr>
          <p:cNvCxnSpPr/>
          <p:nvPr/>
        </p:nvCxnSpPr>
        <p:spPr>
          <a:xfrm flipH="1" flipV="1">
            <a:off x="1972596" y="4430713"/>
            <a:ext cx="936078" cy="1014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E2D23B3-749C-24D0-216E-B776C90DD1B3}"/>
              </a:ext>
            </a:extLst>
          </p:cNvPr>
          <p:cNvSpPr txBox="1">
            <a:spLocks/>
          </p:cNvSpPr>
          <p:nvPr/>
        </p:nvSpPr>
        <p:spPr>
          <a:xfrm>
            <a:off x="468312" y="1447800"/>
            <a:ext cx="9791701" cy="488632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Barres asymétriques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Font typeface="Arial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Placement de profil, dans l’axe des barres</a:t>
            </a:r>
          </a:p>
        </p:txBody>
      </p:sp>
      <p:pic>
        <p:nvPicPr>
          <p:cNvPr id="3" name="Picture 8" descr="asymetriques-sortie-filee.jpg">
            <a:extLst>
              <a:ext uri="{FF2B5EF4-FFF2-40B4-BE49-F238E27FC236}">
                <a16:creationId xmlns:a16="http://schemas.microsoft.com/office/drawing/2014/main" id="{E380B93E-9E02-BCD8-7976-389CDD04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72" y="2482905"/>
            <a:ext cx="6438478" cy="281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F7520F1-8ADA-0036-B576-14B8F19AFE9F}"/>
              </a:ext>
            </a:extLst>
          </p:cNvPr>
          <p:cNvSpPr txBox="1">
            <a:spLocks/>
          </p:cNvSpPr>
          <p:nvPr/>
        </p:nvSpPr>
        <p:spPr>
          <a:xfrm>
            <a:off x="468312" y="1447800"/>
            <a:ext cx="9791701" cy="4631453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 dirty="0"/>
              <a:t>Poutre</a:t>
            </a:r>
            <a:r>
              <a:rPr lang="fr-FR" sz="2400" dirty="0"/>
              <a:t>: </a:t>
            </a:r>
          </a:p>
          <a:p>
            <a:pPr marL="0" indent="0">
              <a:buFont typeface="Arial"/>
              <a:buNone/>
            </a:pPr>
            <a:r>
              <a:rPr lang="fr-FR" sz="2400" dirty="0"/>
              <a:t>    Placement de côté, parallèle à la poutre</a:t>
            </a:r>
          </a:p>
        </p:txBody>
      </p:sp>
      <p:pic>
        <p:nvPicPr>
          <p:cNvPr id="7" name="Picture 4" descr="entree-poutre-ecart.jpg">
            <a:extLst>
              <a:ext uri="{FF2B5EF4-FFF2-40B4-BE49-F238E27FC236}">
                <a16:creationId xmlns:a16="http://schemas.microsoft.com/office/drawing/2014/main" id="{349A3E6E-C605-AA0C-1CEB-B8420476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54900"/>
            <a:ext cx="6362700" cy="263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jo00-poutre">
            <a:extLst>
              <a:ext uri="{FF2B5EF4-FFF2-40B4-BE49-F238E27FC236}">
                <a16:creationId xmlns:a16="http://schemas.microsoft.com/office/drawing/2014/main" id="{6CC81289-7B86-36EA-6070-852EBCB5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748" y="3256792"/>
            <a:ext cx="1912015" cy="14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7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Juges aux agrès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gner un rectangle avec un coin du même côté 12">
            <a:extLst>
              <a:ext uri="{FF2B5EF4-FFF2-40B4-BE49-F238E27FC236}">
                <a16:creationId xmlns:a16="http://schemas.microsoft.com/office/drawing/2014/main" id="{63E6B06A-DEBA-DA36-0CE9-D3A0335AD549}"/>
              </a:ext>
            </a:extLst>
          </p:cNvPr>
          <p:cNvSpPr/>
          <p:nvPr/>
        </p:nvSpPr>
        <p:spPr>
          <a:xfrm>
            <a:off x="3144416" y="6335629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DC1B77-1766-E06E-282F-EC3C198373F8}"/>
              </a:ext>
            </a:extLst>
          </p:cNvPr>
          <p:cNvCxnSpPr/>
          <p:nvPr/>
        </p:nvCxnSpPr>
        <p:spPr>
          <a:xfrm flipV="1">
            <a:off x="4501902" y="5441988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370B3C9-F58A-77B8-2183-F8E1C2AC90BE}"/>
              </a:ext>
            </a:extLst>
          </p:cNvPr>
          <p:cNvCxnSpPr/>
          <p:nvPr/>
        </p:nvCxnSpPr>
        <p:spPr>
          <a:xfrm flipH="1" flipV="1">
            <a:off x="1554052" y="5465541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F54423B-F656-9003-B987-F6E900428CB3}"/>
              </a:ext>
            </a:extLst>
          </p:cNvPr>
          <p:cNvSpPr txBox="1">
            <a:spLocks/>
          </p:cNvSpPr>
          <p:nvPr/>
        </p:nvSpPr>
        <p:spPr>
          <a:xfrm>
            <a:off x="468313" y="1447800"/>
            <a:ext cx="9791700" cy="4886324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i="1" u="sng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Font typeface="Arial"/>
              <a:buNone/>
            </a:pP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   Placement de côté, le long des tapis  (12 à 16 mètres)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TR-figurine.jpg">
            <a:extLst>
              <a:ext uri="{FF2B5EF4-FFF2-40B4-BE49-F238E27FC236}">
                <a16:creationId xmlns:a16="http://schemas.microsoft.com/office/drawing/2014/main" id="{60DBE156-70A2-44D0-2D54-C868E7FC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0688"/>
            <a:ext cx="665068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Vignette Sol.jpg">
            <a:extLst>
              <a:ext uri="{FF2B5EF4-FFF2-40B4-BE49-F238E27FC236}">
                <a16:creationId xmlns:a16="http://schemas.microsoft.com/office/drawing/2014/main" id="{EF550B6D-B46D-8441-2141-A199E765C7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520" y="2810688"/>
            <a:ext cx="2454830" cy="23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Mouvement d’ensemble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EB57F68-45DD-00F4-B694-1C439377E457}"/>
              </a:ext>
            </a:extLst>
          </p:cNvPr>
          <p:cNvSpPr txBox="1">
            <a:spLocks/>
          </p:cNvSpPr>
          <p:nvPr/>
        </p:nvSpPr>
        <p:spPr>
          <a:xfrm>
            <a:off x="468312" y="1435202"/>
            <a:ext cx="9791701" cy="3418148"/>
          </a:xfrm>
          <a:prstGeom prst="rect">
            <a:avLst/>
          </a:prstGeom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Possibilité de juger uniquement les ensembles en suivant les formations spécifiques, connaissance nécessaire des mouvements A/J et des 3 postes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Exécution d’ensemble </a:t>
            </a:r>
            <a:r>
              <a:rPr lang="fr-FR" altLang="fr-FR" sz="2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Exécution individuelle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Alignement </a:t>
            </a:r>
            <a:r>
              <a:rPr lang="fr-FR" altLang="fr-FR" sz="2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endParaRPr lang="fr-FR" altLang="fr-FR" sz="2000" u="sng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93B775-A3DF-4409-91AF-CFDF70A94438}"/>
              </a:ext>
            </a:extLst>
          </p:cNvPr>
          <p:cNvSpPr/>
          <p:nvPr/>
        </p:nvSpPr>
        <p:spPr>
          <a:xfrm>
            <a:off x="3221810" y="3753322"/>
            <a:ext cx="4558180" cy="1891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8" name="Groupe 3">
            <a:extLst>
              <a:ext uri="{FF2B5EF4-FFF2-40B4-BE49-F238E27FC236}">
                <a16:creationId xmlns:a16="http://schemas.microsoft.com/office/drawing/2014/main" id="{A54D92AC-CCD6-57DD-6C7D-4CBE99A1E349}"/>
              </a:ext>
            </a:extLst>
          </p:cNvPr>
          <p:cNvGrpSpPr>
            <a:grpSpLocks/>
          </p:cNvGrpSpPr>
          <p:nvPr/>
        </p:nvGrpSpPr>
        <p:grpSpPr bwMode="auto">
          <a:xfrm>
            <a:off x="1806050" y="3709163"/>
            <a:ext cx="384175" cy="989988"/>
            <a:chOff x="2046866" y="1966813"/>
            <a:chExt cx="466628" cy="136952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4837A69-2B99-6FC6-F18D-B43335A0A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41B9B47-6168-E51C-00CF-15506385767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2" name="Groupe 3">
            <a:extLst>
              <a:ext uri="{FF2B5EF4-FFF2-40B4-BE49-F238E27FC236}">
                <a16:creationId xmlns:a16="http://schemas.microsoft.com/office/drawing/2014/main" id="{66507959-F371-0226-281C-CF921EF96BF6}"/>
              </a:ext>
            </a:extLst>
          </p:cNvPr>
          <p:cNvGrpSpPr>
            <a:grpSpLocks/>
          </p:cNvGrpSpPr>
          <p:nvPr/>
        </p:nvGrpSpPr>
        <p:grpSpPr bwMode="auto">
          <a:xfrm>
            <a:off x="8849874" y="4654992"/>
            <a:ext cx="384175" cy="989988"/>
            <a:chOff x="2046866" y="1966813"/>
            <a:chExt cx="466628" cy="136952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203C7F-6731-3620-C6F5-0521EBD38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399A3E6-35A7-8EAD-DD44-111B0216A4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7" name="Groupe 3">
            <a:extLst>
              <a:ext uri="{FF2B5EF4-FFF2-40B4-BE49-F238E27FC236}">
                <a16:creationId xmlns:a16="http://schemas.microsoft.com/office/drawing/2014/main" id="{A0FDAF39-2B01-603D-BBB6-A1E2495003D4}"/>
              </a:ext>
            </a:extLst>
          </p:cNvPr>
          <p:cNvGrpSpPr>
            <a:grpSpLocks/>
          </p:cNvGrpSpPr>
          <p:nvPr/>
        </p:nvGrpSpPr>
        <p:grpSpPr bwMode="auto">
          <a:xfrm>
            <a:off x="8544115" y="5644980"/>
            <a:ext cx="354182" cy="922801"/>
            <a:chOff x="3500769" y="1661853"/>
            <a:chExt cx="561048" cy="134271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4F8B630-C518-D177-5DDB-73EA48570E14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8494290-649E-7ADA-4116-036AC0FD402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0" name="Groupe 3">
            <a:extLst>
              <a:ext uri="{FF2B5EF4-FFF2-40B4-BE49-F238E27FC236}">
                <a16:creationId xmlns:a16="http://schemas.microsoft.com/office/drawing/2014/main" id="{6A39FBB0-D1BD-BC4C-95EB-D84B29817DD5}"/>
              </a:ext>
            </a:extLst>
          </p:cNvPr>
          <p:cNvGrpSpPr>
            <a:grpSpLocks/>
          </p:cNvGrpSpPr>
          <p:nvPr/>
        </p:nvGrpSpPr>
        <p:grpSpPr bwMode="auto">
          <a:xfrm>
            <a:off x="1998137" y="5633085"/>
            <a:ext cx="354182" cy="922801"/>
            <a:chOff x="3500769" y="1661853"/>
            <a:chExt cx="561048" cy="134271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3FD25F8-361D-1808-43E2-AE92AB09220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577F630-5942-D930-78E8-9F44ACB504F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3" name="Groupe 3">
            <a:extLst>
              <a:ext uri="{FF2B5EF4-FFF2-40B4-BE49-F238E27FC236}">
                <a16:creationId xmlns:a16="http://schemas.microsoft.com/office/drawing/2014/main" id="{E62CEA71-4A81-F8EA-C1A1-5E680EA16925}"/>
              </a:ext>
            </a:extLst>
          </p:cNvPr>
          <p:cNvGrpSpPr>
            <a:grpSpLocks/>
          </p:cNvGrpSpPr>
          <p:nvPr/>
        </p:nvGrpSpPr>
        <p:grpSpPr bwMode="auto">
          <a:xfrm>
            <a:off x="6735245" y="5687887"/>
            <a:ext cx="345973" cy="981674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13B0F85-D385-7524-13C9-4D6E4185D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B571CC9-65A3-AE47-D690-14C71D95D2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6" name="Groupe 3">
            <a:extLst>
              <a:ext uri="{FF2B5EF4-FFF2-40B4-BE49-F238E27FC236}">
                <a16:creationId xmlns:a16="http://schemas.microsoft.com/office/drawing/2014/main" id="{1E677274-409A-04EC-E6D4-D45F11D87F6B}"/>
              </a:ext>
            </a:extLst>
          </p:cNvPr>
          <p:cNvGrpSpPr>
            <a:grpSpLocks/>
          </p:cNvGrpSpPr>
          <p:nvPr/>
        </p:nvGrpSpPr>
        <p:grpSpPr bwMode="auto">
          <a:xfrm>
            <a:off x="3900263" y="5770864"/>
            <a:ext cx="255593" cy="922801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2747ADD-D32D-E16D-02E4-2D7AECE7F8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308B580-87A0-70AC-95F4-C2FDD60665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DE2B996-8AEB-E298-7AFD-18BFAA885789}"/>
              </a:ext>
            </a:extLst>
          </p:cNvPr>
          <p:cNvCxnSpPr>
            <a:cxnSpLocks/>
          </p:cNvCxnSpPr>
          <p:nvPr/>
        </p:nvCxnSpPr>
        <p:spPr>
          <a:xfrm>
            <a:off x="4531807" y="6130384"/>
            <a:ext cx="2110913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831A03B-2BDC-C034-D8CB-9A68790527AA}"/>
              </a:ext>
            </a:extLst>
          </p:cNvPr>
          <p:cNvCxnSpPr>
            <a:cxnSpLocks/>
          </p:cNvCxnSpPr>
          <p:nvPr/>
        </p:nvCxnSpPr>
        <p:spPr>
          <a:xfrm>
            <a:off x="4350943" y="6404569"/>
            <a:ext cx="2096055" cy="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Formation physique poussin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047A48-22DA-2E38-28F0-7DEEA902335A}"/>
              </a:ext>
            </a:extLst>
          </p:cNvPr>
          <p:cNvSpPr txBox="1">
            <a:spLocks/>
          </p:cNvSpPr>
          <p:nvPr/>
        </p:nvSpPr>
        <p:spPr>
          <a:xfrm>
            <a:off x="468314" y="1418878"/>
            <a:ext cx="9791700" cy="11032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Mouvement individuel au Sol, ensemble d’éléments chorégraphiques exécutés en musique sur un tapis de 2x1 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FR" alt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8C813-A4D2-83BE-8FD4-F7E130ECAB63}"/>
              </a:ext>
            </a:extLst>
          </p:cNvPr>
          <p:cNvSpPr/>
          <p:nvPr/>
        </p:nvSpPr>
        <p:spPr>
          <a:xfrm>
            <a:off x="4638728" y="292702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gner un rectangle avec un coin du même côté 41">
            <a:extLst>
              <a:ext uri="{FF2B5EF4-FFF2-40B4-BE49-F238E27FC236}">
                <a16:creationId xmlns:a16="http://schemas.microsoft.com/office/drawing/2014/main" id="{2A44A3A6-7639-945E-0C1B-54214417B27A}"/>
              </a:ext>
            </a:extLst>
          </p:cNvPr>
          <p:cNvSpPr/>
          <p:nvPr/>
        </p:nvSpPr>
        <p:spPr>
          <a:xfrm>
            <a:off x="4655492" y="522044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3F9C5A3-9F27-E01F-DFFA-5DDC5585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0" y="3127345"/>
            <a:ext cx="410772" cy="1293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AutoShape 2" descr="https://frc-powerpoint.officeapps.live.com/pods/GetClipboardImage.ashx?Id=7cb87517-0c2b-408a-8207-9e3092ff5e44&amp;DC=GFR1&amp;pkey=c23784bd-8dae-4662-be5e-3c3607b74201&amp;wdwaccluster=GF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A2164-4C3C-8E54-99F2-0A9F13EC78A5}"/>
              </a:ext>
            </a:extLst>
          </p:cNvPr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0657F-1C39-648C-7DEE-D3463A7244C0}"/>
              </a:ext>
            </a:extLst>
          </p:cNvPr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010BC-CE1E-9271-10F8-356A398140E0}"/>
              </a:ext>
            </a:extLst>
          </p:cNvPr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83A6A-F9C9-D50B-A2FD-96576029F828}"/>
              </a:ext>
            </a:extLst>
          </p:cNvPr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B6B77-A080-D6DE-6811-1FE64BB3E353}"/>
              </a:ext>
            </a:extLst>
          </p:cNvPr>
          <p:cNvSpPr/>
          <p:nvPr/>
        </p:nvSpPr>
        <p:spPr>
          <a:xfrm>
            <a:off x="502916" y="45641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52E77B-9618-8748-F9EB-A55B43268456}"/>
              </a:ext>
            </a:extLst>
          </p:cNvPr>
          <p:cNvSpPr/>
          <p:nvPr/>
        </p:nvSpPr>
        <p:spPr>
          <a:xfrm>
            <a:off x="488848" y="515504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12" name="Arrondir un rectangle à un seul coin 26">
            <a:extLst>
              <a:ext uri="{FF2B5EF4-FFF2-40B4-BE49-F238E27FC236}">
                <a16:creationId xmlns:a16="http://schemas.microsoft.com/office/drawing/2014/main" id="{C0D5C6BB-2127-7588-D966-915701C471F0}"/>
              </a:ext>
            </a:extLst>
          </p:cNvPr>
          <p:cNvSpPr/>
          <p:nvPr/>
        </p:nvSpPr>
        <p:spPr>
          <a:xfrm>
            <a:off x="1029083" y="1973530"/>
            <a:ext cx="1588450" cy="3866494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3" name="Image 6" descr="btn_1.png">
            <a:extLst>
              <a:ext uri="{FF2B5EF4-FFF2-40B4-BE49-F238E27FC236}">
                <a16:creationId xmlns:a16="http://schemas.microsoft.com/office/drawing/2014/main" id="{7485618A-F92B-60BD-5EAD-2B526F075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7" descr="btn_2.png">
            <a:extLst>
              <a:ext uri="{FF2B5EF4-FFF2-40B4-BE49-F238E27FC236}">
                <a16:creationId xmlns:a16="http://schemas.microsoft.com/office/drawing/2014/main" id="{4CE99840-05BC-8B27-099E-F8E6F9CE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9" descr="btn_3.png">
            <a:extLst>
              <a:ext uri="{FF2B5EF4-FFF2-40B4-BE49-F238E27FC236}">
                <a16:creationId xmlns:a16="http://schemas.microsoft.com/office/drawing/2014/main" id="{B6D9B8CE-50EF-5CBF-4969-E342EC73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0" descr="btn_4.png">
            <a:extLst>
              <a:ext uri="{FF2B5EF4-FFF2-40B4-BE49-F238E27FC236}">
                <a16:creationId xmlns:a16="http://schemas.microsoft.com/office/drawing/2014/main" id="{930A1F11-B6FE-ABE9-5920-E8C80F8F9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1" descr="btn_5.png">
            <a:extLst>
              <a:ext uri="{FF2B5EF4-FFF2-40B4-BE49-F238E27FC236}">
                <a16:creationId xmlns:a16="http://schemas.microsoft.com/office/drawing/2014/main" id="{A92F9609-E9F6-08AE-AD56-7DEF65133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4" y="4476419"/>
            <a:ext cx="668040" cy="7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2" descr="btn_6.png">
            <a:extLst>
              <a:ext uri="{FF2B5EF4-FFF2-40B4-BE49-F238E27FC236}">
                <a16:creationId xmlns:a16="http://schemas.microsoft.com/office/drawing/2014/main" id="{A2BA0D1C-AB23-6BFE-7F0A-D7B28BD36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5094242"/>
            <a:ext cx="668040" cy="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5E54DED-C831-0B18-5D28-4B437E5D9825}"/>
              </a:ext>
            </a:extLst>
          </p:cNvPr>
          <p:cNvSpPr txBox="1">
            <a:spLocks/>
          </p:cNvSpPr>
          <p:nvPr/>
        </p:nvSpPr>
        <p:spPr>
          <a:xfrm>
            <a:off x="3324195" y="1644913"/>
            <a:ext cx="5928738" cy="413288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FSCF, son organisation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Charte</a:t>
            </a:r>
            <a:r>
              <a:rPr lang="en-GB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l’officiel</a:t>
            </a:r>
            <a:endParaRPr lang="en-GB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support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catégories d’âge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compétitions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agrès et le placement du juge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NUE DES JU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TENUE DES JUGES</a:t>
            </a:r>
          </a:p>
        </p:txBody>
      </p:sp>
      <p:sp>
        <p:nvSpPr>
          <p:cNvPr id="291" name="TENUE D’HIVER :…"/>
          <p:cNvSpPr txBox="1">
            <a:spLocks noGrp="1"/>
          </p:cNvSpPr>
          <p:nvPr>
            <p:ph type="body" idx="1"/>
          </p:nvPr>
        </p:nvSpPr>
        <p:spPr>
          <a:xfrm>
            <a:off x="468667" y="1601818"/>
            <a:ext cx="9798965" cy="468347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lnSpc>
                <a:spcPts val="1701"/>
              </a:lnSpc>
            </a:pPr>
            <a:r>
              <a:rPr dirty="0"/>
              <a:t>TENUE D’HIVER :</a:t>
            </a:r>
          </a:p>
          <a:p>
            <a:pPr>
              <a:lnSpc>
                <a:spcPts val="1701"/>
              </a:lnSpc>
            </a:pPr>
            <a:endParaRPr dirty="0"/>
          </a:p>
          <a:p>
            <a:pPr>
              <a:lnSpc>
                <a:spcPts val="1701"/>
              </a:lnSpc>
            </a:pPr>
            <a:endParaRPr/>
          </a:p>
          <a:p>
            <a:pPr>
              <a:lnSpc>
                <a:spcPts val="1701"/>
              </a:lnSpc>
            </a:pPr>
            <a:endParaRPr lang="en-US"/>
          </a:p>
          <a:p>
            <a:pPr>
              <a:lnSpc>
                <a:spcPts val="1701"/>
              </a:lnSpc>
            </a:pPr>
            <a:r>
              <a:rPr dirty="0"/>
              <a:t>TENUE D’ÉTÉ (à </a:t>
            </a:r>
            <a:r>
              <a:rPr dirty="0" err="1"/>
              <a:t>partir</a:t>
            </a:r>
            <a:r>
              <a:rPr dirty="0"/>
              <a:t> du 1er </a:t>
            </a:r>
            <a:r>
              <a:rPr dirty="0" err="1"/>
              <a:t>mai</a:t>
            </a:r>
            <a:r>
              <a:rPr dirty="0"/>
              <a:t>)</a:t>
            </a:r>
          </a:p>
        </p:txBody>
      </p:sp>
      <p:graphicFrame>
        <p:nvGraphicFramePr>
          <p:cNvPr id="292" name="Tableau 1"/>
          <p:cNvGraphicFramePr/>
          <p:nvPr/>
        </p:nvGraphicFramePr>
        <p:xfrm>
          <a:off x="666714" y="2022152"/>
          <a:ext cx="9402869" cy="1921667"/>
        </p:xfrm>
        <a:graphic>
          <a:graphicData uri="http://schemas.openxmlformats.org/drawingml/2006/table">
            <a:tbl>
              <a:tblPr bandRow="1"/>
              <a:tblGrid>
                <a:gridCol w="479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DAMES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MESSIEURS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389"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Pantalon ou jupe bleu marine (jean correct accepté)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Pantalon gris (jean correct accepté)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3" name="Tableau 1-1"/>
          <p:cNvGraphicFramePr/>
          <p:nvPr/>
        </p:nvGraphicFramePr>
        <p:xfrm>
          <a:off x="642884" y="4694311"/>
          <a:ext cx="9402867" cy="1871395"/>
        </p:xfrm>
        <a:graphic>
          <a:graphicData uri="http://schemas.openxmlformats.org/drawingml/2006/table">
            <a:tbl>
              <a:tblPr bandRow="1"/>
              <a:tblGrid>
                <a:gridCol w="481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DAMES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MESSIEURS</a:t>
                      </a:r>
                    </a:p>
                  </a:txBody>
                  <a:tcPr marL="0" marR="0" marT="0" marB="0" horzOverflow="overflow"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117"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Pantalon ou jupe blanc (short interdit)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Pantalon gris (jean correct accepté)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Haut blanc uni 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Veste bleue marine</a:t>
                      </a:r>
                    </a:p>
                    <a:p>
                      <a:pPr marL="210552" indent="-210552" algn="l">
                        <a:buSzPct val="100000"/>
                        <a:buChar char="-"/>
                        <a:defRPr sz="2100"/>
                      </a:pPr>
                      <a:r>
                        <a:rPr sz="2100"/>
                        <a:t>Baskets blanches si possible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4156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fédération sportive &amp; culturelle de </a:t>
            </a:r>
            <a:r>
              <a:rPr lang="fr-FR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85A1C9-679E-FF20-4DE2-EFDB0CE0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8" y="1377575"/>
            <a:ext cx="4650581" cy="55806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E13A20-F4A1-7898-715B-7020601C40CD}"/>
              </a:ext>
            </a:extLst>
          </p:cNvPr>
          <p:cNvSpPr/>
          <p:nvPr/>
        </p:nvSpPr>
        <p:spPr>
          <a:xfrm>
            <a:off x="468624" y="1377575"/>
            <a:ext cx="24477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Activités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57F52-0F17-7D3F-2AB6-7F979657E312}"/>
              </a:ext>
            </a:extLst>
          </p:cNvPr>
          <p:cNvSpPr/>
          <p:nvPr/>
        </p:nvSpPr>
        <p:spPr>
          <a:xfrm>
            <a:off x="468313" y="2092468"/>
            <a:ext cx="244809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12 régions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74B774-3670-B809-80E4-B1A03736F897}"/>
              </a:ext>
            </a:extLst>
          </p:cNvPr>
          <p:cNvSpPr/>
          <p:nvPr/>
        </p:nvSpPr>
        <p:spPr>
          <a:xfrm>
            <a:off x="468313" y="2747440"/>
            <a:ext cx="44384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74 comités départementaux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E9EDE-B330-0C58-12F2-6F11EA345D57}"/>
              </a:ext>
            </a:extLst>
          </p:cNvPr>
          <p:cNvSpPr/>
          <p:nvPr/>
        </p:nvSpPr>
        <p:spPr>
          <a:xfrm>
            <a:off x="468623" y="3628533"/>
            <a:ext cx="4875695" cy="77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145000 licences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E931BC-60A5-C9B9-D8C2-8F98D026520D}"/>
              </a:ext>
            </a:extLst>
          </p:cNvPr>
          <p:cNvSpPr/>
          <p:nvPr/>
        </p:nvSpPr>
        <p:spPr>
          <a:xfrm>
            <a:off x="468313" y="4606287"/>
            <a:ext cx="513089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46000 licences gym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500 clubs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D326D90-C3BA-2B4A-514A-9001982AF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693"/>
              </p:ext>
            </p:extLst>
          </p:nvPr>
        </p:nvGraphicFramePr>
        <p:xfrm>
          <a:off x="5335675" y="1450514"/>
          <a:ext cx="2465681" cy="48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681">
                  <a:extLst>
                    <a:ext uri="{9D8B030D-6E8A-4147-A177-3AD203B41FA5}">
                      <a16:colId xmlns:a16="http://schemas.microsoft.com/office/drawing/2014/main" val="139646321"/>
                    </a:ext>
                  </a:extLst>
                </a:gridCol>
              </a:tblGrid>
              <a:tr h="48512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régions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5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fédération sportive &amp; culturelle de </a:t>
            </a:r>
            <a:r>
              <a:rPr lang="fr-FR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C975F-B98C-32E4-1285-4F2815B7E9FF}"/>
              </a:ext>
            </a:extLst>
          </p:cNvPr>
          <p:cNvSpPr/>
          <p:nvPr/>
        </p:nvSpPr>
        <p:spPr>
          <a:xfrm>
            <a:off x="468312" y="1760113"/>
            <a:ext cx="8351837" cy="50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Président :   </a:t>
            </a:r>
            <a:r>
              <a:rPr lang="fr-FR" sz="2000" b="1" i="1" u="sng" dirty="0">
                <a:solidFill>
                  <a:schemeClr val="tx1"/>
                </a:solidFill>
              </a:rPr>
              <a:t>Christian </a:t>
            </a:r>
            <a:r>
              <a:rPr lang="fr-FR" sz="2000" b="1" i="1" u="sng" dirty="0" err="1">
                <a:solidFill>
                  <a:schemeClr val="tx1"/>
                </a:solidFill>
              </a:rPr>
              <a:t>Babonneau</a:t>
            </a:r>
            <a:r>
              <a:rPr lang="fr-FR" sz="2000" b="1" i="1" u="sng" dirty="0">
                <a:solidFill>
                  <a:schemeClr val="tx1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</a:rPr>
              <a:t>élu pour 4 ans en Décembre 2020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F46FBC-8810-6B38-8AB8-FCCD626EC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9093528" y="1358392"/>
            <a:ext cx="1152128" cy="14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90CAC8-4B96-A055-143E-8C75D94F7E30}"/>
              </a:ext>
            </a:extLst>
          </p:cNvPr>
          <p:cNvSpPr/>
          <p:nvPr/>
        </p:nvSpPr>
        <p:spPr>
          <a:xfrm>
            <a:off x="468312" y="2966361"/>
            <a:ext cx="9777344" cy="612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 comité directeur de la </a:t>
            </a:r>
            <a:r>
              <a:rPr lang="fr-FR" sz="1800" b="1" i="1" u="sng" dirty="0">
                <a:solidFill>
                  <a:schemeClr val="tx1"/>
                </a:solidFill>
              </a:rPr>
              <a:t>FSCF</a:t>
            </a:r>
            <a:r>
              <a:rPr lang="fr-FR" sz="1800" dirty="0">
                <a:solidFill>
                  <a:schemeClr val="tx1"/>
                </a:solidFill>
              </a:rPr>
              <a:t> est élu par les représentants des Comités départementaux et des Régions. </a:t>
            </a:r>
          </a:p>
        </p:txBody>
      </p:sp>
      <p:sp>
        <p:nvSpPr>
          <p:cNvPr id="7" name="Flèche vers le bas 12">
            <a:extLst>
              <a:ext uri="{FF2B5EF4-FFF2-40B4-BE49-F238E27FC236}">
                <a16:creationId xmlns:a16="http://schemas.microsoft.com/office/drawing/2014/main" id="{044961E4-CE4D-0D29-030B-C9B6C702EDDB}"/>
              </a:ext>
            </a:extLst>
          </p:cNvPr>
          <p:cNvSpPr/>
          <p:nvPr/>
        </p:nvSpPr>
        <p:spPr>
          <a:xfrm>
            <a:off x="4139952" y="242279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vers le bas 14">
            <a:extLst>
              <a:ext uri="{FF2B5EF4-FFF2-40B4-BE49-F238E27FC236}">
                <a16:creationId xmlns:a16="http://schemas.microsoft.com/office/drawing/2014/main" id="{CAF158FB-AC36-9D4B-7D09-E4C9DEF7A5E8}"/>
              </a:ext>
            </a:extLst>
          </p:cNvPr>
          <p:cNvSpPr/>
          <p:nvPr/>
        </p:nvSpPr>
        <p:spPr>
          <a:xfrm>
            <a:off x="4139952" y="3771751"/>
            <a:ext cx="484632" cy="2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24772-9DC5-AF2B-E28E-77439B7608CC}"/>
              </a:ext>
            </a:extLst>
          </p:cNvPr>
          <p:cNvSpPr/>
          <p:nvPr/>
        </p:nvSpPr>
        <p:spPr>
          <a:xfrm>
            <a:off x="468312" y="4102224"/>
            <a:ext cx="9791701" cy="1956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C</a:t>
            </a:r>
            <a:r>
              <a:rPr lang="fr-FR" sz="2000" dirty="0">
                <a:solidFill>
                  <a:schemeClr val="tx1"/>
                </a:solidFill>
              </a:rPr>
              <a:t>ommission </a:t>
            </a:r>
            <a:r>
              <a:rPr lang="fr-FR" sz="2000" b="1" dirty="0">
                <a:solidFill>
                  <a:schemeClr val="tx1"/>
                </a:solidFill>
              </a:rPr>
              <a:t>N</a:t>
            </a:r>
            <a:r>
              <a:rPr lang="fr-FR" sz="2000" dirty="0">
                <a:solidFill>
                  <a:schemeClr val="tx1"/>
                </a:solidFill>
              </a:rPr>
              <a:t>ationale de </a:t>
            </a:r>
            <a:r>
              <a:rPr lang="fr-FR" sz="2000" b="1" dirty="0">
                <a:solidFill>
                  <a:schemeClr val="tx1"/>
                </a:solidFill>
              </a:rPr>
              <a:t>G</a:t>
            </a:r>
            <a:r>
              <a:rPr lang="fr-FR" sz="2000" dirty="0">
                <a:solidFill>
                  <a:schemeClr val="tx1"/>
                </a:solidFill>
              </a:rPr>
              <a:t>ymnastique </a:t>
            </a:r>
            <a:r>
              <a:rPr lang="fr-FR" sz="2000" b="1" dirty="0">
                <a:solidFill>
                  <a:schemeClr val="tx1"/>
                </a:solidFill>
              </a:rPr>
              <a:t>F</a:t>
            </a:r>
            <a:r>
              <a:rPr lang="fr-FR" sz="2000" dirty="0">
                <a:solidFill>
                  <a:schemeClr val="tx1"/>
                </a:solidFill>
              </a:rPr>
              <a:t>éminine nommée par le comité directeur de la FSCF est composée de 15 membres.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1798638" indent="-180975">
              <a:buFont typeface="Arial" pitchFamily="34" charset="0"/>
              <a:buChar char="•"/>
              <a:tabLst>
                <a:tab pos="1617663" algn="l"/>
              </a:tabLst>
            </a:pPr>
            <a:r>
              <a:rPr lang="fr-FR" sz="2000" dirty="0">
                <a:solidFill>
                  <a:schemeClr val="tx1"/>
                </a:solidFill>
              </a:rPr>
              <a:t>Responsable: </a:t>
            </a:r>
            <a:r>
              <a:rPr lang="fr-FR" sz="2000" b="1" u="sng" dirty="0">
                <a:solidFill>
                  <a:schemeClr val="tx1"/>
                </a:solidFill>
              </a:rPr>
              <a:t>Youri DARBOURET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DF9E4C-8D91-C8AF-B830-2E604455E4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610" y="4548277"/>
            <a:ext cx="102108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4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Région Auvergne Rhône Alpes   « AURA »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8080E141-C85C-8D38-51CE-B28A47015D11}"/>
              </a:ext>
            </a:extLst>
          </p:cNvPr>
          <p:cNvSpPr/>
          <p:nvPr/>
        </p:nvSpPr>
        <p:spPr>
          <a:xfrm>
            <a:off x="1828801" y="1493214"/>
            <a:ext cx="5766618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3 territoires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Auvergne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Dauphiné Savoie Vivarais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Lyonnais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C569F-E76B-A7FD-171E-7FCBF9B4CBF6}"/>
              </a:ext>
            </a:extLst>
          </p:cNvPr>
          <p:cNvSpPr/>
          <p:nvPr/>
        </p:nvSpPr>
        <p:spPr>
          <a:xfrm>
            <a:off x="468313" y="3331614"/>
            <a:ext cx="7992400" cy="58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Veyret</a:t>
            </a:r>
            <a:r>
              <a:rPr lang="fr-FR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élu pour 4 ans en Décembre 2020 </a:t>
            </a:r>
          </a:p>
        </p:txBody>
      </p:sp>
      <p:pic>
        <p:nvPicPr>
          <p:cNvPr id="12" name="Picture 2" descr="E:\LIGUE DSV STAFF &amp; COM\TROMBINOSCOPE LIGUE CO DIR\DENIS VEYRET.jpg">
            <a:extLst>
              <a:ext uri="{FF2B5EF4-FFF2-40B4-BE49-F238E27FC236}">
                <a16:creationId xmlns:a16="http://schemas.microsoft.com/office/drawing/2014/main" id="{E4DAF38D-0933-8452-698E-D748706B9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940801" y="2201026"/>
            <a:ext cx="1331664" cy="17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vers le bas 17">
            <a:extLst>
              <a:ext uri="{FF2B5EF4-FFF2-40B4-BE49-F238E27FC236}">
                <a16:creationId xmlns:a16="http://schemas.microsoft.com/office/drawing/2014/main" id="{8A8291B1-2019-FE89-3233-36DB5B0B606A}"/>
              </a:ext>
            </a:extLst>
          </p:cNvPr>
          <p:cNvSpPr/>
          <p:nvPr/>
        </p:nvSpPr>
        <p:spPr>
          <a:xfrm>
            <a:off x="4344381" y="43621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965BF-9462-954F-1E73-17E10F082548}"/>
              </a:ext>
            </a:extLst>
          </p:cNvPr>
          <p:cNvSpPr/>
          <p:nvPr/>
        </p:nvSpPr>
        <p:spPr>
          <a:xfrm>
            <a:off x="506402" y="5183513"/>
            <a:ext cx="9753611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directeur de la région </a:t>
            </a:r>
            <a:r>
              <a:rPr lang="fr-FR" sz="1600" b="1" i="1" u="sng" dirty="0">
                <a:solidFill>
                  <a:schemeClr val="tx1"/>
                </a:solidFill>
              </a:rPr>
              <a:t>AURA</a:t>
            </a:r>
            <a:r>
              <a:rPr lang="fr-FR" sz="1600" dirty="0">
                <a:solidFill>
                  <a:schemeClr val="tx1"/>
                </a:solidFill>
              </a:rPr>
              <a:t> est élu par les représentants des Comités départementaux.</a:t>
            </a:r>
          </a:p>
        </p:txBody>
      </p:sp>
    </p:spTree>
    <p:extLst>
      <p:ext uri="{BB962C8B-B14F-4D97-AF65-F5344CB8AC3E}">
        <p14:creationId xmlns:p14="http://schemas.microsoft.com/office/powerpoint/2010/main" val="36862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Territoire Dauphiné - Savoie - Vivarais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E2542631-8B65-96B5-48C2-3414C58D5ADA}"/>
              </a:ext>
            </a:extLst>
          </p:cNvPr>
          <p:cNvSpPr/>
          <p:nvPr/>
        </p:nvSpPr>
        <p:spPr>
          <a:xfrm>
            <a:off x="2914650" y="1392728"/>
            <a:ext cx="4152900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- 5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Ardèche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Drôme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Isère                            </a:t>
            </a:r>
            <a:r>
              <a:rPr lang="fr-FR" sz="2000" dirty="0">
                <a:solidFill>
                  <a:schemeClr val="tx1"/>
                </a:solidFill>
              </a:rPr>
              <a:t>16000 licenciés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Savoie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Haute Savoie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F92A7-0AE7-F9A0-363C-F0B695CF7AAA}"/>
              </a:ext>
            </a:extLst>
          </p:cNvPr>
          <p:cNvSpPr/>
          <p:nvPr/>
        </p:nvSpPr>
        <p:spPr>
          <a:xfrm>
            <a:off x="468313" y="3041367"/>
            <a:ext cx="7811530" cy="427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</a:t>
            </a:r>
            <a:r>
              <a:rPr lang="fr-FR" sz="2000" b="1" i="1" u="sng" dirty="0" err="1">
                <a:solidFill>
                  <a:schemeClr val="tx1"/>
                </a:solidFill>
              </a:rPr>
              <a:t>Veyret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</a:rPr>
              <a:t>Octobre 2020 </a:t>
            </a:r>
          </a:p>
        </p:txBody>
      </p:sp>
      <p:pic>
        <p:nvPicPr>
          <p:cNvPr id="6" name="Picture 2" descr="E:\LIGUE DSV STAFF &amp; COM\TROMBINOSCOPE LIGUE CO DIR\DENIS VEYRET.jpg">
            <a:extLst>
              <a:ext uri="{FF2B5EF4-FFF2-40B4-BE49-F238E27FC236}">
                <a16:creationId xmlns:a16="http://schemas.microsoft.com/office/drawing/2014/main" id="{A3A9C19F-3372-6B47-309D-9C0EA3551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810626" y="1792528"/>
            <a:ext cx="1449388" cy="16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19">
            <a:extLst>
              <a:ext uri="{FF2B5EF4-FFF2-40B4-BE49-F238E27FC236}">
                <a16:creationId xmlns:a16="http://schemas.microsoft.com/office/drawing/2014/main" id="{E23340C6-C734-D034-5898-73275F7A3310}"/>
              </a:ext>
            </a:extLst>
          </p:cNvPr>
          <p:cNvSpPr/>
          <p:nvPr/>
        </p:nvSpPr>
        <p:spPr>
          <a:xfrm>
            <a:off x="4278197" y="3611550"/>
            <a:ext cx="484632" cy="427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AB7A3-2B46-A17C-5027-FA982F0EFAB2}"/>
              </a:ext>
            </a:extLst>
          </p:cNvPr>
          <p:cNvSpPr/>
          <p:nvPr/>
        </p:nvSpPr>
        <p:spPr>
          <a:xfrm>
            <a:off x="468312" y="4169562"/>
            <a:ext cx="9791701" cy="185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C</a:t>
            </a:r>
            <a:r>
              <a:rPr lang="fr-FR" sz="1600" dirty="0">
                <a:solidFill>
                  <a:schemeClr val="tx1"/>
                </a:solidFill>
              </a:rPr>
              <a:t>ommission </a:t>
            </a:r>
            <a:r>
              <a:rPr lang="fr-FR" sz="1600" b="1" dirty="0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erritoriale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de </a:t>
            </a:r>
            <a:r>
              <a:rPr lang="fr-FR" sz="1600" b="1" dirty="0">
                <a:solidFill>
                  <a:schemeClr val="tx1"/>
                </a:solidFill>
              </a:rPr>
              <a:t>G</a:t>
            </a:r>
            <a:r>
              <a:rPr lang="fr-FR" sz="1600" dirty="0">
                <a:solidFill>
                  <a:schemeClr val="tx1"/>
                </a:solidFill>
              </a:rPr>
              <a:t>ymnastique </a:t>
            </a:r>
            <a:r>
              <a:rPr lang="fr-FR" sz="1600" b="1" dirty="0">
                <a:solidFill>
                  <a:schemeClr val="tx1"/>
                </a:solidFill>
              </a:rPr>
              <a:t>F</a:t>
            </a:r>
            <a:r>
              <a:rPr lang="fr-FR" sz="1600" dirty="0">
                <a:solidFill>
                  <a:schemeClr val="tx1"/>
                </a:solidFill>
              </a:rPr>
              <a:t>éminine nommée par le comité directeur du territoire DSV est composée de 15 membres. 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Responsable: </a:t>
            </a:r>
            <a:r>
              <a:rPr lang="fr-FR" sz="1600" b="1" i="1" u="sng" dirty="0">
                <a:solidFill>
                  <a:schemeClr val="tx1"/>
                </a:solidFill>
              </a:rPr>
              <a:t>Lionel GRES </a:t>
            </a:r>
            <a:r>
              <a:rPr lang="fr-FR" sz="1600" b="1" i="1" dirty="0">
                <a:solidFill>
                  <a:schemeClr val="tx1"/>
                </a:solidFill>
              </a:rPr>
              <a:t>                             </a:t>
            </a:r>
            <a:r>
              <a:rPr lang="fr-FR" sz="2400" b="1" i="1" dirty="0">
                <a:solidFill>
                  <a:schemeClr val="tx1"/>
                </a:solidFill>
              </a:rPr>
              <a:t>.</a:t>
            </a:r>
            <a:r>
              <a:rPr lang="fr-FR" sz="1600" b="1" i="1" dirty="0">
                <a:solidFill>
                  <a:schemeClr val="tx1"/>
                </a:solidFill>
              </a:rPr>
              <a:t>  </a:t>
            </a:r>
            <a:r>
              <a:rPr lang="fr-FR" sz="1600" dirty="0">
                <a:solidFill>
                  <a:schemeClr val="tx1"/>
                </a:solidFill>
              </a:rPr>
              <a:t>Responsable juge : </a:t>
            </a:r>
            <a:r>
              <a:rPr lang="fr-FR" sz="1600" b="1" i="1" dirty="0">
                <a:solidFill>
                  <a:schemeClr val="tx1"/>
                </a:solidFill>
              </a:rPr>
              <a:t>Sylvie GILLOUX</a:t>
            </a:r>
          </a:p>
          <a:p>
            <a:endParaRPr lang="fr-FR" sz="1600" b="1" i="1" u="sng" dirty="0">
              <a:solidFill>
                <a:schemeClr val="tx1"/>
              </a:solidFill>
            </a:endParaRPr>
          </a:p>
          <a:p>
            <a:endParaRPr lang="fr-FR" sz="1600" b="1" i="1" u="sng" dirty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F056C2-27F3-05D3-E5E2-3E3701CA01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23" y="4750183"/>
            <a:ext cx="887452" cy="114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7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Comité départemental du Dauphiné</a:t>
            </a:r>
          </a:p>
        </p:txBody>
      </p:sp>
      <p:sp>
        <p:nvSpPr>
          <p:cNvPr id="2" name="Rectangle à coins arrondis 11">
            <a:extLst>
              <a:ext uri="{FF2B5EF4-FFF2-40B4-BE49-F238E27FC236}">
                <a16:creationId xmlns:a16="http://schemas.microsoft.com/office/drawing/2014/main" id="{BE57B856-EFE4-5698-CEA9-1442CAEE8EA7}"/>
              </a:ext>
            </a:extLst>
          </p:cNvPr>
          <p:cNvSpPr/>
          <p:nvPr/>
        </p:nvSpPr>
        <p:spPr>
          <a:xfrm>
            <a:off x="2580969" y="1418877"/>
            <a:ext cx="4188541" cy="1147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Drôme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6000 licenciés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Isère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D2EA7-E482-BAF9-8B40-D926559A8B50}"/>
              </a:ext>
            </a:extLst>
          </p:cNvPr>
          <p:cNvSpPr/>
          <p:nvPr/>
        </p:nvSpPr>
        <p:spPr>
          <a:xfrm>
            <a:off x="468313" y="2681114"/>
            <a:ext cx="805268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 :  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GAUTHIER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élu pour 4 ans en Octobre 2020 </a:t>
            </a:r>
          </a:p>
        </p:txBody>
      </p:sp>
      <p:pic>
        <p:nvPicPr>
          <p:cNvPr id="11" name="Picture 2" descr="C:\Users\Germinal\Desktop\Images Gym\Didier Gauthier.jpg">
            <a:extLst>
              <a:ext uri="{FF2B5EF4-FFF2-40B4-BE49-F238E27FC236}">
                <a16:creationId xmlns:a16="http://schemas.microsoft.com/office/drawing/2014/main" id="{ED74706F-CB14-60B1-CDAB-E5227A46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19" y="1800224"/>
            <a:ext cx="1499094" cy="12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vers le bas 14">
            <a:extLst>
              <a:ext uri="{FF2B5EF4-FFF2-40B4-BE49-F238E27FC236}">
                <a16:creationId xmlns:a16="http://schemas.microsoft.com/office/drawing/2014/main" id="{8F87AF77-16D8-D9EA-E475-3620B8625938}"/>
              </a:ext>
            </a:extLst>
          </p:cNvPr>
          <p:cNvSpPr/>
          <p:nvPr/>
        </p:nvSpPr>
        <p:spPr>
          <a:xfrm>
            <a:off x="4139952" y="3135978"/>
            <a:ext cx="484632" cy="23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9560B-D7EB-AFFD-A6A2-FFC6CC55F670}"/>
              </a:ext>
            </a:extLst>
          </p:cNvPr>
          <p:cNvSpPr/>
          <p:nvPr/>
        </p:nvSpPr>
        <p:spPr>
          <a:xfrm>
            <a:off x="467545" y="3526160"/>
            <a:ext cx="9792468" cy="553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Comité Départemental du Dauphiné est élu par les représentants des clubs. 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23">
            <a:extLst>
              <a:ext uri="{FF2B5EF4-FFF2-40B4-BE49-F238E27FC236}">
                <a16:creationId xmlns:a16="http://schemas.microsoft.com/office/drawing/2014/main" id="{F52FA36E-5468-44FD-C4D2-19ECD687E815}"/>
              </a:ext>
            </a:extLst>
          </p:cNvPr>
          <p:cNvSpPr/>
          <p:nvPr/>
        </p:nvSpPr>
        <p:spPr>
          <a:xfrm>
            <a:off x="4211863" y="4175352"/>
            <a:ext cx="484632" cy="206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BC9BB-6DEE-64EE-BC7E-8587BD02027F}"/>
              </a:ext>
            </a:extLst>
          </p:cNvPr>
          <p:cNvSpPr/>
          <p:nvPr/>
        </p:nvSpPr>
        <p:spPr>
          <a:xfrm>
            <a:off x="468312" y="4473387"/>
            <a:ext cx="9790931" cy="161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ommission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épartementale de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ymnastique </a:t>
            </a:r>
            <a:r>
              <a:rPr lang="fr-F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éminine nommée par le comité directeur du CDD est composée de 15 membres.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:</a:t>
            </a:r>
            <a:r>
              <a:rPr lang="fr-FR" sz="1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Annie DHIEN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Responsable juges : </a:t>
            </a:r>
            <a:r>
              <a:rPr lang="fr-FR" sz="1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Ariane GRES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8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G:\Annie Dhien.JPG">
            <a:extLst>
              <a:ext uri="{FF2B5EF4-FFF2-40B4-BE49-F238E27FC236}">
                <a16:creationId xmlns:a16="http://schemas.microsoft.com/office/drawing/2014/main" id="{EE41C090-7B38-A808-0CC2-8BD0B207C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27129" b="25520"/>
          <a:stretch/>
        </p:blipFill>
        <p:spPr bwMode="auto">
          <a:xfrm>
            <a:off x="3915033" y="5084261"/>
            <a:ext cx="934469" cy="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577B5D-0EE1-4110-2CFC-BE47F8EE1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303" y="5084261"/>
            <a:ext cx="784674" cy="9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Comité départemental du Dauphiné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838E0-64A7-C082-7E59-C528A1776081}"/>
              </a:ext>
            </a:extLst>
          </p:cNvPr>
          <p:cNvSpPr/>
          <p:nvPr/>
        </p:nvSpPr>
        <p:spPr>
          <a:xfrm>
            <a:off x="469899" y="1355254"/>
            <a:ext cx="9790113" cy="4673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clubs de gymnastique féminine :</a:t>
            </a:r>
          </a:p>
          <a:p>
            <a:pPr algn="just"/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Avant-garde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Turripinoise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Tour du Pin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Chartreuse Gym de Saint Laurent du Pont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Dauphinoise de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Coublevie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Entente gymnique Entre 2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Guiers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Esprit Sport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Seyssuel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Estrablin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Etoile de Voiron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Fraternelle de Bourgoin-Jallieu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club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Montalieu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Jeanne d’Arc de Saint Marcellin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Légion Viennoise, Vienne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Motte d’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Aveillans</a:t>
            </a: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Oxy’gym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Abrêts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Dauphiné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 Gym La Côte Saint André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Sentinelle des Alpes, Grenoble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Chabonnaise, Châbons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gymnique de Montélimar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sportive de Beaurepaire</a:t>
            </a:r>
          </a:p>
        </p:txBody>
      </p:sp>
    </p:spTree>
    <p:extLst>
      <p:ext uri="{BB962C8B-B14F-4D97-AF65-F5344CB8AC3E}">
        <p14:creationId xmlns:p14="http://schemas.microsoft.com/office/powerpoint/2010/main" val="27250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B9D6EC-94BE-6EA9-F25B-AD66967E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Charte de l’officiel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05052A-38E2-3989-5D18-9F4C3D413147}"/>
              </a:ext>
            </a:extLst>
          </p:cNvPr>
          <p:cNvSpPr/>
          <p:nvPr/>
        </p:nvSpPr>
        <p:spPr>
          <a:xfrm>
            <a:off x="468314" y="1445456"/>
            <a:ext cx="9791700" cy="53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285750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élaborée par la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ommission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ationale des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rbitres de la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D8625-B8FC-649B-1215-0083E1938A2D}"/>
              </a:ext>
            </a:extLst>
          </p:cNvPr>
          <p:cNvSpPr/>
          <p:nvPr/>
        </p:nvSpPr>
        <p:spPr>
          <a:xfrm>
            <a:off x="468314" y="2123046"/>
            <a:ext cx="97917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0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M’ENGAGE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mes fonctions d’officiel à la FSCF, à :</a:t>
            </a:r>
            <a:endParaRPr lang="fr-FR" sz="20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08897F22-10D0-FCE2-D05E-61EC79C6076F}"/>
              </a:ext>
            </a:extLst>
          </p:cNvPr>
          <p:cNvSpPr/>
          <p:nvPr/>
        </p:nvSpPr>
        <p:spPr>
          <a:xfrm>
            <a:off x="4380103" y="2799170"/>
            <a:ext cx="484632" cy="36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88338-E325-2509-7A12-86BDF8FFFCD4}"/>
              </a:ext>
            </a:extLst>
          </p:cNvPr>
          <p:cNvSpPr/>
          <p:nvPr/>
        </p:nvSpPr>
        <p:spPr>
          <a:xfrm>
            <a:off x="468314" y="3232264"/>
            <a:ext cx="9791699" cy="2877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Respecter l’esprit porté par les valeurs de la Fédération, son éthique et sa déontologie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Acquérir et maintenir les compétences nécessaires à mes fonctions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impartial, équitable, objectif, et agir en toute intégrité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Rester maître de moi en toutes circonstances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 des décisions cohérentes dans mon jugement et/ou mes responsabilités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courtois et respectueux</a:t>
            </a:r>
          </a:p>
          <a:p>
            <a:pPr marL="361950" lvl="1" indent="-361950">
              <a:buFont typeface="+mj-lt"/>
              <a:buAutoNum type="arabicParenR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disponible</a:t>
            </a:r>
          </a:p>
          <a:p>
            <a:pPr marL="527050" lvl="1" indent="-285750">
              <a:buFont typeface="+mj-lt"/>
              <a:buAutoNum type="arabicParenR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lvl="1" indent="-285750">
              <a:buFont typeface="+mj-lt"/>
              <a:buAutoNum type="arabicParenR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998</Words>
  <Application>Microsoft Office PowerPoint</Application>
  <PresentationFormat>Personnalisé</PresentationFormat>
  <Paragraphs>213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Wingdings</vt:lpstr>
      <vt:lpstr>Masque des Titres</vt:lpstr>
      <vt:lpstr>Masque des Contenus</vt:lpstr>
      <vt:lpstr>Guide du juge Imposé</vt:lpstr>
      <vt:lpstr>Sommaire</vt:lpstr>
      <vt:lpstr>La fédération sportive &amp; culturelle de france</vt:lpstr>
      <vt:lpstr>La fédération sportive &amp; culturelle de france</vt:lpstr>
      <vt:lpstr>Région Auvergne Rhône Alpes   « AURA »</vt:lpstr>
      <vt:lpstr>Territoire Dauphiné - Savoie - Vivarais</vt:lpstr>
      <vt:lpstr>Comité départemental du Dauphiné</vt:lpstr>
      <vt:lpstr>Comité départemental du Dauphiné</vt:lpstr>
      <vt:lpstr>Charte de l’officiel</vt:lpstr>
      <vt:lpstr>Le Juge</vt:lpstr>
      <vt:lpstr>Le support technique</vt:lpstr>
      <vt:lpstr>Les catégories d’âges</vt:lpstr>
      <vt:lpstr>Les compétitions</vt:lpstr>
      <vt:lpstr>Les Juges aux agrès</vt:lpstr>
      <vt:lpstr>Les Juges aux agrès</vt:lpstr>
      <vt:lpstr>Les Juges aux agrès</vt:lpstr>
      <vt:lpstr>Les Juges aux agrès</vt:lpstr>
      <vt:lpstr>Mouvement d’ensemble</vt:lpstr>
      <vt:lpstr>Formation physique poussin</vt:lpstr>
      <vt:lpstr>TENUE DES JUGES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108</cp:revision>
  <dcterms:created xsi:type="dcterms:W3CDTF">2014-03-28T08:32:44Z</dcterms:created>
  <dcterms:modified xsi:type="dcterms:W3CDTF">2023-11-29T12:49:34Z</dcterms:modified>
</cp:coreProperties>
</file>