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6807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521437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1042872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564310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2085745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607182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3128620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650055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4171493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EF3"/>
          </a:solidFill>
        </a:fill>
      </a:tcStyle>
    </a:wholeTbl>
    <a:band2H>
      <a:tcTxStyle/>
      <a:tcStyle>
        <a:tcBdr/>
        <a:fill>
          <a:solidFill>
            <a:srgbClr val="E6EFF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E6CB"/>
          </a:solidFill>
        </a:fill>
      </a:tcStyle>
    </a:wholeTbl>
    <a:band2H>
      <a:tcTxStyle/>
      <a:tcStyle>
        <a:tcBdr/>
        <a:fill>
          <a:solidFill>
            <a:srgbClr val="FBF3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2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490" y="487867"/>
            <a:ext cx="7948170" cy="623121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59999" y="3239999"/>
            <a:ext cx="360001" cy="252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indent="521436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indent="1042874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indent="1564310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indent="2085746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r>
              <a:t>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3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961" y="7072676"/>
            <a:ext cx="4310206" cy="22932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ZoneTexte 15"/>
          <p:cNvSpPr txBox="1"/>
          <p:nvPr/>
        </p:nvSpPr>
        <p:spPr>
          <a:xfrm>
            <a:off x="1861081" y="1351008"/>
            <a:ext cx="298849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E2007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OMMAIRE</a:t>
            </a:r>
          </a:p>
        </p:txBody>
      </p:sp>
      <p:sp>
        <p:nvSpPr>
          <p:cNvPr id="25" name="ZoneTexte 16"/>
          <p:cNvSpPr txBox="1"/>
          <p:nvPr/>
        </p:nvSpPr>
        <p:spPr>
          <a:xfrm>
            <a:off x="1102495" y="892917"/>
            <a:ext cx="749265" cy="152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0">
                <a:solidFill>
                  <a:srgbClr val="E2007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</a:t>
            </a:r>
          </a:p>
        </p:txBody>
      </p:sp>
      <p:sp>
        <p:nvSpPr>
          <p:cNvPr id="26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4500000" y="2577556"/>
            <a:ext cx="2880001" cy="2520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3853946" y="2572176"/>
            <a:ext cx="510014" cy="252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 b="1"/>
            </a:lvl1pPr>
          </a:lstStyle>
          <a:p>
            <a:r>
              <a:t>00</a:t>
            </a:r>
          </a:p>
        </p:txBody>
      </p:sp>
      <p:pic>
        <p:nvPicPr>
          <p:cNvPr id="28" name="Image 30" descr="Image 3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30772" y="5404401"/>
            <a:ext cx="16129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 1" descr="Image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55821" y="352035"/>
            <a:ext cx="2162805" cy="63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 18" descr="Image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03917" y="5594317"/>
            <a:ext cx="1612901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-2" y="170522"/>
            <a:ext cx="7924801" cy="6212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4789" y="6383413"/>
            <a:ext cx="1694785" cy="991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 4" descr="Imag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3961" y="7072676"/>
            <a:ext cx="4310206" cy="22932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xfrm>
            <a:off x="468312" y="461962"/>
            <a:ext cx="9791701" cy="8540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pic>
        <p:nvPicPr>
          <p:cNvPr id="49" name="Image 5" descr="Imag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114607"/>
            <a:ext cx="1861934" cy="1089525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Arrondir un rectangle avec un coin diagonal 7"/>
          <p:cNvSpPr/>
          <p:nvPr/>
        </p:nvSpPr>
        <p:spPr>
          <a:xfrm flipH="1">
            <a:off x="468312" y="461962"/>
            <a:ext cx="9791700" cy="854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4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459" y="21600"/>
                  <a:pt x="21286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41" y="0"/>
                  <a:pt x="314" y="0"/>
                </a:cubicBezTo>
                <a:close/>
              </a:path>
            </a:pathLst>
          </a:custGeom>
          <a:solidFill>
            <a:srgbClr val="E20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1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0283" y="6974806"/>
            <a:ext cx="4310206" cy="22932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e du titre"/>
          <p:cNvSpPr txBox="1">
            <a:spLocks noGrp="1"/>
          </p:cNvSpPr>
          <p:nvPr>
            <p:ph type="title"/>
          </p:nvPr>
        </p:nvSpPr>
        <p:spPr>
          <a:xfrm>
            <a:off x="468312" y="461962"/>
            <a:ext cx="9791701" cy="8540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pic>
        <p:nvPicPr>
          <p:cNvPr id="60" name="Image 5" descr="Imag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114607"/>
            <a:ext cx="1861934" cy="1089525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Arrondir un rectangle avec un coin diagonal 7"/>
          <p:cNvSpPr/>
          <p:nvPr/>
        </p:nvSpPr>
        <p:spPr>
          <a:xfrm flipH="1">
            <a:off x="468312" y="461962"/>
            <a:ext cx="9791700" cy="854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4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459" y="21600"/>
                  <a:pt x="21286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41" y="0"/>
                  <a:pt x="314" y="0"/>
                </a:cubicBezTo>
                <a:close/>
              </a:path>
            </a:pathLst>
          </a:custGeom>
          <a:solidFill>
            <a:srgbClr val="E20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2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0283" y="6974806"/>
            <a:ext cx="4310206" cy="229326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re 1"/>
          <p:cNvSpPr txBox="1"/>
          <p:nvPr/>
        </p:nvSpPr>
        <p:spPr>
          <a:xfrm>
            <a:off x="934993" y="857007"/>
            <a:ext cx="9163140" cy="368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200"/>
              </a:lnSpc>
              <a:defRPr sz="2000" b="1" cap="all">
                <a:solidFill>
                  <a:srgbClr val="FFFFFF"/>
                </a:solidFill>
              </a:defRPr>
            </a:lvl1pPr>
          </a:lstStyle>
          <a:p>
            <a:r>
              <a:t>Cliquez et modifiez le titre</a:t>
            </a:r>
          </a:p>
        </p:txBody>
      </p:sp>
      <p:sp>
        <p:nvSpPr>
          <p:cNvPr id="71" name="Arrondir un rectangle avec un coin diagonal 8"/>
          <p:cNvSpPr/>
          <p:nvPr/>
        </p:nvSpPr>
        <p:spPr>
          <a:xfrm flipH="1">
            <a:off x="468312" y="461962"/>
            <a:ext cx="9791700" cy="854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4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459" y="21600"/>
                  <a:pt x="21286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41" y="0"/>
                  <a:pt x="314" y="0"/>
                </a:cubicBezTo>
                <a:close/>
              </a:path>
            </a:pathLst>
          </a:custGeom>
          <a:solidFill>
            <a:srgbClr val="E20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Arrondir un rectangle avec un coin diagonal 9"/>
          <p:cNvSpPr/>
          <p:nvPr/>
        </p:nvSpPr>
        <p:spPr>
          <a:xfrm flipH="1">
            <a:off x="468312" y="6336736"/>
            <a:ext cx="9791700" cy="854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4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459" y="21600"/>
                  <a:pt x="21286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41" y="0"/>
                  <a:pt x="314" y="0"/>
                </a:cubicBezTo>
                <a:close/>
              </a:path>
            </a:pathLst>
          </a:custGeom>
          <a:solidFill>
            <a:srgbClr val="E20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3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586" y="6430190"/>
            <a:ext cx="1139115" cy="667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 2" descr="Imag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9895" y="6899168"/>
            <a:ext cx="3041435" cy="16182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Image 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716454" y="208070"/>
            <a:ext cx="7534035" cy="5906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6" descr="Image 16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68312" y="6114607"/>
            <a:ext cx="1861934" cy="1089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1" descr="Image 1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940283" y="6974806"/>
            <a:ext cx="4310206" cy="22932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e du titre"/>
          <p:cNvSpPr txBox="1">
            <a:spLocks noGrp="1"/>
          </p:cNvSpPr>
          <p:nvPr>
            <p:ph type="title"/>
          </p:nvPr>
        </p:nvSpPr>
        <p:spPr>
          <a:xfrm>
            <a:off x="534034" y="101453"/>
            <a:ext cx="9612632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Texte du titre</a:t>
            </a:r>
          </a:p>
        </p:txBody>
      </p:sp>
      <p:sp>
        <p:nvSpPr>
          <p:cNvPr id="6" name="Texte niveau 1…"/>
          <p:cNvSpPr txBox="1">
            <a:spLocks noGrp="1"/>
          </p:cNvSpPr>
          <p:nvPr>
            <p:ph type="body" idx="1"/>
          </p:nvPr>
        </p:nvSpPr>
        <p:spPr>
          <a:xfrm>
            <a:off x="534034" y="1763183"/>
            <a:ext cx="9612632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162338" y="6800556"/>
            <a:ext cx="2492164" cy="406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391077" marR="0" indent="-391077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88071" marR="0" indent="-366635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390498" marR="0" indent="-347624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972390" marR="0" indent="-408080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493827" marR="0" indent="-408080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015263" marR="0" indent="-408080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536700" marR="0" indent="-408080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4058137" marR="0" indent="-408080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579573" marR="0" indent="-408080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521437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042872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564310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2085745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607182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3128620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650055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4171493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ZoneTexte 4"/>
          <p:cNvSpPr txBox="1"/>
          <p:nvPr/>
        </p:nvSpPr>
        <p:spPr>
          <a:xfrm>
            <a:off x="3582734" y="915908"/>
            <a:ext cx="5746654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D60093"/>
                </a:solidFill>
              </a:defRPr>
            </a:lvl1pPr>
          </a:lstStyle>
          <a:p>
            <a:r>
              <a:t>Guide du juge imposé</a:t>
            </a:r>
          </a:p>
        </p:txBody>
      </p:sp>
      <p:sp>
        <p:nvSpPr>
          <p:cNvPr id="92" name="Sous-titre 2"/>
          <p:cNvSpPr txBox="1"/>
          <p:nvPr/>
        </p:nvSpPr>
        <p:spPr>
          <a:xfrm>
            <a:off x="3318969" y="2722091"/>
            <a:ext cx="6472647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D60093"/>
                </a:solidFill>
              </a:defRPr>
            </a:lvl1pPr>
          </a:lstStyle>
          <a:p>
            <a:r>
              <a:t>Module 3 - Lire un mouvement Imposé</a:t>
            </a:r>
          </a:p>
        </p:txBody>
      </p:sp>
      <p:sp>
        <p:nvSpPr>
          <p:cNvPr id="93" name="Sous-titre 2"/>
          <p:cNvSpPr txBox="1"/>
          <p:nvPr/>
        </p:nvSpPr>
        <p:spPr>
          <a:xfrm>
            <a:off x="4685541" y="4360526"/>
            <a:ext cx="3886035" cy="112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D60093"/>
                </a:solidFill>
              </a:defRPr>
            </a:lvl1pPr>
          </a:lstStyle>
          <a:p>
            <a:r>
              <a:t>Saison 2024-2025</a:t>
            </a:r>
            <a:endParaRPr sz="360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2° Paragraphe non-côté avec intitulé</a:t>
            </a:r>
          </a:p>
        </p:txBody>
      </p:sp>
      <p:sp>
        <p:nvSpPr>
          <p:cNvPr id="195" name="Rectangle 2"/>
          <p:cNvSpPr txBox="1"/>
          <p:nvPr/>
        </p:nvSpPr>
        <p:spPr>
          <a:xfrm>
            <a:off x="514032" y="1410613"/>
            <a:ext cx="9700261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Le </a:t>
            </a:r>
            <a:r>
              <a:rPr b="1"/>
              <a:t>paragraphe non coté</a:t>
            </a:r>
            <a:r>
              <a:t> avec intitulé est un paragraphe comprenant 1 ou plusieurs éléments principaux </a:t>
            </a:r>
            <a:r>
              <a:rPr b="1" u="sng"/>
              <a:t>sans</a:t>
            </a:r>
            <a:r>
              <a:t> une valeur donnée.</a:t>
            </a:r>
          </a:p>
        </p:txBody>
      </p:sp>
      <p:graphicFrame>
        <p:nvGraphicFramePr>
          <p:cNvPr id="196" name="Tableau 3"/>
          <p:cNvGraphicFramePr/>
          <p:nvPr/>
        </p:nvGraphicFramePr>
        <p:xfrm>
          <a:off x="468312" y="2821780"/>
          <a:ext cx="5440120" cy="249604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594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92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t>5A.3 : Attitude libre - Arabesque</a:t>
                      </a: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651">
                <a:tc>
                  <a:txBody>
                    <a:bodyPr/>
                    <a:lstStyle/>
                    <a:p>
                      <a:pPr marL="171450" indent="-171450" algn="l">
                        <a:buSzPct val="100000"/>
                        <a:buFont typeface="Arial"/>
                        <a:buChar char="•"/>
                      </a:pPr>
                      <a:r>
                        <a:t>1 ou 2 pas</a:t>
                      </a:r>
                    </a:p>
                    <a:p>
                      <a:pPr marL="171450" indent="-171450" algn="l">
                        <a:buSzPct val="100000"/>
                        <a:buFont typeface="Arial"/>
                        <a:buChar char="•"/>
                      </a:pPr>
                      <a:r>
                        <a:t>Attitude sur 1 pied </a:t>
                      </a:r>
                      <a:r>
                        <a:rPr b="1" i="1"/>
                        <a:t>position tenue</a:t>
                      </a:r>
                      <a:r>
                        <a:t> </a:t>
                      </a:r>
                    </a:p>
                    <a:p>
                      <a:pPr marL="171450" indent="-171450" algn="l">
                        <a:buSzPct val="100000"/>
                        <a:buFont typeface="Arial"/>
                        <a:buChar char="•"/>
                      </a:pPr>
                      <a:r>
                        <a:t>1 pas</a:t>
                      </a:r>
                    </a:p>
                    <a:p>
                      <a:pPr marL="171450" indent="-171450" algn="l">
                        <a:buSzPct val="100000"/>
                        <a:buFont typeface="Arial"/>
                        <a:buChar char="•"/>
                      </a:pPr>
                      <a:r>
                        <a:t>Arabesque </a:t>
                      </a:r>
                      <a:r>
                        <a:rPr b="1" i="1"/>
                        <a:t>position tenue</a:t>
                      </a:r>
                      <a:r>
                        <a:t> jambe d’appui mi-fléchie</a:t>
                      </a:r>
                    </a:p>
                  </a:txBody>
                  <a:tcPr marL="45720" marR="45720" anchor="ctr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7" name="Rectangle : coins arrondis 6"/>
          <p:cNvSpPr/>
          <p:nvPr/>
        </p:nvSpPr>
        <p:spPr>
          <a:xfrm>
            <a:off x="1131316" y="2821778"/>
            <a:ext cx="2962590" cy="476233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 sz="2000"/>
            </a:pPr>
            <a:endParaRPr/>
          </a:p>
        </p:txBody>
      </p:sp>
      <p:grpSp>
        <p:nvGrpSpPr>
          <p:cNvPr id="200" name="Rectangle : coins arrondis 7"/>
          <p:cNvGrpSpPr/>
          <p:nvPr/>
        </p:nvGrpSpPr>
        <p:grpSpPr>
          <a:xfrm>
            <a:off x="2301065" y="5556737"/>
            <a:ext cx="7566410" cy="904353"/>
            <a:chOff x="0" y="0"/>
            <a:chExt cx="7566408" cy="904351"/>
          </a:xfrm>
        </p:grpSpPr>
        <p:sp>
          <p:nvSpPr>
            <p:cNvPr id="198" name="Rectangle aux angles arrondis"/>
            <p:cNvSpPr/>
            <p:nvPr/>
          </p:nvSpPr>
          <p:spPr>
            <a:xfrm>
              <a:off x="0" y="0"/>
              <a:ext cx="7566409" cy="904352"/>
            </a:xfrm>
            <a:prstGeom prst="roundRect">
              <a:avLst>
                <a:gd name="adj" fmla="val 16667"/>
              </a:avLst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9" name="Si l’élément de l’intitulé n’est pas réalisé, pénalité de 0,80 Pt net sur la note E (pénalité maximum pour le paragraphe)"/>
            <p:cNvSpPr txBox="1"/>
            <p:nvPr/>
          </p:nvSpPr>
          <p:spPr>
            <a:xfrm>
              <a:off x="108916" y="118510"/>
              <a:ext cx="7348575" cy="667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2000"/>
              </a:lvl1pPr>
            </a:lstStyle>
            <a:p>
              <a:r>
                <a:t>Si l’élément de l’intitulé n’est pas réalisé, pénalité de 0,80 Pt net sur la note E (pénalité maximum pour le paragraphe)</a:t>
              </a:r>
            </a:p>
          </p:txBody>
        </p:sp>
      </p:grpSp>
      <p:sp>
        <p:nvSpPr>
          <p:cNvPr id="201" name="Connecteur droit 8"/>
          <p:cNvSpPr/>
          <p:nvPr/>
        </p:nvSpPr>
        <p:spPr>
          <a:xfrm>
            <a:off x="3162326" y="3304328"/>
            <a:ext cx="683288" cy="2225206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202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6523" y="2841874"/>
            <a:ext cx="3897908" cy="2500037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Ellipse 13"/>
          <p:cNvSpPr/>
          <p:nvPr/>
        </p:nvSpPr>
        <p:spPr>
          <a:xfrm>
            <a:off x="5158828" y="2723102"/>
            <a:ext cx="683289" cy="581227"/>
          </a:xfrm>
          <a:prstGeom prst="ellipse">
            <a:avLst/>
          </a:prstGeom>
          <a:ln w="38100">
            <a:solidFill>
              <a:srgbClr val="00B05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4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" presetClass="entr" presetSubtype="4" fill="hold" grpId="5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" presetClass="entr" presetSubtype="4" fill="hold" grpId="6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2" presetClass="entr" presetSubtype="4" fill="hold" grpId="7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animBg="1" advAuto="0"/>
      <p:bldP spid="196" grpId="2" animBg="1" advAuto="0"/>
      <p:bldP spid="197" grpId="5" animBg="1" advAuto="0"/>
      <p:bldP spid="200" grpId="6" animBg="1" advAuto="0"/>
      <p:bldP spid="201" grpId="7" animBg="1" advAuto="0"/>
      <p:bldP spid="202" grpId="3" animBg="1" advAuto="0"/>
      <p:bldP spid="203" grpId="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3° Paragraphe non-côté ou "Chorégraphie"</a:t>
            </a:r>
          </a:p>
        </p:txBody>
      </p:sp>
      <p:sp>
        <p:nvSpPr>
          <p:cNvPr id="206" name="Rectangle 1"/>
          <p:cNvSpPr txBox="1"/>
          <p:nvPr/>
        </p:nvSpPr>
        <p:spPr>
          <a:xfrm>
            <a:off x="514031" y="1410613"/>
            <a:ext cx="9676449" cy="5633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Le </a:t>
            </a:r>
            <a:r>
              <a:rPr b="1"/>
              <a:t>paragraphe non coté</a:t>
            </a:r>
            <a:r>
              <a:t> est un paragraphe comprenant 1 ou plusieurs éléments </a:t>
            </a:r>
            <a:r>
              <a:rPr b="1" u="sng"/>
              <a:t>sans</a:t>
            </a:r>
            <a:r>
              <a:t> une valeur donnée.</a:t>
            </a:r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 marL="180975" indent="-180975">
              <a:buSzPct val="100000"/>
              <a:buFont typeface="Arial"/>
              <a:buChar char="•"/>
              <a:defRPr sz="2000"/>
            </a:pPr>
            <a:r>
              <a:t>Fautes de texte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0,10 Pt par tiret oublié  avec un maximum de 0,80 Pt par paragraphe</a:t>
            </a:r>
          </a:p>
          <a:p>
            <a:pPr marL="1223847" lvl="2" indent="-180975">
              <a:buSzPct val="100000"/>
              <a:buFont typeface="Arial"/>
              <a:buChar char="•"/>
              <a:defRPr sz="2000"/>
            </a:pPr>
            <a:r>
              <a:t>Fautes générales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Fautes de tenue de corps</a:t>
            </a:r>
          </a:p>
          <a:p>
            <a:pPr>
              <a:defRPr sz="2000"/>
            </a:pPr>
            <a:endParaRPr/>
          </a:p>
        </p:txBody>
      </p:sp>
      <p:graphicFrame>
        <p:nvGraphicFramePr>
          <p:cNvPr id="207" name="Tableau 3"/>
          <p:cNvGraphicFramePr/>
          <p:nvPr/>
        </p:nvGraphicFramePr>
        <p:xfrm>
          <a:off x="400910" y="2169204"/>
          <a:ext cx="5795337" cy="326453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67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665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/>
                        <a:t>5 – 11 : 2 X 8 temps : Chorégraphie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7872">
                <a:tc>
                  <a:txBody>
                    <a:bodyPr/>
                    <a:lstStyle/>
                    <a:p>
                      <a:pPr algn="just">
                        <a:defRPr b="1"/>
                      </a:pPr>
                      <a:r>
                        <a:t>1-4</a:t>
                      </a:r>
                      <a:r>
                        <a:rPr b="0"/>
                        <a:t> : Rotation du buste en fléchissement les jambes vers la D, genoux au sol, pointes de pieds tirées, bras à l’oblique AR basse, doigts pointés au sol</a:t>
                      </a:r>
                    </a:p>
                    <a:p>
                      <a:pPr algn="just">
                        <a:defRPr b="1"/>
                      </a:pPr>
                      <a:r>
                        <a:t>5-6</a:t>
                      </a:r>
                      <a:r>
                        <a:rPr b="0"/>
                        <a:t> : Par appui du bras G, effectuer un ½ tour à G, s’établir à genoux assis talons, mains au sol</a:t>
                      </a:r>
                    </a:p>
                    <a:p>
                      <a:pPr algn="just">
                        <a:defRPr b="1"/>
                      </a:pPr>
                      <a:r>
                        <a:t>7-8</a:t>
                      </a:r>
                      <a:r>
                        <a:rPr b="0"/>
                        <a:t> : Se redresser le buste droit, bras à l’oblique AR basse, paumes face à face</a:t>
                      </a:r>
                    </a:p>
                    <a:p>
                      <a:pPr algn="just">
                        <a:defRPr b="1"/>
                      </a:pPr>
                      <a:r>
                        <a:t>1-2</a:t>
                      </a:r>
                      <a:r>
                        <a:rPr b="0"/>
                        <a:t> : Amener les bras à l’oblique AV, simultanément, dos rond, paumes vers l’extérieur, tête baissée</a:t>
                      </a:r>
                    </a:p>
                    <a:p>
                      <a:pPr algn="just">
                        <a:defRPr b="1"/>
                      </a:pPr>
                      <a:r>
                        <a:t>3-4</a:t>
                      </a:r>
                      <a:r>
                        <a:rPr b="0"/>
                        <a:t> : Se redresser le buste droit, bras à l’oblique AR basse, paumes face à face</a:t>
                      </a:r>
                    </a:p>
                    <a:p>
                      <a:pPr algn="just">
                        <a:defRPr b="1"/>
                      </a:pPr>
                      <a:r>
                        <a:t>5-6</a:t>
                      </a:r>
                      <a:r>
                        <a:rPr b="0"/>
                        <a:t> : Effectuer un ¼ de tour à D en redressant le buste pour s’établir à genou G dressé, jambe D</a:t>
                      </a:r>
                    </a:p>
                    <a:p>
                      <a:pPr algn="just">
                        <a:defRPr b="1"/>
                      </a:pPr>
                      <a:r>
                        <a:t>7-8</a:t>
                      </a:r>
                      <a:r>
                        <a:rPr b="0"/>
                        <a:t> : Se redresser à la station, bras le long du corps</a:t>
                      </a:r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8" name="Oval 7"/>
          <p:cNvSpPr/>
          <p:nvPr/>
        </p:nvSpPr>
        <p:spPr>
          <a:xfrm>
            <a:off x="5086493" y="2054580"/>
            <a:ext cx="1063475" cy="735941"/>
          </a:xfrm>
          <a:prstGeom prst="ellipse">
            <a:avLst/>
          </a:prstGeom>
          <a:ln w="57150">
            <a:solidFill>
              <a:srgbClr val="00B050"/>
            </a:solidFill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pic>
        <p:nvPicPr>
          <p:cNvPr id="209" name="Image 7" descr="Imag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398" y="2169204"/>
            <a:ext cx="4310371" cy="3241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2" presetClass="entr" presetSubtype="4" fill="hold" grpId="1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500"/>
                            </p:stCondLst>
                            <p:childTnLst>
                              <p:par>
                                <p:cTn id="8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500"/>
                            </p:stCondLst>
                            <p:childTnLst>
                              <p:par>
                                <p:cTn id="9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2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500"/>
                            </p:stCondLst>
                            <p:childTnLst>
                              <p:par>
                                <p:cTn id="9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2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1" build="p" bldLvl="5" animBg="1" advAuto="0"/>
      <p:bldP spid="207" grpId="2" animBg="1" advAuto="0"/>
      <p:bldP spid="208" grpId="4" animBg="1" advAuto="0"/>
      <p:bldP spid="209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Reconnaissance des éléments</a:t>
            </a:r>
          </a:p>
        </p:txBody>
      </p:sp>
      <p:sp>
        <p:nvSpPr>
          <p:cNvPr id="212" name="L’élément est TENTÉ si:…"/>
          <p:cNvSpPr txBox="1">
            <a:spLocks noGrp="1"/>
          </p:cNvSpPr>
          <p:nvPr>
            <p:ph type="body" idx="4294967295"/>
          </p:nvPr>
        </p:nvSpPr>
        <p:spPr>
          <a:xfrm>
            <a:off x="325016" y="1799999"/>
            <a:ext cx="9791688" cy="4680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30605" indent="-230605">
              <a:lnSpc>
                <a:spcPts val="4500"/>
              </a:lnSpc>
              <a:spcBef>
                <a:spcPts val="0"/>
              </a:spcBef>
              <a:buFontTx/>
              <a:defRPr sz="2300"/>
            </a:pPr>
            <a:r>
              <a:t> </a:t>
            </a:r>
            <a:r>
              <a:rPr sz="2500"/>
              <a:t>L’élément est </a:t>
            </a:r>
            <a:r>
              <a:rPr sz="2500" b="1"/>
              <a:t>TENTÉ</a:t>
            </a:r>
            <a:r>
              <a:rPr sz="2500"/>
              <a:t> si:</a:t>
            </a:r>
          </a:p>
          <a:p>
            <a:pPr marL="0" lvl="1" indent="228600">
              <a:lnSpc>
                <a:spcPts val="4500"/>
              </a:lnSpc>
              <a:spcBef>
                <a:spcPts val="2000"/>
              </a:spcBef>
              <a:buSzTx/>
              <a:buFontTx/>
              <a:buNone/>
              <a:defRPr sz="2500"/>
            </a:pPr>
            <a:r>
              <a:t>-&gt;La gymnaste réalise </a:t>
            </a:r>
            <a:r>
              <a:rPr>
                <a:solidFill>
                  <a:srgbClr val="FF0000"/>
                </a:solidFill>
              </a:rPr>
              <a:t>une partie de la difficulté</a:t>
            </a:r>
          </a:p>
          <a:p>
            <a:pPr marL="230605" indent="-230605">
              <a:lnSpc>
                <a:spcPts val="4500"/>
              </a:lnSpc>
              <a:spcBef>
                <a:spcPts val="0"/>
              </a:spcBef>
              <a:buFontTx/>
              <a:defRPr sz="2500"/>
            </a:pPr>
            <a:r>
              <a:t> L’élément est </a:t>
            </a:r>
            <a:r>
              <a:rPr b="1"/>
              <a:t>RECONNU</a:t>
            </a:r>
            <a:r>
              <a:t> si:</a:t>
            </a:r>
          </a:p>
          <a:p>
            <a:pPr marL="0" lvl="1" indent="228600">
              <a:lnSpc>
                <a:spcPts val="4500"/>
              </a:lnSpc>
              <a:spcBef>
                <a:spcPts val="1900"/>
              </a:spcBef>
              <a:buSzTx/>
              <a:buFontTx/>
              <a:buNone/>
              <a:defRPr sz="2500"/>
            </a:pPr>
            <a:r>
              <a:t>-&gt;La gymnaste </a:t>
            </a:r>
            <a:r>
              <a:rPr>
                <a:solidFill>
                  <a:srgbClr val="FF0000"/>
                </a:solidFill>
              </a:rPr>
              <a:t>réalise la difficulté avec les caractéristiques techniques exigées </a:t>
            </a:r>
          </a:p>
          <a:p>
            <a:pPr marL="0" indent="0">
              <a:lnSpc>
                <a:spcPts val="4500"/>
              </a:lnSpc>
              <a:spcBef>
                <a:spcPts val="0"/>
              </a:spcBef>
              <a:buSzTx/>
              <a:buFontTx/>
              <a:buNone/>
              <a:defRPr sz="2500"/>
            </a:pPr>
            <a:r>
              <a:t>Se référer au </a:t>
            </a:r>
            <a:r>
              <a:rPr b="1"/>
              <a:t>tableau des «Eléments tentés / Eléments reconnus» </a:t>
            </a:r>
            <a:r>
              <a:t>spécifique à chaque agrès et catégorie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Eléménts tentés / reconnus</a:t>
            </a:r>
          </a:p>
        </p:txBody>
      </p:sp>
      <p:sp>
        <p:nvSpPr>
          <p:cNvPr id="215" name="Elément RECONNU :…"/>
          <p:cNvSpPr txBox="1">
            <a:spLocks noGrp="1"/>
          </p:cNvSpPr>
          <p:nvPr>
            <p:ph type="body" idx="4294967295"/>
          </p:nvPr>
        </p:nvSpPr>
        <p:spPr>
          <a:xfrm>
            <a:off x="468318" y="1438250"/>
            <a:ext cx="9791688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defTabSz="385863">
              <a:lnSpc>
                <a:spcPct val="90000"/>
              </a:lnSpc>
              <a:spcBef>
                <a:spcPts val="200"/>
              </a:spcBef>
              <a:buSzTx/>
              <a:buFontTx/>
              <a:buNone/>
              <a:defRPr sz="2146" b="1"/>
            </a:pPr>
            <a:r>
              <a:t>Elément RECONNU : </a:t>
            </a:r>
          </a:p>
          <a:p>
            <a:pPr marL="0" indent="0" defTabSz="385863">
              <a:lnSpc>
                <a:spcPct val="90000"/>
              </a:lnSpc>
              <a:spcBef>
                <a:spcPts val="200"/>
              </a:spcBef>
              <a:buSzTx/>
              <a:buFontTx/>
              <a:buNone/>
              <a:defRPr sz="1702"/>
            </a:pPr>
            <a:r>
              <a:t>la valeur de l’élément est accordée en note D</a:t>
            </a:r>
          </a:p>
          <a:p>
            <a:pPr marL="0" indent="0" defTabSz="385863">
              <a:lnSpc>
                <a:spcPct val="90000"/>
              </a:lnSpc>
              <a:spcBef>
                <a:spcPts val="200"/>
              </a:spcBef>
              <a:buSzTx/>
              <a:buFontTx/>
              <a:buNone/>
              <a:defRPr sz="1702"/>
            </a:pPr>
            <a:r>
              <a:t>Les fautes techniques et les fautes générales sont déduites de la note E</a:t>
            </a:r>
          </a:p>
          <a:p>
            <a:pPr marL="0" indent="0" defTabSz="385863">
              <a:lnSpc>
                <a:spcPct val="90000"/>
              </a:lnSpc>
              <a:spcBef>
                <a:spcPts val="600"/>
              </a:spcBef>
              <a:buSzTx/>
              <a:buFontTx/>
              <a:buNone/>
              <a:defRPr sz="1628" i="1"/>
            </a:pPr>
            <a:r>
              <a:t>Ex: Acro ou saut retour minimum 1 pied sur poutre (Roue, Souplesse…) ou sur les pieds d’abord (sol), angles suffisants (sauts écart, ATR, prise d’élan en barres…), rotation suffisante (pivots), etc…</a:t>
            </a:r>
          </a:p>
          <a:p>
            <a:pPr marL="0" indent="0" defTabSz="385863">
              <a:lnSpc>
                <a:spcPct val="90000"/>
              </a:lnSpc>
              <a:spcBef>
                <a:spcPts val="200"/>
              </a:spcBef>
              <a:buSzTx/>
              <a:buFontTx/>
              <a:buNone/>
              <a:defRPr sz="1702"/>
            </a:pPr>
            <a:endParaRPr/>
          </a:p>
          <a:p>
            <a:pPr marL="0" indent="0" defTabSz="385863">
              <a:lnSpc>
                <a:spcPct val="90000"/>
              </a:lnSpc>
              <a:spcBef>
                <a:spcPts val="200"/>
              </a:spcBef>
              <a:buSzTx/>
              <a:buFontTx/>
              <a:buNone/>
              <a:defRPr sz="2220" b="1"/>
            </a:pPr>
            <a:r>
              <a:t>Elément NON-RECONNU MAIS TENTÉ : </a:t>
            </a:r>
          </a:p>
          <a:p>
            <a:pPr marL="0" indent="0" defTabSz="385863">
              <a:lnSpc>
                <a:spcPct val="90000"/>
              </a:lnSpc>
              <a:spcBef>
                <a:spcPts val="200"/>
              </a:spcBef>
              <a:buSzTx/>
              <a:buFontTx/>
              <a:buNone/>
              <a:defRPr sz="2072" b="1">
                <a:solidFill>
                  <a:srgbClr val="FF0000"/>
                </a:solidFill>
              </a:defRPr>
            </a:pPr>
            <a:r>
              <a:t>Perte de la valeur de l’élément en note D</a:t>
            </a:r>
          </a:p>
          <a:p>
            <a:pPr marL="0" indent="0" defTabSz="385863">
              <a:lnSpc>
                <a:spcPct val="90000"/>
              </a:lnSpc>
              <a:spcBef>
                <a:spcPts val="200"/>
              </a:spcBef>
              <a:buSzTx/>
              <a:buFontTx/>
              <a:buNone/>
              <a:defRPr sz="1702"/>
            </a:pPr>
            <a:r>
              <a:t>Seules les fautes générales sont déduites de la note E</a:t>
            </a:r>
          </a:p>
          <a:p>
            <a:pPr marL="0" indent="0" defTabSz="385863">
              <a:lnSpc>
                <a:spcPct val="90000"/>
              </a:lnSpc>
              <a:spcBef>
                <a:spcPts val="200"/>
              </a:spcBef>
              <a:buSzTx/>
              <a:buFontTx/>
              <a:buNone/>
              <a:defRPr sz="1702"/>
            </a:pPr>
            <a:endParaRPr/>
          </a:p>
          <a:p>
            <a:pPr marL="0" indent="0" defTabSz="385863">
              <a:lnSpc>
                <a:spcPct val="90000"/>
              </a:lnSpc>
              <a:spcBef>
                <a:spcPts val="200"/>
              </a:spcBef>
              <a:buSzTx/>
              <a:buFontTx/>
              <a:buNone/>
              <a:defRPr sz="2220" b="1"/>
            </a:pPr>
            <a:r>
              <a:t>Elément NON-TENTÉ</a:t>
            </a:r>
            <a:r>
              <a:rPr b="0"/>
              <a:t> (ou exécuté avec aide): </a:t>
            </a:r>
            <a:endParaRPr sz="1776"/>
          </a:p>
          <a:p>
            <a:pPr marL="0" indent="0" defTabSz="385863">
              <a:lnSpc>
                <a:spcPct val="90000"/>
              </a:lnSpc>
              <a:spcBef>
                <a:spcPts val="200"/>
              </a:spcBef>
              <a:buSzTx/>
              <a:buFontTx/>
              <a:buNone/>
              <a:defRPr sz="2072" b="1">
                <a:solidFill>
                  <a:srgbClr val="FF0000"/>
                </a:solidFill>
              </a:defRPr>
            </a:pPr>
            <a:r>
              <a:t>Perte de la valeur de l’élément en note D</a:t>
            </a:r>
          </a:p>
          <a:p>
            <a:pPr marL="0" indent="0" defTabSz="385863">
              <a:lnSpc>
                <a:spcPct val="90000"/>
              </a:lnSpc>
              <a:spcBef>
                <a:spcPts val="200"/>
              </a:spcBef>
              <a:buSzTx/>
              <a:buFontTx/>
              <a:buNone/>
              <a:defRPr sz="2072" b="1">
                <a:solidFill>
                  <a:srgbClr val="FF0000"/>
                </a:solidFill>
              </a:defRPr>
            </a:pPr>
            <a:r>
              <a:t>Pénalité de 3 points sur la note E</a:t>
            </a:r>
          </a:p>
          <a:p>
            <a:pPr marL="0" indent="0" defTabSz="385863">
              <a:lnSpc>
                <a:spcPct val="90000"/>
              </a:lnSpc>
              <a:spcBef>
                <a:spcPts val="200"/>
              </a:spcBef>
              <a:buSzTx/>
              <a:buFontTx/>
              <a:buNone/>
              <a:defRPr sz="1702"/>
            </a:pPr>
            <a:r>
              <a:t>Remarque : les éléments oubliés sont considérés NON-Tentés.</a:t>
            </a:r>
          </a:p>
          <a:p>
            <a:pPr marL="0" indent="0" defTabSz="385863">
              <a:lnSpc>
                <a:spcPct val="90000"/>
              </a:lnSpc>
              <a:spcBef>
                <a:spcPts val="1200"/>
              </a:spcBef>
              <a:buSzTx/>
              <a:buFontTx/>
              <a:buNone/>
              <a:defRPr sz="1628"/>
            </a:pPr>
            <a:r>
              <a:rPr b="1"/>
              <a:t>Attention en 5ème degré: </a:t>
            </a:r>
            <a:r>
              <a:t>la roue pied-pied en poutre pour être considérée tentée doit arriver 1 pied sur poutre minimum. La rondade-flip-flip en Sol pour être considérée tentée, le 2ème flip doit être lancé…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Ordre et exécution des éléments</a:t>
            </a:r>
          </a:p>
        </p:txBody>
      </p:sp>
      <p:sp>
        <p:nvSpPr>
          <p:cNvPr id="218" name="Espace réservé du contenu 2"/>
          <p:cNvSpPr txBox="1"/>
          <p:nvPr/>
        </p:nvSpPr>
        <p:spPr>
          <a:xfrm>
            <a:off x="514032" y="1538322"/>
            <a:ext cx="9700261" cy="399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just">
              <a:spcBef>
                <a:spcPts val="400"/>
              </a:spcBef>
              <a:defRPr sz="2000" b="1"/>
            </a:pPr>
            <a:r>
              <a:t>Les éléments d'un exercice imposé doivent être exécutés dans l'ordre chronologique du texte.</a:t>
            </a:r>
            <a:endParaRPr sz="3600"/>
          </a:p>
          <a:p>
            <a:pPr marL="391077" indent="-56666" algn="just">
              <a:spcBef>
                <a:spcPts val="800"/>
              </a:spcBef>
              <a:defRPr sz="2000"/>
            </a:pPr>
            <a:endParaRPr sz="3600"/>
          </a:p>
          <a:p>
            <a:pPr marL="361950" lvl="1" indent="-184150" algn="just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Élément non exécuté dans l'ordre chronologique : </a:t>
            </a:r>
            <a:r>
              <a:rPr b="1">
                <a:solidFill>
                  <a:srgbClr val="FF0000"/>
                </a:solidFill>
              </a:rPr>
              <a:t>Pénalité de 0,80 point</a:t>
            </a:r>
            <a:endParaRPr sz="3200"/>
          </a:p>
          <a:p>
            <a:pPr marL="361950" lvl="1" indent="-184150" algn="just">
              <a:spcBef>
                <a:spcPts val="700"/>
              </a:spcBef>
              <a:buSzPct val="100000"/>
              <a:buFont typeface="Arial"/>
              <a:buChar char="•"/>
              <a:defRPr sz="2000"/>
            </a:pPr>
            <a:endParaRPr sz="3200"/>
          </a:p>
          <a:p>
            <a:pPr marL="361950" lvl="1" indent="-184150" algn="just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Élément supplémentaire (Elément qui n’existe pas dans le degré concerné) : </a:t>
            </a:r>
            <a:r>
              <a:rPr b="1">
                <a:solidFill>
                  <a:srgbClr val="FF0000"/>
                </a:solidFill>
              </a:rPr>
              <a:t>Pénalité de 0,80 point + fautes d'exécution </a:t>
            </a:r>
            <a:r>
              <a:rPr b="1"/>
              <a:t>du 1</a:t>
            </a:r>
            <a:r>
              <a:rPr b="1" baseline="30000"/>
              <a:t>er</a:t>
            </a:r>
            <a:r>
              <a:rPr b="1"/>
              <a:t> au 5</a:t>
            </a:r>
            <a:r>
              <a:rPr b="1" baseline="30000"/>
              <a:t>ème</a:t>
            </a:r>
            <a:r>
              <a:rPr b="1"/>
              <a:t> degré</a:t>
            </a:r>
            <a:endParaRPr sz="3200"/>
          </a:p>
          <a:p>
            <a:pPr lvl="1" indent="2057400">
              <a:spcBef>
                <a:spcPts val="700"/>
              </a:spcBef>
              <a:defRPr sz="2000"/>
            </a:pPr>
            <a:endParaRPr sz="32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Paragraphe côté : Exemple</a:t>
            </a:r>
          </a:p>
        </p:txBody>
      </p:sp>
      <p:graphicFrame>
        <p:nvGraphicFramePr>
          <p:cNvPr id="221" name="Tableau 1"/>
          <p:cNvGraphicFramePr/>
          <p:nvPr/>
        </p:nvGraphicFramePr>
        <p:xfrm>
          <a:off x="468314" y="2098699"/>
          <a:ext cx="9791701" cy="79208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897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/>
                        <a:t>4.7 - Roue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/>
                        <a:t>1.5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600"/>
                      </a:pPr>
                      <a:r>
                        <a:t>¼ de tour à G sur jambe D, pied G en AV, bras latéraux</a:t>
                      </a: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600"/>
                      </a:pPr>
                      <a:r>
                        <a:t>Avancer jambe D et basculer à la ½ fente AV D, bras dans le prolongement du corps</a:t>
                      </a: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600" b="1" u="sng"/>
                      </a:pPr>
                      <a:r>
                        <a:t>Roue</a:t>
                      </a:r>
                      <a:r>
                        <a:rPr b="0" u="none"/>
                        <a:t> arrivée en ½ fente AV G, bras dans le prolongement du corps</a:t>
                      </a:r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2" name="Rectangle à coins arrondis 8"/>
          <p:cNvSpPr/>
          <p:nvPr/>
        </p:nvSpPr>
        <p:spPr>
          <a:xfrm>
            <a:off x="731152" y="3001946"/>
            <a:ext cx="725858" cy="345903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3" name="Connecteur droit 5"/>
          <p:cNvSpPr/>
          <p:nvPr/>
        </p:nvSpPr>
        <p:spPr>
          <a:xfrm flipH="1">
            <a:off x="940892" y="3327751"/>
            <a:ext cx="1" cy="783581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4" name="Text Box 25"/>
          <p:cNvSpPr txBox="1"/>
          <p:nvPr/>
        </p:nvSpPr>
        <p:spPr>
          <a:xfrm>
            <a:off x="468314" y="4115854"/>
            <a:ext cx="4821179" cy="1207913"/>
          </a:xfrm>
          <a:prstGeom prst="rect">
            <a:avLst/>
          </a:prstGeom>
          <a:solidFill>
            <a:srgbClr val="FFFFFF"/>
          </a:solidFill>
          <a:ln w="5715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1800"/>
            </a:pPr>
            <a:r>
              <a:t>Si la </a:t>
            </a:r>
            <a:r>
              <a:rPr u="sng"/>
              <a:t>Roue</a:t>
            </a:r>
            <a:r>
              <a:t> n'est pas tentée (ou exécutée avec aide)</a:t>
            </a:r>
          </a:p>
          <a:p>
            <a:pPr>
              <a:defRPr sz="1800">
                <a:solidFill>
                  <a:srgbClr val="FF0000"/>
                </a:solidFill>
              </a:defRPr>
            </a:pPr>
            <a:r>
              <a:t>Perte de la Valeur de l’élément sur la note D &amp; - 3 Pts sur la note E</a:t>
            </a:r>
          </a:p>
        </p:txBody>
      </p:sp>
      <p:sp>
        <p:nvSpPr>
          <p:cNvPr id="225" name="Ellipse 7"/>
          <p:cNvSpPr/>
          <p:nvPr/>
        </p:nvSpPr>
        <p:spPr>
          <a:xfrm>
            <a:off x="9543022" y="2003435"/>
            <a:ext cx="590601" cy="541909"/>
          </a:xfrm>
          <a:prstGeom prst="ellipse">
            <a:avLst/>
          </a:prstGeom>
          <a:ln w="57150">
            <a:solidFill>
              <a:srgbClr val="00B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Connecteur droit 8"/>
          <p:cNvSpPr/>
          <p:nvPr/>
        </p:nvSpPr>
        <p:spPr>
          <a:xfrm>
            <a:off x="1221407" y="3354963"/>
            <a:ext cx="1" cy="288033"/>
          </a:xfrm>
          <a:prstGeom prst="line">
            <a:avLst/>
          </a:prstGeom>
          <a:ln w="57150">
            <a:solidFill>
              <a:srgbClr val="FF99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7" name="Connecteur droit 9"/>
          <p:cNvSpPr/>
          <p:nvPr/>
        </p:nvSpPr>
        <p:spPr>
          <a:xfrm>
            <a:off x="1208708" y="3667835"/>
            <a:ext cx="6336704" cy="1"/>
          </a:xfrm>
          <a:prstGeom prst="line">
            <a:avLst/>
          </a:prstGeom>
          <a:ln w="57150">
            <a:solidFill>
              <a:srgbClr val="FF99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8" name="Connecteur droit 10"/>
          <p:cNvSpPr/>
          <p:nvPr/>
        </p:nvSpPr>
        <p:spPr>
          <a:xfrm>
            <a:off x="7509415" y="3682627"/>
            <a:ext cx="1" cy="553804"/>
          </a:xfrm>
          <a:prstGeom prst="line">
            <a:avLst/>
          </a:prstGeom>
          <a:ln w="57150">
            <a:solidFill>
              <a:srgbClr val="FF99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9" name="Text Box 25"/>
          <p:cNvSpPr txBox="1"/>
          <p:nvPr/>
        </p:nvSpPr>
        <p:spPr>
          <a:xfrm>
            <a:off x="5592540" y="4256527"/>
            <a:ext cx="4802902" cy="941212"/>
          </a:xfrm>
          <a:prstGeom prst="rect">
            <a:avLst/>
          </a:prstGeom>
          <a:solidFill>
            <a:srgbClr val="FFFFFF"/>
          </a:solidFill>
          <a:ln w="57150">
            <a:solidFill>
              <a:srgbClr val="FF99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1800"/>
            </a:pPr>
            <a:r>
              <a:t>Si la </a:t>
            </a:r>
            <a:r>
              <a:rPr u="sng"/>
              <a:t>Roue</a:t>
            </a:r>
            <a:r>
              <a:t> est tentée sans retour sur poutre</a:t>
            </a:r>
          </a:p>
          <a:p>
            <a:pPr>
              <a:defRPr sz="1800">
                <a:solidFill>
                  <a:srgbClr val="FF0000"/>
                </a:solidFill>
              </a:defRPr>
            </a:pPr>
            <a:r>
              <a:t>Perte de la  Valeur de l’élément sur la note D</a:t>
            </a:r>
          </a:p>
          <a:p>
            <a:pPr>
              <a:defRPr sz="1800">
                <a:solidFill>
                  <a:srgbClr val="FF0000"/>
                </a:solidFill>
              </a:defRPr>
            </a:pPr>
            <a:r>
              <a:t>&amp; les </a:t>
            </a:r>
            <a:r>
              <a:rPr spc="-50"/>
              <a:t>Fautes d'exécution sur la note 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fill="hold" grpId="4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fill="hold" grpId="7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fill="hold" grpId="8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fill="hold" grpId="9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animBg="1" advAuto="0"/>
      <p:bldP spid="222" grpId="2" animBg="1" advAuto="0"/>
      <p:bldP spid="223" grpId="4" animBg="1" advAuto="0"/>
      <p:bldP spid="224" grpId="5" animBg="1" advAuto="0"/>
      <p:bldP spid="225" grpId="3" animBg="1" advAuto="0"/>
      <p:bldP spid="226" grpId="6" animBg="1" advAuto="0"/>
      <p:bldP spid="227" grpId="7" animBg="1" advAuto="0"/>
      <p:bldP spid="228" grpId="8" animBg="1" advAuto="0"/>
      <p:bldP spid="229" grpId="9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Inversion Droite-Gauche</a:t>
            </a:r>
          </a:p>
        </p:txBody>
      </p:sp>
      <p:sp>
        <p:nvSpPr>
          <p:cNvPr id="232" name="Espace réservé du contenu 2"/>
          <p:cNvSpPr txBox="1"/>
          <p:nvPr/>
        </p:nvSpPr>
        <p:spPr>
          <a:xfrm>
            <a:off x="514032" y="1484784"/>
            <a:ext cx="9700261" cy="4076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61950" indent="-180975" algn="just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Les exercices imposés peuvent être inversés en partie ou en totalité (excepté les mouvements d'ensemble), mais les directions ne peuvent pas être modifiées.</a:t>
            </a:r>
            <a:endParaRPr sz="3600"/>
          </a:p>
          <a:p>
            <a:pPr marL="361950" indent="-180975" algn="just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endParaRPr sz="3600"/>
          </a:p>
          <a:p>
            <a:pPr marL="361950" indent="-180975" algn="just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endParaRPr sz="3600"/>
          </a:p>
          <a:p>
            <a:pPr marL="361950" indent="-180975" algn="just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endParaRPr sz="3600"/>
          </a:p>
          <a:p>
            <a:pPr marL="361950" indent="-180975" algn="just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endParaRPr sz="3600"/>
          </a:p>
          <a:p>
            <a:pPr marL="361950" indent="-180975">
              <a:spcBef>
                <a:spcPts val="800"/>
              </a:spcBef>
              <a:buSzPct val="100000"/>
              <a:buFont typeface="Arial"/>
              <a:buChar char="•"/>
              <a:defRPr sz="2000"/>
            </a:pPr>
            <a:endParaRPr sz="3600"/>
          </a:p>
          <a:p>
            <a:pPr marL="361950" indent="-180975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Un pas en plus ou en moins est accepté en cas d'inversion à la poutre et au sol, sauf dans les liaisons d'éléments où figure le terme "sans arrêt ».</a:t>
            </a:r>
            <a:endParaRPr sz="3600"/>
          </a:p>
          <a:p>
            <a:pPr indent="180975">
              <a:spcBef>
                <a:spcPts val="800"/>
              </a:spcBef>
              <a:defRPr sz="2000">
                <a:solidFill>
                  <a:srgbClr val="FF0000"/>
                </a:solidFill>
              </a:defRPr>
            </a:pPr>
            <a:endParaRPr sz="3600"/>
          </a:p>
          <a:p>
            <a:pPr marL="361950" indent="-180975" algn="just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Changement de direction non-conforme au texte : </a:t>
            </a:r>
            <a:r>
              <a:rPr b="1">
                <a:solidFill>
                  <a:srgbClr val="FF0000"/>
                </a:solidFill>
              </a:rPr>
              <a:t>pénalité de 0.30 pt </a:t>
            </a:r>
            <a:r>
              <a:t>	</a:t>
            </a:r>
          </a:p>
        </p:txBody>
      </p:sp>
      <p:graphicFrame>
        <p:nvGraphicFramePr>
          <p:cNvPr id="233" name="Tableau 3"/>
          <p:cNvGraphicFramePr/>
          <p:nvPr/>
        </p:nvGraphicFramePr>
        <p:xfrm>
          <a:off x="469898" y="2419555"/>
          <a:ext cx="9790115" cy="111252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800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5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>
                        <a:defRPr sz="2100" b="1"/>
                      </a:pPr>
                      <a:endParaRPr/>
                    </a:p>
                    <a:p>
                      <a:pPr algn="ctr">
                        <a:defRPr sz="2100" b="1"/>
                      </a:pPr>
                      <a:r>
                        <a:t>   Inversion</a:t>
                      </a:r>
                    </a:p>
                    <a:p>
                      <a:pPr algn="ctr">
                        <a:defRPr sz="2100" b="1"/>
                      </a:pPr>
                      <a:r>
                        <a:t>(exemples)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100"/>
                        <a:t>                  Texte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 Exécution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 b="1">
                          <a:solidFill>
                            <a:srgbClr val="00B050"/>
                          </a:solidFill>
                        </a:rPr>
                        <a:t>Autorisé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</a:lnL>
                    <a:lnT w="38100">
                      <a:solidFill>
                        <a:srgbClr val="FFFFFF"/>
                      </a:solidFill>
                    </a:lnT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100"/>
                        <a:t>  Pas chassés  D-G-D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100"/>
                        <a:t>  Pas chassés  G-D-G</a:t>
                      </a:r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2100" b="1"/>
                      </a:pPr>
                      <a:endParaRPr/>
                    </a:p>
                  </a:txBody>
                  <a:tcPr marL="45720" marR="45720" horzOverflow="overflow">
                    <a:lnR w="381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100"/>
                        <a:t>Demi-tour à G sur jambe G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100"/>
                        <a:t>Demi-tour à D sur jambe D</a:t>
                      </a:r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2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3" presetClass="entr" presetSubtype="16" fill="hold" grpId="1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3" presetClass="entr" presetSubtype="16" fill="hold" grpId="1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build="p" bldLvl="5" animBg="1" advAuto="0"/>
      <p:bldP spid="233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Arrêt</a:t>
            </a:r>
          </a:p>
        </p:txBody>
      </p:sp>
      <p:sp>
        <p:nvSpPr>
          <p:cNvPr id="236" name="Espace réservé du contenu 2"/>
          <p:cNvSpPr txBox="1"/>
          <p:nvPr/>
        </p:nvSpPr>
        <p:spPr>
          <a:xfrm>
            <a:off x="514031" y="1484783"/>
            <a:ext cx="9700261" cy="489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61950" indent="-180975" algn="just">
              <a:spcBef>
                <a:spcPts val="500"/>
              </a:spcBef>
              <a:buSzPct val="100000"/>
              <a:buFont typeface="Arial"/>
              <a:buChar char="•"/>
              <a:defRPr sz="2400" b="1" i="1" u="sng"/>
            </a:pPr>
            <a:r>
              <a:t>Sauf indication contraire</a:t>
            </a:r>
            <a:r>
              <a:rPr b="0" i="0" u="none"/>
              <a:t>, un exercice imposé doit être exécuté sans arrêt (temps de pause)  </a:t>
            </a:r>
            <a:endParaRPr sz="3600"/>
          </a:p>
          <a:p>
            <a:pPr marL="361950" indent="-180975" algn="just">
              <a:spcBef>
                <a:spcPts val="500"/>
              </a:spcBef>
              <a:buSzPct val="100000"/>
              <a:buFont typeface="Arial"/>
              <a:buChar char="•"/>
              <a:defRPr sz="2400" b="1" i="1" u="sng"/>
            </a:pPr>
            <a:r>
              <a:t>Chaque arrêt </a:t>
            </a:r>
            <a:r>
              <a:rPr b="0" i="0" u="none"/>
              <a:t>pour une pause de concentration supérieure à 2 secondes entraîne une</a:t>
            </a:r>
            <a:r>
              <a:rPr i="0" u="none">
                <a:solidFill>
                  <a:srgbClr val="FF0000"/>
                </a:solidFill>
              </a:rPr>
              <a:t> pénalité de 0,10 point</a:t>
            </a:r>
            <a:r>
              <a:rPr b="0" i="0" u="none">
                <a:solidFill>
                  <a:srgbClr val="FF0000"/>
                </a:solidFill>
              </a:rPr>
              <a:t>. </a:t>
            </a:r>
            <a:r>
              <a:rPr b="0" i="0" u="none"/>
              <a:t>(Sans pénalité pour poussins du 1</a:t>
            </a:r>
            <a:r>
              <a:rPr b="0" i="0" u="none" baseline="30000"/>
              <a:t>er</a:t>
            </a:r>
            <a:r>
              <a:rPr b="0" i="0" u="none"/>
              <a:t> au 3</a:t>
            </a:r>
            <a:r>
              <a:rPr b="0" i="0" u="none" baseline="30000"/>
              <a:t>ème</a:t>
            </a:r>
            <a:r>
              <a:rPr b="0" i="0" u="none"/>
              <a:t> degré</a:t>
            </a:r>
            <a:endParaRPr sz="3600"/>
          </a:p>
          <a:p>
            <a:pPr marL="361950" indent="-180975" algn="just">
              <a:spcBef>
                <a:spcPts val="500"/>
              </a:spcBef>
              <a:buSzPct val="100000"/>
              <a:buFont typeface="Arial"/>
              <a:buChar char="•"/>
              <a:defRPr sz="2400" b="1" u="sng"/>
            </a:pPr>
            <a:r>
              <a:t>Indication </a:t>
            </a:r>
            <a:r>
              <a:rPr i="1"/>
              <a:t>« Position tenue »</a:t>
            </a:r>
            <a:endParaRPr sz="3600"/>
          </a:p>
          <a:p>
            <a:pPr marL="342900" indent="-342900" algn="just">
              <a:spcBef>
                <a:spcPts val="800"/>
              </a:spcBef>
              <a:buSzPct val="100000"/>
              <a:buChar char="❖"/>
              <a:defRPr sz="2400" b="1" i="1" u="sng"/>
            </a:pPr>
            <a:endParaRPr sz="3600"/>
          </a:p>
          <a:p>
            <a:pPr marL="342900" indent="-342900" algn="just">
              <a:spcBef>
                <a:spcPts val="800"/>
              </a:spcBef>
              <a:buSzPct val="100000"/>
              <a:buChar char="❖"/>
              <a:defRPr sz="2400" b="1" i="1" u="sng"/>
            </a:pPr>
            <a:endParaRPr sz="3600"/>
          </a:p>
          <a:p>
            <a:pPr algn="just">
              <a:spcBef>
                <a:spcPts val="800"/>
              </a:spcBef>
              <a:defRPr sz="3600"/>
            </a:pPr>
            <a:r>
              <a:t> </a:t>
            </a:r>
          </a:p>
        </p:txBody>
      </p:sp>
      <p:graphicFrame>
        <p:nvGraphicFramePr>
          <p:cNvPr id="237" name="Tableau 3"/>
          <p:cNvGraphicFramePr/>
          <p:nvPr/>
        </p:nvGraphicFramePr>
        <p:xfrm>
          <a:off x="468312" y="4086528"/>
          <a:ext cx="9791701" cy="1514829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2334">
                <a:tc row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/>
                        <a:t>Position tenue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Arrêt obligatoire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Pénalité pour non respect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4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0070C0"/>
                          </a:solidFill>
                        </a:rPr>
                        <a:t>2 secondes minimum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FFFFFF"/>
                      </a:solidFill>
                    </a:lnL>
                    <a:lnT w="38100">
                      <a:solidFill>
                        <a:srgbClr val="FFFFFF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0000"/>
                          </a:solidFill>
                        </a:rPr>
                        <a:t>0.30 point</a:t>
                      </a:r>
                    </a:p>
                  </a:txBody>
                  <a:tcPr marL="45720" marR="4572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fill="hold" grpId="1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fill="hold" grpId="1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4" presetClass="entr" presetSubtype="16" fill="hold" grpId="2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1" build="p" bldLvl="5" animBg="1" advAuto="0"/>
      <p:bldP spid="237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Liaison d’éléments</a:t>
            </a:r>
          </a:p>
        </p:txBody>
      </p:sp>
      <p:sp>
        <p:nvSpPr>
          <p:cNvPr id="240" name="Espace réservé du contenu 2"/>
          <p:cNvSpPr txBox="1"/>
          <p:nvPr/>
        </p:nvSpPr>
        <p:spPr>
          <a:xfrm>
            <a:off x="514031" y="1484783"/>
            <a:ext cx="9700261" cy="489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61950" indent="-180975" algn="just">
              <a:spcBef>
                <a:spcPts val="500"/>
              </a:spcBef>
              <a:buSzPct val="100000"/>
              <a:buFont typeface="Arial"/>
              <a:buChar char="•"/>
              <a:defRPr sz="2400" b="1" i="1" u="sng"/>
            </a:pPr>
            <a:r>
              <a:t>Lorsqu’il est indiqué "sans arrêt"</a:t>
            </a:r>
            <a:r>
              <a:rPr b="0" i="0" u="none"/>
              <a:t>, les éléments doivent être enchaînés sans arrêt, ni déséquilibre, ni reprise d’élan.</a:t>
            </a:r>
            <a:endParaRPr sz="3600"/>
          </a:p>
          <a:p>
            <a:pPr marL="361950" indent="-180975" algn="just">
              <a:spcBef>
                <a:spcPts val="2000"/>
              </a:spcBef>
              <a:buSzPct val="100000"/>
              <a:buFont typeface="Arial"/>
              <a:buChar char="•"/>
              <a:defRPr sz="2400" b="1" i="1" u="sng"/>
            </a:pPr>
            <a:r>
              <a:t>Pénalités pour manque de liaison :</a:t>
            </a:r>
          </a:p>
          <a:p>
            <a:pPr algn="just">
              <a:spcBef>
                <a:spcPts val="800"/>
              </a:spcBef>
              <a:defRPr sz="2400" b="1" i="1" u="sng"/>
            </a:pPr>
            <a:endParaRPr/>
          </a:p>
          <a:p>
            <a:pPr marL="342900" indent="-342900" algn="just">
              <a:spcBef>
                <a:spcPts val="800"/>
              </a:spcBef>
              <a:buSzPct val="100000"/>
              <a:buChar char="❖"/>
              <a:defRPr sz="2400" b="1" i="1" u="sng"/>
            </a:pPr>
            <a:endParaRPr/>
          </a:p>
          <a:p>
            <a:pPr algn="just">
              <a:spcBef>
                <a:spcPts val="800"/>
              </a:spcBef>
              <a:defRPr sz="3600"/>
            </a:pPr>
            <a:r>
              <a:t> </a:t>
            </a:r>
          </a:p>
        </p:txBody>
      </p:sp>
      <p:graphicFrame>
        <p:nvGraphicFramePr>
          <p:cNvPr id="241" name="Tableau 3"/>
          <p:cNvGraphicFramePr/>
          <p:nvPr/>
        </p:nvGraphicFramePr>
        <p:xfrm>
          <a:off x="529251" y="3175641"/>
          <a:ext cx="9791701" cy="1514829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651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5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33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Liaison d’éléments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Pénalité pour non respect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49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0070C0"/>
                          </a:solidFill>
                        </a:rPr>
                        <a:t>2 éléments gymniques (ex : sauts)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FFFFFF"/>
                      </a:solidFill>
                    </a:lnL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0000"/>
                          </a:solidFill>
                        </a:rPr>
                        <a:t>0.30 point</a:t>
                      </a:r>
                    </a:p>
                  </a:txBody>
                  <a:tcPr marL="45720" marR="45720" anchor="ctr" horzOverflow="overflow"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49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0070C0"/>
                          </a:solidFill>
                        </a:rPr>
                        <a:t>2 éléments acrobatiques
(ex : rondade + flip )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FFFFFF"/>
                      </a:solidFill>
                    </a:lnL>
                    <a:lnT w="38100">
                      <a:solidFill>
                        <a:srgbClr val="FFFFFF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0000"/>
                          </a:solidFill>
                        </a:rPr>
                        <a:t>0.50 point</a:t>
                      </a:r>
                    </a:p>
                  </a:txBody>
                  <a:tcPr marL="45720" marR="4572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fill="hold" grpId="1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fill="hold" grpId="1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4" presetClass="entr" presetSubtype="16" fill="hold" grpId="2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1" build="p" bldLvl="5" animBg="1" advAuto="0"/>
      <p:bldP spid="241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Chute</a:t>
            </a:r>
          </a:p>
        </p:txBody>
      </p:sp>
      <p:sp>
        <p:nvSpPr>
          <p:cNvPr id="244" name="Espace réservé du contenu 2"/>
          <p:cNvSpPr txBox="1"/>
          <p:nvPr/>
        </p:nvSpPr>
        <p:spPr>
          <a:xfrm>
            <a:off x="514032" y="1358900"/>
            <a:ext cx="9700261" cy="488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spcBef>
                <a:spcPts val="600"/>
              </a:spcBef>
              <a:defRPr sz="2000"/>
            </a:pPr>
            <a:r>
              <a:t>Tout élément chuté </a:t>
            </a:r>
            <a:r>
              <a:rPr b="1" i="1" u="sng"/>
              <a:t>peut-être recommencé </a:t>
            </a:r>
            <a:r>
              <a:t>(entrée et sortie comprises) sans pénalité pour élément supplémentaire.</a:t>
            </a:r>
            <a:endParaRPr sz="3600"/>
          </a:p>
          <a:p>
            <a:pPr marL="361950" indent="-184150">
              <a:spcBef>
                <a:spcPts val="600"/>
              </a:spcBef>
              <a:buSzPct val="100000"/>
              <a:buFont typeface="Arial"/>
              <a:buChar char="•"/>
              <a:defRPr sz="2000" b="1" u="sng"/>
            </a:pPr>
            <a:r>
              <a:t>Exemple: que faites-vous ?</a:t>
            </a:r>
            <a:endParaRPr sz="3600"/>
          </a:p>
          <a:p>
            <a:pPr marL="342900" indent="-165100">
              <a:spcBef>
                <a:spcPts val="600"/>
              </a:spcBef>
              <a:buSzPct val="100000"/>
              <a:buChar char="✓"/>
              <a:defRPr sz="2400" b="1" u="sng"/>
            </a:pPr>
            <a:endParaRPr sz="3600"/>
          </a:p>
          <a:p>
            <a:pPr marL="391077" indent="-391077">
              <a:spcBef>
                <a:spcPts val="600"/>
              </a:spcBef>
              <a:buSzPct val="100000"/>
              <a:buFont typeface="Arial"/>
              <a:buChar char="•"/>
              <a:defRPr sz="2400"/>
            </a:pPr>
            <a:endParaRPr sz="3600"/>
          </a:p>
          <a:p>
            <a:pPr marL="391077" indent="-391077">
              <a:spcBef>
                <a:spcPts val="600"/>
              </a:spcBef>
              <a:buSzPct val="100000"/>
              <a:buFont typeface="Arial"/>
              <a:buChar char="•"/>
              <a:defRPr sz="2400"/>
            </a:pPr>
            <a:endParaRPr sz="3600"/>
          </a:p>
          <a:p>
            <a:pPr marL="391077" indent="-391077">
              <a:spcBef>
                <a:spcPts val="600"/>
              </a:spcBef>
              <a:buSzPct val="100000"/>
              <a:buFont typeface="Arial"/>
              <a:buChar char="•"/>
              <a:defRPr sz="2400"/>
            </a:pPr>
            <a:endParaRPr sz="3600"/>
          </a:p>
          <a:p>
            <a:pPr>
              <a:spcBef>
                <a:spcPts val="2000"/>
              </a:spcBef>
              <a:defRPr sz="2000"/>
            </a:pPr>
            <a:r>
              <a:t>Si elle continue :</a:t>
            </a:r>
          </a:p>
        </p:txBody>
      </p:sp>
      <p:graphicFrame>
        <p:nvGraphicFramePr>
          <p:cNvPr id="245" name="Tableau 3"/>
          <p:cNvGraphicFramePr/>
          <p:nvPr/>
        </p:nvGraphicFramePr>
        <p:xfrm>
          <a:off x="480217" y="2477542"/>
          <a:ext cx="9791701" cy="53775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74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7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</a:t>
                      </a:r>
                      <a:r>
                        <a:rPr baseline="30000"/>
                        <a:t>ère</a:t>
                      </a:r>
                      <a:r>
                        <a:t> tentative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Souplesse  Ar </a:t>
                      </a:r>
                      <a:r>
                        <a:rPr sz="1400"/>
                        <a:t>(Jambes moyennement fléchies : 0,30)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Chute sans pose de pied (1pt)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t>1,30 pt de fautes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6" name="Tableau 5"/>
          <p:cNvGraphicFramePr/>
          <p:nvPr/>
        </p:nvGraphicFramePr>
        <p:xfrm>
          <a:off x="480216" y="3130004"/>
          <a:ext cx="9791702" cy="51339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746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7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39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</a:t>
                      </a:r>
                      <a:r>
                        <a:rPr baseline="30000"/>
                        <a:t>ème</a:t>
                      </a:r>
                      <a:r>
                        <a:t> tentative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Souplesse  Ar </a:t>
                      </a:r>
                      <a:r>
                        <a:rPr sz="1400"/>
                        <a:t>(Jambes légèrement fléchies 0,10)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Chute après pose de pied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1,10 pt de fautes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7" name="Tableau 6"/>
          <p:cNvGraphicFramePr/>
          <p:nvPr/>
        </p:nvGraphicFramePr>
        <p:xfrm>
          <a:off x="468311" y="4695770"/>
          <a:ext cx="9791701" cy="57798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758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0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98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</a:t>
                      </a:r>
                      <a:r>
                        <a:rPr baseline="30000"/>
                        <a:t>ème</a:t>
                      </a:r>
                      <a:r>
                        <a:t> tentative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Souplesse  Ar </a:t>
                      </a:r>
                      <a:r>
                        <a:rPr sz="1400"/>
                        <a:t>(Jambes moyennement fléchies)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Réussie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t>0,30 pt de fautes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" name="Tableau 7"/>
          <p:cNvGraphicFramePr/>
          <p:nvPr/>
        </p:nvGraphicFramePr>
        <p:xfrm>
          <a:off x="468312" y="5312439"/>
          <a:ext cx="9791700" cy="59993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24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0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5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73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Fautes retenues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B6DF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t>2 chutes + 0,30 de fautes à la dernière exécution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B6DFD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2,30 pts de fautes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B6D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9" name="Tableau 7"/>
          <p:cNvGraphicFramePr/>
          <p:nvPr/>
        </p:nvGraphicFramePr>
        <p:xfrm>
          <a:off x="473867" y="3776116"/>
          <a:ext cx="9817101" cy="62533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24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96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Fautes retenues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B6DF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t>2 chutes + 0,10 de fautes à la dernière exécution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B6DFD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2,10 pts de fautes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B6D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1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" presetClass="entr" presetSubtype="16" fill="hold" grpId="3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4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1" build="p" bldLvl="5" animBg="1" advAuto="0"/>
      <p:bldP spid="245" grpId="2" animBg="1" advAuto="0"/>
      <p:bldP spid="246" grpId="3" animBg="1" advAuto="0"/>
      <p:bldP spid="247" grpId="4" animBg="1" advAuto="0"/>
      <p:bldP spid="248" grpId="6" animBg="1" advAuto="0"/>
      <p:bldP spid="249" grpId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Sommaire</a:t>
            </a:r>
          </a:p>
        </p:txBody>
      </p:sp>
      <p:sp>
        <p:nvSpPr>
          <p:cNvPr id="96" name="Rectangle 5"/>
          <p:cNvSpPr/>
          <p:nvPr/>
        </p:nvSpPr>
        <p:spPr>
          <a:xfrm>
            <a:off x="491195" y="2217177"/>
            <a:ext cx="2668922" cy="34314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Rectangle 6"/>
          <p:cNvSpPr/>
          <p:nvPr/>
        </p:nvSpPr>
        <p:spPr>
          <a:xfrm>
            <a:off x="502916" y="2805684"/>
            <a:ext cx="2668921" cy="34314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Rectangle 7"/>
          <p:cNvSpPr/>
          <p:nvPr/>
        </p:nvSpPr>
        <p:spPr>
          <a:xfrm>
            <a:off x="488848" y="3382472"/>
            <a:ext cx="2668921" cy="34314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Rectangle 8"/>
          <p:cNvSpPr/>
          <p:nvPr/>
        </p:nvSpPr>
        <p:spPr>
          <a:xfrm>
            <a:off x="502916" y="3959261"/>
            <a:ext cx="2668921" cy="34314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Arrondir un rectangle à un seul coin 26"/>
          <p:cNvSpPr/>
          <p:nvPr/>
        </p:nvSpPr>
        <p:spPr>
          <a:xfrm>
            <a:off x="1029083" y="1973529"/>
            <a:ext cx="1588451" cy="261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000" y="0"/>
                </a:lnTo>
                <a:cubicBezTo>
                  <a:pt x="19988" y="0"/>
                  <a:pt x="21600" y="977"/>
                  <a:pt x="21600" y="2183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A009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1" name="Image 6" descr="Imag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7477" y="2082713"/>
            <a:ext cx="717487" cy="676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258" y="2663255"/>
            <a:ext cx="668041" cy="745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 9" descr="Imag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5906" y="3254619"/>
            <a:ext cx="668041" cy="745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 10" descr="Imag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2258" y="3847415"/>
            <a:ext cx="668041" cy="745782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Espace réservé du texte 2"/>
          <p:cNvSpPr txBox="1"/>
          <p:nvPr/>
        </p:nvSpPr>
        <p:spPr>
          <a:xfrm>
            <a:off x="3758294" y="2127628"/>
            <a:ext cx="5763899" cy="2794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91077" indent="-391077">
              <a:spcBef>
                <a:spcPts val="1500"/>
              </a:spcBef>
              <a:defRPr sz="2400"/>
            </a:pPr>
            <a:r>
              <a:t>Comment lire un mouvement imposé</a:t>
            </a:r>
            <a:endParaRPr sz="3600"/>
          </a:p>
          <a:p>
            <a:pPr marL="391077" indent="-391077">
              <a:spcBef>
                <a:spcPts val="1500"/>
              </a:spcBef>
              <a:defRPr sz="2400"/>
            </a:pPr>
            <a:r>
              <a:t>Les exigences techniques</a:t>
            </a:r>
            <a:endParaRPr sz="3600"/>
          </a:p>
          <a:p>
            <a:pPr marL="391077" indent="-391077">
              <a:spcBef>
                <a:spcPts val="1500"/>
              </a:spcBef>
              <a:defRPr sz="2400"/>
            </a:pPr>
            <a:r>
              <a:t>Les conseils techniques</a:t>
            </a:r>
            <a:endParaRPr sz="3600"/>
          </a:p>
          <a:p>
            <a:pPr marL="391077" indent="-391077">
              <a:spcBef>
                <a:spcPts val="1500"/>
              </a:spcBef>
              <a:defRPr sz="2400"/>
            </a:pPr>
            <a:r>
              <a:t>La reconnaissance des éléments </a:t>
            </a:r>
            <a:endParaRPr sz="36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1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2" presetClass="entr" presetSubtype="4" fill="hold" grpId="1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1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6" presetID="22" presetClass="entr" presetSubtype="4" fill="hold" grpId="1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1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300"/>
                            </p:stCondLst>
                            <p:childTnLst>
                              <p:par>
                                <p:cTn id="20" presetID="22" presetClass="entr" presetSubtype="4" fill="hold" grpId="1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1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400"/>
                            </p:stCondLst>
                            <p:childTnLst>
                              <p:par>
                                <p:cTn id="2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1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Elément recommencé</a:t>
            </a:r>
          </a:p>
        </p:txBody>
      </p:sp>
      <p:sp>
        <p:nvSpPr>
          <p:cNvPr id="252" name="Espace réservé du contenu 2"/>
          <p:cNvSpPr txBox="1"/>
          <p:nvPr/>
        </p:nvSpPr>
        <p:spPr>
          <a:xfrm>
            <a:off x="514033" y="1358899"/>
            <a:ext cx="9700261" cy="516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61950" indent="-180975">
              <a:spcBef>
                <a:spcPts val="600"/>
              </a:spcBef>
              <a:buSzPct val="100000"/>
              <a:buFont typeface="Arial"/>
              <a:buChar char="•"/>
              <a:defRPr sz="2400"/>
            </a:pPr>
            <a:r>
              <a:t>Elément mal exécuté, sans chute et recommencé : </a:t>
            </a:r>
            <a:endParaRPr sz="3600"/>
          </a:p>
          <a:p>
            <a:pPr indent="180975">
              <a:spcBef>
                <a:spcPts val="600"/>
              </a:spcBef>
              <a:defRPr sz="2400" b="1">
                <a:solidFill>
                  <a:srgbClr val="FF0000"/>
                </a:solidFill>
              </a:defRPr>
            </a:pPr>
            <a:r>
              <a:t>Pénalité de 0,50 pt  + fautes d’exécution sur les 2 tentatives</a:t>
            </a:r>
            <a:endParaRPr sz="3600"/>
          </a:p>
          <a:p>
            <a:pPr marL="361950" indent="-180975">
              <a:spcBef>
                <a:spcPts val="600"/>
              </a:spcBef>
              <a:buSzPct val="100000"/>
              <a:buFont typeface="Arial"/>
              <a:buChar char="•"/>
              <a:defRPr sz="1800" b="1"/>
            </a:pPr>
            <a:r>
              <a:rPr>
                <a:solidFill>
                  <a:srgbClr val="FF0000"/>
                </a:solidFill>
              </a:rPr>
              <a:t>Exemple</a:t>
            </a:r>
            <a:r>
              <a:t> :</a:t>
            </a:r>
            <a:r>
              <a:rPr b="0"/>
              <a:t> La gymnaste doit exécuter dans son exercice ; </a:t>
            </a:r>
            <a:r>
              <a:rPr u="sng"/>
              <a:t>saut groupé + saut écart antéropostérieur :</a:t>
            </a:r>
          </a:p>
          <a:p>
            <a:pPr marL="355600" indent="-88900">
              <a:spcBef>
                <a:spcPts val="600"/>
              </a:spcBef>
              <a:buSzPct val="100000"/>
              <a:buChar char="✓"/>
              <a:defRPr sz="2000" b="1" u="sng"/>
            </a:pPr>
            <a:endParaRPr u="sng"/>
          </a:p>
          <a:p>
            <a:pPr marL="355600" indent="-88900">
              <a:spcBef>
                <a:spcPts val="600"/>
              </a:spcBef>
              <a:buSzPct val="100000"/>
              <a:buChar char="✓"/>
              <a:defRPr sz="2000" b="1" u="sng"/>
            </a:pPr>
            <a:endParaRPr u="sng"/>
          </a:p>
          <a:p>
            <a:pPr marL="355600" indent="-88900">
              <a:spcBef>
                <a:spcPts val="600"/>
              </a:spcBef>
              <a:buSzPct val="100000"/>
              <a:buChar char="✓"/>
              <a:defRPr sz="2000" b="1" u="sng"/>
            </a:pPr>
            <a:endParaRPr u="sng"/>
          </a:p>
          <a:p>
            <a:pPr>
              <a:spcBef>
                <a:spcPts val="600"/>
              </a:spcBef>
              <a:defRPr sz="2000" b="1">
                <a:solidFill>
                  <a:srgbClr val="FF0000"/>
                </a:solidFill>
              </a:defRPr>
            </a:pPr>
            <a:endParaRPr u="sng"/>
          </a:p>
          <a:p>
            <a:pPr marL="355600" indent="-88900">
              <a:spcBef>
                <a:spcPts val="600"/>
              </a:spcBef>
              <a:buSzPct val="100000"/>
              <a:buChar char="✓"/>
              <a:defRPr sz="2000" b="1" u="sng"/>
            </a:pPr>
            <a:endParaRPr u="sng"/>
          </a:p>
          <a:p>
            <a:pPr marL="355600" indent="-88900">
              <a:spcBef>
                <a:spcPts val="600"/>
              </a:spcBef>
              <a:buSzPct val="100000"/>
              <a:buChar char="✓"/>
              <a:defRPr sz="2000" b="1" u="sng"/>
            </a:pPr>
            <a:endParaRPr u="sng"/>
          </a:p>
          <a:p>
            <a:pPr marL="355600" indent="-88900">
              <a:spcBef>
                <a:spcPts val="600"/>
              </a:spcBef>
              <a:buSzPct val="100000"/>
              <a:buChar char="✓"/>
              <a:defRPr sz="2000" b="1" u="sng"/>
            </a:pPr>
            <a:endParaRPr u="sng"/>
          </a:p>
          <a:p>
            <a:pPr marL="391077" indent="-391077">
              <a:spcBef>
                <a:spcPts val="600"/>
              </a:spcBef>
              <a:buSzPct val="100000"/>
              <a:buFont typeface="Arial"/>
              <a:buChar char="•"/>
              <a:defRPr sz="2400"/>
            </a:pPr>
            <a:endParaRPr u="sng"/>
          </a:p>
          <a:p>
            <a:pPr lvl="1" indent="2057400">
              <a:spcBef>
                <a:spcPts val="700"/>
              </a:spcBef>
              <a:defRPr sz="1100"/>
            </a:pPr>
            <a:endParaRPr u="sng"/>
          </a:p>
        </p:txBody>
      </p:sp>
      <p:graphicFrame>
        <p:nvGraphicFramePr>
          <p:cNvPr id="253" name="Tableau 3"/>
          <p:cNvGraphicFramePr/>
          <p:nvPr/>
        </p:nvGraphicFramePr>
        <p:xfrm>
          <a:off x="468314" y="2969437"/>
          <a:ext cx="9791701" cy="71649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58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7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6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6494"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t>1</a:t>
                      </a:r>
                      <a:r>
                        <a:rPr baseline="30000"/>
                        <a:t>ère</a:t>
                      </a:r>
                      <a:r>
                        <a:t> exécution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t>Saut Gr </a:t>
                      </a:r>
                      <a:r>
                        <a:rPr sz="1400"/>
                        <a:t>(Genoux sous l’horizontale)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t> Gros déséquilibre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t>0,60 de fautes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4" name="Tableau 5"/>
          <p:cNvGraphicFramePr/>
          <p:nvPr/>
        </p:nvGraphicFramePr>
        <p:xfrm>
          <a:off x="468314" y="3739438"/>
          <a:ext cx="9791702" cy="68403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58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7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6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034"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t>2</a:t>
                      </a:r>
                      <a:r>
                        <a:rPr baseline="30000"/>
                        <a:t>ème</a:t>
                      </a:r>
                      <a:r>
                        <a:t> exécution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Saut Groupé + Saut écart antéropostérieur </a:t>
                      </a:r>
                      <a:r>
                        <a:rPr sz="1400"/>
                        <a:t>(Jambes légèrement fléchies)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t>Enchaînement réussi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t>0,10 de fautes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5" name="Tableau 6"/>
          <p:cNvGraphicFramePr/>
          <p:nvPr/>
        </p:nvGraphicFramePr>
        <p:xfrm>
          <a:off x="428623" y="4941375"/>
          <a:ext cx="9791701" cy="89522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549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9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22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Total des fautes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B6DFD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</a:t>
                      </a:r>
                      <a:r>
                        <a:rPr baseline="30000"/>
                        <a:t>er</a:t>
                      </a:r>
                      <a:r>
                        <a:t> saut Gr 0,60 de fautes +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0,50 de 2</a:t>
                      </a:r>
                      <a:r>
                        <a:rPr baseline="30000">
                          <a:solidFill>
                            <a:srgbClr val="FF0000"/>
                          </a:solidFill>
                        </a:rPr>
                        <a:t>ème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 tentative  </a:t>
                      </a:r>
                      <a:r>
                        <a:t>+ 0,10 de faute à la 2</a:t>
                      </a:r>
                      <a:r>
                        <a:rPr baseline="30000"/>
                        <a:t>ème</a:t>
                      </a:r>
                      <a:r>
                        <a:t> exécution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B6DF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1,20 Pt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B6D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1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16" fill="hold" grpId="3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grpId="4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1" build="p" bldLvl="5" animBg="1" advAuto="0"/>
      <p:bldP spid="253" grpId="2" animBg="1" advAuto="0"/>
      <p:bldP spid="254" grpId="3" animBg="1" advAuto="0"/>
      <p:bldP spid="255" grpId="4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Eléments au choix</a:t>
            </a:r>
          </a:p>
        </p:txBody>
      </p:sp>
      <p:sp>
        <p:nvSpPr>
          <p:cNvPr id="258" name="Espace réservé du contenu 2"/>
          <p:cNvSpPr txBox="1"/>
          <p:nvPr/>
        </p:nvSpPr>
        <p:spPr>
          <a:xfrm>
            <a:off x="514033" y="1476027"/>
            <a:ext cx="9700261" cy="5420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just">
              <a:spcBef>
                <a:spcPts val="500"/>
              </a:spcBef>
              <a:defRPr sz="2400"/>
            </a:pPr>
            <a:r>
              <a:t>Lorsque des éléments au choix sont proposés, la gymnaste doit choisir l'une des options.</a:t>
            </a:r>
            <a:endParaRPr sz="3600"/>
          </a:p>
          <a:p>
            <a:pPr algn="just">
              <a:spcBef>
                <a:spcPts val="500"/>
              </a:spcBef>
              <a:defRPr sz="2400"/>
            </a:pPr>
            <a:endParaRPr sz="3600"/>
          </a:p>
          <a:p>
            <a:pPr algn="just">
              <a:spcBef>
                <a:spcPts val="500"/>
              </a:spcBef>
              <a:defRPr sz="2400"/>
            </a:pPr>
            <a:r>
              <a:t>En cas de chute lors de la 1</a:t>
            </a:r>
            <a:r>
              <a:rPr baseline="30000"/>
              <a:t>ère</a:t>
            </a:r>
            <a:r>
              <a:t> exécution :</a:t>
            </a:r>
          </a:p>
          <a:p>
            <a:pPr marL="974725" lvl="1" indent="-342900" algn="just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La gymnaste peut exécuter à nouveau </a:t>
            </a:r>
            <a:r>
              <a:rPr b="1" u="sng"/>
              <a:t>le même élément</a:t>
            </a:r>
            <a:r>
              <a:t>  mais n'a pas le droit de tenter un autre élément.</a:t>
            </a:r>
          </a:p>
          <a:p>
            <a:pPr marL="974725" lvl="1" indent="-342900" algn="just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Sinon, on ne prend aucun élément en note D et on pénalise les fautes générales des deux exécutions en note E</a:t>
            </a:r>
          </a:p>
          <a:p>
            <a:pPr>
              <a:spcBef>
                <a:spcPts val="800"/>
              </a:spcBef>
              <a:defRPr sz="2000"/>
            </a:pPr>
            <a:r>
              <a:t>Exemple : en 5ème degré poutre : Acrobatie au choix : si la gymnaste tente une souplesse AR sans retour sur poutre et chute, elle ne peut pas ensuite faire une roue pied-pied ni une souplesse AV ou une cloche.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4" fill="hold" grpId="1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Annonce</a:t>
            </a:r>
          </a:p>
        </p:txBody>
      </p:sp>
      <p:sp>
        <p:nvSpPr>
          <p:cNvPr id="261" name="Espace réservé du contenu 2"/>
          <p:cNvSpPr txBox="1"/>
          <p:nvPr/>
        </p:nvSpPr>
        <p:spPr>
          <a:xfrm>
            <a:off x="514032" y="1416719"/>
            <a:ext cx="9700261" cy="5688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spcBef>
                <a:spcPts val="400"/>
              </a:spcBef>
              <a:defRPr sz="2000" i="1"/>
            </a:pPr>
            <a:r>
              <a:t>Les gymnastes sont </a:t>
            </a:r>
            <a:r>
              <a:rPr b="1" u="sng"/>
              <a:t>responsables</a:t>
            </a:r>
            <a:r>
              <a:t> de l’annonce des numéros des degrés qu’elles exécutent</a:t>
            </a:r>
            <a:r>
              <a:rPr b="1"/>
              <a:t>.</a:t>
            </a:r>
            <a:r>
              <a:rPr b="1">
                <a:solidFill>
                  <a:srgbClr val="FF0000"/>
                </a:solidFill>
              </a:rPr>
              <a:t> </a:t>
            </a:r>
            <a:endParaRPr sz="3600"/>
          </a:p>
          <a:p>
            <a:pPr marL="355600" lvl="1" indent="-355600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Mauvaise annonce du degré (aînées et jeunesses) </a:t>
            </a:r>
            <a:endParaRPr sz="3200"/>
          </a:p>
          <a:p>
            <a:pPr marL="542925" lvl="1" indent="-180975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Notation du degré exécuté (note D) et </a:t>
            </a:r>
            <a:r>
              <a:rPr b="1">
                <a:solidFill>
                  <a:srgbClr val="FF0000"/>
                </a:solidFill>
              </a:rPr>
              <a:t>pénalité de 0,80 point sur la note E</a:t>
            </a:r>
            <a:endParaRPr sz="3200"/>
          </a:p>
          <a:p>
            <a:pPr lvl="1" indent="622300">
              <a:spcBef>
                <a:spcPts val="700"/>
              </a:spcBef>
              <a:defRPr sz="2000" b="1">
                <a:solidFill>
                  <a:srgbClr val="FF0000"/>
                </a:solidFill>
              </a:defRPr>
            </a:pPr>
            <a:endParaRPr sz="3200"/>
          </a:p>
          <a:p>
            <a:pPr marL="391077" indent="-391077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Mauvaise annonce du degré (poussins) sans pénalité</a:t>
            </a:r>
            <a:endParaRPr sz="3600"/>
          </a:p>
          <a:p>
            <a:pPr>
              <a:spcBef>
                <a:spcPts val="800"/>
              </a:spcBef>
              <a:defRPr sz="2000" b="1"/>
            </a:pPr>
            <a:endParaRPr sz="3600"/>
          </a:p>
          <a:p>
            <a:pPr marL="391077" indent="-391077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Pas d'annonce du degré au saut :</a:t>
            </a:r>
            <a:endParaRPr sz="3600"/>
          </a:p>
          <a:p>
            <a:pPr marL="542925" lvl="3" indent="-180975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Le juge ne doit pas laisser sauter la gymnaste avant de connaître son degré.</a:t>
            </a:r>
            <a:endParaRPr sz="2300"/>
          </a:p>
          <a:p>
            <a:pPr marL="542925" lvl="3" indent="-180975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Saut exécuté avant le signal des juges, saut à refaire </a:t>
            </a:r>
            <a:r>
              <a:rPr i="1" u="sng"/>
              <a:t>Sans pénalité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Rappel : la note</a:t>
            </a:r>
          </a:p>
        </p:txBody>
      </p:sp>
      <p:sp>
        <p:nvSpPr>
          <p:cNvPr id="108" name="Note finale  =  Note D        +    Note E                     DIFFICULTÉ            EXÉCUTION"/>
          <p:cNvSpPr txBox="1">
            <a:spLocks noGrp="1"/>
          </p:cNvSpPr>
          <p:nvPr>
            <p:ph type="body" idx="4294967295"/>
          </p:nvPr>
        </p:nvSpPr>
        <p:spPr>
          <a:xfrm>
            <a:off x="468312" y="1799999"/>
            <a:ext cx="9791688" cy="4680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4" indent="0">
              <a:lnSpc>
                <a:spcPts val="2400"/>
              </a:lnSpc>
              <a:spcBef>
                <a:spcPts val="3600"/>
              </a:spcBef>
              <a:buSzTx/>
              <a:buFontTx/>
              <a:buNone/>
              <a:defRPr sz="2300"/>
            </a:pPr>
            <a:r>
              <a:rPr sz="3000" b="1"/>
              <a:t>Note finale  =  Note D        +    Note E</a:t>
            </a:r>
            <a:r>
              <a:rPr sz="3000"/>
              <a:t/>
            </a:r>
            <a:br>
              <a:rPr sz="3000"/>
            </a:br>
            <a:r>
              <a:rPr sz="3000"/>
              <a:t>                   </a:t>
            </a:r>
            <a:r>
              <a:rPr sz="3000">
                <a:solidFill>
                  <a:srgbClr val="D440A4"/>
                </a:solidFill>
              </a:rPr>
              <a:t> </a:t>
            </a:r>
            <a:r>
              <a:rPr sz="2600">
                <a:solidFill>
                  <a:srgbClr val="D440A4"/>
                </a:solidFill>
              </a:rPr>
              <a:t>D</a:t>
            </a:r>
            <a:r>
              <a:rPr sz="2600"/>
              <a:t>IFFICULTÉ            </a:t>
            </a:r>
            <a:r>
              <a:rPr sz="2600">
                <a:solidFill>
                  <a:srgbClr val="D440A4"/>
                </a:solidFill>
              </a:rPr>
              <a:t>E</a:t>
            </a:r>
            <a:r>
              <a:rPr sz="2600"/>
              <a:t>XÉCUTION</a:t>
            </a:r>
            <a:br>
              <a:rPr sz="2600"/>
            </a:br>
            <a:r>
              <a:t>            </a:t>
            </a:r>
          </a:p>
        </p:txBody>
      </p:sp>
      <p:sp>
        <p:nvSpPr>
          <p:cNvPr id="109" name="= Somme des Valeurs…"/>
          <p:cNvSpPr txBox="1"/>
          <p:nvPr/>
        </p:nvSpPr>
        <p:spPr>
          <a:xfrm>
            <a:off x="2260682" y="2513842"/>
            <a:ext cx="2789633" cy="99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= Somme des Valeurs </a:t>
            </a:r>
          </a:p>
          <a:p>
            <a:r>
              <a:t>de Difficulté des </a:t>
            </a:r>
          </a:p>
          <a:p>
            <a:r>
              <a:t>éléments RECONNUS</a:t>
            </a:r>
          </a:p>
        </p:txBody>
      </p:sp>
      <p:sp>
        <p:nvSpPr>
          <p:cNvPr id="110" name="= 10…"/>
          <p:cNvSpPr txBox="1"/>
          <p:nvPr/>
        </p:nvSpPr>
        <p:spPr>
          <a:xfrm>
            <a:off x="5433899" y="2367766"/>
            <a:ext cx="2416148" cy="1416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= </a:t>
            </a:r>
            <a:r>
              <a:rPr sz="2900" b="1"/>
              <a:t>10</a:t>
            </a:r>
          </a:p>
          <a:p>
            <a:pPr algn="ctr"/>
            <a:r>
              <a:t>moins les FAUTES </a:t>
            </a:r>
          </a:p>
          <a:p>
            <a:pPr algn="ctr"/>
            <a:r>
              <a:t>d’Exécution</a:t>
            </a:r>
          </a:p>
        </p:txBody>
      </p:sp>
      <p:sp>
        <p:nvSpPr>
          <p:cNvPr id="111" name="* En règle générale. Ce maximum peut varier en fonction des éléments optionnels. Ex : 3è au 5è degré Sol (sur 5,5 et 7,5 et 9,5)"/>
          <p:cNvSpPr txBox="1"/>
          <p:nvPr/>
        </p:nvSpPr>
        <p:spPr>
          <a:xfrm>
            <a:off x="2070986" y="4821421"/>
            <a:ext cx="6192832" cy="506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500" i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* En règle générale. Ce maximum peut varier en fonction des éléments optionnels. Ex : 3è au 5è degré Sol (sur 5,5 et 7,5 et 9,5)</a:t>
            </a:r>
          </a:p>
        </p:txBody>
      </p:sp>
      <p:graphicFrame>
        <p:nvGraphicFramePr>
          <p:cNvPr id="112" name="Tableau 1-1-1"/>
          <p:cNvGraphicFramePr/>
          <p:nvPr/>
        </p:nvGraphicFramePr>
        <p:xfrm>
          <a:off x="2036371" y="3875551"/>
          <a:ext cx="6084645" cy="88394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09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9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3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Degré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1er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2ème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3ème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4ème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5ème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28575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9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900"/>
                      </a:pPr>
                      <a:r>
                        <a:t>Note D max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100"/>
                      </a:pPr>
                      <a:r>
                        <a:t>  6 *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8 *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10 *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28575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Rappel : la note</a:t>
            </a:r>
          </a:p>
        </p:txBody>
      </p:sp>
      <p:sp>
        <p:nvSpPr>
          <p:cNvPr id="115" name="La note D (difficultés) est variable suivant le degré et va de 4 à 13 points (voir particularités sur certains degrés lorsqu’il existe des options)…"/>
          <p:cNvSpPr txBox="1">
            <a:spLocks noGrp="1"/>
          </p:cNvSpPr>
          <p:nvPr>
            <p:ph type="body" idx="4294967295"/>
          </p:nvPr>
        </p:nvSpPr>
        <p:spPr>
          <a:xfrm>
            <a:off x="143506" y="1336203"/>
            <a:ext cx="10251937" cy="59046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71462" lvl="1" indent="-90487" defTabSz="457200">
              <a:spcBef>
                <a:spcPts val="1000"/>
              </a:spcBef>
              <a:buChar char="•"/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 </a:t>
            </a:r>
            <a:r>
              <a:rPr sz="1800"/>
              <a:t>La </a:t>
            </a:r>
            <a:r>
              <a:rPr sz="1800" b="1" u="sng">
                <a:latin typeface="Arial"/>
                <a:ea typeface="Arial"/>
                <a:cs typeface="Arial"/>
                <a:sym typeface="Arial"/>
              </a:rPr>
              <a:t>note D</a:t>
            </a:r>
            <a:r>
              <a:rPr sz="1800"/>
              <a:t> (difficultés) est variable suivant le degré et va de 4 à 13 points (voir particularités sur certains degrés lorsqu’il existe des options) </a:t>
            </a:r>
          </a:p>
          <a:p>
            <a:pPr marL="295275" lvl="1" indent="-114300" defTabSz="457200">
              <a:spcBef>
                <a:spcPts val="900"/>
              </a:spcBef>
              <a:buChar char="•"/>
              <a:defRPr sz="1800">
                <a:latin typeface="+mn-lt"/>
                <a:ea typeface="+mn-ea"/>
                <a:cs typeface="+mn-cs"/>
                <a:sym typeface="Helvetica"/>
              </a:defRPr>
            </a:pPr>
            <a:r>
              <a:t>La </a:t>
            </a:r>
            <a:r>
              <a:rPr b="1" u="sng">
                <a:latin typeface="Arial"/>
                <a:ea typeface="Arial"/>
                <a:cs typeface="Arial"/>
                <a:sym typeface="Arial"/>
              </a:rPr>
              <a:t>note E</a:t>
            </a:r>
            <a:r>
              <a:rPr>
                <a:solidFill>
                  <a:srgbClr val="FF0000"/>
                </a:solidFill>
              </a:rPr>
              <a:t> </a:t>
            </a:r>
            <a:r>
              <a:t>(exécution) est de 10 points sur lesquels seront déduites les fautes </a:t>
            </a:r>
          </a:p>
          <a:p>
            <a:pPr marL="295275" lvl="1" indent="-114300" defTabSz="457200">
              <a:spcBef>
                <a:spcPts val="900"/>
              </a:spcBef>
              <a:buChar char="•"/>
              <a:defRPr sz="1800">
                <a:latin typeface="+mn-lt"/>
                <a:ea typeface="+mn-ea"/>
                <a:cs typeface="+mn-cs"/>
                <a:sym typeface="Helvetica"/>
              </a:defRPr>
            </a:pPr>
            <a:r>
              <a:t>La </a:t>
            </a:r>
            <a:r>
              <a:rPr b="1" u="sng">
                <a:latin typeface="Arial"/>
                <a:ea typeface="Arial"/>
                <a:cs typeface="Arial"/>
                <a:sym typeface="Arial"/>
              </a:rPr>
              <a:t>note finale </a:t>
            </a:r>
            <a:r>
              <a:t>est obtenue en faisant la </a:t>
            </a:r>
            <a:r>
              <a:rPr b="1" i="1" u="sng">
                <a:latin typeface="Arial"/>
                <a:ea typeface="Arial"/>
                <a:cs typeface="Arial"/>
                <a:sym typeface="Arial"/>
              </a:rPr>
              <a:t>moyenne des notes  E des 2 juges + la note D</a:t>
            </a:r>
          </a:p>
        </p:txBody>
      </p:sp>
      <p:graphicFrame>
        <p:nvGraphicFramePr>
          <p:cNvPr id="116" name="Tableau 7"/>
          <p:cNvGraphicFramePr/>
          <p:nvPr/>
        </p:nvGraphicFramePr>
        <p:xfrm>
          <a:off x="497540" y="3062753"/>
          <a:ext cx="8750375" cy="468249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875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2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/>
                        <a:t>Note finale  D + E  ( EXEMPLE )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" name="Tableau 10"/>
          <p:cNvGraphicFramePr/>
          <p:nvPr/>
        </p:nvGraphicFramePr>
        <p:xfrm>
          <a:off x="4600562" y="5371843"/>
          <a:ext cx="4666828" cy="85394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222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81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/>
                        <a:t>Juge 1</a:t>
                      </a:r>
                    </a:p>
                  </a:txBody>
                  <a:tcPr marL="45720" marR="45720" horzOverflow="overflow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/>
                        <a:t>Juge 2</a:t>
                      </a:r>
                    </a:p>
                  </a:txBody>
                  <a:tcPr marL="45720" marR="45720" horzOverflow="overflow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7.30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7,60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8" name="Tableau 11"/>
          <p:cNvGraphicFramePr/>
          <p:nvPr/>
        </p:nvGraphicFramePr>
        <p:xfrm>
          <a:off x="497540" y="4606429"/>
          <a:ext cx="4006925" cy="242377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340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407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/>
                        <a:t>Note D</a:t>
                      </a:r>
                    </a:p>
                  </a:txBody>
                  <a:tcPr marL="45720" marR="45720" horzOverflow="overflow"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65"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t>Ex:4</a:t>
                      </a:r>
                      <a:r>
                        <a:rPr baseline="30000"/>
                        <a:t>ème</a:t>
                      </a:r>
                      <a:r>
                        <a:t> degré  Poutre A/J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/>
                        <a:t>8.00 Pts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Entrée Equerre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1.00 Pt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ATR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1.00 Pt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Saut écart + saut groupé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1.00 Pt (0,50 + 0,50)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Pivot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1.00 Pt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Cabriole + saut vertical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1.00 Pt (0,50 – 0,50)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Roue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1.50 Pt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67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Sortie Saut de mains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1.50 Pt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9" name="Tableau 12"/>
          <p:cNvGraphicFramePr/>
          <p:nvPr/>
        </p:nvGraphicFramePr>
        <p:xfrm>
          <a:off x="4581086" y="4607303"/>
          <a:ext cx="4666830" cy="64807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66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501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/>
                        <a:t>Note E</a:t>
                      </a:r>
                    </a:p>
                  </a:txBody>
                  <a:tcPr marL="45720" marR="45720" horzOverflow="overflow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7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10.00 Pts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0" name="Tableau 2"/>
          <p:cNvGraphicFramePr/>
          <p:nvPr/>
        </p:nvGraphicFramePr>
        <p:xfrm>
          <a:off x="497541" y="3594960"/>
          <a:ext cx="8750377" cy="86948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064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331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1"/>
                        <a:t>Moyenne des Notes E</a:t>
                      </a:r>
                    </a:p>
                  </a:txBody>
                  <a:tcPr marL="45720" marR="45720" horzOverflow="overflow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1"/>
                        <a:t>Note D</a:t>
                      </a:r>
                    </a:p>
                  </a:txBody>
                  <a:tcPr marL="45720" marR="45720" horzOverflow="overflow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1"/>
                        <a:t>Note finale</a:t>
                      </a:r>
                    </a:p>
                  </a:txBody>
                  <a:tcPr marL="45720" marR="45720" horzOverflow="overflow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7.45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8.00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15.45</a:t>
                      </a:r>
                    </a:p>
                  </a:txBody>
                  <a:tcPr marL="45720" marR="45720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7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" presetClass="entr" presetSubtype="16" fill="hold" grpId="6" nodeType="afterEffect">
                                  <p:stCondLst>
                                    <p:cond delay="3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1" build="p" animBg="1" advAuto="0"/>
      <p:bldP spid="116" grpId="5" animBg="1" advAuto="0"/>
      <p:bldP spid="117" grpId="4" animBg="1" advAuto="0"/>
      <p:bldP spid="118" grpId="2" animBg="1" advAuto="0"/>
      <p:bldP spid="119" grpId="3" animBg="1" advAuto="0"/>
      <p:bldP spid="120" grpId="6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Construction des mouvements</a:t>
            </a:r>
          </a:p>
        </p:txBody>
      </p:sp>
      <p:sp>
        <p:nvSpPr>
          <p:cNvPr id="123" name="Espace réservé du contenu 2"/>
          <p:cNvSpPr txBox="1"/>
          <p:nvPr/>
        </p:nvSpPr>
        <p:spPr>
          <a:xfrm>
            <a:off x="514032" y="1426865"/>
            <a:ext cx="9700261" cy="2487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88912" indent="-188912" defTabSz="847725">
              <a:lnSpc>
                <a:spcPct val="150000"/>
              </a:lnSpc>
              <a:spcBef>
                <a:spcPts val="400"/>
              </a:spcBef>
              <a:buSzPct val="100000"/>
              <a:buFont typeface="Arial"/>
              <a:buChar char="•"/>
              <a:defRPr sz="2000" b="1" u="sng"/>
            </a:pPr>
            <a:r>
              <a:t>Chaque mouvement est décomposé en paragraphes </a:t>
            </a:r>
            <a:endParaRPr sz="3600"/>
          </a:p>
          <a:p>
            <a:pPr marL="531812" indent="-342900" defTabSz="847725">
              <a:lnSpc>
                <a:spcPct val="150000"/>
              </a:lnSpc>
              <a:spcBef>
                <a:spcPts val="800"/>
              </a:spcBef>
              <a:buSzPct val="100000"/>
              <a:buFont typeface="Arial"/>
              <a:buChar char="•"/>
              <a:defRPr sz="2000" b="1" u="sng"/>
            </a:pPr>
            <a:endParaRPr sz="3600"/>
          </a:p>
          <a:p>
            <a:pPr marL="531812" indent="-342900" defTabSz="847725">
              <a:lnSpc>
                <a:spcPct val="150000"/>
              </a:lnSpc>
              <a:spcBef>
                <a:spcPts val="800"/>
              </a:spcBef>
              <a:buSzPct val="100000"/>
              <a:buFont typeface="Arial"/>
              <a:buChar char="•"/>
              <a:defRPr sz="2000" b="1" u="sng"/>
            </a:pPr>
            <a:endParaRPr sz="3600"/>
          </a:p>
          <a:p>
            <a:pPr indent="188912" algn="just" defTabSz="847725">
              <a:lnSpc>
                <a:spcPct val="150000"/>
              </a:lnSpc>
              <a:spcBef>
                <a:spcPts val="800"/>
              </a:spcBef>
              <a:defRPr sz="1800" b="1" i="1"/>
            </a:pPr>
            <a:endParaRPr sz="3600"/>
          </a:p>
        </p:txBody>
      </p:sp>
      <p:graphicFrame>
        <p:nvGraphicFramePr>
          <p:cNvPr id="124" name="Tableau 3"/>
          <p:cNvGraphicFramePr/>
          <p:nvPr/>
        </p:nvGraphicFramePr>
        <p:xfrm>
          <a:off x="468312" y="1923568"/>
          <a:ext cx="1601648" cy="93522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601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871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/>
                        <a:t>Colonne 1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3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i="1"/>
                        <a:t>Degré et numéro de paragraphe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5" name="Tableau 9"/>
          <p:cNvGraphicFramePr/>
          <p:nvPr/>
        </p:nvGraphicFramePr>
        <p:xfrm>
          <a:off x="2128279" y="1923567"/>
          <a:ext cx="1910867" cy="93522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910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871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/>
                        <a:t>Colonne 2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3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i="1"/>
                        <a:t>Descriptif des éléments à réaliser, terminologie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6" name="Tableau 10"/>
          <p:cNvGraphicFramePr/>
          <p:nvPr/>
        </p:nvGraphicFramePr>
        <p:xfrm>
          <a:off x="4127698" y="1913627"/>
          <a:ext cx="2071263" cy="95510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71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115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/>
                        <a:t>Colonne 3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98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i="1"/>
                        <a:t>Valeur du ou des éléments et symbolique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7" name="Tableau 16"/>
          <p:cNvGraphicFramePr/>
          <p:nvPr/>
        </p:nvGraphicFramePr>
        <p:xfrm>
          <a:off x="6287513" y="1923567"/>
          <a:ext cx="1839126" cy="93522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83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786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/>
                        <a:t>Colonne 4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4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i="1"/>
                        <a:t>Figurines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8" name="Tableau 17"/>
          <p:cNvGraphicFramePr/>
          <p:nvPr/>
        </p:nvGraphicFramePr>
        <p:xfrm>
          <a:off x="8170219" y="1897864"/>
          <a:ext cx="2070275" cy="93522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70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836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/>
                        <a:t>Colonne 5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390">
                <a:tc>
                  <a:txBody>
                    <a:bodyPr/>
                    <a:lstStyle/>
                    <a:p>
                      <a:pPr algn="l">
                        <a:defRPr b="1" i="1">
                          <a:solidFill>
                            <a:srgbClr val="0070C0"/>
                          </a:solidFill>
                        </a:defRPr>
                      </a:pPr>
                      <a:r>
                        <a:t>Exigences techniques 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&amp; conseils techniques</a:t>
                      </a:r>
                    </a:p>
                  </a:txBody>
                  <a:tcPr marL="45720" marR="45720" horzOverflow="overflow">
                    <a:solidFill>
                      <a:srgbClr val="F7E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9" name="Tableau 18"/>
          <p:cNvGraphicFramePr/>
          <p:nvPr/>
        </p:nvGraphicFramePr>
        <p:xfrm>
          <a:off x="468312" y="3407855"/>
          <a:ext cx="9772182" cy="84725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9772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7251">
                <a:tc>
                  <a:txBody>
                    <a:bodyPr/>
                    <a:lstStyle/>
                    <a:p>
                      <a:pPr algn="l">
                        <a:defRPr sz="1800" i="1" u="sng">
                          <a:solidFill>
                            <a:srgbClr val="0070C0"/>
                          </a:solidFill>
                        </a:defRPr>
                      </a:pPr>
                      <a:r>
                        <a:t>Exigence technique 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:</a:t>
                      </a:r>
                      <a:r>
                        <a:rPr b="1" i="0" u="none">
                          <a:solidFill>
                            <a:srgbClr val="000000"/>
                          </a:solidFill>
                        </a:rPr>
                        <a:t> Impératif, ce que la gymnaste doit réaliser dans l’élément sans être pénalisée, </a:t>
                      </a:r>
                      <a:r>
                        <a:rPr i="0">
                          <a:solidFill>
                            <a:srgbClr val="000000"/>
                          </a:solidFill>
                        </a:rPr>
                        <a:t>la pénalité est de 0,30 Pt </a:t>
                      </a:r>
                      <a:r>
                        <a:rPr i="0" u="none">
                          <a:solidFill>
                            <a:srgbClr val="000000"/>
                          </a:solidFill>
                        </a:rPr>
                        <a:t>(Sauf particularité)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EC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0" name="Tableau 19"/>
          <p:cNvGraphicFramePr/>
          <p:nvPr/>
        </p:nvGraphicFramePr>
        <p:xfrm>
          <a:off x="468312" y="4515129"/>
          <a:ext cx="9752015" cy="928709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9752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708">
                <a:tc>
                  <a:txBody>
                    <a:bodyPr/>
                    <a:lstStyle/>
                    <a:p>
                      <a:pPr algn="l">
                        <a:defRPr sz="1800" i="1" u="sng"/>
                      </a:pPr>
                      <a:r>
                        <a:t>Conseil technique :</a:t>
                      </a:r>
                      <a:r>
                        <a:rPr b="1" i="0" u="none"/>
                        <a:t> Explication, comment la gymnaste doit réaliser l’élément, </a:t>
                      </a:r>
                      <a:r>
                        <a:rPr i="0" u="none"/>
                        <a:t>il peut être pénalisé pour des fautes générales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2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grpId="3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" presetClass="entr" presetSubtype="16" fill="hold" grpId="4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4" presetClass="entr" presetSubtype="16" fill="hold" grpId="5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grpId="7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animBg="1" advAuto="0"/>
      <p:bldP spid="125" grpId="2" animBg="1" advAuto="0"/>
      <p:bldP spid="126" grpId="3" animBg="1" advAuto="0"/>
      <p:bldP spid="127" grpId="4" animBg="1" advAuto="0"/>
      <p:bldP spid="128" grpId="5" animBg="1" advAuto="0"/>
      <p:bldP spid="129" grpId="6" animBg="1" advAuto="0"/>
      <p:bldP spid="130" grpId="7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Exigence technique</a:t>
            </a:r>
          </a:p>
        </p:txBody>
      </p:sp>
      <p:graphicFrame>
        <p:nvGraphicFramePr>
          <p:cNvPr id="133" name="Tableau 2"/>
          <p:cNvGraphicFramePr/>
          <p:nvPr/>
        </p:nvGraphicFramePr>
        <p:xfrm>
          <a:off x="306651" y="1907176"/>
          <a:ext cx="4279388" cy="161544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81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4-3 Appui libre (élan + sortie repoussée)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2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400"/>
                      </a:pPr>
                      <a:r>
                        <a:t>Elan des jambes en Av puis en Ar à </a:t>
                      </a:r>
                      <a:r>
                        <a:rPr b="1" u="sng"/>
                        <a:t>l’appui libre</a:t>
                      </a:r>
                      <a:r>
                        <a:t>, corps à l’horizontale minimum, bras tendus, arrivée à la station face à BI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4" name="Tableau 9"/>
          <p:cNvGraphicFramePr/>
          <p:nvPr/>
        </p:nvGraphicFramePr>
        <p:xfrm>
          <a:off x="7094474" y="1916831"/>
          <a:ext cx="3139405" cy="149678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3139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6785">
                <a:tc>
                  <a:txBody>
                    <a:bodyPr/>
                    <a:lstStyle/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400"/>
                      </a:pPr>
                      <a:r>
                        <a:t>Prise d’élan corps à l’horizontale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600"/>
                      </a:pP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600"/>
                      </a:pPr>
                      <a:r>
                        <a:t>Alignement du corps à l’appui libre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600"/>
                      </a:pP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600" b="1" i="1"/>
                      </a:pPr>
                      <a:r>
                        <a:t>Bras tendus à l’appui libre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5" name="Rectangle 10"/>
          <p:cNvSpPr txBox="1"/>
          <p:nvPr/>
        </p:nvSpPr>
        <p:spPr>
          <a:xfrm>
            <a:off x="493612" y="4171351"/>
            <a:ext cx="9701413" cy="2155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61950" lvl="1" indent="-180975">
              <a:lnSpc>
                <a:spcPct val="80000"/>
              </a:lnSpc>
              <a:buSzPct val="100000"/>
              <a:buFont typeface="Arial"/>
              <a:buChar char="•"/>
              <a:defRPr sz="2400"/>
            </a:pPr>
            <a:r>
              <a:t> Si l’exigence technique n’est pas respectée : </a:t>
            </a:r>
            <a:r>
              <a:rPr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</a:t>
            </a:r>
            <a:r>
              <a:rPr b="1" spc="-40">
                <a:solidFill>
                  <a:srgbClr val="FF0000"/>
                </a:solidFill>
              </a:rPr>
              <a:t>pénalité de 0,30 pt.</a:t>
            </a:r>
          </a:p>
          <a:p>
            <a:pPr marL="361950" lvl="1" indent="-180975">
              <a:lnSpc>
                <a:spcPct val="80000"/>
              </a:lnSpc>
              <a:buSzPct val="100000"/>
              <a:buFont typeface="Arial"/>
              <a:buChar char="•"/>
              <a:defRPr sz="2400" b="1" spc="-40">
                <a:solidFill>
                  <a:srgbClr val="FF0000"/>
                </a:solidFill>
              </a:defRPr>
            </a:pPr>
            <a:endParaRPr b="1" spc="-40">
              <a:solidFill>
                <a:srgbClr val="FF0000"/>
              </a:solidFill>
            </a:endParaRPr>
          </a:p>
          <a:p>
            <a:pPr marL="361950" lvl="1" indent="-180975">
              <a:lnSpc>
                <a:spcPct val="80000"/>
              </a:lnSpc>
              <a:buSzPct val="100000"/>
              <a:buFont typeface="Arial"/>
              <a:buChar char="•"/>
              <a:defRPr sz="2400" b="1" i="1"/>
            </a:pPr>
            <a:r>
              <a:t> Conseil technique</a:t>
            </a:r>
          </a:p>
          <a:p>
            <a:pPr marL="361950" lvl="1" indent="-180975">
              <a:lnSpc>
                <a:spcPct val="80000"/>
              </a:lnSpc>
              <a:buSzPct val="100000"/>
              <a:buFont typeface="Arial"/>
              <a:buChar char="•"/>
              <a:defRPr sz="2400" i="1" u="sng"/>
            </a:pPr>
            <a:endParaRPr/>
          </a:p>
          <a:p>
            <a:pPr marL="361950" lvl="1" indent="-180975">
              <a:lnSpc>
                <a:spcPct val="80000"/>
              </a:lnSpc>
              <a:buSzPct val="100000"/>
              <a:buFont typeface="Arial"/>
              <a:buChar char="•"/>
              <a:defRPr sz="2400" i="1" u="sng"/>
            </a:pPr>
            <a:endParaRPr/>
          </a:p>
          <a:p>
            <a:pPr lvl="1" indent="180975">
              <a:lnSpc>
                <a:spcPct val="80000"/>
              </a:lnSpc>
              <a:defRPr sz="2400" i="1" u="sng"/>
            </a:pPr>
            <a:endParaRPr/>
          </a:p>
        </p:txBody>
      </p:sp>
      <p:sp>
        <p:nvSpPr>
          <p:cNvPr id="136" name="AutoShape 15"/>
          <p:cNvSpPr/>
          <p:nvPr/>
        </p:nvSpPr>
        <p:spPr>
          <a:xfrm>
            <a:off x="7313717" y="1893479"/>
            <a:ext cx="2907805" cy="379921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sp>
        <p:nvSpPr>
          <p:cNvPr id="137" name="AutoShape 15"/>
          <p:cNvSpPr/>
          <p:nvPr/>
        </p:nvSpPr>
        <p:spPr>
          <a:xfrm>
            <a:off x="7344268" y="2375684"/>
            <a:ext cx="2889610" cy="592700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sp>
        <p:nvSpPr>
          <p:cNvPr id="138" name="AutoShape 15"/>
          <p:cNvSpPr/>
          <p:nvPr/>
        </p:nvSpPr>
        <p:spPr>
          <a:xfrm>
            <a:off x="7344268" y="3114259"/>
            <a:ext cx="2877254" cy="349923"/>
          </a:xfrm>
          <a:prstGeom prst="roundRect">
            <a:avLst>
              <a:gd name="adj" fmla="val 16667"/>
            </a:avLst>
          </a:prstGeom>
          <a:ln w="28575">
            <a:solidFill>
              <a:srgbClr val="7030A0"/>
            </a:solidFill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sp>
        <p:nvSpPr>
          <p:cNvPr id="139" name="Connecteur droit 30"/>
          <p:cNvSpPr/>
          <p:nvPr/>
        </p:nvSpPr>
        <p:spPr>
          <a:xfrm flipV="1">
            <a:off x="1955699" y="3171719"/>
            <a:ext cx="1" cy="313117"/>
          </a:xfrm>
          <a:prstGeom prst="line">
            <a:avLst/>
          </a:prstGeom>
          <a:ln w="25400">
            <a:solidFill>
              <a:srgbClr val="7030A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140" name="Image 34" descr="Image 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5398" y="1931859"/>
            <a:ext cx="2536009" cy="1568006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Connecteur droit 35"/>
          <p:cNvSpPr/>
          <p:nvPr/>
        </p:nvSpPr>
        <p:spPr>
          <a:xfrm>
            <a:off x="1814482" y="1787612"/>
            <a:ext cx="5166536" cy="1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2" name="Connecteur droit 37"/>
          <p:cNvSpPr/>
          <p:nvPr/>
        </p:nvSpPr>
        <p:spPr>
          <a:xfrm flipV="1">
            <a:off x="1968911" y="3412664"/>
            <a:ext cx="5376213" cy="54814"/>
          </a:xfrm>
          <a:prstGeom prst="line">
            <a:avLst/>
          </a:prstGeom>
          <a:ln w="25400">
            <a:solidFill>
              <a:srgbClr val="7030A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3" name="Accolade fermante 38"/>
          <p:cNvSpPr/>
          <p:nvPr/>
        </p:nvSpPr>
        <p:spPr>
          <a:xfrm rot="16200000">
            <a:off x="1672790" y="1871466"/>
            <a:ext cx="282433" cy="1225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186"/>
                  <a:pt x="10800" y="415"/>
                </a:cubicBezTo>
                <a:lnTo>
                  <a:pt x="10800" y="10385"/>
                </a:lnTo>
                <a:cubicBezTo>
                  <a:pt x="10800" y="10614"/>
                  <a:pt x="15635" y="10800"/>
                  <a:pt x="21600" y="10800"/>
                </a:cubicBezTo>
                <a:cubicBezTo>
                  <a:pt x="15635" y="10800"/>
                  <a:pt x="10800" y="10986"/>
                  <a:pt x="10800" y="11215"/>
                </a:cubicBezTo>
                <a:lnTo>
                  <a:pt x="10800" y="21185"/>
                </a:lnTo>
                <a:cubicBezTo>
                  <a:pt x="10800" y="21414"/>
                  <a:pt x="5965" y="21600"/>
                  <a:pt x="0" y="21600"/>
                </a:cubicBezTo>
              </a:path>
            </a:pathLst>
          </a:custGeom>
          <a:ln w="28575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4" name="AutoShape 15"/>
          <p:cNvSpPr/>
          <p:nvPr/>
        </p:nvSpPr>
        <p:spPr>
          <a:xfrm>
            <a:off x="596316" y="2662815"/>
            <a:ext cx="1121949" cy="26965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sp>
        <p:nvSpPr>
          <p:cNvPr id="145" name="AutoShape 15"/>
          <p:cNvSpPr/>
          <p:nvPr/>
        </p:nvSpPr>
        <p:spPr>
          <a:xfrm>
            <a:off x="1767208" y="2663417"/>
            <a:ext cx="1679376" cy="26905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sp>
        <p:nvSpPr>
          <p:cNvPr id="146" name="Accolade fermante 44"/>
          <p:cNvSpPr/>
          <p:nvPr/>
        </p:nvSpPr>
        <p:spPr>
          <a:xfrm rot="10800000">
            <a:off x="7019303" y="2005663"/>
            <a:ext cx="282057" cy="71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320"/>
                  <a:pt x="10800" y="715"/>
                </a:cubicBezTo>
                <a:lnTo>
                  <a:pt x="10800" y="10085"/>
                </a:lnTo>
                <a:cubicBezTo>
                  <a:pt x="10800" y="10480"/>
                  <a:pt x="15635" y="10800"/>
                  <a:pt x="21600" y="10800"/>
                </a:cubicBezTo>
                <a:cubicBezTo>
                  <a:pt x="15635" y="10800"/>
                  <a:pt x="10800" y="11120"/>
                  <a:pt x="10800" y="11515"/>
                </a:cubicBezTo>
                <a:lnTo>
                  <a:pt x="10800" y="20885"/>
                </a:lnTo>
                <a:cubicBezTo>
                  <a:pt x="10800" y="21280"/>
                  <a:pt x="5965" y="21600"/>
                  <a:pt x="0" y="21600"/>
                </a:cubicBezTo>
              </a:path>
            </a:pathLst>
          </a:custGeom>
          <a:ln w="28575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7" name="Connecteur droit 45"/>
          <p:cNvSpPr/>
          <p:nvPr/>
        </p:nvSpPr>
        <p:spPr>
          <a:xfrm flipV="1">
            <a:off x="1820739" y="1777143"/>
            <a:ext cx="9573" cy="593669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8" name="Connecteur droit 48"/>
          <p:cNvSpPr/>
          <p:nvPr/>
        </p:nvSpPr>
        <p:spPr>
          <a:xfrm flipV="1">
            <a:off x="6990588" y="1777143"/>
            <a:ext cx="9573" cy="593669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9" name="AutoShape 15"/>
          <p:cNvSpPr/>
          <p:nvPr/>
        </p:nvSpPr>
        <p:spPr>
          <a:xfrm>
            <a:off x="1484467" y="2919571"/>
            <a:ext cx="982682" cy="282434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9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9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22" presetClass="entr" presetSubtype="4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00"/>
                            </p:stCondLst>
                            <p:childTnLst>
                              <p:par>
                                <p:cTn id="44" presetID="22" presetClass="entr" presetSubtype="4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00"/>
                            </p:stCondLst>
                            <p:childTnLst>
                              <p:par>
                                <p:cTn id="48" presetID="2" presetClass="entr" presetSubtype="4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900"/>
                            </p:stCondLst>
                            <p:childTnLst>
                              <p:par>
                                <p:cTn id="53" presetID="2" presetClass="entr" presetSubtype="4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900"/>
                            </p:stCondLst>
                            <p:childTnLst>
                              <p:par>
                                <p:cTn id="58" presetID="2" presetClass="entr" presetSubtype="4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900"/>
                            </p:stCondLst>
                            <p:childTnLst>
                              <p:par>
                                <p:cTn id="63" presetID="2" presetClass="entr" presetSubtype="4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900"/>
                            </p:stCondLst>
                            <p:childTnLst>
                              <p:par>
                                <p:cTn id="68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9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9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2" presetClass="entr" presetSubtype="4" fill="hold" grpId="14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900"/>
                            </p:stCondLst>
                            <p:childTnLst>
                              <p:par>
                                <p:cTn id="82" presetID="2" presetClass="entr" presetSubtype="4" fill="hold" grpId="15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900"/>
                            </p:stCondLst>
                            <p:childTnLst>
                              <p:par>
                                <p:cTn id="87" presetID="2" presetClass="entr" presetSubtype="4" fill="hold" grpId="16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900"/>
                            </p:stCondLst>
                            <p:childTnLst>
                              <p:par>
                                <p:cTn id="92" presetID="2" presetClass="entr" presetSubtype="4" fill="hold" grpId="17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9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9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9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9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animBg="1" advAuto="0"/>
      <p:bldP spid="134" grpId="2" animBg="1" advAuto="0"/>
      <p:bldP spid="135" grpId="4" build="p" bldLvl="5" animBg="1" advAuto="0"/>
      <p:bldP spid="136" grpId="5" animBg="1" advAuto="0"/>
      <p:bldP spid="137" grpId="7" animBg="1" advAuto="0"/>
      <p:bldP spid="138" grpId="14" animBg="1" advAuto="0"/>
      <p:bldP spid="139" grpId="15" animBg="1" advAuto="0"/>
      <p:bldP spid="140" grpId="3" animBg="1" advAuto="0"/>
      <p:bldP spid="141" grpId="6" animBg="1" advAuto="0"/>
      <p:bldP spid="142" grpId="16" animBg="1" advAuto="0"/>
      <p:bldP spid="143" grpId="9" animBg="1" advAuto="0"/>
      <p:bldP spid="144" grpId="11" animBg="1" advAuto="0"/>
      <p:bldP spid="145" grpId="10" animBg="1" advAuto="0"/>
      <p:bldP spid="146" grpId="8" animBg="1" advAuto="0"/>
      <p:bldP spid="147" grpId="12" animBg="1" advAuto="0"/>
      <p:bldP spid="148" grpId="13" animBg="1" advAuto="0"/>
      <p:bldP spid="149" grpId="17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Lecture des mouvements</a:t>
            </a:r>
          </a:p>
        </p:txBody>
      </p:sp>
      <p:sp>
        <p:nvSpPr>
          <p:cNvPr id="152" name="Espace réservé du contenu 2"/>
          <p:cNvSpPr txBox="1"/>
          <p:nvPr/>
        </p:nvSpPr>
        <p:spPr>
          <a:xfrm>
            <a:off x="514033" y="1412775"/>
            <a:ext cx="9700261" cy="548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188912" indent="-391077" defTabSz="847725">
              <a:spcBef>
                <a:spcPts val="800"/>
              </a:spcBef>
              <a:buSzPct val="100000"/>
              <a:buFont typeface="Arial"/>
              <a:buChar char="•"/>
              <a:defRPr sz="3200" b="1"/>
            </a:pPr>
            <a:endParaRPr/>
          </a:p>
          <a:p>
            <a:pPr marL="188912" indent="-391077" defTabSz="847725">
              <a:spcBef>
                <a:spcPts val="700"/>
              </a:spcBef>
              <a:buSzPct val="100000"/>
              <a:buFont typeface="Arial"/>
              <a:buChar char="•"/>
              <a:defRPr sz="3200" b="1"/>
            </a:pPr>
            <a:r>
              <a:t>Chaque mouvement peut contenir </a:t>
            </a:r>
            <a:r>
              <a:rPr u="sng"/>
              <a:t>3</a:t>
            </a:r>
            <a:r>
              <a:rPr i="1"/>
              <a:t> </a:t>
            </a:r>
            <a:r>
              <a:t>sortes de paragraphe</a:t>
            </a:r>
            <a:endParaRPr sz="3600"/>
          </a:p>
          <a:p>
            <a:pPr marL="188912" indent="-391077" algn="just" defTabSz="847725">
              <a:lnSpc>
                <a:spcPct val="150000"/>
              </a:lnSpc>
              <a:spcBef>
                <a:spcPts val="800"/>
              </a:spcBef>
              <a:buSzPct val="100000"/>
              <a:buFont typeface="Arial"/>
              <a:buChar char="•"/>
              <a:defRPr sz="3200" b="1"/>
            </a:pPr>
            <a:endParaRPr sz="3600"/>
          </a:p>
          <a:p>
            <a:pPr marL="1079999" indent="-391077" algn="just" defTabSz="847725">
              <a:lnSpc>
                <a:spcPct val="50000"/>
              </a:lnSpc>
              <a:spcBef>
                <a:spcPts val="800"/>
              </a:spcBef>
              <a:buSzPct val="100000"/>
              <a:buFont typeface="Arial"/>
              <a:buChar char="•"/>
              <a:defRPr sz="3200" b="1" u="sng"/>
            </a:pPr>
            <a:endParaRPr sz="3600"/>
          </a:p>
          <a:p>
            <a:pPr marL="1079999" lvl="4" indent="-260718" algn="just" defTabSz="847725">
              <a:lnSpc>
                <a:spcPct val="50000"/>
              </a:lnSpc>
              <a:spcBef>
                <a:spcPts val="500"/>
              </a:spcBef>
              <a:buSzPct val="100000"/>
              <a:buFont typeface="Arial"/>
              <a:buChar char="»"/>
              <a:defRPr sz="3200" b="1" i="1"/>
            </a:pPr>
            <a:endParaRPr sz="3600"/>
          </a:p>
          <a:p>
            <a:pPr indent="188912" algn="just" defTabSz="847725">
              <a:lnSpc>
                <a:spcPct val="150000"/>
              </a:lnSpc>
              <a:spcBef>
                <a:spcPts val="800"/>
              </a:spcBef>
              <a:defRPr sz="3200" b="1" i="1"/>
            </a:pPr>
            <a:endParaRPr sz="36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1° Paragraphe côté</a:t>
            </a:r>
          </a:p>
        </p:txBody>
      </p:sp>
      <p:sp>
        <p:nvSpPr>
          <p:cNvPr id="155" name="Espace réservé du contenu 2"/>
          <p:cNvSpPr txBox="1"/>
          <p:nvPr/>
        </p:nvSpPr>
        <p:spPr>
          <a:xfrm>
            <a:off x="514032" y="1340767"/>
            <a:ext cx="9700261" cy="2776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2000"/>
            </a:pPr>
            <a:r>
              <a:t>Il comprend un ou plusieurs éléments ayant une valeur donnée :</a:t>
            </a:r>
            <a:endParaRPr sz="3600"/>
          </a:p>
          <a:p>
            <a:pPr marL="787400" lvl="1" indent="-342900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Ecriture</a:t>
            </a:r>
            <a:r>
              <a:rPr b="1"/>
              <a:t> </a:t>
            </a:r>
            <a:r>
              <a:rPr b="1" u="sng"/>
              <a:t>gras souligné : élément coté</a:t>
            </a:r>
            <a:endParaRPr sz="3200"/>
          </a:p>
          <a:p>
            <a:pPr lvl="1" indent="444500">
              <a:spcBef>
                <a:spcPts val="700"/>
              </a:spcBef>
              <a:defRPr sz="1200" b="1" u="sng"/>
            </a:pPr>
            <a:endParaRPr sz="3200"/>
          </a:p>
          <a:p>
            <a:pPr marL="787400" lvl="1" indent="-342900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Ecriture</a:t>
            </a:r>
            <a:r>
              <a:rPr b="1">
                <a:solidFill>
                  <a:srgbClr val="FF0000"/>
                </a:solidFill>
              </a:rPr>
              <a:t> </a:t>
            </a:r>
            <a:r>
              <a:rPr b="1" i="1"/>
              <a:t>gras italique : position tenue </a:t>
            </a:r>
            <a:endParaRPr sz="3200"/>
          </a:p>
          <a:p>
            <a:pPr lvl="1" indent="444500">
              <a:spcBef>
                <a:spcPts val="700"/>
              </a:spcBef>
              <a:defRPr sz="1200" b="1" i="1"/>
            </a:pPr>
            <a:endParaRPr sz="3200"/>
          </a:p>
          <a:p>
            <a:pPr marL="787400" lvl="1" indent="-342900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Ecriture</a:t>
            </a:r>
            <a:r>
              <a:rPr b="1"/>
              <a:t> </a:t>
            </a:r>
            <a:r>
              <a:t>"normale"</a:t>
            </a:r>
            <a:r>
              <a:rPr b="1"/>
              <a:t> </a:t>
            </a:r>
            <a:r>
              <a:t>: tout élément ou passage non coté</a:t>
            </a:r>
            <a:endParaRPr sz="3200"/>
          </a:p>
          <a:p>
            <a:pPr lvl="1" indent="329184">
              <a:spcBef>
                <a:spcPts val="700"/>
              </a:spcBef>
              <a:defRPr sz="2000" b="1" i="1"/>
            </a:pPr>
            <a:endParaRPr sz="3200"/>
          </a:p>
        </p:txBody>
      </p:sp>
      <p:graphicFrame>
        <p:nvGraphicFramePr>
          <p:cNvPr id="156" name="Tableau 3"/>
          <p:cNvGraphicFramePr/>
          <p:nvPr/>
        </p:nvGraphicFramePr>
        <p:xfrm>
          <a:off x="468314" y="3781425"/>
          <a:ext cx="5952584" cy="221653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172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55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/>
                        <a:t>5-10 :    8 temps   Grand écart antéropostérieur</a:t>
                      </a: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t>0,5</a:t>
                      </a: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989">
                <a:tc>
                  <a:txBody>
                    <a:bodyPr/>
                    <a:lstStyle/>
                    <a:p>
                      <a:pPr algn="l">
                        <a:defRPr sz="1100"/>
                      </a:pPr>
                      <a:endParaRPr/>
                    </a:p>
                    <a:p>
                      <a:pPr algn="l">
                        <a:defRPr sz="1100"/>
                      </a:pPr>
                      <a:r>
                        <a:t>1 - 6 :Glisser au </a:t>
                      </a:r>
                      <a:r>
                        <a:rPr sz="1400" b="1" u="sng"/>
                        <a:t>grand écart antéropostérieur </a:t>
                      </a:r>
                      <a:r>
                        <a:rPr sz="1400"/>
                        <a:t> </a:t>
                      </a:r>
                      <a:r>
                        <a:t>D avec ou sans les mains, bras libres</a:t>
                      </a:r>
                    </a:p>
                    <a:p>
                      <a:pPr algn="l">
                        <a:defRPr sz="1100"/>
                      </a:pPr>
                      <a:r>
                        <a:t>7 – 8 :  </a:t>
                      </a:r>
                      <a:r>
                        <a:rPr sz="1400" b="1" i="1"/>
                        <a:t>Position  tenue</a:t>
                      </a:r>
                      <a:endParaRPr b="1" i="1"/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9" name="AutoShape 6"/>
          <p:cNvGrpSpPr/>
          <p:nvPr/>
        </p:nvGrpSpPr>
        <p:grpSpPr>
          <a:xfrm>
            <a:off x="6463586" y="3215241"/>
            <a:ext cx="2535266" cy="350662"/>
            <a:chOff x="0" y="0"/>
            <a:chExt cx="2535265" cy="350661"/>
          </a:xfrm>
        </p:grpSpPr>
        <p:sp>
          <p:nvSpPr>
            <p:cNvPr id="157" name="Rectangle aux angles arrondis"/>
            <p:cNvSpPr/>
            <p:nvPr/>
          </p:nvSpPr>
          <p:spPr>
            <a:xfrm>
              <a:off x="0" y="6492"/>
              <a:ext cx="2535266" cy="337677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8" name="Valeur de l’élément"/>
            <p:cNvSpPr txBox="1"/>
            <p:nvPr/>
          </p:nvSpPr>
          <p:spPr>
            <a:xfrm>
              <a:off x="245575" y="0"/>
              <a:ext cx="2044115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/>
              </a:lvl1pPr>
            </a:lstStyle>
            <a:p>
              <a:r>
                <a:t>Valeur de l’élément</a:t>
              </a:r>
            </a:p>
          </p:txBody>
        </p:sp>
      </p:grpSp>
      <p:sp>
        <p:nvSpPr>
          <p:cNvPr id="160" name="Oval 7"/>
          <p:cNvSpPr/>
          <p:nvPr/>
        </p:nvSpPr>
        <p:spPr>
          <a:xfrm>
            <a:off x="5727560" y="3756693"/>
            <a:ext cx="618461" cy="634437"/>
          </a:xfrm>
          <a:prstGeom prst="ellipse">
            <a:avLst/>
          </a:prstGeom>
          <a:ln w="28575">
            <a:solidFill>
              <a:srgbClr val="00B050"/>
            </a:solidFill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sp>
        <p:nvSpPr>
          <p:cNvPr id="161" name="Connecteur droit 8"/>
          <p:cNvSpPr/>
          <p:nvPr/>
        </p:nvSpPr>
        <p:spPr>
          <a:xfrm flipV="1">
            <a:off x="6322913" y="3542755"/>
            <a:ext cx="390213" cy="407527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162" name="Image 9" descr="Imag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8020" y="4889694"/>
            <a:ext cx="648001" cy="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 à coins arrondis 11"/>
          <p:cNvSpPr/>
          <p:nvPr/>
        </p:nvSpPr>
        <p:spPr>
          <a:xfrm>
            <a:off x="5607075" y="5194375"/>
            <a:ext cx="859428" cy="305024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66" name="AutoShape 6"/>
          <p:cNvGrpSpPr/>
          <p:nvPr/>
        </p:nvGrpSpPr>
        <p:grpSpPr>
          <a:xfrm>
            <a:off x="6546980" y="6236877"/>
            <a:ext cx="2878375" cy="405404"/>
            <a:chOff x="0" y="0"/>
            <a:chExt cx="2878373" cy="405402"/>
          </a:xfrm>
        </p:grpSpPr>
        <p:sp>
          <p:nvSpPr>
            <p:cNvPr id="164" name="Rectangle aux angles arrondis"/>
            <p:cNvSpPr/>
            <p:nvPr/>
          </p:nvSpPr>
          <p:spPr>
            <a:xfrm>
              <a:off x="0" y="0"/>
              <a:ext cx="2878374" cy="405403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5" name="Symbolique de l’élément"/>
            <p:cNvSpPr txBox="1"/>
            <p:nvPr/>
          </p:nvSpPr>
          <p:spPr>
            <a:xfrm>
              <a:off x="141816" y="27370"/>
              <a:ext cx="2594742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/>
              </a:lvl1pPr>
            </a:lstStyle>
            <a:p>
              <a:r>
                <a:t>Symbolique de l’élément</a:t>
              </a:r>
            </a:p>
          </p:txBody>
        </p:sp>
      </p:grpSp>
      <p:sp>
        <p:nvSpPr>
          <p:cNvPr id="167" name="Connecteur droit 12"/>
          <p:cNvSpPr/>
          <p:nvPr/>
        </p:nvSpPr>
        <p:spPr>
          <a:xfrm>
            <a:off x="6420897" y="5489716"/>
            <a:ext cx="765835" cy="743578"/>
          </a:xfrm>
          <a:prstGeom prst="line">
            <a:avLst/>
          </a:prstGeom>
          <a:ln w="25400">
            <a:solidFill>
              <a:srgbClr val="00B05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68" name="AutoShape 6"/>
          <p:cNvSpPr/>
          <p:nvPr/>
        </p:nvSpPr>
        <p:spPr>
          <a:xfrm>
            <a:off x="1517300" y="4494758"/>
            <a:ext cx="2582424" cy="337677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grpSp>
        <p:nvGrpSpPr>
          <p:cNvPr id="171" name="AutoShape 6"/>
          <p:cNvGrpSpPr/>
          <p:nvPr/>
        </p:nvGrpSpPr>
        <p:grpSpPr>
          <a:xfrm>
            <a:off x="615441" y="3245652"/>
            <a:ext cx="3869871" cy="446839"/>
            <a:chOff x="0" y="0"/>
            <a:chExt cx="3869869" cy="446837"/>
          </a:xfrm>
        </p:grpSpPr>
        <p:sp>
          <p:nvSpPr>
            <p:cNvPr id="169" name="Rectangle aux angles arrondis"/>
            <p:cNvSpPr/>
            <p:nvPr/>
          </p:nvSpPr>
          <p:spPr>
            <a:xfrm>
              <a:off x="0" y="0"/>
              <a:ext cx="3869870" cy="446838"/>
            </a:xfrm>
            <a:prstGeom prst="roundRect">
              <a:avLst>
                <a:gd name="adj" fmla="val 16667"/>
              </a:avLst>
            </a:prstGeom>
            <a:noFill/>
            <a:ln w="28575" cap="flat">
              <a:solidFill>
                <a:srgbClr val="0070C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0" name="Symbolique de la position tenue"/>
            <p:cNvSpPr txBox="1"/>
            <p:nvPr/>
          </p:nvSpPr>
          <p:spPr>
            <a:xfrm>
              <a:off x="262517" y="48088"/>
              <a:ext cx="334483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800"/>
              </a:lvl1pPr>
            </a:lstStyle>
            <a:p>
              <a:r>
                <a:t>Symbolique de la position tenue</a:t>
              </a:r>
            </a:p>
          </p:txBody>
        </p:sp>
      </p:grpSp>
      <p:sp>
        <p:nvSpPr>
          <p:cNvPr id="172" name="Oval 7"/>
          <p:cNvSpPr/>
          <p:nvPr/>
        </p:nvSpPr>
        <p:spPr>
          <a:xfrm>
            <a:off x="5867017" y="4913684"/>
            <a:ext cx="310005" cy="280693"/>
          </a:xfrm>
          <a:prstGeom prst="ellipse">
            <a:avLst/>
          </a:prstGeom>
          <a:ln w="28575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sp>
        <p:nvSpPr>
          <p:cNvPr id="173" name="Connecteur droit 16"/>
          <p:cNvSpPr/>
          <p:nvPr/>
        </p:nvSpPr>
        <p:spPr>
          <a:xfrm>
            <a:off x="4478420" y="3633187"/>
            <a:ext cx="1464507" cy="1305258"/>
          </a:xfrm>
          <a:prstGeom prst="line">
            <a:avLst/>
          </a:prstGeom>
          <a:ln w="25400">
            <a:solidFill>
              <a:srgbClr val="0070C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74" name="AutoShape 8"/>
          <p:cNvSpPr/>
          <p:nvPr/>
        </p:nvSpPr>
        <p:spPr>
          <a:xfrm>
            <a:off x="920041" y="4905388"/>
            <a:ext cx="1469474" cy="337677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pic>
        <p:nvPicPr>
          <p:cNvPr id="175" name="Image 18" descr="Image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0797" y="3938961"/>
            <a:ext cx="3711212" cy="1738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6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4" fill="hold" grpId="7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" presetClass="entr" presetSubtype="4" fill="hold" grpId="8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2" presetClass="entr" presetSubtype="4" fill="hold" grpId="9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2" presetClass="entr" presetSubtype="4" fill="hold" grpId="1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58" presetID="2" presetClass="entr" presetSubtype="4" fill="hold" grpId="11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500"/>
                            </p:stCondLst>
                            <p:childTnLst>
                              <p:par>
                                <p:cTn id="6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fill="hold" grpId="1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" presetClass="entr" presetSubtype="4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" presetClass="entr" presetSubtype="4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" presetClass="entr" presetSubtype="4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1" build="p" bldLvl="5" animBg="1" advAuto="0"/>
      <p:bldP spid="156" grpId="2" animBg="1" advAuto="0"/>
      <p:bldP spid="159" grpId="6" animBg="1" advAuto="0"/>
      <p:bldP spid="160" grpId="8" animBg="1" advAuto="0"/>
      <p:bldP spid="161" grpId="7" animBg="1" advAuto="0"/>
      <p:bldP spid="162" grpId="4" animBg="1" advAuto="0"/>
      <p:bldP spid="163" grpId="9" animBg="1" advAuto="0"/>
      <p:bldP spid="166" grpId="11" animBg="1" advAuto="0"/>
      <p:bldP spid="167" grpId="10" animBg="1" advAuto="0"/>
      <p:bldP spid="168" grpId="5" animBg="1" advAuto="0"/>
      <p:bldP spid="171" grpId="13" animBg="1" advAuto="0"/>
      <p:bldP spid="172" grpId="14" animBg="1" advAuto="0"/>
      <p:bldP spid="173" grpId="15" animBg="1" advAuto="0"/>
      <p:bldP spid="174" grpId="12" animBg="1" advAuto="0"/>
      <p:bldP spid="175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1° Paragraphe côté (suite)</a:t>
            </a:r>
          </a:p>
        </p:txBody>
      </p:sp>
      <p:graphicFrame>
        <p:nvGraphicFramePr>
          <p:cNvPr id="178" name="Tableau 3"/>
          <p:cNvGraphicFramePr/>
          <p:nvPr/>
        </p:nvGraphicFramePr>
        <p:xfrm>
          <a:off x="468312" y="1482356"/>
          <a:ext cx="4973056" cy="221653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264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55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/>
                        <a:t>5-10 :    8 temps   Grand écart antéropostérieur</a:t>
                      </a: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0,5</a:t>
                      </a:r>
                    </a:p>
                  </a:txBody>
                  <a:tcPr marL="45720" marR="45720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989"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endParaRPr/>
                    </a:p>
                    <a:p>
                      <a:pPr algn="l">
                        <a:defRPr sz="1000"/>
                      </a:pPr>
                      <a:r>
                        <a:t>1 - 6 :Glisser au </a:t>
                      </a:r>
                      <a:r>
                        <a:rPr sz="1200" b="1" u="sng"/>
                        <a:t>grand écart antéropostérieur </a:t>
                      </a:r>
                      <a:r>
                        <a:rPr sz="1200"/>
                        <a:t> </a:t>
                      </a:r>
                      <a:r>
                        <a:t>D avec ou sans les mains, bras libres</a:t>
                      </a:r>
                    </a:p>
                    <a:p>
                      <a:pPr algn="l">
                        <a:defRPr sz="1000"/>
                      </a:pPr>
                      <a:r>
                        <a:t>7 – 8 :  </a:t>
                      </a:r>
                      <a:r>
                        <a:rPr sz="1200" b="1" i="1"/>
                        <a:t>Position  tenue</a:t>
                      </a:r>
                      <a:endParaRPr b="1" i="1"/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9" name="Tableau 7"/>
          <p:cNvGraphicFramePr/>
          <p:nvPr/>
        </p:nvGraphicFramePr>
        <p:xfrm>
          <a:off x="484065" y="3952990"/>
          <a:ext cx="4261581" cy="37084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261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Conseil technique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0" name="Tableau 7"/>
          <p:cNvGraphicFramePr/>
          <p:nvPr/>
        </p:nvGraphicFramePr>
        <p:xfrm>
          <a:off x="5581151" y="1482356"/>
          <a:ext cx="4678862" cy="223067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678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0670">
                <a:tc>
                  <a:txBody>
                    <a:bodyPr/>
                    <a:lstStyle/>
                    <a:p>
                      <a:pPr marL="285750" indent="-285750" algn="l">
                        <a:buSzPct val="100000"/>
                        <a:buChar char="-"/>
                        <a:defRPr sz="1400" b="1" i="1"/>
                      </a:pPr>
                      <a:r>
                        <a:t>Le grand écart doit être dans l’axe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171450" indent="-171450" algn="l">
                        <a:buSzPct val="100000"/>
                        <a:buChar char="-"/>
                        <a:defRPr sz="1100">
                          <a:solidFill>
                            <a:srgbClr val="FFFFFF"/>
                          </a:solidFill>
                        </a:defRPr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171450" indent="-171450" algn="l">
                        <a:buSzPct val="100000"/>
                        <a:buChar char="-"/>
                        <a:defRPr sz="1100">
                          <a:solidFill>
                            <a:srgbClr val="FFFFFF"/>
                          </a:solidFill>
                        </a:defRPr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171450" indent="-171450" algn="l">
                        <a:buSzPct val="100000"/>
                        <a:buChar char="-"/>
                        <a:defRPr sz="1100">
                          <a:solidFill>
                            <a:srgbClr val="FFFFFF"/>
                          </a:solidFill>
                        </a:defRPr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171450" indent="-171450" algn="l">
                        <a:buSzPct val="100000"/>
                        <a:buChar char="-"/>
                        <a:defRPr sz="1100">
                          <a:solidFill>
                            <a:srgbClr val="FFFFFF"/>
                          </a:solidFill>
                        </a:defRPr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marL="171450" indent="-171450" algn="l">
                        <a:buSzPct val="100000"/>
                        <a:buChar char="-"/>
                        <a:defRPr sz="1100"/>
                      </a:pPr>
                      <a:r>
                        <a:t>Ecart &gt; à 150°  SP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marL="171450" indent="-171450" algn="l">
                        <a:buSzPct val="100000"/>
                        <a:buChar char="-"/>
                        <a:defRPr sz="1100"/>
                      </a:pPr>
                      <a:r>
                        <a:t>Ecart entre 120° &amp; 150° = 0,10 Pt de pénalité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marL="171450" indent="-171450" algn="l">
                        <a:buSzPct val="100000"/>
                        <a:buChar char="-"/>
                        <a:defRPr sz="1100"/>
                      </a:pPr>
                      <a:r>
                        <a:t>Ecart entre 90° &amp; 120° = 0,30 Pt de pénalité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marL="171450" indent="-171450" algn="l">
                        <a:buSzPct val="100000"/>
                        <a:buChar char="-"/>
                        <a:defRPr sz="1100"/>
                      </a:pPr>
                      <a:r>
                        <a:t>Ecart inférieur à 90° = Difficulté non reconnue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1" name="Image 8" descr="Imag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51909" y="2271031"/>
            <a:ext cx="1508105" cy="941616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Rectangle : coins arrondis 10"/>
          <p:cNvSpPr/>
          <p:nvPr/>
        </p:nvSpPr>
        <p:spPr>
          <a:xfrm>
            <a:off x="471194" y="3931496"/>
            <a:ext cx="2312200" cy="436944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Rectangle : coins arrondis 11"/>
          <p:cNvSpPr/>
          <p:nvPr/>
        </p:nvSpPr>
        <p:spPr>
          <a:xfrm>
            <a:off x="5737607" y="1469454"/>
            <a:ext cx="3335132" cy="353756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Connecteur droit 12"/>
          <p:cNvSpPr/>
          <p:nvPr/>
        </p:nvSpPr>
        <p:spPr>
          <a:xfrm flipV="1">
            <a:off x="2783393" y="1804393"/>
            <a:ext cx="3002221" cy="2235044"/>
          </a:xfrm>
          <a:prstGeom prst="line">
            <a:avLst/>
          </a:prstGeom>
          <a:ln w="25400">
            <a:solidFill>
              <a:srgbClr val="0070C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185" name="Tableau 7"/>
          <p:cNvGraphicFramePr/>
          <p:nvPr/>
        </p:nvGraphicFramePr>
        <p:xfrm>
          <a:off x="462826" y="4436981"/>
          <a:ext cx="4261580" cy="37084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261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Exigences techniques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6" name="Rectangle : coins arrondis 15"/>
          <p:cNvSpPr/>
          <p:nvPr/>
        </p:nvSpPr>
        <p:spPr>
          <a:xfrm>
            <a:off x="5685914" y="2309632"/>
            <a:ext cx="3136539" cy="86441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Rectangle : coins arrondis 16"/>
          <p:cNvSpPr/>
          <p:nvPr/>
        </p:nvSpPr>
        <p:spPr>
          <a:xfrm>
            <a:off x="475128" y="4436981"/>
            <a:ext cx="2619755" cy="436944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Connecteur droit 17"/>
          <p:cNvSpPr/>
          <p:nvPr/>
        </p:nvSpPr>
        <p:spPr>
          <a:xfrm flipV="1">
            <a:off x="3104941" y="2921915"/>
            <a:ext cx="2554055" cy="163792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189" name="Tableau 7"/>
          <p:cNvGraphicFramePr/>
          <p:nvPr/>
        </p:nvGraphicFramePr>
        <p:xfrm>
          <a:off x="484602" y="4961156"/>
          <a:ext cx="5164335" cy="37084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5164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Fautes générales </a:t>
                      </a:r>
                      <a:r>
                        <a:rPr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</a:t>
                      </a:r>
                      <a:r>
                        <a:t>Fautes de tenue de corps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0" name="Tableau 7"/>
          <p:cNvGraphicFramePr/>
          <p:nvPr/>
        </p:nvGraphicFramePr>
        <p:xfrm>
          <a:off x="486281" y="5384853"/>
          <a:ext cx="5164335" cy="37084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5164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Fautes de texte </a:t>
                      </a:r>
                      <a:r>
                        <a:rPr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</a:t>
                      </a:r>
                      <a:r>
                        <a:t>0,10 pt par tiret oublié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1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5724" y="2577814"/>
            <a:ext cx="550952" cy="459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 5" descr="Imag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85613" y="3931496"/>
            <a:ext cx="3711212" cy="1738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ntr" presetSubtype="16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4" fill="hold" grpId="5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7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8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9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1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4" fill="hold" grpId="1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13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fill="hold" grpId="14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10" presetClass="entr" fill="hold" grpId="15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1" animBg="1" advAuto="0"/>
      <p:bldP spid="179" grpId="6" animBg="1" advAuto="0"/>
      <p:bldP spid="180" grpId="2" animBg="1" advAuto="0"/>
      <p:bldP spid="181" grpId="3" animBg="1" advAuto="0"/>
      <p:bldP spid="182" grpId="8" animBg="1" advAuto="0"/>
      <p:bldP spid="183" grpId="7" animBg="1" advAuto="0"/>
      <p:bldP spid="184" grpId="9" animBg="1" advAuto="0"/>
      <p:bldP spid="185" grpId="10" animBg="1" advAuto="0"/>
      <p:bldP spid="186" grpId="11" animBg="1" advAuto="0"/>
      <p:bldP spid="187" grpId="12" animBg="1" advAuto="0"/>
      <p:bldP spid="188" grpId="13" animBg="1" advAuto="0"/>
      <p:bldP spid="189" grpId="14" animBg="1" advAuto="0"/>
      <p:bldP spid="190" grpId="15" animBg="1" advAuto="0"/>
      <p:bldP spid="191" grpId="4" animBg="1" advAuto="0"/>
      <p:bldP spid="192" grpId="5" animBg="1" advAuto="0"/>
    </p:bldLst>
  </p:timing>
</p:sld>
</file>

<file path=ppt/theme/theme1.xml><?xml version="1.0" encoding="utf-8"?>
<a:theme xmlns:a="http://schemas.openxmlformats.org/drawingml/2006/main" name="Masque des Titres">
  <a:themeElements>
    <a:clrScheme name="Masque des Titre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00FF"/>
      </a:hlink>
      <a:folHlink>
        <a:srgbClr val="FF00FF"/>
      </a:folHlink>
    </a:clrScheme>
    <a:fontScheme name="Masque des Titre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asque des Titr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5214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214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asque des Titres">
  <a:themeElements>
    <a:clrScheme name="Masque des Titre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00FF"/>
      </a:hlink>
      <a:folHlink>
        <a:srgbClr val="FF00FF"/>
      </a:folHlink>
    </a:clrScheme>
    <a:fontScheme name="Masque des Titre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asque des Titr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5214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214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1931</Words>
  <Application>Microsoft Office PowerPoint</Application>
  <PresentationFormat>Personnalisé</PresentationFormat>
  <Paragraphs>309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Helvetica</vt:lpstr>
      <vt:lpstr>Wingdings</vt:lpstr>
      <vt:lpstr>Masque des Titres</vt:lpstr>
      <vt:lpstr>Présentation PowerPoint</vt:lpstr>
      <vt:lpstr>Sommaire</vt:lpstr>
      <vt:lpstr>Rappel : la note</vt:lpstr>
      <vt:lpstr>Rappel : la note</vt:lpstr>
      <vt:lpstr>Construction des mouvements</vt:lpstr>
      <vt:lpstr>Exigence technique</vt:lpstr>
      <vt:lpstr>Lecture des mouvements</vt:lpstr>
      <vt:lpstr>1° Paragraphe côté</vt:lpstr>
      <vt:lpstr>1° Paragraphe côté (suite)</vt:lpstr>
      <vt:lpstr>2° Paragraphe non-côté avec intitulé</vt:lpstr>
      <vt:lpstr>3° Paragraphe non-côté ou "Chorégraphie"</vt:lpstr>
      <vt:lpstr>Reconnaissance des éléments</vt:lpstr>
      <vt:lpstr>Eléménts tentés / reconnus</vt:lpstr>
      <vt:lpstr>Ordre et exécution des éléments</vt:lpstr>
      <vt:lpstr>Paragraphe côté : Exemple</vt:lpstr>
      <vt:lpstr>Inversion Droite-Gauche</vt:lpstr>
      <vt:lpstr>Arrêt</vt:lpstr>
      <vt:lpstr>Liaison d’éléments</vt:lpstr>
      <vt:lpstr>Chute</vt:lpstr>
      <vt:lpstr>Elément recommencé</vt:lpstr>
      <vt:lpstr>Eléments au choix</vt:lpstr>
      <vt:lpstr>Annonce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Pierre Taffarel</dc:creator>
  <cp:lastModifiedBy>Jean Pierre Taffarel</cp:lastModifiedBy>
  <cp:revision>1</cp:revision>
  <dcterms:modified xsi:type="dcterms:W3CDTF">2024-11-27T13:20:26Z</dcterms:modified>
</cp:coreProperties>
</file>