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521437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1042872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564310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2085745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607182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3128620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650055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4171493" algn="l" defTabSz="5214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EF3"/>
          </a:solidFill>
        </a:fill>
      </a:tcStyle>
    </a:wholeTbl>
    <a:band2H>
      <a:tcTxStyle/>
      <a:tcStyle>
        <a:tcBdr/>
        <a:fill>
          <a:solidFill>
            <a:srgbClr val="E6EF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E6CB"/>
          </a:solidFill>
        </a:fill>
      </a:tcStyle>
    </a:wholeTbl>
    <a:band2H>
      <a:tcTxStyle/>
      <a:tcStyle>
        <a:tcBdr/>
        <a:fill>
          <a:solidFill>
            <a:srgbClr val="FBF3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490" y="487867"/>
            <a:ext cx="7948170" cy="623121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59999" y="3239999"/>
            <a:ext cx="360001" cy="252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indent="521436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indent="1042874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indent="1564310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indent="2085746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</a:lstStyle>
          <a:p>
            <a:r>
              <a:t>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3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961" y="707267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15"/>
          <p:cNvSpPr txBox="1"/>
          <p:nvPr/>
        </p:nvSpPr>
        <p:spPr>
          <a:xfrm>
            <a:off x="1861081" y="1351008"/>
            <a:ext cx="298849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E200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OMMAIRE</a:t>
            </a:r>
          </a:p>
        </p:txBody>
      </p:sp>
      <p:sp>
        <p:nvSpPr>
          <p:cNvPr id="25" name="ZoneTexte 16"/>
          <p:cNvSpPr txBox="1"/>
          <p:nvPr/>
        </p:nvSpPr>
        <p:spPr>
          <a:xfrm>
            <a:off x="1102495" y="892917"/>
            <a:ext cx="749265" cy="152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0">
                <a:solidFill>
                  <a:srgbClr val="E2007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</a:t>
            </a:r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4500000" y="2577556"/>
            <a:ext cx="2880001" cy="2520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3853946" y="2572176"/>
            <a:ext cx="510014" cy="252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SzTx/>
              <a:buFontTx/>
              <a:buNone/>
              <a:defRPr sz="1600" b="1"/>
            </a:lvl1pPr>
          </a:lstStyle>
          <a:p>
            <a:r>
              <a:t>00</a:t>
            </a:r>
          </a:p>
        </p:txBody>
      </p:sp>
      <p:pic>
        <p:nvPicPr>
          <p:cNvPr id="28" name="Image 30" descr="Image 3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30772" y="5404401"/>
            <a:ext cx="16129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 1" descr="Imag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55821" y="352035"/>
            <a:ext cx="2162805" cy="63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 18" descr="Imag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3917" y="5594317"/>
            <a:ext cx="16129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2" y="170522"/>
            <a:ext cx="7924801" cy="621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4789" y="6383413"/>
            <a:ext cx="1694785" cy="991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961" y="707267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468312" y="461962"/>
            <a:ext cx="9791701" cy="8540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pic>
        <p:nvPicPr>
          <p:cNvPr id="49" name="Image 5" descr="Imag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114607"/>
            <a:ext cx="1861934" cy="108952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Arrondir un rectangle avec un coin diagonal 7"/>
          <p:cNvSpPr/>
          <p:nvPr/>
        </p:nvSpPr>
        <p:spPr>
          <a:xfrm flipH="1">
            <a:off x="468312" y="461962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0283" y="697480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re 1"/>
          <p:cNvSpPr txBox="1"/>
          <p:nvPr/>
        </p:nvSpPr>
        <p:spPr>
          <a:xfrm>
            <a:off x="934993" y="857007"/>
            <a:ext cx="9163140" cy="36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ts val="2200"/>
              </a:lnSpc>
              <a:defRPr sz="2000" b="1" cap="all">
                <a:solidFill>
                  <a:srgbClr val="FFFFFF"/>
                </a:solidFill>
              </a:defRPr>
            </a:lvl1pPr>
          </a:lstStyle>
          <a:p>
            <a:r>
              <a:t>Cliquez et modifiez le titre</a:t>
            </a:r>
          </a:p>
        </p:txBody>
      </p:sp>
      <p:sp>
        <p:nvSpPr>
          <p:cNvPr id="60" name="Arrondir un rectangle avec un coin diagonal 8"/>
          <p:cNvSpPr/>
          <p:nvPr/>
        </p:nvSpPr>
        <p:spPr>
          <a:xfrm flipH="1">
            <a:off x="468312" y="461962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" name="Arrondir un rectangle avec un coin diagonal 9"/>
          <p:cNvSpPr/>
          <p:nvPr/>
        </p:nvSpPr>
        <p:spPr>
          <a:xfrm flipH="1">
            <a:off x="468312" y="6336736"/>
            <a:ext cx="9791700" cy="85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4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9" y="21600"/>
                  <a:pt x="21286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1" y="0"/>
                  <a:pt x="314" y="0"/>
                </a:cubicBezTo>
                <a:close/>
              </a:path>
            </a:pathLst>
          </a:custGeom>
          <a:solidFill>
            <a:srgbClr val="E200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2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586" y="6430190"/>
            <a:ext cx="1139115" cy="667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9895" y="6899168"/>
            <a:ext cx="3041435" cy="1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-2" y="170522"/>
            <a:ext cx="7924801" cy="6212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4789" y="6383413"/>
            <a:ext cx="1694785" cy="991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961" y="707267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3"/>
            <a:ext cx="10688639" cy="756248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exte du titre"/>
          <p:cNvSpPr txBox="1">
            <a:spLocks noGrp="1"/>
          </p:cNvSpPr>
          <p:nvPr>
            <p:ph type="title"/>
          </p:nvPr>
        </p:nvSpPr>
        <p:spPr>
          <a:xfrm>
            <a:off x="468312" y="461962"/>
            <a:ext cx="9791701" cy="85407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/>
          </p:nvPr>
        </p:nvSpPr>
        <p:spPr>
          <a:xfrm>
            <a:off x="468312" y="1799999"/>
            <a:ext cx="9791688" cy="468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3600"/>
              </a:spcBef>
              <a:buSzTx/>
              <a:buFontTx/>
              <a:buNone/>
              <a:defRPr sz="2300"/>
            </a:lvl1pPr>
            <a:lvl2pPr marL="0" indent="0">
              <a:lnSpc>
                <a:spcPts val="2400"/>
              </a:lnSpc>
              <a:spcBef>
                <a:spcPts val="3600"/>
              </a:spcBef>
              <a:buSzTx/>
              <a:buFontTx/>
              <a:buNone/>
              <a:defRPr sz="2300"/>
            </a:lvl2pPr>
            <a:lvl3pPr marL="0" indent="0">
              <a:lnSpc>
                <a:spcPts val="2400"/>
              </a:lnSpc>
              <a:spcBef>
                <a:spcPts val="3600"/>
              </a:spcBef>
              <a:buSzTx/>
              <a:buFontTx/>
              <a:buNone/>
              <a:defRPr sz="2300"/>
            </a:lvl3pPr>
            <a:lvl4pPr marL="0" indent="0">
              <a:lnSpc>
                <a:spcPts val="2400"/>
              </a:lnSpc>
              <a:spcBef>
                <a:spcPts val="3600"/>
              </a:spcBef>
              <a:buSzTx/>
              <a:buFontTx/>
              <a:buNone/>
              <a:defRPr sz="2300"/>
            </a:lvl4pPr>
            <a:lvl5pPr marL="0" indent="0">
              <a:lnSpc>
                <a:spcPts val="2400"/>
              </a:lnSpc>
              <a:spcBef>
                <a:spcPts val="3600"/>
              </a:spcBef>
              <a:buSzTx/>
              <a:buFontTx/>
              <a:buNone/>
              <a:defRPr sz="23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Image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16454" y="208070"/>
            <a:ext cx="7534035" cy="5906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6" descr="Image 1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8312" y="6114607"/>
            <a:ext cx="1861934" cy="108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" descr="Image 1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940283" y="6974806"/>
            <a:ext cx="4310206" cy="2293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e du titre"/>
          <p:cNvSpPr txBox="1">
            <a:spLocks noGrp="1"/>
          </p:cNvSpPr>
          <p:nvPr>
            <p:ph type="title"/>
          </p:nvPr>
        </p:nvSpPr>
        <p:spPr>
          <a:xfrm>
            <a:off x="534034" y="101453"/>
            <a:ext cx="9612632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Texte du titre</a:t>
            </a:r>
          </a:p>
        </p:txBody>
      </p:sp>
      <p:sp>
        <p:nvSpPr>
          <p:cNvPr id="6" name="Texte niveau 1…"/>
          <p:cNvSpPr txBox="1">
            <a:spLocks noGrp="1"/>
          </p:cNvSpPr>
          <p:nvPr>
            <p:ph type="body" idx="1"/>
          </p:nvPr>
        </p:nvSpPr>
        <p:spPr>
          <a:xfrm>
            <a:off x="534034" y="1763183"/>
            <a:ext cx="9612632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162338" y="6800556"/>
            <a:ext cx="2492164" cy="406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ct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91077" marR="0" indent="-391077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8071" marR="0" indent="-366635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90498" marR="0" indent="-347624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972390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493827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015263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536700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058137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579573" marR="0" indent="-408080" algn="l" defTabSz="521437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521437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042872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564310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2085745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607182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128620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650055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4171493" algn="r" defTabSz="52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re 1"/>
          <p:cNvSpPr txBox="1">
            <a:spLocks noGrp="1"/>
          </p:cNvSpPr>
          <p:nvPr>
            <p:ph type="title" idx="4294967295"/>
          </p:nvPr>
        </p:nvSpPr>
        <p:spPr>
          <a:xfrm>
            <a:off x="3075709" y="990644"/>
            <a:ext cx="6610903" cy="72038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b="1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Guide du juge Imposé</a:t>
            </a:r>
          </a:p>
        </p:txBody>
      </p:sp>
      <p:sp>
        <p:nvSpPr>
          <p:cNvPr id="101" name="Sous-titre 2"/>
          <p:cNvSpPr txBox="1">
            <a:spLocks noGrp="1"/>
          </p:cNvSpPr>
          <p:nvPr>
            <p:ph type="body" sz="quarter" idx="4294967295"/>
          </p:nvPr>
        </p:nvSpPr>
        <p:spPr>
          <a:xfrm>
            <a:off x="3273249" y="2722091"/>
            <a:ext cx="6564087" cy="627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SzTx/>
              <a:buNone/>
              <a:defRPr sz="2800">
                <a:solidFill>
                  <a:srgbClr val="D60093"/>
                </a:solidFill>
              </a:defRPr>
            </a:lvl1pPr>
          </a:lstStyle>
          <a:p>
            <a:r>
              <a:t>Module 2 - Noter un mouvement Imposé</a:t>
            </a:r>
          </a:p>
        </p:txBody>
      </p:sp>
      <p:sp>
        <p:nvSpPr>
          <p:cNvPr id="102" name="Sous-titre 2"/>
          <p:cNvSpPr txBox="1"/>
          <p:nvPr/>
        </p:nvSpPr>
        <p:spPr>
          <a:xfrm>
            <a:off x="4685541" y="4360526"/>
            <a:ext cx="3886035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2800">
                <a:solidFill>
                  <a:srgbClr val="D60093"/>
                </a:solidFill>
              </a:defRPr>
            </a:lvl1pPr>
          </a:lstStyle>
          <a:p>
            <a:r>
              <a:t>Saison 2024-2025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Positions ou attitudes courantes</a:t>
            </a:r>
          </a:p>
        </p:txBody>
      </p:sp>
      <p:sp>
        <p:nvSpPr>
          <p:cNvPr id="156" name="Rectangle 2"/>
          <p:cNvSpPr/>
          <p:nvPr/>
        </p:nvSpPr>
        <p:spPr>
          <a:xfrm>
            <a:off x="468311" y="1408821"/>
            <a:ext cx="9761539" cy="4449369"/>
          </a:xfrm>
          <a:prstGeom prst="rect">
            <a:avLst/>
          </a:prstGeom>
          <a:ln w="25400">
            <a:solidFill>
              <a:srgbClr val="0875A5"/>
            </a:solidFill>
          </a:ln>
        </p:spPr>
        <p:txBody>
          <a:bodyPr lIns="45719" rIns="45719"/>
          <a:lstStyle/>
          <a:p>
            <a:pPr algn="just"/>
            <a:endParaRPr/>
          </a:p>
        </p:txBody>
      </p:sp>
      <p:sp>
        <p:nvSpPr>
          <p:cNvPr id="157" name="ZoneTexte 3"/>
          <p:cNvSpPr txBox="1"/>
          <p:nvPr/>
        </p:nvSpPr>
        <p:spPr>
          <a:xfrm>
            <a:off x="514031" y="1408821"/>
            <a:ext cx="966057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lvl="1" indent="-180975" algn="just">
              <a:buSzPct val="100000"/>
              <a:buFont typeface="Arial"/>
              <a:buChar char="•"/>
              <a:defRPr sz="2000" b="1" i="1" u="sng"/>
            </a:pPr>
            <a:r>
              <a:t>Verticale,</a:t>
            </a:r>
            <a:r>
              <a:rPr b="0" i="0" u="none"/>
              <a:t> position du corps, des bras ou des jambes formant une ligne perpendiculaire avec le sol </a:t>
            </a:r>
          </a:p>
        </p:txBody>
      </p:sp>
      <p:pic>
        <p:nvPicPr>
          <p:cNvPr id="158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6866" y="2086563"/>
            <a:ext cx="4672485" cy="37175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Rectangle à coins arrondis 10"/>
          <p:cNvGrpSpPr/>
          <p:nvPr/>
        </p:nvGrpSpPr>
        <p:grpSpPr>
          <a:xfrm>
            <a:off x="6547918" y="3493392"/>
            <a:ext cx="2304681" cy="576065"/>
            <a:chOff x="0" y="0"/>
            <a:chExt cx="2304680" cy="576064"/>
          </a:xfrm>
        </p:grpSpPr>
        <p:sp>
          <p:nvSpPr>
            <p:cNvPr id="159" name="Rectangle aux angles arrondis"/>
            <p:cNvSpPr/>
            <p:nvPr/>
          </p:nvSpPr>
          <p:spPr>
            <a:xfrm>
              <a:off x="0" y="0"/>
              <a:ext cx="2304681" cy="57606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" name="Bras verticaux"/>
            <p:cNvSpPr txBox="1"/>
            <p:nvPr/>
          </p:nvSpPr>
          <p:spPr>
            <a:xfrm>
              <a:off x="86541" y="100416"/>
              <a:ext cx="2131599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buSzPct val="100000"/>
                <a:buChar char="▪"/>
                <a:defRPr sz="2000"/>
              </a:lvl1pPr>
            </a:lstStyle>
            <a:p>
              <a:r>
                <a:t>Bras verticaux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  <p:bldP spid="161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Positions ou attitudes courantes</a:t>
            </a:r>
          </a:p>
        </p:txBody>
      </p:sp>
      <p:sp>
        <p:nvSpPr>
          <p:cNvPr id="164" name="Rectangle 2"/>
          <p:cNvSpPr/>
          <p:nvPr/>
        </p:nvSpPr>
        <p:spPr>
          <a:xfrm>
            <a:off x="468311" y="1408821"/>
            <a:ext cx="9761539" cy="4449369"/>
          </a:xfrm>
          <a:prstGeom prst="rect">
            <a:avLst/>
          </a:prstGeom>
          <a:ln w="25400">
            <a:solidFill>
              <a:srgbClr val="0875A5"/>
            </a:solidFill>
          </a:ln>
        </p:spPr>
        <p:txBody>
          <a:bodyPr lIns="45719" rIns="45719"/>
          <a:lstStyle/>
          <a:p>
            <a:pPr algn="just"/>
            <a:endParaRPr/>
          </a:p>
        </p:txBody>
      </p:sp>
      <p:grpSp>
        <p:nvGrpSpPr>
          <p:cNvPr id="167" name="Rectangle à coins arrondis 10"/>
          <p:cNvGrpSpPr/>
          <p:nvPr/>
        </p:nvGrpSpPr>
        <p:grpSpPr>
          <a:xfrm>
            <a:off x="6085694" y="3493392"/>
            <a:ext cx="3902369" cy="576065"/>
            <a:chOff x="0" y="0"/>
            <a:chExt cx="3902368" cy="576064"/>
          </a:xfrm>
        </p:grpSpPr>
        <p:sp>
          <p:nvSpPr>
            <p:cNvPr id="165" name="Rectangle aux angles arrondis"/>
            <p:cNvSpPr/>
            <p:nvPr/>
          </p:nvSpPr>
          <p:spPr>
            <a:xfrm>
              <a:off x="0" y="0"/>
              <a:ext cx="3902369" cy="57606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" name="Bras à l’oblique latérale basse"/>
            <p:cNvSpPr txBox="1"/>
            <p:nvPr/>
          </p:nvSpPr>
          <p:spPr>
            <a:xfrm>
              <a:off x="86540" y="100416"/>
              <a:ext cx="3729287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buSzPct val="100000"/>
                <a:buChar char="▪"/>
                <a:defRPr sz="2000"/>
              </a:lvl1pPr>
            </a:lstStyle>
            <a:p>
              <a:r>
                <a:t>Bras à l’oblique latérale basse</a:t>
              </a:r>
            </a:p>
          </p:txBody>
        </p:sp>
      </p:grpSp>
      <p:sp>
        <p:nvSpPr>
          <p:cNvPr id="168" name="ZoneTexte 5"/>
          <p:cNvSpPr txBox="1"/>
          <p:nvPr/>
        </p:nvSpPr>
        <p:spPr>
          <a:xfrm>
            <a:off x="544177" y="1408821"/>
            <a:ext cx="9630428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lvl="1" indent="-180975" algn="just">
              <a:buSzPct val="100000"/>
              <a:buFont typeface="Arial"/>
              <a:buChar char="•"/>
              <a:defRPr sz="2000" b="1" i="1" u="sng"/>
            </a:pPr>
            <a:r>
              <a:t>Oblique,</a:t>
            </a:r>
            <a:r>
              <a:rPr b="0" i="0" u="none"/>
              <a:t> position du corps, des bras ou des jambes formant un angle de + ou moins 45°</a:t>
            </a:r>
          </a:p>
        </p:txBody>
      </p:sp>
      <p:pic>
        <p:nvPicPr>
          <p:cNvPr id="169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5029" y="2130000"/>
            <a:ext cx="4883499" cy="3341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  <p:bldP spid="169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re 10"/>
          <p:cNvSpPr txBox="1">
            <a:spLocks noGrp="1"/>
          </p:cNvSpPr>
          <p:nvPr>
            <p:ph type="title"/>
          </p:nvPr>
        </p:nvSpPr>
        <p:spPr>
          <a:xfrm>
            <a:off x="572050" y="453993"/>
            <a:ext cx="10111525" cy="74578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Positions ou attitudes courantes</a:t>
            </a:r>
          </a:p>
        </p:txBody>
      </p:sp>
      <p:grpSp>
        <p:nvGrpSpPr>
          <p:cNvPr id="174" name="Rectangle 8"/>
          <p:cNvGrpSpPr/>
          <p:nvPr/>
        </p:nvGrpSpPr>
        <p:grpSpPr>
          <a:xfrm>
            <a:off x="251519" y="1289368"/>
            <a:ext cx="9784847" cy="5544617"/>
            <a:chOff x="0" y="0"/>
            <a:chExt cx="9784846" cy="5544616"/>
          </a:xfrm>
        </p:grpSpPr>
        <p:sp>
          <p:nvSpPr>
            <p:cNvPr id="172" name="Rectangle"/>
            <p:cNvSpPr/>
            <p:nvPr/>
          </p:nvSpPr>
          <p:spPr>
            <a:xfrm>
              <a:off x="0" y="0"/>
              <a:ext cx="9784847" cy="5544617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/>
              <a:endParaRPr/>
            </a:p>
          </p:txBody>
        </p:sp>
        <p:sp>
          <p:nvSpPr>
            <p:cNvPr id="173" name="Appui facial Barres asymétriques,"/>
            <p:cNvSpPr txBox="1"/>
            <p:nvPr/>
          </p:nvSpPr>
          <p:spPr>
            <a:xfrm>
              <a:off x="58420" y="12700"/>
              <a:ext cx="9668007" cy="3435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7800" lvl="1" indent="-177800" algn="just">
                <a:buSzPct val="100000"/>
                <a:buChar char="✓"/>
                <a:defRPr b="1" i="1" u="sng"/>
              </a:pPr>
              <a:r>
                <a:t>Appui facial Barres asymétriques,</a:t>
              </a:r>
              <a:r>
                <a:rPr b="0" i="0" u="none"/>
                <a:t> </a:t>
              </a: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lvl="1" algn="just"/>
              <a:endParaRPr>
                <a:solidFill>
                  <a:srgbClr val="FFFFFF"/>
                </a:solidFill>
              </a:endParaRPr>
            </a:p>
            <a:p>
              <a:pPr lvl="1" algn="just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8" name="Groupe 9"/>
          <p:cNvGrpSpPr/>
          <p:nvPr/>
        </p:nvGrpSpPr>
        <p:grpSpPr>
          <a:xfrm>
            <a:off x="1288975" y="2038963"/>
            <a:ext cx="3286918" cy="4793687"/>
            <a:chOff x="0" y="0"/>
            <a:chExt cx="3286916" cy="4793685"/>
          </a:xfrm>
        </p:grpSpPr>
        <p:sp>
          <p:nvSpPr>
            <p:cNvPr id="175" name="Rectangle à coins arrondis 10"/>
            <p:cNvSpPr/>
            <p:nvPr/>
          </p:nvSpPr>
          <p:spPr>
            <a:xfrm>
              <a:off x="0" y="0"/>
              <a:ext cx="2839692" cy="425884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D30E"/>
                </a:gs>
                <a:gs pos="100000">
                  <a:srgbClr val="FFE9B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76" name="Image 7" descr="Imag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1184" y="215150"/>
              <a:ext cx="2519736" cy="3917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ZoneTexte 12"/>
            <p:cNvSpPr txBox="1"/>
            <p:nvPr/>
          </p:nvSpPr>
          <p:spPr>
            <a:xfrm>
              <a:off x="2487005" y="3921331"/>
              <a:ext cx="799912" cy="872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6600">
                  <a:solidFill>
                    <a:srgbClr val="00B050"/>
                  </a:solidFill>
                  <a:latin typeface="Wingdings 2"/>
                  <a:ea typeface="Wingdings 2"/>
                  <a:cs typeface="Wingdings 2"/>
                  <a:sym typeface="Wingdings 2"/>
                </a:defRPr>
              </a:lvl1pPr>
            </a:lstStyle>
            <a:p>
              <a:pPr>
                <a:defRPr b="1">
                  <a:latin typeface="+mn-lt"/>
                  <a:ea typeface="+mn-ea"/>
                  <a:cs typeface="+mn-cs"/>
                  <a:sym typeface="Calibri"/>
                </a:defRPr>
              </a:pPr>
              <a:r>
                <a:rPr b="0">
                  <a:latin typeface="Wingdings 2"/>
                  <a:ea typeface="Wingdings 2"/>
                  <a:cs typeface="Wingdings 2"/>
                  <a:sym typeface="Wingdings 2"/>
                </a:rPr>
                <a:t>☑</a:t>
              </a:r>
            </a:p>
          </p:txBody>
        </p:sp>
      </p:grpSp>
      <p:grpSp>
        <p:nvGrpSpPr>
          <p:cNvPr id="182" name="Groupe 7"/>
          <p:cNvGrpSpPr/>
          <p:nvPr/>
        </p:nvGrpSpPr>
        <p:grpSpPr>
          <a:xfrm>
            <a:off x="5670180" y="1981280"/>
            <a:ext cx="2978617" cy="4910790"/>
            <a:chOff x="0" y="0"/>
            <a:chExt cx="2978615" cy="4910788"/>
          </a:xfrm>
        </p:grpSpPr>
        <p:sp>
          <p:nvSpPr>
            <p:cNvPr id="179" name="Rectangle à coins arrondis 13"/>
            <p:cNvSpPr/>
            <p:nvPr/>
          </p:nvSpPr>
          <p:spPr>
            <a:xfrm>
              <a:off x="221733" y="0"/>
              <a:ext cx="2756883" cy="42640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C60086"/>
                </a:gs>
                <a:gs pos="100000">
                  <a:srgbClr val="FFA0C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ZoneTexte 5"/>
            <p:cNvSpPr txBox="1"/>
            <p:nvPr/>
          </p:nvSpPr>
          <p:spPr>
            <a:xfrm>
              <a:off x="0" y="3930348"/>
              <a:ext cx="851481" cy="980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6600">
                  <a:solidFill>
                    <a:srgbClr val="FF0000"/>
                  </a:solidFill>
                  <a:latin typeface="Wingdings 2"/>
                  <a:ea typeface="Wingdings 2"/>
                  <a:cs typeface="Wingdings 2"/>
                  <a:sym typeface="Wingdings 2"/>
                </a:defRPr>
              </a:lvl1pPr>
            </a:lstStyle>
            <a:p>
              <a:pPr>
                <a:defRPr b="1">
                  <a:latin typeface="+mn-lt"/>
                  <a:ea typeface="+mn-ea"/>
                  <a:cs typeface="+mn-cs"/>
                  <a:sym typeface="Calibri"/>
                </a:defRPr>
              </a:pPr>
              <a:r>
                <a:rPr b="0">
                  <a:latin typeface="Wingdings 2"/>
                  <a:ea typeface="Wingdings 2"/>
                  <a:cs typeface="Wingdings 2"/>
                  <a:sym typeface="Wingdings 2"/>
                </a:rPr>
                <a:t></a:t>
              </a:r>
            </a:p>
          </p:txBody>
        </p:sp>
        <p:pic>
          <p:nvPicPr>
            <p:cNvPr id="181" name="Image 8" descr="Image 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5344" y="265743"/>
              <a:ext cx="2549660" cy="3755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  <p:bldP spid="178" grpId="2" animBg="1" advAuto="0"/>
      <p:bldP spid="182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re 10"/>
          <p:cNvSpPr txBox="1">
            <a:spLocks noGrp="1"/>
          </p:cNvSpPr>
          <p:nvPr>
            <p:ph type="title"/>
          </p:nvPr>
        </p:nvSpPr>
        <p:spPr>
          <a:xfrm>
            <a:off x="581345" y="435404"/>
            <a:ext cx="10111525" cy="74578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Positions ou attitudes courantes</a:t>
            </a:r>
          </a:p>
        </p:txBody>
      </p:sp>
      <p:grpSp>
        <p:nvGrpSpPr>
          <p:cNvPr id="187" name="Rectangle 19"/>
          <p:cNvGrpSpPr/>
          <p:nvPr/>
        </p:nvGrpSpPr>
        <p:grpSpPr>
          <a:xfrm>
            <a:off x="251518" y="1351062"/>
            <a:ext cx="10143925" cy="5760642"/>
            <a:chOff x="0" y="0"/>
            <a:chExt cx="10143923" cy="5760640"/>
          </a:xfrm>
        </p:grpSpPr>
        <p:sp>
          <p:nvSpPr>
            <p:cNvPr id="185" name="Rectangle"/>
            <p:cNvSpPr/>
            <p:nvPr/>
          </p:nvSpPr>
          <p:spPr>
            <a:xfrm>
              <a:off x="-1" y="-1"/>
              <a:ext cx="10143925" cy="5760642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/>
              <a:endParaRPr/>
            </a:p>
          </p:txBody>
        </p:sp>
        <p:sp>
          <p:nvSpPr>
            <p:cNvPr id="186" name="Suspension en Barres asymétriques,"/>
            <p:cNvSpPr txBox="1"/>
            <p:nvPr/>
          </p:nvSpPr>
          <p:spPr>
            <a:xfrm>
              <a:off x="58419" y="12699"/>
              <a:ext cx="10027085" cy="3435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7800" lvl="1" indent="-177800" algn="just">
                <a:buSzPct val="100000"/>
                <a:buChar char="✓"/>
                <a:defRPr b="1" i="1" u="sng"/>
              </a:pPr>
              <a:r>
                <a:t>Suspension en Barres asymétriques,</a:t>
              </a:r>
              <a:r>
                <a:rPr b="0" i="0" u="none"/>
                <a:t> </a:t>
              </a: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 algn="just">
                <a:buSzPct val="100000"/>
                <a:buChar char="✓"/>
              </a:pPr>
              <a:endParaRPr>
                <a:solidFill>
                  <a:srgbClr val="FFFFFF"/>
                </a:solidFill>
              </a:endParaRPr>
            </a:p>
            <a:p>
              <a:pPr lvl="1" algn="just"/>
              <a:endParaRPr>
                <a:solidFill>
                  <a:srgbClr val="FFFFFF"/>
                </a:solidFill>
              </a:endParaRPr>
            </a:p>
            <a:p>
              <a:pPr lvl="1" algn="just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92" name="Groupe 20"/>
          <p:cNvGrpSpPr/>
          <p:nvPr/>
        </p:nvGrpSpPr>
        <p:grpSpPr>
          <a:xfrm>
            <a:off x="1132384" y="2185441"/>
            <a:ext cx="3539758" cy="4972962"/>
            <a:chOff x="0" y="0"/>
            <a:chExt cx="3539758" cy="4972960"/>
          </a:xfrm>
        </p:grpSpPr>
        <p:grpSp>
          <p:nvGrpSpPr>
            <p:cNvPr id="190" name="Groupe 11"/>
            <p:cNvGrpSpPr/>
            <p:nvPr/>
          </p:nvGrpSpPr>
          <p:grpSpPr>
            <a:xfrm>
              <a:off x="0" y="0"/>
              <a:ext cx="3133795" cy="4453554"/>
              <a:chOff x="0" y="0"/>
              <a:chExt cx="3133794" cy="4453553"/>
            </a:xfrm>
          </p:grpSpPr>
          <p:sp>
            <p:nvSpPr>
              <p:cNvPr id="188" name="Rectangle à coins arrondis 23"/>
              <p:cNvSpPr/>
              <p:nvPr/>
            </p:nvSpPr>
            <p:spPr>
              <a:xfrm>
                <a:off x="0" y="0"/>
                <a:ext cx="3133795" cy="4453554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FD30E"/>
                  </a:gs>
                  <a:gs pos="100000">
                    <a:srgbClr val="FFE9B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89" name="Image 8" descr="Image 8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99812" y="220110"/>
                <a:ext cx="2394315" cy="40761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91" name="ZoneTexte 6"/>
            <p:cNvSpPr txBox="1"/>
            <p:nvPr/>
          </p:nvSpPr>
          <p:spPr>
            <a:xfrm>
              <a:off x="2739846" y="4100607"/>
              <a:ext cx="799913" cy="872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6600">
                  <a:solidFill>
                    <a:srgbClr val="00B050"/>
                  </a:solidFill>
                  <a:latin typeface="Wingdings 2"/>
                  <a:ea typeface="Wingdings 2"/>
                  <a:cs typeface="Wingdings 2"/>
                  <a:sym typeface="Wingdings 2"/>
                </a:defRPr>
              </a:lvl1pPr>
            </a:lstStyle>
            <a:p>
              <a:pPr>
                <a:defRPr b="1">
                  <a:latin typeface="+mn-lt"/>
                  <a:ea typeface="+mn-ea"/>
                  <a:cs typeface="+mn-cs"/>
                  <a:sym typeface="Calibri"/>
                </a:defRPr>
              </a:pPr>
              <a:r>
                <a:rPr b="0">
                  <a:latin typeface="Wingdings 2"/>
                  <a:ea typeface="Wingdings 2"/>
                  <a:cs typeface="Wingdings 2"/>
                  <a:sym typeface="Wingdings 2"/>
                </a:rPr>
                <a:t>☑</a:t>
              </a:r>
            </a:p>
          </p:txBody>
        </p:sp>
      </p:grpSp>
      <p:grpSp>
        <p:nvGrpSpPr>
          <p:cNvPr id="196" name="Groupe 25"/>
          <p:cNvGrpSpPr/>
          <p:nvPr/>
        </p:nvGrpSpPr>
        <p:grpSpPr>
          <a:xfrm>
            <a:off x="5716518" y="2166392"/>
            <a:ext cx="3519918" cy="5090478"/>
            <a:chOff x="0" y="0"/>
            <a:chExt cx="3519916" cy="5090476"/>
          </a:xfrm>
        </p:grpSpPr>
        <p:sp>
          <p:nvSpPr>
            <p:cNvPr id="193" name="Rectangle à coins arrondis 26"/>
            <p:cNvSpPr/>
            <p:nvPr/>
          </p:nvSpPr>
          <p:spPr>
            <a:xfrm>
              <a:off x="269602" y="0"/>
              <a:ext cx="3250315" cy="445902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C60086"/>
                </a:gs>
                <a:gs pos="100000">
                  <a:srgbClr val="FFA0C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ZoneTexte 5"/>
            <p:cNvSpPr txBox="1"/>
            <p:nvPr/>
          </p:nvSpPr>
          <p:spPr>
            <a:xfrm>
              <a:off x="0" y="4110036"/>
              <a:ext cx="851481" cy="980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6600">
                  <a:solidFill>
                    <a:srgbClr val="FF0000"/>
                  </a:solidFill>
                  <a:latin typeface="Wingdings 2"/>
                  <a:ea typeface="Wingdings 2"/>
                  <a:cs typeface="Wingdings 2"/>
                  <a:sym typeface="Wingdings 2"/>
                </a:defRPr>
              </a:lvl1pPr>
            </a:lstStyle>
            <a:p>
              <a:pPr>
                <a:defRPr b="1">
                  <a:latin typeface="+mn-lt"/>
                  <a:ea typeface="+mn-ea"/>
                  <a:cs typeface="+mn-cs"/>
                  <a:sym typeface="Calibri"/>
                </a:defRPr>
              </a:pPr>
              <a:r>
                <a:rPr b="0">
                  <a:latin typeface="Wingdings 2"/>
                  <a:ea typeface="Wingdings 2"/>
                  <a:cs typeface="Wingdings 2"/>
                  <a:sym typeface="Wingdings 2"/>
                </a:rPr>
                <a:t></a:t>
              </a:r>
            </a:p>
          </p:txBody>
        </p:sp>
        <p:pic>
          <p:nvPicPr>
            <p:cNvPr id="195" name="Image 2" descr="Imag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8887" y="345055"/>
              <a:ext cx="2974521" cy="3886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  <p:bldP spid="192" grpId="2" animBg="1" advAuto="0"/>
      <p:bldP spid="196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Note</a:t>
            </a:r>
          </a:p>
        </p:txBody>
      </p:sp>
      <p:sp>
        <p:nvSpPr>
          <p:cNvPr id="199" name="Espace réservé du contenu 2"/>
          <p:cNvSpPr txBox="1"/>
          <p:nvPr/>
        </p:nvSpPr>
        <p:spPr>
          <a:xfrm>
            <a:off x="514033" y="1556419"/>
            <a:ext cx="9700261" cy="5386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lvl="1" indent="180975">
              <a:spcBef>
                <a:spcPts val="500"/>
              </a:spcBef>
              <a:defRPr sz="2400" i="1" u="sng"/>
            </a:pPr>
            <a:r>
              <a:t>La note se divise en deux parties :</a:t>
            </a:r>
            <a:endParaRPr sz="3200"/>
          </a:p>
          <a:p>
            <a:pPr marL="1049337" lvl="1" indent="-342900">
              <a:spcBef>
                <a:spcPts val="700"/>
              </a:spcBef>
              <a:buSzPct val="100000"/>
              <a:buFont typeface="Arial"/>
              <a:buChar char="•"/>
              <a:defRPr sz="2400" i="1" u="sng"/>
            </a:pPr>
            <a:endParaRPr sz="3200"/>
          </a:p>
          <a:p>
            <a:pPr marL="1163637" lvl="1" indent="-457200">
              <a:spcBef>
                <a:spcPts val="500"/>
              </a:spcBef>
              <a:buSzPct val="100000"/>
              <a:buFont typeface="Arial"/>
              <a:buChar char="•"/>
              <a:defRPr sz="2400" b="1" i="1" u="sng"/>
            </a:pPr>
            <a:r>
              <a:t>La note D </a:t>
            </a:r>
            <a:r>
              <a:rPr b="0" i="0" u="none"/>
              <a:t>(Difficultés):</a:t>
            </a:r>
            <a:endParaRPr sz="3200"/>
          </a:p>
          <a:p>
            <a:pPr lvl="1" indent="706437">
              <a:spcBef>
                <a:spcPts val="700"/>
              </a:spcBef>
              <a:defRPr sz="1200"/>
            </a:pPr>
            <a:endParaRPr sz="3200"/>
          </a:p>
          <a:p>
            <a:pPr marL="1790331" lvl="4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Addition des valeurs de </a:t>
            </a:r>
            <a:r>
              <a:rPr b="1"/>
              <a:t>D</a:t>
            </a:r>
            <a:r>
              <a:rPr b="1" i="1"/>
              <a:t>ifficultés</a:t>
            </a:r>
            <a:endParaRPr sz="2300"/>
          </a:p>
          <a:p>
            <a:pPr marL="1790331" lvl="4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 sz="2300"/>
          </a:p>
          <a:p>
            <a:pPr marL="1226756" lvl="2" indent="-457200" algn="just">
              <a:spcBef>
                <a:spcPts val="600"/>
              </a:spcBef>
              <a:buSzPct val="100000"/>
              <a:buFont typeface="Arial"/>
              <a:buChar char="•"/>
              <a:defRPr sz="2400" b="1" i="1" u="sng"/>
            </a:pPr>
            <a:r>
              <a:t>La note E </a:t>
            </a:r>
            <a:r>
              <a:rPr b="0" i="0" u="none"/>
              <a:t>(Exécution)</a:t>
            </a:r>
            <a:endParaRPr sz="2700"/>
          </a:p>
          <a:p>
            <a:pPr lvl="2" indent="769556" algn="just">
              <a:spcBef>
                <a:spcPts val="600"/>
              </a:spcBef>
              <a:defRPr sz="1200"/>
            </a:pPr>
            <a:endParaRPr sz="2700"/>
          </a:p>
          <a:p>
            <a:pPr marL="1967420" lvl="5" indent="-457200" algn="just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r>
              <a:t>C’est sur cette note que sont déduites toutes les pénalités</a:t>
            </a:r>
            <a:endParaRPr sz="23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Note</a:t>
            </a:r>
          </a:p>
        </p:txBody>
      </p:sp>
      <p:sp>
        <p:nvSpPr>
          <p:cNvPr id="202" name="Note finale  =  Note D        +    Note E                     DIFFICULTÉ            EXÉCUTION"/>
          <p:cNvSpPr txBox="1">
            <a:spLocks noGrp="1"/>
          </p:cNvSpPr>
          <p:nvPr>
            <p:ph type="body" idx="4294967295"/>
          </p:nvPr>
        </p:nvSpPr>
        <p:spPr>
          <a:xfrm>
            <a:off x="468312" y="1799999"/>
            <a:ext cx="9791688" cy="4680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4" indent="0">
              <a:lnSpc>
                <a:spcPts val="2400"/>
              </a:lnSpc>
              <a:spcBef>
                <a:spcPts val="3600"/>
              </a:spcBef>
              <a:buSzTx/>
              <a:buFontTx/>
              <a:buNone/>
              <a:defRPr sz="2300"/>
            </a:pPr>
            <a:r>
              <a:rPr sz="3000" b="1"/>
              <a:t>Note finale  =  Note D        +    Note E</a:t>
            </a:r>
            <a:r>
              <a:rPr sz="3000"/>
              <a:t/>
            </a:r>
            <a:br>
              <a:rPr sz="3000"/>
            </a:br>
            <a:r>
              <a:rPr sz="3000"/>
              <a:t>                   </a:t>
            </a:r>
            <a:r>
              <a:rPr sz="3000">
                <a:solidFill>
                  <a:srgbClr val="D440A4"/>
                </a:solidFill>
              </a:rPr>
              <a:t> </a:t>
            </a:r>
            <a:r>
              <a:rPr sz="2600">
                <a:solidFill>
                  <a:srgbClr val="D440A4"/>
                </a:solidFill>
              </a:rPr>
              <a:t>D</a:t>
            </a:r>
            <a:r>
              <a:rPr sz="2600"/>
              <a:t>IFFICULTÉ            </a:t>
            </a:r>
            <a:r>
              <a:rPr sz="2600">
                <a:solidFill>
                  <a:srgbClr val="D440A4"/>
                </a:solidFill>
              </a:rPr>
              <a:t>E</a:t>
            </a:r>
            <a:r>
              <a:rPr sz="2600"/>
              <a:t>XÉCUTION</a:t>
            </a:r>
            <a:br>
              <a:rPr sz="2600"/>
            </a:br>
            <a:r>
              <a:t>            </a:t>
            </a:r>
          </a:p>
        </p:txBody>
      </p:sp>
      <p:sp>
        <p:nvSpPr>
          <p:cNvPr id="203" name="= 10…"/>
          <p:cNvSpPr txBox="1"/>
          <p:nvPr/>
        </p:nvSpPr>
        <p:spPr>
          <a:xfrm>
            <a:off x="5433899" y="2367766"/>
            <a:ext cx="2416148" cy="1416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= </a:t>
            </a:r>
            <a:r>
              <a:rPr sz="2900" b="1"/>
              <a:t>10</a:t>
            </a:r>
          </a:p>
          <a:p>
            <a:pPr algn="ctr"/>
            <a:r>
              <a:t>moins les FAUTES </a:t>
            </a:r>
          </a:p>
          <a:p>
            <a:pPr algn="ctr"/>
            <a:r>
              <a:t>d’Exécution</a:t>
            </a:r>
          </a:p>
        </p:txBody>
      </p:sp>
      <p:sp>
        <p:nvSpPr>
          <p:cNvPr id="204" name="* En règle générale. Ce maximum peut varier en fonction des éléments optionnels. Ex : 3è au 5è degré Sol (sur 5,5 et 7,5 et 9,5)"/>
          <p:cNvSpPr txBox="1"/>
          <p:nvPr/>
        </p:nvSpPr>
        <p:spPr>
          <a:xfrm>
            <a:off x="1960353" y="5807860"/>
            <a:ext cx="6192832" cy="506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500" i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* En règle générale. Ce maximum peut varier en fonction des éléments optionnels. Ex : 3è au 5è degré Sol (sur 5,5 et 7,5 et 9,5)</a:t>
            </a:r>
          </a:p>
        </p:txBody>
      </p:sp>
      <p:graphicFrame>
        <p:nvGraphicFramePr>
          <p:cNvPr id="205" name="Tableau 1-1"/>
          <p:cNvGraphicFramePr/>
          <p:nvPr/>
        </p:nvGraphicFramePr>
        <p:xfrm>
          <a:off x="2028734" y="4718334"/>
          <a:ext cx="6084645" cy="88394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0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30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Degré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1er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3ème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4ème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5ème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28575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CAD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defRPr sz="1900"/>
                      </a:pPr>
                      <a:r>
                        <a:t>Note D max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r>
                        <a:t>  6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8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10 *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3399"/>
                      </a:solidFill>
                    </a:lnL>
                    <a:lnR w="28575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28575">
                      <a:solidFill>
                        <a:srgbClr val="003399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6" name="Fonction du degré"/>
          <p:cNvSpPr txBox="1"/>
          <p:nvPr/>
        </p:nvSpPr>
        <p:spPr>
          <a:xfrm>
            <a:off x="2427384" y="2816285"/>
            <a:ext cx="2254019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r>
              <a:t>Fonction du degré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Contenu des mouvements</a:t>
            </a:r>
          </a:p>
        </p:txBody>
      </p:sp>
      <p:sp>
        <p:nvSpPr>
          <p:cNvPr id="209" name="Espace réservé du contenu 2"/>
          <p:cNvSpPr txBox="1"/>
          <p:nvPr/>
        </p:nvSpPr>
        <p:spPr>
          <a:xfrm>
            <a:off x="514033" y="1556419"/>
            <a:ext cx="9700261" cy="5386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708150" lvl="4" indent="-260718">
              <a:spcBef>
                <a:spcPts val="500"/>
              </a:spcBef>
              <a:buSzPct val="100000"/>
              <a:buFont typeface="Arial"/>
              <a:buChar char="»"/>
              <a:defRPr sz="2800"/>
            </a:pPr>
            <a:endParaRPr/>
          </a:p>
          <a:p>
            <a:pPr marL="542925" lvl="4" indent="-361950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r>
              <a:t>En barres asymétriques, les exercices sont composés de </a:t>
            </a:r>
            <a:r>
              <a:rPr sz="2800" b="1" u="sng"/>
              <a:t>D</a:t>
            </a:r>
            <a:r>
              <a:rPr sz="2800" b="1" i="1" u="sng"/>
              <a:t>ifficultés</a:t>
            </a:r>
            <a:r>
              <a:rPr u="sng"/>
              <a:t> ayant une valeur donnée </a:t>
            </a:r>
            <a:r>
              <a:t>et d’éléments de liaison</a:t>
            </a:r>
            <a:endParaRPr sz="2300"/>
          </a:p>
          <a:p>
            <a:pPr marL="542925" lvl="4" indent="-36195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 sz="2300"/>
          </a:p>
          <a:p>
            <a:pPr marL="542925" lvl="4" indent="-361950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r>
              <a:t>En poutre et sol, les exercices sont composés de </a:t>
            </a:r>
            <a:r>
              <a:rPr sz="2800" b="1" u="sng"/>
              <a:t>D</a:t>
            </a:r>
            <a:r>
              <a:rPr sz="2800" b="1" i="1" u="sng"/>
              <a:t>ifficultés</a:t>
            </a:r>
            <a:r>
              <a:rPr i="1" u="sng"/>
              <a:t> </a:t>
            </a:r>
            <a:r>
              <a:rPr u="sng"/>
              <a:t>ayant une valeur donnée</a:t>
            </a:r>
            <a:r>
              <a:t> et d’éléments gymniques ou chorégraphiques</a:t>
            </a:r>
            <a:endParaRPr sz="2300"/>
          </a:p>
          <a:p>
            <a:pPr lvl="4" indent="1483678">
              <a:spcBef>
                <a:spcPts val="500"/>
              </a:spcBef>
              <a:defRPr sz="2800" b="1" u="sng"/>
            </a:pPr>
            <a:endParaRPr sz="23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Note D (exemple)</a:t>
            </a:r>
          </a:p>
        </p:txBody>
      </p:sp>
      <p:sp>
        <p:nvSpPr>
          <p:cNvPr id="212" name="Espace réservé du contenu 2"/>
          <p:cNvSpPr txBox="1"/>
          <p:nvPr/>
        </p:nvSpPr>
        <p:spPr>
          <a:xfrm>
            <a:off x="514033" y="1396491"/>
            <a:ext cx="9700261" cy="64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indent="72390" algn="just" defTabSz="208574">
              <a:lnSpc>
                <a:spcPct val="90000"/>
              </a:lnSpc>
              <a:spcBef>
                <a:spcPts val="200"/>
              </a:spcBef>
              <a:defRPr sz="1520"/>
            </a:pPr>
            <a:r>
              <a:t>La </a:t>
            </a:r>
            <a:r>
              <a:rPr b="1" u="sng"/>
              <a:t>note D</a:t>
            </a:r>
            <a:r>
              <a:t> (difficultés) est variable suivant le degré et va de </a:t>
            </a:r>
            <a:r>
              <a:rPr u="sng"/>
              <a:t>4 à 13 points </a:t>
            </a:r>
            <a:r>
              <a:t>. (voir particularités sur certains degrés lorsqu’il existe des options)</a:t>
            </a:r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56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56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56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560"/>
            </a:pPr>
            <a:endParaRPr/>
          </a:p>
          <a:p>
            <a:pPr indent="139573" algn="just" defTabSz="208574">
              <a:lnSpc>
                <a:spcPct val="90000"/>
              </a:lnSpc>
              <a:spcBef>
                <a:spcPts val="200"/>
              </a:spcBef>
              <a:defRPr sz="64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64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64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64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64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64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64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64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640"/>
            </a:pPr>
            <a:endParaRPr/>
          </a:p>
          <a:p>
            <a:pPr marL="212725" indent="-156430" algn="just" defTabSz="208574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640"/>
            </a:pPr>
            <a:endParaRPr/>
          </a:p>
          <a:p>
            <a:pPr marL="137160" indent="-61594" algn="just" defTabSz="339090">
              <a:lnSpc>
                <a:spcPct val="90000"/>
              </a:lnSpc>
              <a:defRPr sz="640"/>
            </a:pPr>
            <a:endParaRPr/>
          </a:p>
        </p:txBody>
      </p:sp>
      <p:graphicFrame>
        <p:nvGraphicFramePr>
          <p:cNvPr id="213" name="Tableau 3"/>
          <p:cNvGraphicFramePr/>
          <p:nvPr/>
        </p:nvGraphicFramePr>
        <p:xfrm>
          <a:off x="1286189" y="2174513"/>
          <a:ext cx="7747278" cy="414471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3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708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/>
                        <a:t>Note D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54">
                <a:tc>
                  <a:txBody>
                    <a:bodyPr/>
                    <a:lstStyle/>
                    <a:p>
                      <a:pPr algn="ctr">
                        <a:defRPr sz="1600"/>
                      </a:pPr>
                      <a:r>
                        <a:rPr b="1">
                          <a:solidFill>
                            <a:srgbClr val="FF0000"/>
                          </a:solidFill>
                        </a:rPr>
                        <a:t>Exemple:</a:t>
                      </a:r>
                      <a:r>
                        <a:t> </a:t>
                      </a:r>
                      <a:r>
                        <a:rPr sz="2000"/>
                        <a:t>4</a:t>
                      </a:r>
                      <a:r>
                        <a:rPr sz="2000" baseline="30000"/>
                        <a:t>ème</a:t>
                      </a:r>
                      <a:r>
                        <a:rPr sz="2000"/>
                        <a:t> degré  Poutre A/J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/>
                        <a:t>8.00 Pts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Entrée Equerre écartée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1.00 Pt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ATR jambes serrées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1.00 Pt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01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Saut écart antéropostérieur + saut groupé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1.00 Pt   (0,50 + 0,50)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Pivot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1.00 Pt    (0,50 + 0,50)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Cabriole + saut vertical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1.00 Pt    (0,50 + 0,50)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Roue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1.50 Pt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50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Sortie Saut de mains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1.50 Pt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animBg="1" advAuto="0"/>
      <p:bldP spid="213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Note E</a:t>
            </a:r>
          </a:p>
        </p:txBody>
      </p:sp>
      <p:sp>
        <p:nvSpPr>
          <p:cNvPr id="216" name="ZoneTexte 5"/>
          <p:cNvSpPr txBox="1"/>
          <p:nvPr/>
        </p:nvSpPr>
        <p:spPr>
          <a:xfrm>
            <a:off x="514032" y="1484237"/>
            <a:ext cx="9700261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180975" algn="just">
              <a:spcBef>
                <a:spcPts val="600"/>
              </a:spcBef>
              <a:defRPr sz="2400"/>
            </a:pPr>
            <a:r>
              <a:t>La </a:t>
            </a:r>
            <a:r>
              <a:rPr b="1" u="sng"/>
              <a:t>note E</a:t>
            </a:r>
            <a:r>
              <a:rPr>
                <a:solidFill>
                  <a:srgbClr val="FF0000"/>
                </a:solidFill>
              </a:rPr>
              <a:t> </a:t>
            </a:r>
            <a:r>
              <a:t>(exécution) est de 10 points sur lesquels seront déduites les fautes </a:t>
            </a:r>
          </a:p>
        </p:txBody>
      </p:sp>
      <p:graphicFrame>
        <p:nvGraphicFramePr>
          <p:cNvPr id="217" name="Tableau 6"/>
          <p:cNvGraphicFramePr/>
          <p:nvPr/>
        </p:nvGraphicFramePr>
        <p:xfrm>
          <a:off x="468312" y="2368274"/>
          <a:ext cx="9791701" cy="64807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01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/>
                        <a:t>Note E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7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/>
                        <a:t>Base de 10.00 Pts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8" name="Tableau 7"/>
          <p:cNvGraphicFramePr/>
          <p:nvPr/>
        </p:nvGraphicFramePr>
        <p:xfrm>
          <a:off x="468312" y="3429005"/>
          <a:ext cx="9791701" cy="90161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85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223">
                <a:tc>
                  <a:txBody>
                    <a:bodyPr/>
                    <a:lstStyle/>
                    <a:p>
                      <a:pPr algn="ctr">
                        <a:defRPr sz="1800" i="1">
                          <a:solidFill>
                            <a:srgbClr val="FF0000"/>
                          </a:solidFill>
                        </a:defRPr>
                      </a:pPr>
                      <a:r>
                        <a:t>EXEMPLE 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Juge 1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/>
                        <a:t>Juge 2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9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Fautes évaluées à 2,70 Pts  soit une note E de 7.30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Fautes évaluées à 2,40 Pts  soit une note E de 7.60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9" name="Tableau 1"/>
          <p:cNvGraphicFramePr/>
          <p:nvPr/>
        </p:nvGraphicFramePr>
        <p:xfrm>
          <a:off x="469993" y="4546050"/>
          <a:ext cx="9791701" cy="44252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524">
                <a:tc>
                  <a:txBody>
                    <a:bodyPr/>
                    <a:lstStyle/>
                    <a:p>
                      <a:pPr algn="ctr">
                        <a:defRPr sz="1600" b="1"/>
                      </a:pPr>
                      <a:r>
                        <a:t>Soit une note E moyenne de : (7,30 + 7,60)/2 = </a:t>
                      </a:r>
                      <a:r>
                        <a:rPr sz="2000" u="sng"/>
                        <a:t>7,45 Pts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18" grpId="2" animBg="1" advAuto="0"/>
      <p:bldP spid="219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Note Finale</a:t>
            </a:r>
          </a:p>
        </p:txBody>
      </p:sp>
      <p:sp>
        <p:nvSpPr>
          <p:cNvPr id="222" name="ZoneTexte 2"/>
          <p:cNvSpPr txBox="1"/>
          <p:nvPr/>
        </p:nvSpPr>
        <p:spPr>
          <a:xfrm>
            <a:off x="514032" y="1506165"/>
            <a:ext cx="9700261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180975" algn="just">
              <a:spcBef>
                <a:spcPts val="600"/>
              </a:spcBef>
              <a:defRPr sz="2400"/>
            </a:pPr>
            <a:r>
              <a:t>La </a:t>
            </a:r>
            <a:r>
              <a:rPr b="1" u="sng"/>
              <a:t>note finale </a:t>
            </a:r>
            <a:r>
              <a:t>est obtenue en faisant la </a:t>
            </a:r>
            <a:r>
              <a:rPr b="1" i="1" u="sng"/>
              <a:t>moyenne des notes  E des 2 juges + la note D</a:t>
            </a:r>
          </a:p>
        </p:txBody>
      </p:sp>
      <p:graphicFrame>
        <p:nvGraphicFramePr>
          <p:cNvPr id="223" name="Tableau 3"/>
          <p:cNvGraphicFramePr/>
          <p:nvPr/>
        </p:nvGraphicFramePr>
        <p:xfrm>
          <a:off x="468312" y="2391359"/>
          <a:ext cx="9802395" cy="43262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80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62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/>
                        <a:t>Note finale  D + 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4" name="Tableau 8"/>
          <p:cNvGraphicFramePr/>
          <p:nvPr/>
        </p:nvGraphicFramePr>
        <p:xfrm>
          <a:off x="468312" y="3236753"/>
          <a:ext cx="9791702" cy="190380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547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434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/>
                        <a:t>Moyenne des Notes E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/>
                        <a:t>Note D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/>
                        <a:t>Note finale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3200" b="1"/>
                        <a:t>7.45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3200" b="1"/>
                        <a:t>8.00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3200" b="1"/>
                        <a:t>15.45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" presetClass="entr" presetSubtype="16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4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 cap="none"/>
            </a:pPr>
            <a:r>
              <a:t>Objectifs de formation</a:t>
            </a:r>
          </a:p>
        </p:txBody>
      </p:sp>
      <p:sp>
        <p:nvSpPr>
          <p:cNvPr id="105" name="Espace réservé du contenu 7"/>
          <p:cNvSpPr txBox="1"/>
          <p:nvPr/>
        </p:nvSpPr>
        <p:spPr>
          <a:xfrm>
            <a:off x="514032" y="1323832"/>
            <a:ext cx="9700261" cy="500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800"/>
              </a:spcBef>
              <a:defRPr sz="1200"/>
            </a:pPr>
            <a:endParaRPr/>
          </a:p>
          <a:p>
            <a:pPr marL="391077" indent="-391077">
              <a:spcBef>
                <a:spcPts val="500"/>
              </a:spcBef>
              <a:buSzPct val="100000"/>
              <a:buFont typeface="Arial"/>
              <a:buChar char="•"/>
              <a:defRPr sz="2400" i="1" u="sng"/>
            </a:pPr>
            <a:r>
              <a:t>Les objectifs de la formation sont :</a:t>
            </a:r>
            <a:endParaRPr sz="3600"/>
          </a:p>
          <a:p>
            <a:pPr marL="4298950" lvl="1" indent="-354012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00B0F0"/>
                </a:solidFill>
              </a:defRPr>
            </a:pPr>
            <a:r>
              <a:t>Comprendre :</a:t>
            </a:r>
            <a:endParaRPr sz="3200"/>
          </a:p>
          <a:p>
            <a:pPr marL="4667250" lvl="2" indent="-3683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Comment noter un exercice imposé</a:t>
            </a:r>
            <a:endParaRPr sz="2700"/>
          </a:p>
          <a:p>
            <a:pPr marL="4298950" lvl="1" indent="-354012">
              <a:spcBef>
                <a:spcPts val="500"/>
              </a:spcBef>
              <a:buSzPct val="100000"/>
              <a:buFont typeface="Arial"/>
              <a:buChar char="•"/>
              <a:defRPr sz="2400" b="1">
                <a:solidFill>
                  <a:srgbClr val="00B0F0"/>
                </a:solidFill>
              </a:defRPr>
            </a:pPr>
            <a:r>
              <a:t>Connaître :</a:t>
            </a:r>
            <a:endParaRPr sz="3200"/>
          </a:p>
          <a:p>
            <a:pPr marL="4667250" lvl="2" indent="-354012">
              <a:spcBef>
                <a:spcPts val="500"/>
              </a:spcBef>
              <a:buSzPct val="100000"/>
              <a:buFont typeface="Arial"/>
              <a:buChar char="•"/>
              <a:tabLst>
                <a:tab pos="4660900" algn="l"/>
              </a:tabLst>
              <a:defRPr sz="2400"/>
            </a:pPr>
            <a:r>
              <a:t>La constitution de la note D</a:t>
            </a:r>
            <a:endParaRPr sz="2700"/>
          </a:p>
          <a:p>
            <a:pPr marL="4667250" lvl="2" indent="-354012">
              <a:spcBef>
                <a:spcPts val="500"/>
              </a:spcBef>
              <a:buSzPct val="100000"/>
              <a:buFont typeface="Arial"/>
              <a:buChar char="•"/>
              <a:tabLst>
                <a:tab pos="4660900" algn="l"/>
              </a:tabLst>
              <a:defRPr sz="2400"/>
            </a:pPr>
            <a:r>
              <a:t>La note E</a:t>
            </a:r>
            <a:endParaRPr sz="2700"/>
          </a:p>
          <a:p>
            <a:pPr marL="4667250" lvl="2" indent="-354012">
              <a:spcBef>
                <a:spcPts val="500"/>
              </a:spcBef>
              <a:buSzPct val="100000"/>
              <a:buFont typeface="Arial"/>
              <a:buChar char="•"/>
              <a:tabLst>
                <a:tab pos="4660900" algn="l"/>
              </a:tabLst>
              <a:defRPr sz="2400"/>
            </a:pPr>
            <a:r>
              <a:t>La note Finale</a:t>
            </a:r>
            <a:endParaRPr sz="2700"/>
          </a:p>
          <a:p>
            <a:pPr marL="4667250" lvl="2" indent="-354012">
              <a:spcBef>
                <a:spcPts val="500"/>
              </a:spcBef>
              <a:buSzPct val="100000"/>
              <a:buFont typeface="Arial"/>
              <a:buChar char="•"/>
              <a:tabLst>
                <a:tab pos="4660900" algn="l"/>
              </a:tabLst>
              <a:defRPr sz="2400"/>
            </a:pPr>
            <a:r>
              <a:t>Repérer les fautes</a:t>
            </a:r>
            <a:endParaRPr sz="2700"/>
          </a:p>
          <a:p>
            <a:pPr marL="3995870" lvl="2" indent="-325897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endParaRPr sz="2700"/>
          </a:p>
          <a:p>
            <a:pPr marL="3995870" lvl="2" indent="-325897">
              <a:spcBef>
                <a:spcPts val="600"/>
              </a:spcBef>
              <a:buSzPct val="100000"/>
              <a:buFont typeface="Arial"/>
              <a:buChar char="•"/>
              <a:defRPr sz="2400"/>
            </a:pPr>
            <a:endParaRPr sz="2700"/>
          </a:p>
        </p:txBody>
      </p:sp>
      <p:grpSp>
        <p:nvGrpSpPr>
          <p:cNvPr id="108" name="Image 2"/>
          <p:cNvGrpSpPr/>
          <p:nvPr/>
        </p:nvGrpSpPr>
        <p:grpSpPr>
          <a:xfrm>
            <a:off x="804916" y="2292085"/>
            <a:ext cx="3157345" cy="2978680"/>
            <a:chOff x="0" y="0"/>
            <a:chExt cx="3157343" cy="2978679"/>
          </a:xfrm>
        </p:grpSpPr>
        <p:sp>
          <p:nvSpPr>
            <p:cNvPr id="106" name="Figure"/>
            <p:cNvSpPr/>
            <p:nvPr/>
          </p:nvSpPr>
          <p:spPr>
            <a:xfrm>
              <a:off x="0" y="-1"/>
              <a:ext cx="3157344" cy="297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809" y="0"/>
                  </a:lnTo>
                  <a:lnTo>
                    <a:pt x="18809" y="0"/>
                  </a:lnTo>
                  <a:cubicBezTo>
                    <a:pt x="20351" y="0"/>
                    <a:pt x="21600" y="1324"/>
                    <a:pt x="21600" y="2958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07" name="image7.jpeg" descr="image7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4"/>
            <a:stretch>
              <a:fillRect/>
            </a:stretch>
          </p:blipFill>
          <p:spPr>
            <a:xfrm>
              <a:off x="0" y="0"/>
              <a:ext cx="3157344" cy="297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959"/>
                  </a:lnTo>
                  <a:cubicBezTo>
                    <a:pt x="21600" y="1325"/>
                    <a:pt x="20350" y="0"/>
                    <a:pt x="18809" y="0"/>
                  </a:cubicBezTo>
                  <a:lnTo>
                    <a:pt x="0" y="0"/>
                  </a:lnTo>
                  <a:close/>
                </a:path>
              </a:pathLst>
            </a:custGeom>
            <a:ln w="9525" cap="flat">
              <a:solidFill>
                <a:srgbClr val="00B0F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space réservé du texte 2"/>
          <p:cNvSpPr txBox="1"/>
          <p:nvPr/>
        </p:nvSpPr>
        <p:spPr>
          <a:xfrm>
            <a:off x="1060924" y="3095999"/>
            <a:ext cx="6120002" cy="91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400"/>
              </a:lnSpc>
              <a:defRPr sz="2300" cap="all">
                <a:solidFill>
                  <a:srgbClr val="FFFFFF"/>
                </a:solidFill>
              </a:defRPr>
            </a:pPr>
            <a:r>
              <a:t>Sous titre Sous titre Sous titre </a:t>
            </a:r>
          </a:p>
          <a:p>
            <a:pPr>
              <a:lnSpc>
                <a:spcPts val="2400"/>
              </a:lnSpc>
              <a:defRPr sz="2300" cap="all">
                <a:solidFill>
                  <a:srgbClr val="FFFFFF"/>
                </a:solidFill>
              </a:defRPr>
            </a:pPr>
            <a:r>
              <a:t>Sous titre Sous titre Sous titre </a:t>
            </a:r>
          </a:p>
          <a:p>
            <a:pPr>
              <a:lnSpc>
                <a:spcPts val="2400"/>
              </a:lnSpc>
              <a:defRPr sz="2300" cap="all">
                <a:solidFill>
                  <a:srgbClr val="FFFFFF"/>
                </a:solidFill>
              </a:defRPr>
            </a:pPr>
            <a:r>
              <a:t>Sous titre Sous titre </a:t>
            </a:r>
          </a:p>
        </p:txBody>
      </p:sp>
      <p:sp>
        <p:nvSpPr>
          <p:cNvPr id="227" name="Titre 1"/>
          <p:cNvSpPr txBox="1"/>
          <p:nvPr/>
        </p:nvSpPr>
        <p:spPr>
          <a:xfrm>
            <a:off x="739377" y="4176000"/>
            <a:ext cx="6120002" cy="81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400"/>
              </a:lnSpc>
              <a:defRPr sz="6000">
                <a:solidFill>
                  <a:srgbClr val="D60093"/>
                </a:solidFill>
              </a:defRPr>
            </a:lvl1pPr>
          </a:lstStyle>
          <a:p>
            <a:r>
              <a:t>Les Fautes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bases du jugement</a:t>
            </a:r>
          </a:p>
        </p:txBody>
      </p:sp>
      <p:sp>
        <p:nvSpPr>
          <p:cNvPr id="230" name="Espace réservé du contenu 2"/>
          <p:cNvSpPr txBox="1"/>
          <p:nvPr/>
        </p:nvSpPr>
        <p:spPr>
          <a:xfrm>
            <a:off x="514032" y="1557494"/>
            <a:ext cx="9700261" cy="621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180975">
              <a:spcBef>
                <a:spcPts val="500"/>
              </a:spcBef>
              <a:defRPr sz="2400"/>
            </a:pPr>
            <a:r>
              <a:t>Les fautes sont réparties en 2 catégories,</a:t>
            </a:r>
            <a:endParaRPr sz="3600"/>
          </a:p>
          <a:p>
            <a:pPr marL="866457" indent="-342900">
              <a:spcBef>
                <a:spcPts val="800"/>
              </a:spcBef>
              <a:buSzPct val="100000"/>
              <a:buChar char="❑"/>
              <a:defRPr sz="2400"/>
            </a:pPr>
            <a:endParaRPr sz="3600"/>
          </a:p>
          <a:p>
            <a:pPr marL="2254250" indent="-6350">
              <a:spcBef>
                <a:spcPts val="800"/>
              </a:spcBef>
              <a:buSzPct val="100000"/>
              <a:buFont typeface="Arial"/>
              <a:buChar char="•"/>
              <a:defRPr sz="2400" b="1"/>
            </a:pPr>
            <a:endParaRPr sz="3600"/>
          </a:p>
          <a:p>
            <a:pPr marL="2254250" indent="-6350">
              <a:spcBef>
                <a:spcPts val="800"/>
              </a:spcBef>
              <a:buSzPct val="100000"/>
              <a:buFont typeface="Arial"/>
              <a:buChar char="•"/>
              <a:defRPr sz="2400" b="1"/>
            </a:pPr>
            <a:endParaRPr sz="3600"/>
          </a:p>
          <a:p>
            <a:pPr marL="2254250" indent="-6350">
              <a:spcBef>
                <a:spcPts val="800"/>
              </a:spcBef>
              <a:buSzPct val="100000"/>
              <a:buFont typeface="Arial"/>
              <a:buChar char="•"/>
              <a:defRPr sz="2400" b="1"/>
            </a:pPr>
            <a:endParaRPr sz="3600"/>
          </a:p>
          <a:p>
            <a:pPr indent="2247900">
              <a:spcBef>
                <a:spcPts val="800"/>
              </a:spcBef>
              <a:defRPr sz="4000" b="1" u="sng"/>
            </a:pPr>
            <a:endParaRPr sz="3600"/>
          </a:p>
          <a:p>
            <a:pPr marL="1617662" indent="-391077">
              <a:spcBef>
                <a:spcPts val="800"/>
              </a:spcBef>
              <a:buSzPct val="100000"/>
              <a:buFont typeface="Arial"/>
              <a:buChar char="•"/>
              <a:defRPr sz="4000" b="1" u="sng"/>
            </a:pPr>
            <a:endParaRPr sz="3600"/>
          </a:p>
          <a:p>
            <a:pPr marL="1617662" indent="-391077">
              <a:spcBef>
                <a:spcPts val="900"/>
              </a:spcBef>
              <a:buSzPct val="100000"/>
              <a:buFont typeface="Arial"/>
              <a:buChar char="•"/>
              <a:defRPr sz="4000" b="1" u="sng"/>
            </a:pPr>
            <a:r>
              <a:t>Elles sont toutes « NET »</a:t>
            </a:r>
            <a:endParaRPr sz="3600"/>
          </a:p>
          <a:p>
            <a:pPr marL="391077" indent="-250341">
              <a:spcBef>
                <a:spcPts val="600"/>
              </a:spcBef>
              <a:defRPr sz="2800"/>
            </a:pPr>
            <a:endParaRPr sz="3600"/>
          </a:p>
          <a:p>
            <a:pPr marL="391077" indent="-250341" algn="just">
              <a:spcBef>
                <a:spcPts val="600"/>
              </a:spcBef>
              <a:defRPr sz="2800"/>
            </a:pPr>
            <a:endParaRPr sz="3600"/>
          </a:p>
          <a:p>
            <a:pPr marL="342900" indent="-153987" algn="just" defTabSz="847725">
              <a:defRPr sz="2400"/>
            </a:pPr>
            <a:endParaRPr sz="3600"/>
          </a:p>
        </p:txBody>
      </p:sp>
      <p:graphicFrame>
        <p:nvGraphicFramePr>
          <p:cNvPr id="231" name="Tableau 6"/>
          <p:cNvGraphicFramePr/>
          <p:nvPr/>
        </p:nvGraphicFramePr>
        <p:xfrm>
          <a:off x="455218" y="3432775"/>
          <a:ext cx="9817887" cy="102774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19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774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/>
                        <a:t>2- Fautes liées aux exigences techniques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defRPr sz="1800"/>
                      </a:pPr>
                      <a:r>
                        <a:rPr sz="2100" b="1"/>
                        <a:t>Propres à chaque élément, agrès et degré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2" name="Tableau 5"/>
          <p:cNvGraphicFramePr/>
          <p:nvPr/>
        </p:nvGraphicFramePr>
        <p:xfrm>
          <a:off x="468311" y="2296353"/>
          <a:ext cx="9791702" cy="97467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17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46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2800" b="1"/>
                        <a:t>    1- Fautes générales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800"/>
                      </a:pPr>
                      <a:r>
                        <a:rPr sz="2000"/>
                        <a:t>Se référer au tableau des fautes générales (Pages 33, 34 et 35 du PF)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5" presetClass="entr" presetSubtype="0" fill="hold" grpId="3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build="p" bldLvl="5" animBg="1" advAuto="0"/>
      <p:bldP spid="231" grpId="2" animBg="1" advAuto="0"/>
      <p:bldP spid="232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Les bases du jugement</a:t>
            </a:r>
          </a:p>
        </p:txBody>
      </p:sp>
      <p:sp>
        <p:nvSpPr>
          <p:cNvPr id="235" name="Espace réservé du contenu 2"/>
          <p:cNvSpPr txBox="1"/>
          <p:nvPr/>
        </p:nvSpPr>
        <p:spPr>
          <a:xfrm>
            <a:off x="514032" y="1336437"/>
            <a:ext cx="9700261" cy="667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180975">
              <a:spcBef>
                <a:spcPts val="500"/>
              </a:spcBef>
              <a:defRPr sz="2400"/>
            </a:pPr>
            <a:r>
              <a:t>Les fautes générales ont des valeurs différentes selon leur importance</a:t>
            </a:r>
          </a:p>
          <a:p>
            <a:pPr marL="2254250" indent="-6350">
              <a:spcBef>
                <a:spcPts val="800"/>
              </a:spcBef>
              <a:buSzPct val="100000"/>
              <a:buFont typeface="Arial"/>
              <a:buChar char="•"/>
              <a:defRPr sz="2400" b="1"/>
            </a:pPr>
            <a:endParaRPr/>
          </a:p>
          <a:p>
            <a:pPr marL="2254250" indent="-6350">
              <a:spcBef>
                <a:spcPts val="800"/>
              </a:spcBef>
              <a:buSzPct val="100000"/>
              <a:buFont typeface="Arial"/>
              <a:buChar char="•"/>
              <a:defRPr sz="2400" b="1"/>
            </a:pPr>
            <a:endParaRPr/>
          </a:p>
          <a:p>
            <a:pPr marL="2254250" indent="-6350">
              <a:spcBef>
                <a:spcPts val="800"/>
              </a:spcBef>
              <a:buSzPct val="100000"/>
              <a:buFont typeface="Arial"/>
              <a:buChar char="•"/>
              <a:defRPr sz="2400" b="1"/>
            </a:pPr>
            <a:endParaRPr/>
          </a:p>
          <a:p>
            <a:pPr marL="2254250" indent="-6350">
              <a:spcBef>
                <a:spcPts val="800"/>
              </a:spcBef>
              <a:buSzPct val="100000"/>
              <a:buFont typeface="Arial"/>
              <a:buChar char="•"/>
              <a:defRPr sz="4000" b="1" u="sng"/>
            </a:pPr>
            <a:endParaRPr/>
          </a:p>
          <a:p>
            <a:pPr marL="1617662" indent="-391077">
              <a:spcBef>
                <a:spcPts val="800"/>
              </a:spcBef>
              <a:buSzPct val="100000"/>
              <a:buFont typeface="Arial"/>
              <a:buChar char="•"/>
              <a:defRPr sz="4000" b="1" u="sng"/>
            </a:pPr>
            <a:endParaRPr/>
          </a:p>
          <a:p>
            <a:pPr marL="1617662" indent="-391077">
              <a:spcBef>
                <a:spcPts val="800"/>
              </a:spcBef>
              <a:buSzPct val="100000"/>
              <a:buFont typeface="Arial"/>
              <a:buChar char="•"/>
              <a:defRPr sz="4000" b="1" u="sng"/>
            </a:pPr>
            <a:endParaRPr/>
          </a:p>
          <a:p>
            <a:pPr marL="1617662" indent="-391077">
              <a:spcBef>
                <a:spcPts val="900"/>
              </a:spcBef>
              <a:buSzPct val="100000"/>
              <a:buFont typeface="Arial"/>
              <a:buChar char="•"/>
              <a:defRPr sz="3100" b="1" u="sng"/>
            </a:pPr>
            <a:r>
              <a:t>Elles sont toutes « NET »</a:t>
            </a:r>
          </a:p>
          <a:p>
            <a:pPr marL="391077" indent="-250341">
              <a:spcBef>
                <a:spcPts val="600"/>
              </a:spcBef>
              <a:defRPr sz="2800"/>
            </a:pPr>
            <a:endParaRPr/>
          </a:p>
          <a:p>
            <a:pPr marL="391077" indent="-250341" algn="just">
              <a:spcBef>
                <a:spcPts val="600"/>
              </a:spcBef>
              <a:defRPr sz="2800"/>
            </a:pPr>
            <a:endParaRPr/>
          </a:p>
          <a:p>
            <a:pPr marL="342900" indent="-153987" algn="just" defTabSz="847725">
              <a:defRPr sz="2400"/>
            </a:pPr>
            <a:endParaRPr/>
          </a:p>
        </p:txBody>
      </p:sp>
      <p:sp>
        <p:nvSpPr>
          <p:cNvPr id="236" name="Espace réservé du contenu 2"/>
          <p:cNvSpPr txBox="1"/>
          <p:nvPr/>
        </p:nvSpPr>
        <p:spPr>
          <a:xfrm>
            <a:off x="514032" y="2833334"/>
            <a:ext cx="9700261" cy="40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78307" indent="-80073" algn="just" defTabSz="440816">
              <a:defRPr sz="935"/>
            </a:pPr>
            <a:endParaRPr/>
          </a:p>
        </p:txBody>
      </p:sp>
      <p:graphicFrame>
        <p:nvGraphicFramePr>
          <p:cNvPr id="237" name="Group 27"/>
          <p:cNvGraphicFramePr/>
          <p:nvPr/>
        </p:nvGraphicFramePr>
        <p:xfrm>
          <a:off x="447545" y="2548570"/>
          <a:ext cx="9791701" cy="5458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65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/>
                        <a:t>Petite Faute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/>
                        <a:t>0,10 point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8" name="Group 27"/>
          <p:cNvGraphicFramePr/>
          <p:nvPr/>
        </p:nvGraphicFramePr>
        <p:xfrm>
          <a:off x="441454" y="3187756"/>
          <a:ext cx="9791702" cy="54585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7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i="1"/>
                        <a:t>Faute Moyenne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/>
                        <a:t>0,30 point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9" name="Group 27"/>
          <p:cNvGraphicFramePr/>
          <p:nvPr/>
        </p:nvGraphicFramePr>
        <p:xfrm>
          <a:off x="441455" y="3790260"/>
          <a:ext cx="9791702" cy="58253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8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3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/>
                        <a:t>Grosse Faute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/>
                        <a:t>0,50 point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0" name="Group 27"/>
          <p:cNvGraphicFramePr/>
          <p:nvPr/>
        </p:nvGraphicFramePr>
        <p:xfrm>
          <a:off x="441455" y="4425394"/>
          <a:ext cx="9791699" cy="58253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57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3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/>
                        <a:t>Très grosse Faute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/>
                        <a:t>0,80 point et plus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5" presetClass="entr" presetSubtype="0" fill="hold" grpId="3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5" presetClass="entr" presetSubtype="0" fill="hold" grpId="4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5" presetClass="entr" presetSubtype="0" fill="hold" grpId="5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15" presetClass="entr" presetSubtype="0" fill="hold" grpId="6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build="p" bldLvl="5" animBg="1" advAuto="0"/>
      <p:bldP spid="236" grpId="2" animBg="1" advAuto="0"/>
      <p:bldP spid="237" grpId="3" animBg="1" advAuto="0"/>
      <p:bldP spid="238" grpId="4" animBg="1" advAuto="0"/>
      <p:bldP spid="239" grpId="5" animBg="1" advAuto="0"/>
      <p:bldP spid="240" grpId="6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Jugement</a:t>
            </a:r>
          </a:p>
        </p:txBody>
      </p:sp>
      <p:sp>
        <p:nvSpPr>
          <p:cNvPr id="243" name="Rectangle 2"/>
          <p:cNvSpPr/>
          <p:nvPr/>
        </p:nvSpPr>
        <p:spPr>
          <a:xfrm>
            <a:off x="468311" y="1408821"/>
            <a:ext cx="9761539" cy="4640287"/>
          </a:xfrm>
          <a:prstGeom prst="rect">
            <a:avLst/>
          </a:prstGeom>
          <a:ln w="25400">
            <a:solidFill>
              <a:srgbClr val="0875A5"/>
            </a:solidFill>
          </a:ln>
        </p:spPr>
        <p:txBody>
          <a:bodyPr lIns="45719" rIns="45719"/>
          <a:lstStyle/>
          <a:p>
            <a:pPr algn="just"/>
            <a:endParaRPr/>
          </a:p>
        </p:txBody>
      </p:sp>
      <p:sp>
        <p:nvSpPr>
          <p:cNvPr id="244" name="ZoneTexte 5"/>
          <p:cNvSpPr txBox="1"/>
          <p:nvPr/>
        </p:nvSpPr>
        <p:spPr>
          <a:xfrm>
            <a:off x="544177" y="1408821"/>
            <a:ext cx="963042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lvl="1" indent="-180975" algn="just">
              <a:buSzPct val="100000"/>
              <a:buFont typeface="Arial"/>
              <a:buChar char="•"/>
              <a:defRPr sz="2000" b="1" i="1" u="sng"/>
            </a:pPr>
            <a:r>
              <a:t>Jambes fléchies,</a:t>
            </a:r>
            <a:r>
              <a:rPr b="0" i="0" u="none"/>
              <a:t> </a:t>
            </a:r>
          </a:p>
        </p:txBody>
      </p:sp>
      <p:pic>
        <p:nvPicPr>
          <p:cNvPr id="245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432" y="1901716"/>
            <a:ext cx="2889020" cy="216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Rectangle 3"/>
          <p:cNvGrpSpPr/>
          <p:nvPr/>
        </p:nvGrpSpPr>
        <p:grpSpPr>
          <a:xfrm>
            <a:off x="794018" y="4770761"/>
            <a:ext cx="2461848" cy="540060"/>
            <a:chOff x="0" y="0"/>
            <a:chExt cx="2461846" cy="540058"/>
          </a:xfrm>
        </p:grpSpPr>
        <p:sp>
          <p:nvSpPr>
            <p:cNvPr id="246" name="Rectangle"/>
            <p:cNvSpPr/>
            <p:nvPr/>
          </p:nvSpPr>
          <p:spPr>
            <a:xfrm>
              <a:off x="-1" y="0"/>
              <a:ext cx="2461848" cy="540059"/>
            </a:xfrm>
            <a:prstGeom prst="rect">
              <a:avLst/>
            </a:prstGeom>
            <a:noFill/>
            <a:ln w="9525" cap="flat">
              <a:solidFill>
                <a:srgbClr val="059FE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Petite faute"/>
            <p:cNvSpPr txBox="1"/>
            <p:nvPr/>
          </p:nvSpPr>
          <p:spPr>
            <a:xfrm>
              <a:off x="50482" y="76272"/>
              <a:ext cx="2360882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Petite faute</a:t>
              </a:r>
            </a:p>
          </p:txBody>
        </p:sp>
      </p:grpSp>
      <p:grpSp>
        <p:nvGrpSpPr>
          <p:cNvPr id="251" name="Rectangle à coins arrondis 7"/>
          <p:cNvGrpSpPr/>
          <p:nvPr/>
        </p:nvGrpSpPr>
        <p:grpSpPr>
          <a:xfrm>
            <a:off x="578076" y="4148306"/>
            <a:ext cx="2891377" cy="576065"/>
            <a:chOff x="0" y="0"/>
            <a:chExt cx="2891376" cy="576064"/>
          </a:xfrm>
        </p:grpSpPr>
        <p:sp>
          <p:nvSpPr>
            <p:cNvPr id="249" name="Rectangle aux angles arrondis"/>
            <p:cNvSpPr/>
            <p:nvPr/>
          </p:nvSpPr>
          <p:spPr>
            <a:xfrm>
              <a:off x="0" y="0"/>
              <a:ext cx="2891377" cy="57606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Pénalisation de 0,10 Pt"/>
            <p:cNvSpPr txBox="1"/>
            <p:nvPr/>
          </p:nvSpPr>
          <p:spPr>
            <a:xfrm>
              <a:off x="86540" y="112701"/>
              <a:ext cx="271829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Pénalisation de 0,10 Pt</a:t>
              </a:r>
            </a:p>
          </p:txBody>
        </p:sp>
      </p:grpSp>
      <p:pic>
        <p:nvPicPr>
          <p:cNvPr id="252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2148" y="1901716"/>
            <a:ext cx="2911511" cy="216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Rectangle 11"/>
          <p:cNvGrpSpPr/>
          <p:nvPr/>
        </p:nvGrpSpPr>
        <p:grpSpPr>
          <a:xfrm>
            <a:off x="3866691" y="4770761"/>
            <a:ext cx="2461847" cy="540060"/>
            <a:chOff x="0" y="0"/>
            <a:chExt cx="2461846" cy="540058"/>
          </a:xfrm>
        </p:grpSpPr>
        <p:sp>
          <p:nvSpPr>
            <p:cNvPr id="253" name="Rectangle"/>
            <p:cNvSpPr/>
            <p:nvPr/>
          </p:nvSpPr>
          <p:spPr>
            <a:xfrm>
              <a:off x="-1" y="0"/>
              <a:ext cx="2461848" cy="540059"/>
            </a:xfrm>
            <a:prstGeom prst="rect">
              <a:avLst/>
            </a:prstGeom>
            <a:noFill/>
            <a:ln w="9525" cap="flat">
              <a:solidFill>
                <a:srgbClr val="059FE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Faute Moyenne"/>
            <p:cNvSpPr txBox="1"/>
            <p:nvPr/>
          </p:nvSpPr>
          <p:spPr>
            <a:xfrm>
              <a:off x="50482" y="76272"/>
              <a:ext cx="2360882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Faute Moyenne</a:t>
              </a:r>
            </a:p>
          </p:txBody>
        </p:sp>
      </p:grpSp>
      <p:grpSp>
        <p:nvGrpSpPr>
          <p:cNvPr id="258" name="Rectangle à coins arrondis 11"/>
          <p:cNvGrpSpPr/>
          <p:nvPr/>
        </p:nvGrpSpPr>
        <p:grpSpPr>
          <a:xfrm>
            <a:off x="3682051" y="4148306"/>
            <a:ext cx="2911512" cy="540060"/>
            <a:chOff x="0" y="0"/>
            <a:chExt cx="2911510" cy="540058"/>
          </a:xfrm>
        </p:grpSpPr>
        <p:sp>
          <p:nvSpPr>
            <p:cNvPr id="256" name="Rectangle"/>
            <p:cNvSpPr/>
            <p:nvPr/>
          </p:nvSpPr>
          <p:spPr>
            <a:xfrm>
              <a:off x="0" y="0"/>
              <a:ext cx="2911511" cy="540059"/>
            </a:xfrm>
            <a:prstGeom prst="roundRect">
              <a:avLst>
                <a:gd name="adj" fmla="val 0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Pénalisation de 0,30 Pt"/>
            <p:cNvSpPr txBox="1"/>
            <p:nvPr/>
          </p:nvSpPr>
          <p:spPr>
            <a:xfrm>
              <a:off x="58419" y="94698"/>
              <a:ext cx="2794672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Pénalisation de 0,30 Pt</a:t>
              </a:r>
            </a:p>
          </p:txBody>
        </p:sp>
      </p:grpSp>
      <p:pic>
        <p:nvPicPr>
          <p:cNvPr id="259" name="Image 13" descr="Imag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87902" y="1901716"/>
            <a:ext cx="2860949" cy="21457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" name="Rectangle 14"/>
          <p:cNvGrpSpPr/>
          <p:nvPr/>
        </p:nvGrpSpPr>
        <p:grpSpPr>
          <a:xfrm>
            <a:off x="7257788" y="4770761"/>
            <a:ext cx="2461847" cy="540060"/>
            <a:chOff x="0" y="0"/>
            <a:chExt cx="2461846" cy="540058"/>
          </a:xfrm>
        </p:grpSpPr>
        <p:sp>
          <p:nvSpPr>
            <p:cNvPr id="260" name="Rectangle"/>
            <p:cNvSpPr/>
            <p:nvPr/>
          </p:nvSpPr>
          <p:spPr>
            <a:xfrm>
              <a:off x="-1" y="0"/>
              <a:ext cx="2461848" cy="540059"/>
            </a:xfrm>
            <a:prstGeom prst="rect">
              <a:avLst/>
            </a:prstGeom>
            <a:noFill/>
            <a:ln w="9525" cap="flat">
              <a:solidFill>
                <a:srgbClr val="059FE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1" name="Grosse Faute"/>
            <p:cNvSpPr txBox="1"/>
            <p:nvPr/>
          </p:nvSpPr>
          <p:spPr>
            <a:xfrm>
              <a:off x="50482" y="76272"/>
              <a:ext cx="2360882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Grosse Faute</a:t>
              </a:r>
            </a:p>
          </p:txBody>
        </p:sp>
      </p:grpSp>
      <p:grpSp>
        <p:nvGrpSpPr>
          <p:cNvPr id="265" name="Rectangle à coins arrondis 13"/>
          <p:cNvGrpSpPr/>
          <p:nvPr/>
        </p:nvGrpSpPr>
        <p:grpSpPr>
          <a:xfrm>
            <a:off x="6987902" y="4148306"/>
            <a:ext cx="2860949" cy="540060"/>
            <a:chOff x="0" y="0"/>
            <a:chExt cx="2860948" cy="540058"/>
          </a:xfrm>
        </p:grpSpPr>
        <p:sp>
          <p:nvSpPr>
            <p:cNvPr id="263" name="Rectangle aux angles arrondis"/>
            <p:cNvSpPr/>
            <p:nvPr/>
          </p:nvSpPr>
          <p:spPr>
            <a:xfrm>
              <a:off x="0" y="0"/>
              <a:ext cx="2860949" cy="540059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4" name="Pénalisation de 0,50 Pt"/>
            <p:cNvSpPr txBox="1"/>
            <p:nvPr/>
          </p:nvSpPr>
          <p:spPr>
            <a:xfrm>
              <a:off x="84783" y="94698"/>
              <a:ext cx="2691382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Pénalisation de 0,50 Pt</a:t>
              </a:r>
            </a:p>
          </p:txBody>
        </p:sp>
      </p:grpSp>
      <p:graphicFrame>
        <p:nvGraphicFramePr>
          <p:cNvPr id="266" name="Tableau 2"/>
          <p:cNvGraphicFramePr/>
          <p:nvPr/>
        </p:nvGraphicFramePr>
        <p:xfrm>
          <a:off x="1710794" y="5403605"/>
          <a:ext cx="7125760" cy="57606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12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>
                        <a:defRPr sz="2400" b="1" u="sng"/>
                      </a:pPr>
                      <a:r>
                        <a:t>Evaluons</a:t>
                      </a:r>
                      <a:r>
                        <a:rPr sz="2100" b="0" u="none"/>
                        <a:t> au plus juste le niveau de la faute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B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grpId="4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6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grpId="7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grpId="9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" presetClass="entr" presetSubtype="16" fill="hold" grpId="10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1" animBg="1" advAuto="0"/>
      <p:bldP spid="248" grpId="2" animBg="1" advAuto="0"/>
      <p:bldP spid="251" grpId="3" animBg="1" advAuto="0"/>
      <p:bldP spid="252" grpId="4" animBg="1" advAuto="0"/>
      <p:bldP spid="255" grpId="5" animBg="1" advAuto="0"/>
      <p:bldP spid="258" grpId="6" animBg="1" advAuto="0"/>
      <p:bldP spid="259" grpId="7" animBg="1" advAuto="0"/>
      <p:bldP spid="262" grpId="8" animBg="1" advAuto="0"/>
      <p:bldP spid="265" grpId="9" animBg="1" advAuto="0"/>
      <p:bldP spid="266" grpId="1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Jugement</a:t>
            </a:r>
          </a:p>
        </p:txBody>
      </p:sp>
      <p:sp>
        <p:nvSpPr>
          <p:cNvPr id="269" name="Rectangle 2"/>
          <p:cNvSpPr/>
          <p:nvPr/>
        </p:nvSpPr>
        <p:spPr>
          <a:xfrm>
            <a:off x="468311" y="1408821"/>
            <a:ext cx="9761539" cy="4640287"/>
          </a:xfrm>
          <a:prstGeom prst="rect">
            <a:avLst/>
          </a:prstGeom>
          <a:ln w="25400">
            <a:solidFill>
              <a:srgbClr val="0875A5"/>
            </a:solidFill>
          </a:ln>
        </p:spPr>
        <p:txBody>
          <a:bodyPr lIns="45719" rIns="45719"/>
          <a:lstStyle/>
          <a:p>
            <a:pPr algn="just"/>
            <a:endParaRPr/>
          </a:p>
        </p:txBody>
      </p:sp>
      <p:sp>
        <p:nvSpPr>
          <p:cNvPr id="270" name="ZoneTexte 5"/>
          <p:cNvSpPr txBox="1"/>
          <p:nvPr/>
        </p:nvSpPr>
        <p:spPr>
          <a:xfrm>
            <a:off x="544177" y="1408821"/>
            <a:ext cx="963042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lvl="1" indent="-180975" algn="just">
              <a:buSzPct val="100000"/>
              <a:buFont typeface="Arial"/>
              <a:buChar char="•"/>
              <a:defRPr sz="2000" b="1" i="1" u="sng"/>
            </a:pPr>
            <a:r>
              <a:t>Bras fléchis,</a:t>
            </a:r>
            <a:r>
              <a:rPr b="0" i="0" u="none"/>
              <a:t> </a:t>
            </a:r>
          </a:p>
        </p:txBody>
      </p:sp>
      <p:grpSp>
        <p:nvGrpSpPr>
          <p:cNvPr id="273" name="Rectangle 3"/>
          <p:cNvGrpSpPr/>
          <p:nvPr/>
        </p:nvGrpSpPr>
        <p:grpSpPr>
          <a:xfrm>
            <a:off x="794018" y="4770761"/>
            <a:ext cx="2461848" cy="540060"/>
            <a:chOff x="0" y="0"/>
            <a:chExt cx="2461846" cy="540058"/>
          </a:xfrm>
        </p:grpSpPr>
        <p:sp>
          <p:nvSpPr>
            <p:cNvPr id="271" name="Rectangle"/>
            <p:cNvSpPr/>
            <p:nvPr/>
          </p:nvSpPr>
          <p:spPr>
            <a:xfrm>
              <a:off x="-1" y="0"/>
              <a:ext cx="2461848" cy="540059"/>
            </a:xfrm>
            <a:prstGeom prst="rect">
              <a:avLst/>
            </a:prstGeom>
            <a:noFill/>
            <a:ln w="9525" cap="flat">
              <a:solidFill>
                <a:srgbClr val="059FE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Petite faute"/>
            <p:cNvSpPr txBox="1"/>
            <p:nvPr/>
          </p:nvSpPr>
          <p:spPr>
            <a:xfrm>
              <a:off x="50482" y="76272"/>
              <a:ext cx="2360882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Petite faute</a:t>
              </a:r>
            </a:p>
          </p:txBody>
        </p:sp>
      </p:grpSp>
      <p:grpSp>
        <p:nvGrpSpPr>
          <p:cNvPr id="276" name="Rectangle à coins arrondis 7"/>
          <p:cNvGrpSpPr/>
          <p:nvPr/>
        </p:nvGrpSpPr>
        <p:grpSpPr>
          <a:xfrm>
            <a:off x="578076" y="4148306"/>
            <a:ext cx="2891377" cy="576065"/>
            <a:chOff x="0" y="0"/>
            <a:chExt cx="2891376" cy="576064"/>
          </a:xfrm>
        </p:grpSpPr>
        <p:sp>
          <p:nvSpPr>
            <p:cNvPr id="274" name="Rectangle aux angles arrondis"/>
            <p:cNvSpPr/>
            <p:nvPr/>
          </p:nvSpPr>
          <p:spPr>
            <a:xfrm>
              <a:off x="0" y="0"/>
              <a:ext cx="2891377" cy="57606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" name="Pénalisation de 0,10 Pt"/>
            <p:cNvSpPr txBox="1"/>
            <p:nvPr/>
          </p:nvSpPr>
          <p:spPr>
            <a:xfrm>
              <a:off x="86540" y="112701"/>
              <a:ext cx="271829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Pénalisation de 0,10 Pt</a:t>
              </a:r>
            </a:p>
          </p:txBody>
        </p:sp>
      </p:grpSp>
      <p:grpSp>
        <p:nvGrpSpPr>
          <p:cNvPr id="279" name="Rectangle 11"/>
          <p:cNvGrpSpPr/>
          <p:nvPr/>
        </p:nvGrpSpPr>
        <p:grpSpPr>
          <a:xfrm>
            <a:off x="3866691" y="4770761"/>
            <a:ext cx="2461847" cy="540060"/>
            <a:chOff x="0" y="0"/>
            <a:chExt cx="2461846" cy="540058"/>
          </a:xfrm>
        </p:grpSpPr>
        <p:sp>
          <p:nvSpPr>
            <p:cNvPr id="277" name="Rectangle"/>
            <p:cNvSpPr/>
            <p:nvPr/>
          </p:nvSpPr>
          <p:spPr>
            <a:xfrm>
              <a:off x="-1" y="0"/>
              <a:ext cx="2461848" cy="540059"/>
            </a:xfrm>
            <a:prstGeom prst="rect">
              <a:avLst/>
            </a:prstGeom>
            <a:noFill/>
            <a:ln w="9525" cap="flat">
              <a:solidFill>
                <a:srgbClr val="059FE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Faute Moyenne"/>
            <p:cNvSpPr txBox="1"/>
            <p:nvPr/>
          </p:nvSpPr>
          <p:spPr>
            <a:xfrm>
              <a:off x="50482" y="76272"/>
              <a:ext cx="2360882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Faute Moyenne</a:t>
              </a:r>
            </a:p>
          </p:txBody>
        </p:sp>
      </p:grpSp>
      <p:grpSp>
        <p:nvGrpSpPr>
          <p:cNvPr id="282" name="Rectangle à coins arrondis 11"/>
          <p:cNvGrpSpPr/>
          <p:nvPr/>
        </p:nvGrpSpPr>
        <p:grpSpPr>
          <a:xfrm>
            <a:off x="3682051" y="4148306"/>
            <a:ext cx="2911512" cy="540060"/>
            <a:chOff x="0" y="0"/>
            <a:chExt cx="2911510" cy="540058"/>
          </a:xfrm>
        </p:grpSpPr>
        <p:sp>
          <p:nvSpPr>
            <p:cNvPr id="280" name="Rectangle"/>
            <p:cNvSpPr/>
            <p:nvPr/>
          </p:nvSpPr>
          <p:spPr>
            <a:xfrm>
              <a:off x="0" y="0"/>
              <a:ext cx="2911511" cy="540059"/>
            </a:xfrm>
            <a:prstGeom prst="roundRect">
              <a:avLst>
                <a:gd name="adj" fmla="val 0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Pénalisation de 0,30 Pt"/>
            <p:cNvSpPr txBox="1"/>
            <p:nvPr/>
          </p:nvSpPr>
          <p:spPr>
            <a:xfrm>
              <a:off x="58419" y="94698"/>
              <a:ext cx="2794672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Pénalisation de 0,30 Pt</a:t>
              </a:r>
            </a:p>
          </p:txBody>
        </p:sp>
      </p:grpSp>
      <p:grpSp>
        <p:nvGrpSpPr>
          <p:cNvPr id="285" name="Rectangle 14"/>
          <p:cNvGrpSpPr/>
          <p:nvPr/>
        </p:nvGrpSpPr>
        <p:grpSpPr>
          <a:xfrm>
            <a:off x="7257788" y="4770761"/>
            <a:ext cx="2461847" cy="540060"/>
            <a:chOff x="0" y="0"/>
            <a:chExt cx="2461846" cy="540058"/>
          </a:xfrm>
        </p:grpSpPr>
        <p:sp>
          <p:nvSpPr>
            <p:cNvPr id="283" name="Rectangle"/>
            <p:cNvSpPr/>
            <p:nvPr/>
          </p:nvSpPr>
          <p:spPr>
            <a:xfrm>
              <a:off x="-1" y="0"/>
              <a:ext cx="2461848" cy="540059"/>
            </a:xfrm>
            <a:prstGeom prst="rect">
              <a:avLst/>
            </a:prstGeom>
            <a:noFill/>
            <a:ln w="9525" cap="flat">
              <a:solidFill>
                <a:srgbClr val="059FE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Grosse Faute"/>
            <p:cNvSpPr txBox="1"/>
            <p:nvPr/>
          </p:nvSpPr>
          <p:spPr>
            <a:xfrm>
              <a:off x="50482" y="76272"/>
              <a:ext cx="2360882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t>Grosse Faute</a:t>
              </a:r>
            </a:p>
          </p:txBody>
        </p:sp>
      </p:grpSp>
      <p:grpSp>
        <p:nvGrpSpPr>
          <p:cNvPr id="288" name="Rectangle à coins arrondis 13"/>
          <p:cNvGrpSpPr/>
          <p:nvPr/>
        </p:nvGrpSpPr>
        <p:grpSpPr>
          <a:xfrm>
            <a:off x="6987902" y="4148306"/>
            <a:ext cx="2860949" cy="540060"/>
            <a:chOff x="0" y="0"/>
            <a:chExt cx="2860948" cy="540058"/>
          </a:xfrm>
        </p:grpSpPr>
        <p:sp>
          <p:nvSpPr>
            <p:cNvPr id="286" name="Rectangle aux angles arrondis"/>
            <p:cNvSpPr/>
            <p:nvPr/>
          </p:nvSpPr>
          <p:spPr>
            <a:xfrm>
              <a:off x="0" y="0"/>
              <a:ext cx="2860949" cy="540059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Pénalisation de 0,50 Pt"/>
            <p:cNvSpPr txBox="1"/>
            <p:nvPr/>
          </p:nvSpPr>
          <p:spPr>
            <a:xfrm>
              <a:off x="84783" y="94698"/>
              <a:ext cx="2691382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800"/>
              </a:lvl1pPr>
            </a:lstStyle>
            <a:p>
              <a:r>
                <a:t>Pénalisation de 0,50 Pt</a:t>
              </a:r>
            </a:p>
          </p:txBody>
        </p:sp>
      </p:grpSp>
      <p:graphicFrame>
        <p:nvGraphicFramePr>
          <p:cNvPr id="289" name="Tableau 2"/>
          <p:cNvGraphicFramePr/>
          <p:nvPr/>
        </p:nvGraphicFramePr>
        <p:xfrm>
          <a:off x="1710794" y="5403605"/>
          <a:ext cx="7125760" cy="57606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12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>
                        <a:defRPr sz="2400" b="1" u="sng"/>
                      </a:pPr>
                      <a:r>
                        <a:t>Evaluons</a:t>
                      </a:r>
                      <a:r>
                        <a:rPr sz="2100" b="0" u="none"/>
                        <a:t> au plus juste le niveau de la faute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CBE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0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076" y="1901716"/>
            <a:ext cx="2868136" cy="1968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 9" descr="Imag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2627" y="1901716"/>
            <a:ext cx="2646487" cy="1984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 10" descr="Imag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68908" y="1891328"/>
            <a:ext cx="2622268" cy="196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grpId="4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6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grpId="7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grpId="9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" presetClass="entr" presetSubtype="16" fill="hold" grpId="10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2" animBg="1" advAuto="0"/>
      <p:bldP spid="276" grpId="3" animBg="1" advAuto="0"/>
      <p:bldP spid="279" grpId="5" animBg="1" advAuto="0"/>
      <p:bldP spid="282" grpId="6" animBg="1" advAuto="0"/>
      <p:bldP spid="285" grpId="8" animBg="1" advAuto="0"/>
      <p:bldP spid="288" grpId="9" animBg="1" advAuto="0"/>
      <p:bldP spid="289" grpId="10" animBg="1" advAuto="0"/>
      <p:bldP spid="290" grpId="1" animBg="1" advAuto="0"/>
      <p:bldP spid="291" grpId="4" animBg="1" advAuto="0"/>
      <p:bldP spid="292" grpId="7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L’ATR Appui Tendu Renversé</a:t>
            </a:r>
          </a:p>
        </p:txBody>
      </p:sp>
      <p:sp>
        <p:nvSpPr>
          <p:cNvPr id="295" name="Voir tableau des fautes générales « Divers FSCF »…"/>
          <p:cNvSpPr txBox="1">
            <a:spLocks noGrp="1"/>
          </p:cNvSpPr>
          <p:nvPr>
            <p:ph type="body" idx="4294967295"/>
          </p:nvPr>
        </p:nvSpPr>
        <p:spPr>
          <a:xfrm>
            <a:off x="468312" y="1799999"/>
            <a:ext cx="9791688" cy="4680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just">
              <a:spcBef>
                <a:spcPts val="500"/>
              </a:spcBef>
              <a:defRPr sz="2400"/>
            </a:pPr>
            <a:r>
              <a:t>Voir tableau des fautes générales « Divers FSCF »</a:t>
            </a:r>
          </a:p>
          <a:p>
            <a:pPr algn="just">
              <a:spcBef>
                <a:spcPts val="500"/>
              </a:spcBef>
              <a:defRPr sz="2400"/>
            </a:pPr>
            <a:r>
              <a:t>Fautes techniques : angle avec la verticale</a:t>
            </a:r>
          </a:p>
        </p:txBody>
      </p:sp>
      <p:sp>
        <p:nvSpPr>
          <p:cNvPr id="296" name="Parfait"/>
          <p:cNvSpPr txBox="1"/>
          <p:nvPr/>
        </p:nvSpPr>
        <p:spPr>
          <a:xfrm>
            <a:off x="1626123" y="5096768"/>
            <a:ext cx="914401" cy="367666"/>
          </a:xfrm>
          <a:prstGeom prst="rect">
            <a:avLst/>
          </a:prstGeom>
          <a:solidFill>
            <a:srgbClr val="00FF00"/>
          </a:solidFill>
          <a:ln>
            <a:solidFill>
              <a:srgbClr val="0033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1000"/>
              </a:spcBef>
              <a:defRPr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Parfait</a:t>
            </a:r>
          </a:p>
        </p:txBody>
      </p:sp>
      <p:sp>
        <p:nvSpPr>
          <p:cNvPr id="297" name="Entre 0 et 10° 0,10 pt"/>
          <p:cNvSpPr txBox="1"/>
          <p:nvPr/>
        </p:nvSpPr>
        <p:spPr>
          <a:xfrm>
            <a:off x="2845323" y="5096768"/>
            <a:ext cx="1676401" cy="634366"/>
          </a:xfrm>
          <a:prstGeom prst="rect">
            <a:avLst/>
          </a:prstGeom>
          <a:solidFill>
            <a:srgbClr val="FFFF00"/>
          </a:solidFill>
          <a:ln>
            <a:solidFill>
              <a:srgbClr val="0033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000"/>
              </a:spcBef>
              <a:defRPr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Entre 0 et 10° </a:t>
            </a:r>
            <a:r>
              <a:rPr b="1"/>
              <a:t>0,10</a:t>
            </a:r>
            <a:r>
              <a:t> pt</a:t>
            </a:r>
          </a:p>
        </p:txBody>
      </p:sp>
      <p:sp>
        <p:nvSpPr>
          <p:cNvPr id="298" name="Entre 10 et 30° 0,50 pt"/>
          <p:cNvSpPr txBox="1"/>
          <p:nvPr/>
        </p:nvSpPr>
        <p:spPr>
          <a:xfrm>
            <a:off x="4750323" y="5249168"/>
            <a:ext cx="1795464" cy="634366"/>
          </a:xfrm>
          <a:prstGeom prst="rect">
            <a:avLst/>
          </a:prstGeom>
          <a:solidFill>
            <a:srgbClr val="FF9900"/>
          </a:solidFill>
          <a:ln>
            <a:solidFill>
              <a:srgbClr val="0033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000"/>
              </a:spcBef>
              <a:defRPr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Entre 10 et 30° </a:t>
            </a:r>
            <a:r>
              <a:rPr b="1"/>
              <a:t>0,50</a:t>
            </a:r>
            <a:r>
              <a:t> pt</a:t>
            </a:r>
          </a:p>
        </p:txBody>
      </p:sp>
      <p:sp>
        <p:nvSpPr>
          <p:cNvPr id="299" name="Sup ou égal à 30° Elément non reconnu, perte de la valeur de l’ATR en note D"/>
          <p:cNvSpPr txBox="1"/>
          <p:nvPr/>
        </p:nvSpPr>
        <p:spPr>
          <a:xfrm>
            <a:off x="6655323" y="5401568"/>
            <a:ext cx="2057401" cy="1221106"/>
          </a:xfrm>
          <a:prstGeom prst="rect">
            <a:avLst/>
          </a:prstGeom>
          <a:solidFill>
            <a:srgbClr val="FF3300"/>
          </a:solidFill>
          <a:ln>
            <a:solidFill>
              <a:srgbClr val="003399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lnSpc>
                <a:spcPct val="80000"/>
              </a:lnSpc>
              <a:defRPr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Sup ou égal à 30° Elément non reconnu, perte de la valeur de l’ATR en note D</a:t>
            </a:r>
          </a:p>
        </p:txBody>
      </p:sp>
      <p:pic>
        <p:nvPicPr>
          <p:cNvPr id="300" name="Capture d’écran 2024-11-20 à 03.26.57.png" descr="Capture d’écran 2024-11-20 à 03.26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710037" y="2999303"/>
            <a:ext cx="596867" cy="1969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angles ATR.png" descr="angles AT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3831" y="2447626"/>
            <a:ext cx="7759212" cy="2967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La chute</a:t>
            </a:r>
          </a:p>
        </p:txBody>
      </p:sp>
      <p:sp>
        <p:nvSpPr>
          <p:cNvPr id="304" name="Espace réservé du contenu 2"/>
          <p:cNvSpPr txBox="1"/>
          <p:nvPr/>
        </p:nvSpPr>
        <p:spPr>
          <a:xfrm>
            <a:off x="514031" y="1404019"/>
            <a:ext cx="9700261" cy="4957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91077" indent="-391077" algn="ctr">
              <a:spcBef>
                <a:spcPts val="600"/>
              </a:spcBef>
              <a:defRPr sz="2400" b="1"/>
            </a:pPr>
            <a:r>
              <a:t>Chute au sol ou sur l’agrès : </a:t>
            </a:r>
            <a:r>
              <a:rPr>
                <a:solidFill>
                  <a:srgbClr val="FF0000"/>
                </a:solidFill>
              </a:rPr>
              <a:t>1,00 point.</a:t>
            </a:r>
          </a:p>
          <a:p>
            <a:pPr marL="391077" indent="-391077" algn="just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En cas de chute la gymnaste a droit à un temps d’arrêt limité avant la reprise de son mouvement : </a:t>
            </a:r>
            <a:endParaRPr sz="3600"/>
          </a:p>
          <a:p>
            <a:pPr algn="just">
              <a:spcBef>
                <a:spcPts val="800"/>
              </a:spcBef>
              <a:defRPr sz="2400"/>
            </a:pPr>
            <a:endParaRPr sz="3600"/>
          </a:p>
          <a:p>
            <a:pPr marL="542925" lvl="1" indent="-180975" algn="just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t>30 secondes en barres</a:t>
            </a:r>
            <a:endParaRPr sz="3200"/>
          </a:p>
          <a:p>
            <a:pPr lvl="1" indent="361950" algn="just">
              <a:spcBef>
                <a:spcPts val="700"/>
              </a:spcBef>
              <a:defRPr sz="1200" b="1"/>
            </a:pPr>
            <a:endParaRPr sz="3200"/>
          </a:p>
          <a:p>
            <a:pPr marL="542925" lvl="1" indent="-180975" algn="just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t>10 secondes en poutre.</a:t>
            </a:r>
            <a:endParaRPr sz="3200"/>
          </a:p>
          <a:p>
            <a:pPr lvl="1" indent="361950" algn="just">
              <a:spcBef>
                <a:spcPts val="700"/>
              </a:spcBef>
              <a:defRPr sz="2400" b="1"/>
            </a:pPr>
            <a:endParaRPr sz="3200"/>
          </a:p>
          <a:p>
            <a:pPr marL="391077" indent="-391077" algn="just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 Durant cette interruption, l’entraîneur est autorisé à assister et à conseiller la gymnaste.</a:t>
            </a:r>
            <a:endParaRPr sz="3600"/>
          </a:p>
          <a:p>
            <a:pPr marL="391077" indent="-391077">
              <a:spcBef>
                <a:spcPts val="600"/>
              </a:spcBef>
              <a:buSzPct val="100000"/>
              <a:buChar char="❑"/>
              <a:defRPr sz="2400"/>
            </a:pPr>
            <a:endParaRPr sz="3600"/>
          </a:p>
        </p:txBody>
      </p:sp>
      <p:pic>
        <p:nvPicPr>
          <p:cNvPr id="3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4319" y="3194066"/>
            <a:ext cx="936105" cy="1174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1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3" presetClass="entr" presetSubtype="16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3" presetClass="entr" presetSubtype="16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2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1" build="p" bldLvl="5" animBg="1" advAuto="0"/>
      <p:bldP spid="305" grpId="2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Présence de l’entraîneur</a:t>
            </a:r>
          </a:p>
        </p:txBody>
      </p:sp>
      <p:graphicFrame>
        <p:nvGraphicFramePr>
          <p:cNvPr id="308" name="Tableau 2"/>
          <p:cNvGraphicFramePr/>
          <p:nvPr/>
        </p:nvGraphicFramePr>
        <p:xfrm>
          <a:off x="468310" y="1456694"/>
          <a:ext cx="9791704" cy="61721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895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/>
                        <a:t>Poutre, sol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/>
                        <a:t>                        Saut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9" name="Tableau 3"/>
          <p:cNvGraphicFramePr/>
          <p:nvPr/>
        </p:nvGraphicFramePr>
        <p:xfrm>
          <a:off x="468312" y="2197779"/>
          <a:ext cx="4888921" cy="222737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88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2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Présence de l’entraîneur sur le tapis ou mains au dessus du tapis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49"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12" name="Rectangle 6"/>
          <p:cNvGrpSpPr/>
          <p:nvPr/>
        </p:nvGrpSpPr>
        <p:grpSpPr>
          <a:xfrm>
            <a:off x="669129" y="2938651"/>
            <a:ext cx="4527750" cy="534552"/>
            <a:chOff x="0" y="0"/>
            <a:chExt cx="4527748" cy="534550"/>
          </a:xfrm>
        </p:grpSpPr>
        <p:sp>
          <p:nvSpPr>
            <p:cNvPr id="310" name="Rectangle"/>
            <p:cNvSpPr/>
            <p:nvPr/>
          </p:nvSpPr>
          <p:spPr>
            <a:xfrm>
              <a:off x="-1" y="0"/>
              <a:ext cx="4527750" cy="534551"/>
            </a:xfrm>
            <a:prstGeom prst="rect">
              <a:avLst/>
            </a:prstGeom>
            <a:solidFill>
              <a:srgbClr val="FDEADA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Sol"/>
            <p:cNvSpPr txBox="1"/>
            <p:nvPr/>
          </p:nvSpPr>
          <p:spPr>
            <a:xfrm>
              <a:off x="58419" y="73518"/>
              <a:ext cx="4410909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r>
                <a:t>Sol</a:t>
              </a:r>
            </a:p>
          </p:txBody>
        </p:sp>
      </p:grpSp>
      <p:grpSp>
        <p:nvGrpSpPr>
          <p:cNvPr id="315" name="Rectangle 7"/>
          <p:cNvGrpSpPr/>
          <p:nvPr/>
        </p:nvGrpSpPr>
        <p:grpSpPr>
          <a:xfrm>
            <a:off x="659081" y="3678625"/>
            <a:ext cx="2808314" cy="534552"/>
            <a:chOff x="0" y="0"/>
            <a:chExt cx="2808312" cy="534550"/>
          </a:xfrm>
        </p:grpSpPr>
        <p:sp>
          <p:nvSpPr>
            <p:cNvPr id="313" name="Rectangle"/>
            <p:cNvSpPr/>
            <p:nvPr/>
          </p:nvSpPr>
          <p:spPr>
            <a:xfrm>
              <a:off x="-1" y="0"/>
              <a:ext cx="2808314" cy="534551"/>
            </a:xfrm>
            <a:prstGeom prst="rect">
              <a:avLst/>
            </a:prstGeom>
            <a:solidFill>
              <a:srgbClr val="FDEADA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4" name="Poutre"/>
            <p:cNvSpPr txBox="1"/>
            <p:nvPr/>
          </p:nvSpPr>
          <p:spPr>
            <a:xfrm>
              <a:off x="58419" y="73518"/>
              <a:ext cx="2691474" cy="387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r>
                <a:t>Poutre    </a:t>
              </a:r>
            </a:p>
          </p:txBody>
        </p:sp>
      </p:grpSp>
      <p:sp>
        <p:nvSpPr>
          <p:cNvPr id="316" name="Organigramme : Processus 14"/>
          <p:cNvSpPr/>
          <p:nvPr/>
        </p:nvSpPr>
        <p:spPr>
          <a:xfrm>
            <a:off x="1625955" y="3928491"/>
            <a:ext cx="1080122" cy="4572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317" name="Tableau 9"/>
          <p:cNvGraphicFramePr/>
          <p:nvPr/>
        </p:nvGraphicFramePr>
        <p:xfrm>
          <a:off x="5377329" y="2197779"/>
          <a:ext cx="4882684" cy="222737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88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016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/>
                        <a:t>Présence de l’entraîneur entre le tremplin &amp; la table, sur le tapis ou mains au dessus du tapis</a:t>
                      </a:r>
                    </a:p>
                  </a:txBody>
                  <a:tcPr marL="45720" marR="45720" horzOverflow="overflow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353">
                <a:tc>
                  <a:txBody>
                    <a:bodyPr/>
                    <a:lstStyle/>
                    <a:p>
                      <a:pPr algn="l">
                        <a:defRPr sz="21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8" name="Rectangle 10"/>
          <p:cNvSpPr/>
          <p:nvPr/>
        </p:nvSpPr>
        <p:spPr>
          <a:xfrm>
            <a:off x="7201644" y="3530351"/>
            <a:ext cx="288033" cy="144017"/>
          </a:xfrm>
          <a:prstGeom prst="rect">
            <a:avLst/>
          </a:prstGeom>
          <a:solidFill>
            <a:srgbClr val="FDEADA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319" name="Tableau 11"/>
          <p:cNvGraphicFramePr/>
          <p:nvPr/>
        </p:nvGraphicFramePr>
        <p:xfrm>
          <a:off x="468312" y="4476750"/>
          <a:ext cx="4878874" cy="48309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878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096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Pénalité de </a:t>
                      </a:r>
                      <a:r>
                        <a:rPr b="1" i="1" u="sng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t>sur la note finale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0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3909524" y="2990132"/>
            <a:ext cx="389536" cy="285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2606993" y="3583125"/>
            <a:ext cx="389535" cy="285197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Rectangle à coins arrondis 17"/>
          <p:cNvSpPr/>
          <p:nvPr/>
        </p:nvSpPr>
        <p:spPr>
          <a:xfrm>
            <a:off x="7692938" y="3367285"/>
            <a:ext cx="540061" cy="432049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23" name="Rectangle 15"/>
          <p:cNvSpPr/>
          <p:nvPr/>
        </p:nvSpPr>
        <p:spPr>
          <a:xfrm>
            <a:off x="8348997" y="3108294"/>
            <a:ext cx="1224137" cy="936105"/>
          </a:xfrm>
          <a:prstGeom prst="rect">
            <a:avLst/>
          </a:prstGeom>
          <a:solidFill>
            <a:srgbClr val="FDEADA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24" name="Image 16" descr="Imag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8684166" y="3041462"/>
            <a:ext cx="389536" cy="285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 17" descr="Imag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7216361" y="3194151"/>
            <a:ext cx="389536" cy="28519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6" name="Tableau 18"/>
          <p:cNvGraphicFramePr/>
          <p:nvPr/>
        </p:nvGraphicFramePr>
        <p:xfrm>
          <a:off x="5377329" y="4457700"/>
          <a:ext cx="4882684" cy="50214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88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146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Pénalité de </a:t>
                      </a:r>
                      <a:r>
                        <a:rPr b="1" i="1" u="sng">
                          <a:solidFill>
                            <a:srgbClr val="FF0000"/>
                          </a:solidFill>
                        </a:rPr>
                        <a:t>0.50 Pt </a:t>
                      </a:r>
                      <a:r>
                        <a:t>sur la note finale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" name="ZoneTexte 20"/>
          <p:cNvSpPr txBox="1"/>
          <p:nvPr/>
        </p:nvSpPr>
        <p:spPr>
          <a:xfrm>
            <a:off x="534129" y="5051914"/>
            <a:ext cx="9680163" cy="1035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61950" lvl="1" indent="-180975">
              <a:spcBef>
                <a:spcPts val="600"/>
              </a:spcBef>
              <a:buSzPct val="100000"/>
              <a:buFont typeface="Arial"/>
              <a:buChar char="•"/>
              <a:defRPr sz="2000" u="sng" spc="-50"/>
            </a:pPr>
            <a:r>
              <a:t>La présence de l’entraîneur est autorisée en Barres sans pénalités</a:t>
            </a:r>
          </a:p>
          <a:p>
            <a:pPr marL="361950" lvl="1" indent="-180975">
              <a:spcBef>
                <a:spcPts val="600"/>
              </a:spcBef>
              <a:buSzPct val="100000"/>
              <a:buFont typeface="Arial"/>
              <a:buChar char="•"/>
              <a:defRPr sz="2000" spc="-50"/>
            </a:pPr>
            <a:r>
              <a:t>L'entraîneur peut indiquer sans pénalité l'ordre des éléments aux 3 premiers degré poussin.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" presetClass="entr" presetSubtype="16" fill="hold" grpId="6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" presetClass="entr" presetSubtype="16" fill="hold" grpId="7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grpId="13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" presetClass="entr" presetSubtype="16" fill="hold" grpId="14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3" presetClass="entr" presetSubtype="16" fill="hold" grpId="15" nodeType="after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1" animBg="1" advAuto="0"/>
      <p:bldP spid="309" grpId="2" animBg="1" advAuto="0"/>
      <p:bldP spid="312" grpId="3" animBg="1" advAuto="0"/>
      <p:bldP spid="315" grpId="4" animBg="1" advAuto="0"/>
      <p:bldP spid="316" grpId="5" animBg="1" advAuto="0"/>
      <p:bldP spid="317" grpId="9" animBg="1" advAuto="0"/>
      <p:bldP spid="318" grpId="10" animBg="1" advAuto="0"/>
      <p:bldP spid="319" grpId="8" animBg="1" advAuto="0"/>
      <p:bldP spid="320" grpId="6" animBg="1" advAuto="0"/>
      <p:bldP spid="321" grpId="7" animBg="1" advAuto="0"/>
      <p:bldP spid="322" grpId="11" animBg="1" advAuto="0"/>
      <p:bldP spid="323" grpId="12" animBg="1" advAuto="0"/>
      <p:bldP spid="324" grpId="13" animBg="1" advAuto="0"/>
      <p:bldP spid="325" grpId="14" animBg="1" advAuto="0"/>
      <p:bldP spid="326" grpId="15" animBg="1" advAuto="0"/>
      <p:bldP spid="327" grpId="1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Sommaire</a:t>
            </a:r>
          </a:p>
        </p:txBody>
      </p:sp>
      <p:sp>
        <p:nvSpPr>
          <p:cNvPr id="111" name="Rectangle 5"/>
          <p:cNvSpPr/>
          <p:nvPr/>
        </p:nvSpPr>
        <p:spPr>
          <a:xfrm>
            <a:off x="491195" y="2217177"/>
            <a:ext cx="2668922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tangle 6"/>
          <p:cNvSpPr/>
          <p:nvPr/>
        </p:nvSpPr>
        <p:spPr>
          <a:xfrm>
            <a:off x="502916" y="2805684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Rectangle 7"/>
          <p:cNvSpPr/>
          <p:nvPr/>
        </p:nvSpPr>
        <p:spPr>
          <a:xfrm>
            <a:off x="488848" y="3382472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Rectangle 8"/>
          <p:cNvSpPr/>
          <p:nvPr/>
        </p:nvSpPr>
        <p:spPr>
          <a:xfrm>
            <a:off x="502916" y="3959261"/>
            <a:ext cx="2668921" cy="3431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Arrondir un rectangle à un seul coin 26"/>
          <p:cNvSpPr/>
          <p:nvPr/>
        </p:nvSpPr>
        <p:spPr>
          <a:xfrm>
            <a:off x="1029083" y="1973529"/>
            <a:ext cx="1588451" cy="2619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00" y="0"/>
                </a:lnTo>
                <a:cubicBezTo>
                  <a:pt x="19988" y="0"/>
                  <a:pt x="21600" y="977"/>
                  <a:pt x="21600" y="2183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009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6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477" y="2082713"/>
            <a:ext cx="717487" cy="676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 7" descr="Imag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258" y="2663255"/>
            <a:ext cx="668041" cy="745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 9" descr="Imag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5906" y="3254619"/>
            <a:ext cx="668041" cy="745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 10" descr="Imag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2258" y="3847415"/>
            <a:ext cx="668041" cy="74578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Espace réservé du texte 2"/>
          <p:cNvSpPr txBox="1"/>
          <p:nvPr/>
        </p:nvSpPr>
        <p:spPr>
          <a:xfrm>
            <a:off x="4039453" y="2010779"/>
            <a:ext cx="5213960" cy="227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91077" indent="-391077">
              <a:spcBef>
                <a:spcPts val="1500"/>
              </a:spcBef>
              <a:defRPr sz="2800"/>
            </a:pPr>
            <a:r>
              <a:t>Le jugement !!!</a:t>
            </a:r>
            <a:endParaRPr sz="3600"/>
          </a:p>
          <a:p>
            <a:pPr marL="391077" indent="-391077">
              <a:spcBef>
                <a:spcPts val="1500"/>
              </a:spcBef>
              <a:defRPr sz="2800"/>
            </a:pPr>
            <a:r>
              <a:t>La note</a:t>
            </a:r>
            <a:endParaRPr sz="3600"/>
          </a:p>
          <a:p>
            <a:pPr marL="391077" indent="-391077">
              <a:spcBef>
                <a:spcPts val="1500"/>
              </a:spcBef>
              <a:defRPr sz="2800"/>
            </a:pPr>
            <a:r>
              <a:t>Les fautes</a:t>
            </a:r>
            <a:endParaRPr sz="3600"/>
          </a:p>
          <a:p>
            <a:pPr marL="391077" indent="-391077">
              <a:spcBef>
                <a:spcPts val="1500"/>
              </a:spcBef>
              <a:defRPr sz="2800"/>
            </a:pPr>
            <a:r>
              <a:t>Exemples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Le Jugement</a:t>
            </a:r>
          </a:p>
        </p:txBody>
      </p:sp>
      <p:sp>
        <p:nvSpPr>
          <p:cNvPr id="123" name="Espace réservé du contenu 2"/>
          <p:cNvSpPr txBox="1"/>
          <p:nvPr/>
        </p:nvSpPr>
        <p:spPr>
          <a:xfrm>
            <a:off x="514033" y="1365919"/>
            <a:ext cx="9700261" cy="525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77013" lvl="1" indent="166207" defTabSz="443221">
              <a:spcBef>
                <a:spcPts val="500"/>
              </a:spcBef>
              <a:defRPr sz="2040"/>
            </a:pPr>
            <a:r>
              <a:t>Le jugement est une </a:t>
            </a:r>
            <a:r>
              <a:rPr sz="2380" b="1" i="1" u="sng"/>
              <a:t>évaluation </a:t>
            </a:r>
            <a:r>
              <a:t>(valorisation du travail exécuté)</a:t>
            </a:r>
            <a:endParaRPr sz="2720"/>
          </a:p>
          <a:p>
            <a:pPr marL="277013" lvl="1" indent="166207" defTabSz="443221">
              <a:spcBef>
                <a:spcPts val="600"/>
              </a:spcBef>
              <a:defRPr sz="2040"/>
            </a:pPr>
            <a:endParaRPr sz="2720"/>
          </a:p>
          <a:p>
            <a:pPr marL="601821" lvl="1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t>Ce que vous aurez à évaluer :</a:t>
            </a:r>
          </a:p>
          <a:p>
            <a:pPr lvl="1" indent="153828" algn="just" defTabSz="443221">
              <a:spcBef>
                <a:spcPts val="400"/>
              </a:spcBef>
              <a:defRPr sz="2040" i="1" u="sng"/>
            </a:pPr>
            <a:r>
              <a:t>La réalisation ou l’exécution d’un exercice en conformité avec le texte</a:t>
            </a:r>
            <a:r>
              <a:rPr u="none"/>
              <a:t> et respectant les exigences techniques</a:t>
            </a:r>
          </a:p>
          <a:p>
            <a:pPr lvl="1" indent="153828" algn="just" defTabSz="443221">
              <a:spcBef>
                <a:spcPts val="400"/>
              </a:spcBef>
              <a:defRPr sz="2040" i="1" u="sng"/>
            </a:pPr>
            <a:endParaRPr u="none"/>
          </a:p>
          <a:p>
            <a:pPr marL="601821" lvl="1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t>Chaque membre du jury doit :</a:t>
            </a:r>
          </a:p>
          <a:p>
            <a:pPr marL="1177907" lvl="2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t>Avoir suivi une formation adaptée et un recyclage annuel </a:t>
            </a:r>
          </a:p>
          <a:p>
            <a:pPr marL="1177907" lvl="2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t>Juger </a:t>
            </a:r>
            <a:r>
              <a:rPr>
                <a:solidFill>
                  <a:srgbClr val="FF0000"/>
                </a:solidFill>
              </a:rPr>
              <a:t>avec exactitude et impartialité</a:t>
            </a:r>
            <a:r>
              <a:t> les exercices présentés</a:t>
            </a:r>
          </a:p>
          <a:p>
            <a:pPr marL="1177907" lvl="2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r>
              <a:t>Poser </a:t>
            </a:r>
            <a:r>
              <a:rPr>
                <a:solidFill>
                  <a:srgbClr val="FF0000"/>
                </a:solidFill>
              </a:rPr>
              <a:t>SA note </a:t>
            </a:r>
            <a:r>
              <a:t>et valider avec son/ses partenaire(s)</a:t>
            </a:r>
          </a:p>
          <a:p>
            <a:pPr marL="601821" lvl="1" indent="-291465" defTabSz="443221">
              <a:spcBef>
                <a:spcPts val="400"/>
              </a:spcBef>
              <a:buSzPct val="100000"/>
              <a:buFont typeface="Arial"/>
              <a:buChar char="•"/>
              <a:defRPr sz="2040"/>
            </a:pPr>
            <a:endParaRPr/>
          </a:p>
          <a:p>
            <a:pPr defTabSz="443221">
              <a:spcBef>
                <a:spcPts val="1400"/>
              </a:spcBef>
              <a:defRPr sz="2210" b="1" i="1" u="sng"/>
            </a:pPr>
            <a:r>
              <a:t>En cas de doute, on juge </a:t>
            </a:r>
            <a:r>
              <a:rPr>
                <a:solidFill>
                  <a:srgbClr val="FF0000"/>
                </a:solidFill>
              </a:rPr>
              <a:t>au bénéfice</a:t>
            </a:r>
            <a:r>
              <a:t> de la gymnaste</a:t>
            </a:r>
            <a:endParaRPr sz="2720"/>
          </a:p>
          <a:p>
            <a:pPr lvl="1" indent="600472" defTabSz="443221">
              <a:spcBef>
                <a:spcPts val="600"/>
              </a:spcBef>
              <a:defRPr sz="2040" i="1"/>
            </a:pPr>
            <a:endParaRPr sz="272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Positions ou attitudes courantes</a:t>
            </a:r>
          </a:p>
        </p:txBody>
      </p:sp>
      <p:grpSp>
        <p:nvGrpSpPr>
          <p:cNvPr id="128" name="Rectangle 2"/>
          <p:cNvGrpSpPr/>
          <p:nvPr/>
        </p:nvGrpSpPr>
        <p:grpSpPr>
          <a:xfrm>
            <a:off x="468311" y="1408821"/>
            <a:ext cx="9761539" cy="4449369"/>
            <a:chOff x="0" y="0"/>
            <a:chExt cx="9761537" cy="4449367"/>
          </a:xfrm>
        </p:grpSpPr>
        <p:sp>
          <p:nvSpPr>
            <p:cNvPr id="126" name="Rectangle"/>
            <p:cNvSpPr/>
            <p:nvPr/>
          </p:nvSpPr>
          <p:spPr>
            <a:xfrm>
              <a:off x="-1" y="-1"/>
              <a:ext cx="9761539" cy="4449369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/>
              <a:endParaRPr/>
            </a:p>
          </p:txBody>
        </p:sp>
        <p:sp>
          <p:nvSpPr>
            <p:cNvPr id="127" name="½ pointes, position sur la pointe des pieds pour se déplacer en Sol ou en poutre. Lorsque c’est précisé dans le texte."/>
            <p:cNvSpPr txBox="1"/>
            <p:nvPr/>
          </p:nvSpPr>
          <p:spPr>
            <a:xfrm>
              <a:off x="58419" y="12699"/>
              <a:ext cx="9644699" cy="1301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80974" lvl="1" indent="-180974" algn="just">
                <a:buSzPct val="100000"/>
                <a:buFont typeface="Arial"/>
                <a:buChar char="•"/>
                <a:defRPr b="1" i="1" u="sng"/>
              </a:pPr>
              <a:r>
                <a:t>½ pointes,</a:t>
              </a:r>
              <a:r>
                <a:rPr b="0" i="0" u="none"/>
                <a:t> position sur la pointe des pieds pour se déplacer en Sol ou en poutre. Lorsque c’est précisé dans le texte.</a:t>
              </a:r>
              <a:endParaRPr>
                <a:solidFill>
                  <a:srgbClr val="FFFFFF"/>
                </a:solidFill>
              </a:endParaRPr>
            </a:p>
            <a:p>
              <a:pPr lvl="1" algn="just"/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129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2591" y="2228106"/>
            <a:ext cx="5766792" cy="3549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animBg="1" advAuto="0"/>
      <p:bldP spid="129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Positions ou attitudes courantes</a:t>
            </a:r>
          </a:p>
        </p:txBody>
      </p:sp>
      <p:grpSp>
        <p:nvGrpSpPr>
          <p:cNvPr id="134" name="Rectangle 2"/>
          <p:cNvGrpSpPr/>
          <p:nvPr/>
        </p:nvGrpSpPr>
        <p:grpSpPr>
          <a:xfrm>
            <a:off x="468311" y="1408821"/>
            <a:ext cx="9761539" cy="4449369"/>
            <a:chOff x="0" y="0"/>
            <a:chExt cx="9761537" cy="4449367"/>
          </a:xfrm>
        </p:grpSpPr>
        <p:sp>
          <p:nvSpPr>
            <p:cNvPr id="132" name="Rectangle"/>
            <p:cNvSpPr/>
            <p:nvPr/>
          </p:nvSpPr>
          <p:spPr>
            <a:xfrm>
              <a:off x="-1" y="-1"/>
              <a:ext cx="9761539" cy="4449369"/>
            </a:xfrm>
            <a:prstGeom prst="rect">
              <a:avLst/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/>
              <a:endParaRPr/>
            </a:p>
          </p:txBody>
        </p:sp>
        <p:sp>
          <p:nvSpPr>
            <p:cNvPr id="133" name="Fente Avant, pieds décalés, corps incliné vers l’avant, bras dans le prolongement du corps. Position de départ ou d’arrivée d’une difficulté"/>
            <p:cNvSpPr txBox="1"/>
            <p:nvPr/>
          </p:nvSpPr>
          <p:spPr>
            <a:xfrm>
              <a:off x="58419" y="12699"/>
              <a:ext cx="9644699" cy="1276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80975" lvl="1" indent="-180975" algn="just">
                <a:buSzPct val="100000"/>
                <a:buFont typeface="Arial"/>
                <a:buChar char="•"/>
                <a:defRPr sz="2000" b="1" i="1" u="sng"/>
              </a:pPr>
              <a:r>
                <a:t>Fente Avant,</a:t>
              </a:r>
              <a:r>
                <a:rPr b="0" i="0" u="none"/>
                <a:t> pieds décalés, corps incliné vers l’avant, bras dans le prolongement du corps. Position de départ ou d’arrivée d’une difficulté </a:t>
              </a:r>
              <a:endParaRPr>
                <a:solidFill>
                  <a:srgbClr val="FFFFFF"/>
                </a:solidFill>
              </a:endParaRPr>
            </a:p>
            <a:p>
              <a:pPr marL="180974" lvl="1" indent="-180974" algn="just">
                <a:buSzPct val="100000"/>
                <a:buFont typeface="Arial"/>
                <a:buChar char="•"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135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0875" y="2180491"/>
            <a:ext cx="5391225" cy="3587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Positions ou attitudes courantes</a:t>
            </a:r>
          </a:p>
        </p:txBody>
      </p:sp>
      <p:sp>
        <p:nvSpPr>
          <p:cNvPr id="138" name="Rectangle 2"/>
          <p:cNvSpPr/>
          <p:nvPr/>
        </p:nvSpPr>
        <p:spPr>
          <a:xfrm>
            <a:off x="468311" y="1408821"/>
            <a:ext cx="9761539" cy="4449369"/>
          </a:xfrm>
          <a:prstGeom prst="rect">
            <a:avLst/>
          </a:prstGeom>
          <a:ln w="25400">
            <a:solidFill>
              <a:srgbClr val="0875A5"/>
            </a:solidFill>
          </a:ln>
        </p:spPr>
        <p:txBody>
          <a:bodyPr lIns="45719" rIns="45719"/>
          <a:lstStyle/>
          <a:p>
            <a:pPr algn="just"/>
            <a:endParaRPr/>
          </a:p>
        </p:txBody>
      </p:sp>
      <p:sp>
        <p:nvSpPr>
          <p:cNvPr id="139" name="ZoneTexte 5"/>
          <p:cNvSpPr txBox="1"/>
          <p:nvPr/>
        </p:nvSpPr>
        <p:spPr>
          <a:xfrm>
            <a:off x="638573" y="1483781"/>
            <a:ext cx="946454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lvl="1" indent="-180975" algn="just">
              <a:buSzPct val="100000"/>
              <a:buFont typeface="Arial"/>
              <a:buChar char="•"/>
              <a:defRPr sz="2000" b="1" i="1" u="sng"/>
            </a:pPr>
            <a:r>
              <a:t>Arabesque,</a:t>
            </a:r>
            <a:r>
              <a:rPr b="0" i="0" u="none"/>
              <a:t> Jambe tendue à l’oblique arrière basse avec la jambe d’appui tendue ou mi fléchie</a:t>
            </a:r>
          </a:p>
        </p:txBody>
      </p:sp>
      <p:pic>
        <p:nvPicPr>
          <p:cNvPr id="140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8433" y="2164678"/>
            <a:ext cx="5674233" cy="3613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Positions ou attitudes courantes</a:t>
            </a:r>
          </a:p>
        </p:txBody>
      </p:sp>
      <p:sp>
        <p:nvSpPr>
          <p:cNvPr id="143" name="Rectangle 2"/>
          <p:cNvSpPr/>
          <p:nvPr/>
        </p:nvSpPr>
        <p:spPr>
          <a:xfrm>
            <a:off x="468311" y="1408821"/>
            <a:ext cx="9761539" cy="4449369"/>
          </a:xfrm>
          <a:prstGeom prst="rect">
            <a:avLst/>
          </a:prstGeom>
          <a:ln w="25400">
            <a:solidFill>
              <a:srgbClr val="0875A5"/>
            </a:solidFill>
          </a:ln>
        </p:spPr>
        <p:txBody>
          <a:bodyPr lIns="45719" rIns="45719"/>
          <a:lstStyle/>
          <a:p>
            <a:pPr algn="just"/>
            <a:endParaRPr/>
          </a:p>
        </p:txBody>
      </p:sp>
      <p:sp>
        <p:nvSpPr>
          <p:cNvPr id="144" name="ZoneTexte 5"/>
          <p:cNvSpPr txBox="1"/>
          <p:nvPr/>
        </p:nvSpPr>
        <p:spPr>
          <a:xfrm>
            <a:off x="638573" y="1483781"/>
            <a:ext cx="946454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lvl="1" indent="-180975" algn="just">
              <a:buSzPct val="100000"/>
              <a:buFont typeface="Arial"/>
              <a:buChar char="•"/>
              <a:defRPr sz="2000" b="1" u="sng"/>
            </a:pPr>
            <a:r>
              <a:t>ATR</a:t>
            </a:r>
            <a:r>
              <a:rPr b="0" u="none"/>
              <a:t>, </a:t>
            </a:r>
            <a:r>
              <a:rPr u="none"/>
              <a:t>A</a:t>
            </a:r>
            <a:r>
              <a:rPr b="0" u="none"/>
              <a:t>ppui </a:t>
            </a:r>
            <a:r>
              <a:rPr u="none"/>
              <a:t>T</a:t>
            </a:r>
            <a:r>
              <a:rPr b="0" u="none"/>
              <a:t>endu </a:t>
            </a:r>
            <a:r>
              <a:rPr u="none"/>
              <a:t>R</a:t>
            </a:r>
            <a:r>
              <a:rPr b="0" u="none"/>
              <a:t>enversé</a:t>
            </a:r>
          </a:p>
        </p:txBody>
      </p:sp>
      <p:pic>
        <p:nvPicPr>
          <p:cNvPr id="145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8678" y="1883891"/>
            <a:ext cx="5727568" cy="3763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 cap="none"/>
            </a:lvl1pPr>
          </a:lstStyle>
          <a:p>
            <a:r>
              <a:t>Positions ou attitudes courantes</a:t>
            </a:r>
          </a:p>
        </p:txBody>
      </p:sp>
      <p:sp>
        <p:nvSpPr>
          <p:cNvPr id="148" name="Rectangle 2"/>
          <p:cNvSpPr/>
          <p:nvPr/>
        </p:nvSpPr>
        <p:spPr>
          <a:xfrm>
            <a:off x="468311" y="1408821"/>
            <a:ext cx="9761539" cy="4449369"/>
          </a:xfrm>
          <a:prstGeom prst="rect">
            <a:avLst/>
          </a:prstGeom>
          <a:ln w="25400">
            <a:solidFill>
              <a:srgbClr val="0875A5"/>
            </a:solidFill>
          </a:ln>
        </p:spPr>
        <p:txBody>
          <a:bodyPr lIns="45719" rIns="45719"/>
          <a:lstStyle/>
          <a:p>
            <a:pPr algn="just"/>
            <a:endParaRPr/>
          </a:p>
        </p:txBody>
      </p:sp>
      <p:sp>
        <p:nvSpPr>
          <p:cNvPr id="149" name="ZoneTexte 5"/>
          <p:cNvSpPr txBox="1"/>
          <p:nvPr/>
        </p:nvSpPr>
        <p:spPr>
          <a:xfrm>
            <a:off x="638573" y="1483781"/>
            <a:ext cx="9464542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80975" lvl="1" indent="-180975" algn="just">
              <a:buSzPct val="100000"/>
              <a:buFont typeface="Arial"/>
              <a:buChar char="•"/>
              <a:defRPr sz="2000" b="1" u="sng"/>
            </a:pPr>
            <a:r>
              <a:t>Horizontale</a:t>
            </a:r>
            <a:r>
              <a:rPr u="none"/>
              <a:t>,</a:t>
            </a:r>
            <a:r>
              <a:rPr b="0" u="none"/>
              <a:t> position du corps, des bras ou des jambes formant une ligne parallèle avec le sol </a:t>
            </a:r>
          </a:p>
        </p:txBody>
      </p:sp>
      <p:pic>
        <p:nvPicPr>
          <p:cNvPr id="150" name="Image 6" descr="Imag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7464" y="2240782"/>
            <a:ext cx="4886095" cy="34625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Rectangle à coins arrondis 10"/>
          <p:cNvGrpSpPr/>
          <p:nvPr/>
        </p:nvGrpSpPr>
        <p:grpSpPr>
          <a:xfrm>
            <a:off x="6547918" y="3493392"/>
            <a:ext cx="3389903" cy="576065"/>
            <a:chOff x="0" y="0"/>
            <a:chExt cx="3389901" cy="576064"/>
          </a:xfrm>
        </p:grpSpPr>
        <p:sp>
          <p:nvSpPr>
            <p:cNvPr id="151" name="Rectangle aux angles arrondis"/>
            <p:cNvSpPr/>
            <p:nvPr/>
          </p:nvSpPr>
          <p:spPr>
            <a:xfrm>
              <a:off x="0" y="0"/>
              <a:ext cx="3389902" cy="576065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875A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Bras à l’horizontale avant"/>
            <p:cNvSpPr txBox="1"/>
            <p:nvPr/>
          </p:nvSpPr>
          <p:spPr>
            <a:xfrm>
              <a:off x="86540" y="100416"/>
              <a:ext cx="3216822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buSzPct val="100000"/>
                <a:buChar char="▪"/>
                <a:defRPr sz="2000"/>
              </a:lvl1pPr>
            </a:lstStyle>
            <a:p>
              <a:r>
                <a:t>Bras à l’horizontale avant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animBg="1" advAuto="0"/>
      <p:bldP spid="153" grpId="2" animBg="1" advAuto="0"/>
    </p:bldLst>
  </p:timing>
</p:sld>
</file>

<file path=ppt/theme/theme1.xml><?xml version="1.0" encoding="utf-8"?>
<a:theme xmlns:a="http://schemas.openxmlformats.org/drawingml/2006/main" name="Masque des Titres">
  <a:themeElements>
    <a:clrScheme name="Masque des Titr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00FF"/>
      </a:hlink>
      <a:folHlink>
        <a:srgbClr val="FF00FF"/>
      </a:folHlink>
    </a:clrScheme>
    <a:fontScheme name="Masque des Titre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asque des Titr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sque des Titres">
  <a:themeElements>
    <a:clrScheme name="Masque des Titr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00FF"/>
      </a:hlink>
      <a:folHlink>
        <a:srgbClr val="FF00FF"/>
      </a:folHlink>
    </a:clrScheme>
    <a:fontScheme name="Masque des Titre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asque des Titr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214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Personnalisé</PresentationFormat>
  <Paragraphs>234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Trebuchet MS</vt:lpstr>
      <vt:lpstr>Wingdings 2</vt:lpstr>
      <vt:lpstr>Masque des Titres</vt:lpstr>
      <vt:lpstr>Guide du juge Imposé</vt:lpstr>
      <vt:lpstr>Objectifs de formation</vt:lpstr>
      <vt:lpstr>Sommaire</vt:lpstr>
      <vt:lpstr>Le Jugement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Positions ou attitudes courantes</vt:lpstr>
      <vt:lpstr>La Note</vt:lpstr>
      <vt:lpstr>La Note</vt:lpstr>
      <vt:lpstr>Contenu des mouvements</vt:lpstr>
      <vt:lpstr>La Note D (exemple)</vt:lpstr>
      <vt:lpstr>La Note E</vt:lpstr>
      <vt:lpstr>La Note Finale</vt:lpstr>
      <vt:lpstr>Présentation PowerPoint</vt:lpstr>
      <vt:lpstr>Les bases du jugement</vt:lpstr>
      <vt:lpstr>Les bases du jugement</vt:lpstr>
      <vt:lpstr>Jugement</vt:lpstr>
      <vt:lpstr>Jugement</vt:lpstr>
      <vt:lpstr>L’ATR Appui Tendu Renversé</vt:lpstr>
      <vt:lpstr>La chute</vt:lpstr>
      <vt:lpstr>Présence de l’entraîneur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du juge Imposé</dc:title>
  <dc:creator>Jean Pierre Taffarel</dc:creator>
  <cp:lastModifiedBy>Jean Pierre Taffarel</cp:lastModifiedBy>
  <cp:revision>1</cp:revision>
  <dcterms:modified xsi:type="dcterms:W3CDTF">2024-11-27T13:17:46Z</dcterms:modified>
</cp:coreProperties>
</file>