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521437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1042872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564310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2085745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607182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3128620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650055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4171493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EF3"/>
          </a:solidFill>
        </a:fill>
      </a:tcStyle>
    </a:wholeTbl>
    <a:band2H>
      <a:tcTxStyle/>
      <a:tcStyle>
        <a:tcBdr/>
        <a:fill>
          <a:solidFill>
            <a:srgbClr val="E6EF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E6CB"/>
          </a:solidFill>
        </a:fill>
      </a:tcStyle>
    </a:wholeTbl>
    <a:band2H>
      <a:tcTxStyle/>
      <a:tcStyle>
        <a:tcBdr/>
        <a:fill>
          <a:solidFill>
            <a:srgbClr val="FBF3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490" y="487867"/>
            <a:ext cx="7948170" cy="623121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59999" y="3239999"/>
            <a:ext cx="360001" cy="252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521436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1042874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564310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2085746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3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961" y="707267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15"/>
          <p:cNvSpPr txBox="1"/>
          <p:nvPr/>
        </p:nvSpPr>
        <p:spPr>
          <a:xfrm>
            <a:off x="1861081" y="1351008"/>
            <a:ext cx="298849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E2007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OMMAIRE</a:t>
            </a:r>
          </a:p>
        </p:txBody>
      </p:sp>
      <p:sp>
        <p:nvSpPr>
          <p:cNvPr id="25" name="ZoneTexte 16"/>
          <p:cNvSpPr txBox="1"/>
          <p:nvPr/>
        </p:nvSpPr>
        <p:spPr>
          <a:xfrm>
            <a:off x="1102495" y="892917"/>
            <a:ext cx="749265" cy="152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0">
                <a:solidFill>
                  <a:srgbClr val="E2007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</a:t>
            </a:r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4500000" y="2577556"/>
            <a:ext cx="2880001" cy="2520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3853946" y="2572176"/>
            <a:ext cx="510014" cy="252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 b="1"/>
            </a:lvl1pPr>
          </a:lstStyle>
          <a:p>
            <a:r>
              <a:t>00</a:t>
            </a:r>
          </a:p>
        </p:txBody>
      </p:sp>
      <p:pic>
        <p:nvPicPr>
          <p:cNvPr id="28" name="Image 30" descr="Image 3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30772" y="5404401"/>
            <a:ext cx="16129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 1" descr="Imag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55821" y="352035"/>
            <a:ext cx="2162805" cy="63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 18" descr="Imag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03917" y="5594317"/>
            <a:ext cx="1612901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2" y="170522"/>
            <a:ext cx="7924801" cy="6212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4789" y="6383413"/>
            <a:ext cx="1694785" cy="991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 4" descr="Imag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961" y="707267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468312" y="461962"/>
            <a:ext cx="9791701" cy="8540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pic>
        <p:nvPicPr>
          <p:cNvPr id="49" name="Image 5" descr="Imag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114607"/>
            <a:ext cx="1861934" cy="108952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Arrondir un rectangle avec un coin diagonal 7"/>
          <p:cNvSpPr/>
          <p:nvPr/>
        </p:nvSpPr>
        <p:spPr>
          <a:xfrm flipH="1">
            <a:off x="468312" y="461962"/>
            <a:ext cx="9791700" cy="85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9" y="21600"/>
                  <a:pt x="21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1" y="0"/>
                  <a:pt x="314" y="0"/>
                </a:cubicBezTo>
                <a:close/>
              </a:path>
            </a:pathLst>
          </a:custGeom>
          <a:solidFill>
            <a:srgbClr val="E20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283" y="697480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re 1"/>
          <p:cNvSpPr txBox="1"/>
          <p:nvPr/>
        </p:nvSpPr>
        <p:spPr>
          <a:xfrm>
            <a:off x="934993" y="857007"/>
            <a:ext cx="9163140" cy="36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200"/>
              </a:lnSpc>
              <a:defRPr sz="2000" b="1" cap="all">
                <a:solidFill>
                  <a:srgbClr val="FFFFFF"/>
                </a:solidFill>
              </a:defRPr>
            </a:lvl1pPr>
          </a:lstStyle>
          <a:p>
            <a:r>
              <a:t>Cliquez et modifiez le titre</a:t>
            </a:r>
          </a:p>
        </p:txBody>
      </p:sp>
      <p:sp>
        <p:nvSpPr>
          <p:cNvPr id="60" name="Arrondir un rectangle avec un coin diagonal 8"/>
          <p:cNvSpPr/>
          <p:nvPr/>
        </p:nvSpPr>
        <p:spPr>
          <a:xfrm flipH="1">
            <a:off x="468312" y="461962"/>
            <a:ext cx="9791700" cy="85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9" y="21600"/>
                  <a:pt x="21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1" y="0"/>
                  <a:pt x="314" y="0"/>
                </a:cubicBezTo>
                <a:close/>
              </a:path>
            </a:pathLst>
          </a:custGeom>
          <a:solidFill>
            <a:srgbClr val="E20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" name="Arrondir un rectangle avec un coin diagonal 9"/>
          <p:cNvSpPr/>
          <p:nvPr/>
        </p:nvSpPr>
        <p:spPr>
          <a:xfrm flipH="1">
            <a:off x="468312" y="6336736"/>
            <a:ext cx="9791700" cy="85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9" y="21600"/>
                  <a:pt x="21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1" y="0"/>
                  <a:pt x="314" y="0"/>
                </a:cubicBezTo>
                <a:close/>
              </a:path>
            </a:pathLst>
          </a:custGeom>
          <a:solidFill>
            <a:srgbClr val="E20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2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586" y="6430190"/>
            <a:ext cx="1139115" cy="667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9895" y="6899168"/>
            <a:ext cx="3041435" cy="1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Imag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16454" y="208070"/>
            <a:ext cx="7534035" cy="5906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6" descr="Image 1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8312" y="6114607"/>
            <a:ext cx="1861934" cy="108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" descr="Image 1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940283" y="697480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e du titre"/>
          <p:cNvSpPr txBox="1">
            <a:spLocks noGrp="1"/>
          </p:cNvSpPr>
          <p:nvPr>
            <p:ph type="title"/>
          </p:nvPr>
        </p:nvSpPr>
        <p:spPr>
          <a:xfrm>
            <a:off x="534034" y="101453"/>
            <a:ext cx="9612632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Texte du titre</a:t>
            </a:r>
          </a:p>
        </p:txBody>
      </p:sp>
      <p:sp>
        <p:nvSpPr>
          <p:cNvPr id="6" name="Texte niveau 1…"/>
          <p:cNvSpPr txBox="1">
            <a:spLocks noGrp="1"/>
          </p:cNvSpPr>
          <p:nvPr>
            <p:ph type="body" idx="1"/>
          </p:nvPr>
        </p:nvSpPr>
        <p:spPr>
          <a:xfrm>
            <a:off x="534034" y="1763183"/>
            <a:ext cx="9612632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162338" y="6800556"/>
            <a:ext cx="2492164" cy="406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391077" marR="0" indent="-391077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88071" marR="0" indent="-366635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90498" marR="0" indent="-347624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972390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493827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015263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536700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058137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579573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521437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042872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564310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2085745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607182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128620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650055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4171493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re 1"/>
          <p:cNvSpPr txBox="1">
            <a:spLocks noGrp="1"/>
          </p:cNvSpPr>
          <p:nvPr>
            <p:ph type="title" idx="4294967295"/>
          </p:nvPr>
        </p:nvSpPr>
        <p:spPr>
          <a:xfrm>
            <a:off x="3075709" y="990644"/>
            <a:ext cx="6610903" cy="720383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464078">
              <a:defRPr sz="3559">
                <a:solidFill>
                  <a:srgbClr val="D60093"/>
                </a:solidFill>
              </a:defRPr>
            </a:lvl1pPr>
          </a:lstStyle>
          <a:p>
            <a:r>
              <a:t>Guide du juge Imposé</a:t>
            </a:r>
          </a:p>
        </p:txBody>
      </p:sp>
      <p:sp>
        <p:nvSpPr>
          <p:cNvPr id="81" name="Sous-titre 2"/>
          <p:cNvSpPr txBox="1">
            <a:spLocks noGrp="1"/>
          </p:cNvSpPr>
          <p:nvPr>
            <p:ph type="body" sz="quarter" idx="4294967295"/>
          </p:nvPr>
        </p:nvSpPr>
        <p:spPr>
          <a:xfrm>
            <a:off x="3357822" y="2722091"/>
            <a:ext cx="6328790" cy="627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700"/>
              </a:spcBef>
              <a:buSzTx/>
              <a:buNone/>
              <a:defRPr sz="3000">
                <a:solidFill>
                  <a:srgbClr val="D60093"/>
                </a:solidFill>
              </a:defRPr>
            </a:lvl1pPr>
          </a:lstStyle>
          <a:p>
            <a:r>
              <a:t>Module 1- Le juge et la FSCF</a:t>
            </a:r>
          </a:p>
        </p:txBody>
      </p:sp>
      <p:sp>
        <p:nvSpPr>
          <p:cNvPr id="82" name="Sous-titre 2"/>
          <p:cNvSpPr txBox="1"/>
          <p:nvPr/>
        </p:nvSpPr>
        <p:spPr>
          <a:xfrm>
            <a:off x="3318969" y="4360526"/>
            <a:ext cx="3886034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3000">
                <a:solidFill>
                  <a:srgbClr val="D60093"/>
                </a:solidFill>
              </a:defRPr>
            </a:lvl1pPr>
          </a:lstStyle>
          <a:p>
            <a:r>
              <a:t>Saison 2024-2025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 Juge</a:t>
            </a:r>
          </a:p>
        </p:txBody>
      </p:sp>
      <p:sp>
        <p:nvSpPr>
          <p:cNvPr id="188" name="Espace réservé du contenu 2"/>
          <p:cNvSpPr txBox="1"/>
          <p:nvPr/>
        </p:nvSpPr>
        <p:spPr>
          <a:xfrm>
            <a:off x="514033" y="1353344"/>
            <a:ext cx="9700261" cy="437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just" defTabSz="822293">
              <a:lnSpc>
                <a:spcPct val="150000"/>
              </a:lnSpc>
              <a:spcBef>
                <a:spcPts val="400"/>
              </a:spcBef>
              <a:defRPr sz="1940"/>
            </a:pPr>
            <a:r>
              <a:t>L’objectif de chaque juge est de </a:t>
            </a:r>
            <a:r>
              <a:rPr b="1"/>
              <a:t>VALORISER</a:t>
            </a:r>
            <a:r>
              <a:t> les mouvements présentés par la gymnaste en fonction de critères techniques précis.</a:t>
            </a:r>
            <a:endParaRPr sz="3492"/>
          </a:p>
          <a:p>
            <a:pPr marL="526637" indent="-175545" algn="just" defTabSz="822293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•"/>
              <a:defRPr sz="1940" u="sng"/>
            </a:pPr>
            <a:r>
              <a:t>Chaque membre du jury doit :</a:t>
            </a:r>
            <a:endParaRPr sz="3492"/>
          </a:p>
          <a:p>
            <a:pPr algn="just" defTabSz="822293">
              <a:lnSpc>
                <a:spcPct val="150000"/>
              </a:lnSpc>
              <a:spcBef>
                <a:spcPts val="800"/>
              </a:spcBef>
              <a:defRPr sz="1164" u="sng"/>
            </a:pPr>
            <a:endParaRPr sz="3492"/>
          </a:p>
          <a:p>
            <a:pPr marL="1092387" lvl="2" indent="-332613" algn="just" defTabSz="822293">
              <a:buSzPct val="100000"/>
              <a:buFont typeface="Arial"/>
              <a:buChar char="•"/>
              <a:defRPr sz="1940"/>
            </a:pPr>
            <a:r>
              <a:t>Justifier d’une formation adaptée au niveau de la compétition</a:t>
            </a:r>
            <a:endParaRPr sz="2619"/>
          </a:p>
          <a:p>
            <a:pPr marL="1092387" lvl="2" indent="-332613" algn="just" defTabSz="822293">
              <a:buSzPct val="100000"/>
              <a:buFont typeface="Arial"/>
              <a:buChar char="•"/>
              <a:defRPr sz="1940"/>
            </a:pPr>
            <a:r>
              <a:t>Juger avec exactitude et impartialité les exercices présentés</a:t>
            </a:r>
            <a:endParaRPr sz="2619"/>
          </a:p>
          <a:p>
            <a:pPr marL="1092387" lvl="2" indent="-332613" algn="just" defTabSz="822293">
              <a:buSzPct val="100000"/>
              <a:buFont typeface="Arial"/>
              <a:buChar char="•"/>
              <a:defRPr sz="1940"/>
            </a:pPr>
            <a:r>
              <a:t>Poser </a:t>
            </a:r>
            <a:r>
              <a:rPr b="1" u="sng">
                <a:solidFill>
                  <a:srgbClr val="FF0000"/>
                </a:solidFill>
              </a:rPr>
              <a:t>SA</a:t>
            </a:r>
            <a:r>
              <a:t> note et valider avec son partenaire</a:t>
            </a:r>
            <a:endParaRPr b="1"/>
          </a:p>
          <a:p>
            <a:pPr marL="1092387" lvl="2" indent="-332613" algn="just" defTabSz="822293">
              <a:buSzPct val="100000"/>
              <a:buFont typeface="Arial"/>
              <a:buChar char="•"/>
              <a:defRPr sz="1940" b="1"/>
            </a:pPr>
            <a:endParaRPr b="1"/>
          </a:p>
          <a:p>
            <a:pPr lvl="2" indent="0" algn="just" defTabSz="822293">
              <a:defRPr sz="1940" b="1"/>
            </a:pPr>
            <a:r>
              <a:t>Chaque juge débutant est accompagné par un juge confirmé lors des premières compétitions</a:t>
            </a:r>
          </a:p>
          <a:p>
            <a:pPr lvl="2" indent="0" algn="just" defTabSz="822293">
              <a:defRPr sz="1940" b="1"/>
            </a:pPr>
            <a:endParaRPr/>
          </a:p>
          <a:p>
            <a:pPr lvl="2" indent="0" algn="just" defTabSz="822293">
              <a:defRPr sz="1940" b="1"/>
            </a:pPr>
            <a:r>
              <a:t>Remarque : </a:t>
            </a:r>
            <a:r>
              <a:rPr b="0"/>
              <a:t>tous les juges présents sur le plateau de compétition doivent être licenciés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3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2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2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 support technique</a:t>
            </a:r>
          </a:p>
        </p:txBody>
      </p:sp>
      <p:sp>
        <p:nvSpPr>
          <p:cNvPr id="191" name="Rectangle 2"/>
          <p:cNvSpPr txBox="1"/>
          <p:nvPr/>
        </p:nvSpPr>
        <p:spPr>
          <a:xfrm>
            <a:off x="514033" y="1362147"/>
            <a:ext cx="9700261" cy="5696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200"/>
            </a:pPr>
            <a:endParaRPr/>
          </a:p>
          <a:p>
            <a:pPr>
              <a:defRPr sz="2000" b="1" i="1" u="sng"/>
            </a:pPr>
            <a:r>
              <a:t>Le Programme Fédéral </a:t>
            </a:r>
            <a:r>
              <a:rPr b="0" i="0" u="none"/>
              <a:t>, mis à jour chaque début de saison est disponible sur le site FSCF. Il est indispensable de posséder les documents de l’année sportive en cours pour juger.</a:t>
            </a:r>
            <a:endParaRPr>
              <a:solidFill>
                <a:srgbClr val="FFFFFF"/>
              </a:solidFill>
            </a:endParaRPr>
          </a:p>
          <a:p>
            <a:pPr marL="3225800" lvl="6" indent="-180975">
              <a:buSzPct val="100000"/>
              <a:buFont typeface="Arial"/>
              <a:buChar char="•"/>
              <a:defRPr sz="2000"/>
            </a:pPr>
            <a:r>
              <a:t>Il reprend le règlement administratif et technique de la gymnastique féminine de la FSCF</a:t>
            </a:r>
            <a:endParaRPr>
              <a:solidFill>
                <a:srgbClr val="FFFFFF"/>
              </a:solidFill>
            </a:endParaRPr>
          </a:p>
          <a:p>
            <a:pPr marL="3225800" lvl="1" indent="-180975">
              <a:buSzPct val="100000"/>
              <a:buFont typeface="Arial"/>
              <a:buChar char="•"/>
              <a:defRPr sz="2000"/>
            </a:pPr>
            <a:endParaRPr>
              <a:solidFill>
                <a:srgbClr val="FFFFFF"/>
              </a:solidFill>
            </a:endParaRPr>
          </a:p>
          <a:p>
            <a:pPr marL="3225800" lvl="1" indent="-180975">
              <a:buSzPct val="100000"/>
              <a:buFont typeface="Arial"/>
              <a:buChar char="•"/>
              <a:defRPr sz="2000"/>
            </a:pPr>
            <a:r>
              <a:t>Mouvements poussins: formation physique et agrès du 1</a:t>
            </a:r>
            <a:r>
              <a:rPr baseline="30000"/>
              <a:t>er</a:t>
            </a:r>
            <a:r>
              <a:t> au 5</a:t>
            </a:r>
            <a:r>
              <a:rPr baseline="30000"/>
              <a:t>ème</a:t>
            </a:r>
            <a:r>
              <a:t> degré</a:t>
            </a:r>
            <a:endParaRPr>
              <a:solidFill>
                <a:srgbClr val="FFFFFF"/>
              </a:solidFill>
            </a:endParaRPr>
          </a:p>
          <a:p>
            <a:pPr marL="3225800" lvl="1" indent="-180975">
              <a:buSzPct val="100000"/>
              <a:buFont typeface="Arial"/>
              <a:buChar char="•"/>
              <a:defRPr sz="2000"/>
            </a:pPr>
            <a:endParaRPr>
              <a:solidFill>
                <a:srgbClr val="FFFFFF"/>
              </a:solidFill>
            </a:endParaRPr>
          </a:p>
          <a:p>
            <a:pPr marL="3225800" lvl="1" indent="-180975">
              <a:buSzPct val="100000"/>
              <a:buFont typeface="Arial"/>
              <a:buChar char="•"/>
              <a:defRPr sz="2000"/>
            </a:pPr>
            <a:r>
              <a:t>Mouvements d’ensembles Jeunesses &amp; Aînées</a:t>
            </a:r>
            <a:endParaRPr>
              <a:solidFill>
                <a:srgbClr val="FFFFFF"/>
              </a:solidFill>
            </a:endParaRPr>
          </a:p>
          <a:p>
            <a:pPr marL="3225800" lvl="1" indent="-180975">
              <a:buSzPct val="100000"/>
              <a:buFont typeface="Arial"/>
              <a:buChar char="•"/>
              <a:defRPr sz="2000"/>
            </a:pPr>
            <a:endParaRPr>
              <a:solidFill>
                <a:srgbClr val="FFFFFF"/>
              </a:solidFill>
            </a:endParaRPr>
          </a:p>
          <a:p>
            <a:pPr marL="3225800" lvl="1" indent="-180975">
              <a:buSzPct val="100000"/>
              <a:buFont typeface="Arial"/>
              <a:buChar char="•"/>
              <a:defRPr sz="2000"/>
            </a:pPr>
            <a:r>
              <a:t>Agrès  Jeunesses &amp; Aînées du 1</a:t>
            </a:r>
            <a:r>
              <a:rPr baseline="30000"/>
              <a:t>er</a:t>
            </a:r>
            <a:r>
              <a:t> au 5</a:t>
            </a:r>
            <a:r>
              <a:rPr baseline="30000"/>
              <a:t>ème</a:t>
            </a:r>
            <a:r>
              <a:t> degré (pas de 1</a:t>
            </a:r>
            <a:r>
              <a:rPr baseline="30000"/>
              <a:t>er</a:t>
            </a:r>
            <a:r>
              <a:t> degré en catégorie Aînées)</a:t>
            </a:r>
            <a:endParaRPr>
              <a:solidFill>
                <a:srgbClr val="FFFFFF"/>
              </a:solidFill>
            </a:endParaRPr>
          </a:p>
          <a:p>
            <a:pPr marL="3225800" lvl="1" indent="-180975">
              <a:buSzPct val="100000"/>
              <a:buFont typeface="Arial"/>
              <a:buChar char="•"/>
              <a:defRPr sz="2000"/>
            </a:pPr>
            <a:endParaRPr>
              <a:solidFill>
                <a:srgbClr val="FFFFFF"/>
              </a:solidFill>
            </a:endParaRPr>
          </a:p>
          <a:p>
            <a:pPr marL="3225800" lvl="1" indent="-180975">
              <a:buSzPct val="100000"/>
              <a:buFont typeface="Arial"/>
              <a:buChar char="•"/>
              <a:defRPr sz="2000"/>
            </a:pPr>
            <a:r>
              <a:t>Mouvements Aînées 6</a:t>
            </a:r>
            <a:r>
              <a:rPr baseline="30000"/>
              <a:t>ème</a:t>
            </a:r>
            <a:r>
              <a:t> degré</a:t>
            </a:r>
            <a:endParaRPr>
              <a:solidFill>
                <a:srgbClr val="FFFFFF"/>
              </a:solidFill>
            </a:endParaRPr>
          </a:p>
          <a:p>
            <a:pPr marL="187325" lvl="1" indent="2230438">
              <a:defRPr sz="2000"/>
            </a:pPr>
            <a:endParaRPr>
              <a:solidFill>
                <a:srgbClr val="FFFFFF"/>
              </a:solidFill>
            </a:endParaRPr>
          </a:p>
          <a:p>
            <a:pPr marL="742950" lvl="1" indent="-285750">
              <a:buSzPct val="100000"/>
              <a:buChar char="❖"/>
              <a:defRPr sz="1200"/>
            </a:pPr>
            <a:endParaRPr>
              <a:solidFill>
                <a:srgbClr val="FFFFFF"/>
              </a:solidFill>
            </a:endParaRPr>
          </a:p>
          <a:p>
            <a:pPr marL="742950" lvl="1" indent="-285750">
              <a:buSzPct val="100000"/>
              <a:buChar char="❖"/>
              <a:defRPr sz="2000"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2" name="ZoneTexte 3"/>
          <p:cNvSpPr txBox="1"/>
          <p:nvPr/>
        </p:nvSpPr>
        <p:spPr>
          <a:xfrm>
            <a:off x="653452" y="2622088"/>
            <a:ext cx="2752938" cy="3291394"/>
          </a:xfrm>
          <a:prstGeom prst="rect">
            <a:avLst/>
          </a:prstGeom>
          <a:ln>
            <a:solidFill>
              <a:srgbClr val="05517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PROGRAMME</a:t>
            </a:r>
          </a:p>
          <a:p>
            <a:pPr>
              <a:defRPr sz="2400"/>
            </a:pPr>
            <a:r>
              <a:t>Fédéral</a:t>
            </a:r>
          </a:p>
          <a:p>
            <a:pPr>
              <a:defRPr sz="2400"/>
            </a:pPr>
            <a:endParaRPr/>
          </a:p>
          <a:p>
            <a:pPr>
              <a:defRPr sz="2400" b="1">
                <a:solidFill>
                  <a:srgbClr val="FF0000"/>
                </a:solidFill>
              </a:defRPr>
            </a:pPr>
            <a:r>
              <a:t>GYMNASTIQUE </a:t>
            </a:r>
          </a:p>
          <a:p>
            <a:pPr>
              <a:defRPr sz="2400" b="1">
                <a:solidFill>
                  <a:srgbClr val="FF0000"/>
                </a:solidFill>
              </a:defRPr>
            </a:pPr>
            <a:r>
              <a:t>FEMININE</a:t>
            </a:r>
          </a:p>
          <a:p>
            <a:pPr>
              <a:defRPr sz="2400"/>
            </a:pPr>
            <a:endParaRPr/>
          </a:p>
          <a:p>
            <a:pPr>
              <a:defRPr sz="2400" b="1"/>
            </a:pPr>
            <a:r>
              <a:t>2025</a:t>
            </a:r>
          </a:p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build="p" bldLvl="5" animBg="1" advAuto="0"/>
      <p:bldP spid="192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Les catégories d’âges</a:t>
            </a:r>
          </a:p>
        </p:txBody>
      </p:sp>
      <p:sp>
        <p:nvSpPr>
          <p:cNvPr id="195" name="Espace réservé du contenu 2"/>
          <p:cNvSpPr txBox="1"/>
          <p:nvPr/>
        </p:nvSpPr>
        <p:spPr>
          <a:xfrm>
            <a:off x="514032" y="1556791"/>
            <a:ext cx="9700261" cy="265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91077" indent="-391077">
              <a:spcBef>
                <a:spcPts val="800"/>
              </a:spcBef>
              <a:buSzPct val="100000"/>
              <a:buFont typeface="Arial"/>
              <a:buChar char="•"/>
              <a:defRPr sz="2400"/>
            </a:pPr>
            <a:endParaRPr/>
          </a:p>
          <a:p>
            <a:pPr marL="391077" indent="-391077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Poussins : nées en </a:t>
            </a:r>
            <a:r>
              <a:rPr i="1" u="sng"/>
              <a:t> 2015-2016-2017-2018  </a:t>
            </a:r>
            <a:r>
              <a:t> (7 à 10 ans)</a:t>
            </a:r>
            <a:endParaRPr sz="3600"/>
          </a:p>
          <a:p>
            <a:pPr marL="391077" indent="-391077">
              <a:spcBef>
                <a:spcPts val="800"/>
              </a:spcBef>
              <a:buSzPct val="100000"/>
              <a:buFont typeface="Arial"/>
              <a:buChar char="•"/>
              <a:defRPr sz="2400"/>
            </a:pPr>
            <a:endParaRPr sz="3600"/>
          </a:p>
          <a:p>
            <a:pPr marL="391077" indent="-391077" defTabSz="437515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Jeunesses : nées en </a:t>
            </a:r>
            <a:r>
              <a:rPr i="1" u="sng"/>
              <a:t>2011-2012-2013-2014</a:t>
            </a:r>
            <a:r>
              <a:t>    (11 à 14 ans)</a:t>
            </a:r>
            <a:endParaRPr sz="3600"/>
          </a:p>
          <a:p>
            <a:pPr marL="391077" indent="-391077" defTabSz="4375150">
              <a:spcBef>
                <a:spcPts val="800"/>
              </a:spcBef>
              <a:defRPr sz="2400"/>
            </a:pPr>
            <a:endParaRPr sz="3600"/>
          </a:p>
          <a:p>
            <a:pPr marL="391077" indent="-391077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Aînées : nées en </a:t>
            </a:r>
            <a:r>
              <a:rPr i="1" u="sng"/>
              <a:t>2010 et avant</a:t>
            </a:r>
            <a:r>
              <a:t>       (15 ans et plus)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Les compétitions</a:t>
            </a:r>
          </a:p>
        </p:txBody>
      </p:sp>
      <p:graphicFrame>
        <p:nvGraphicFramePr>
          <p:cNvPr id="198" name="Tableau 2"/>
          <p:cNvGraphicFramePr/>
          <p:nvPr/>
        </p:nvGraphicFramePr>
        <p:xfrm>
          <a:off x="468312" y="1784801"/>
          <a:ext cx="9791702" cy="419016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2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3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2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341">
                <a:tc rowSpan="2"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i="1"/>
                        <a:t>Individuelles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i="1"/>
                        <a:t>Equipes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Code FIG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t>Code </a:t>
                      </a:r>
                      <a:r>
                        <a:rPr i="1"/>
                        <a:t>C2-3 FSCF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Programme Fédéral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1"/>
                        <a:t>Code FIG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Programme Fédéral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7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/>
                        <a:t>Décembre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t>Coupes d’Hiver 1er Tour </a:t>
                      </a:r>
                      <a:r>
                        <a:rPr b="1"/>
                        <a:t>(DSV)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t>Coupes d’Hiver 1er Tour </a:t>
                      </a:r>
                      <a:r>
                        <a:rPr b="1"/>
                        <a:t>(DSV)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7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/>
                        <a:t>Janvier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/>
                      </a:pPr>
                      <a:r>
                        <a:t>Coupes d’Hiver ½ finales</a:t>
                      </a:r>
                    </a:p>
                    <a:p>
                      <a:pPr algn="l">
                        <a:defRPr sz="1100" b="1"/>
                      </a:pPr>
                      <a:r>
                        <a:t>(Région S/E)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/>
                        <a:t>Février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t>Challenges </a:t>
                      </a:r>
                      <a:r>
                        <a:rPr b="1"/>
                        <a:t>(CDD)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7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/>
                        <a:t>Mars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t>Etoiles  (A/J 2 Jrs </a:t>
                      </a:r>
                      <a:r>
                        <a:rPr b="1"/>
                        <a:t>CDD)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/>
                      </a:pPr>
                      <a:r>
                        <a:t>Coupes d’Hiver Finales</a:t>
                      </a:r>
                    </a:p>
                    <a:p>
                      <a:pPr algn="l">
                        <a:defRPr sz="1100" b="1"/>
                      </a:pPr>
                      <a:r>
                        <a:t>(National)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2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/>
                        <a:t>Avril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/>
                        <a:t>Individuelles (CDD)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t>Badges Poussins </a:t>
                      </a:r>
                      <a:r>
                        <a:rPr b="1"/>
                        <a:t>(CDD)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67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/>
                        <a:t>Mai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/>
                        <a:t>Individuelles (DSV)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t>Poussins </a:t>
                      </a:r>
                      <a:r>
                        <a:rPr b="1"/>
                        <a:t>(CDD)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5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/>
                        <a:t>Individuelles (National)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466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/>
                        <a:t>Juin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r>
                        <a:t>A/J-Poussins (2Jrs </a:t>
                      </a:r>
                      <a:r>
                        <a:rPr b="1"/>
                        <a:t>DSV</a:t>
                      </a:r>
                      <a:r>
                        <a:t>)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4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b="1"/>
                        <a:t>National F-F1
National F2-F3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1" name="Rectangle 3"/>
          <p:cNvGrpSpPr/>
          <p:nvPr/>
        </p:nvGrpSpPr>
        <p:grpSpPr>
          <a:xfrm>
            <a:off x="468312" y="1355548"/>
            <a:ext cx="7540230" cy="350662"/>
            <a:chOff x="0" y="0"/>
            <a:chExt cx="7540228" cy="350661"/>
          </a:xfrm>
        </p:grpSpPr>
        <p:sp>
          <p:nvSpPr>
            <p:cNvPr id="199" name="Rectangle"/>
            <p:cNvSpPr/>
            <p:nvPr/>
          </p:nvSpPr>
          <p:spPr>
            <a:xfrm>
              <a:off x="0" y="9532"/>
              <a:ext cx="7540229" cy="331597"/>
            </a:xfrm>
            <a:prstGeom prst="rect">
              <a:avLst/>
            </a:prstGeom>
            <a:noFill/>
            <a:ln w="9525" cap="flat">
              <a:solidFill>
                <a:srgbClr val="059FE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Accessibles aux juges débutants et juges 1er échelon (En vert)"/>
            <p:cNvSpPr txBox="1"/>
            <p:nvPr/>
          </p:nvSpPr>
          <p:spPr>
            <a:xfrm>
              <a:off x="50482" y="-1"/>
              <a:ext cx="7439264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800"/>
              </a:pPr>
              <a:r>
                <a:t>Accessibles aux juges débutants et juges 1</a:t>
              </a:r>
              <a:r>
                <a:rPr baseline="30000"/>
                <a:t>er</a:t>
              </a:r>
              <a:r>
                <a:t> échelon (En vert)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  <p:bldP spid="201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Les Juges aux agrès</a:t>
            </a:r>
          </a:p>
        </p:txBody>
      </p:sp>
      <p:pic>
        <p:nvPicPr>
          <p:cNvPr id="204" name="Image 5" descr="Imag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3400" y="3105785"/>
            <a:ext cx="4086643" cy="229425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Espace réservé du contenu 2"/>
          <p:cNvSpPr txBox="1"/>
          <p:nvPr/>
        </p:nvSpPr>
        <p:spPr>
          <a:xfrm>
            <a:off x="514031" y="1725959"/>
            <a:ext cx="9670099" cy="115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 b="1" i="1" u="sng"/>
            </a:pPr>
            <a:r>
              <a:t>Table de Saut</a:t>
            </a:r>
            <a:r>
              <a:rPr i="0" u="none"/>
              <a:t> </a:t>
            </a:r>
            <a:r>
              <a:rPr b="0" i="0" u="none"/>
              <a:t>: </a:t>
            </a:r>
            <a:endParaRPr sz="3600"/>
          </a:p>
          <a:p>
            <a:pPr>
              <a:spcBef>
                <a:spcPts val="800"/>
              </a:spcBef>
              <a:defRPr sz="1200"/>
            </a:pPr>
            <a:endParaRPr sz="3600"/>
          </a:p>
          <a:p>
            <a:pPr>
              <a:spcBef>
                <a:spcPts val="500"/>
              </a:spcBef>
              <a:defRPr sz="2400"/>
            </a:pPr>
            <a:r>
              <a:t>    Placement de côté, dans l’axe de la table de saut.</a:t>
            </a:r>
          </a:p>
        </p:txBody>
      </p:sp>
      <p:sp>
        <p:nvSpPr>
          <p:cNvPr id="206" name="Rectangle 7"/>
          <p:cNvSpPr/>
          <p:nvPr/>
        </p:nvSpPr>
        <p:spPr>
          <a:xfrm>
            <a:off x="3811587" y="3830637"/>
            <a:ext cx="2214563" cy="1071563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Rectangle à coins arrondis 22"/>
          <p:cNvSpPr/>
          <p:nvPr/>
        </p:nvSpPr>
        <p:spPr>
          <a:xfrm>
            <a:off x="2962275" y="4152900"/>
            <a:ext cx="642938" cy="428625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Rectangle 9"/>
          <p:cNvSpPr/>
          <p:nvPr/>
        </p:nvSpPr>
        <p:spPr>
          <a:xfrm>
            <a:off x="2309813" y="4202112"/>
            <a:ext cx="452438" cy="322263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1" name="Rogner un rectangle avec un coin du même côté 24"/>
          <p:cNvGrpSpPr/>
          <p:nvPr/>
        </p:nvGrpSpPr>
        <p:grpSpPr>
          <a:xfrm>
            <a:off x="3012925" y="5437473"/>
            <a:ext cx="1152155" cy="387516"/>
            <a:chOff x="0" y="0"/>
            <a:chExt cx="1152153" cy="387514"/>
          </a:xfrm>
        </p:grpSpPr>
        <p:sp>
          <p:nvSpPr>
            <p:cNvPr id="209" name="Figure"/>
            <p:cNvSpPr/>
            <p:nvPr/>
          </p:nvSpPr>
          <p:spPr>
            <a:xfrm>
              <a:off x="0" y="280"/>
              <a:ext cx="1152154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0"/>
                  </a:moveTo>
                  <a:lnTo>
                    <a:pt x="2048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lose/>
                </a:path>
              </a:pathLst>
            </a:custGeom>
            <a:solidFill>
              <a:srgbClr val="63CAF7"/>
            </a:solidFill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Juges"/>
            <p:cNvSpPr txBox="1"/>
            <p:nvPr/>
          </p:nvSpPr>
          <p:spPr>
            <a:xfrm>
              <a:off x="88186" y="-1"/>
              <a:ext cx="975782" cy="387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Juges</a:t>
              </a:r>
            </a:p>
          </p:txBody>
        </p:sp>
      </p:grpSp>
      <p:sp>
        <p:nvSpPr>
          <p:cNvPr id="212" name="Connecteur droit 11"/>
          <p:cNvSpPr/>
          <p:nvPr/>
        </p:nvSpPr>
        <p:spPr>
          <a:xfrm flipV="1">
            <a:off x="4237713" y="4558761"/>
            <a:ext cx="864097" cy="937986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Connecteur droit 12"/>
          <p:cNvSpPr/>
          <p:nvPr/>
        </p:nvSpPr>
        <p:spPr>
          <a:xfrm flipH="1" flipV="1">
            <a:off x="1972596" y="4430712"/>
            <a:ext cx="936079" cy="1014186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16" fill="hold" grpId="3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4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5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build="p" bldLvl="5" animBg="1" advAuto="0"/>
      <p:bldP spid="206" grpId="2" animBg="1" advAuto="0"/>
      <p:bldP spid="207" grpId="3" animBg="1" advAuto="0"/>
      <p:bldP spid="208" grpId="4" animBg="1" advAuto="0"/>
      <p:bldP spid="211" grpId="6" animBg="1" advAuto="0"/>
      <p:bldP spid="212" grpId="5" animBg="1" advAuto="0"/>
      <p:bldP spid="213" grpId="7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Les Juges aux agrès</a:t>
            </a:r>
          </a:p>
        </p:txBody>
      </p:sp>
      <p:sp>
        <p:nvSpPr>
          <p:cNvPr id="216" name="Espace réservé du contenu 2"/>
          <p:cNvSpPr txBox="1"/>
          <p:nvPr/>
        </p:nvSpPr>
        <p:spPr>
          <a:xfrm>
            <a:off x="514032" y="1447800"/>
            <a:ext cx="9700261" cy="86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91077" indent="-391077">
              <a:spcBef>
                <a:spcPts val="500"/>
              </a:spcBef>
              <a:buSzPct val="100000"/>
              <a:buFont typeface="Arial"/>
              <a:buChar char="•"/>
              <a:defRPr sz="2400" b="1" i="1" u="sng"/>
            </a:pPr>
            <a:r>
              <a:t>Barres asymétriques</a:t>
            </a:r>
            <a:r>
              <a:rPr i="0" u="none"/>
              <a:t> </a:t>
            </a:r>
            <a:r>
              <a:rPr b="0" i="0" u="none"/>
              <a:t>: </a:t>
            </a:r>
            <a:endParaRPr sz="3600"/>
          </a:p>
          <a:p>
            <a:pPr>
              <a:spcBef>
                <a:spcPts val="500"/>
              </a:spcBef>
              <a:defRPr sz="2400"/>
            </a:pPr>
            <a:r>
              <a:t>    Placement de profil, dans l’axe des barres</a:t>
            </a:r>
          </a:p>
        </p:txBody>
      </p:sp>
      <p:pic>
        <p:nvPicPr>
          <p:cNvPr id="21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0172" y="2482905"/>
            <a:ext cx="6438478" cy="2816114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220" name="Rogner un rectangle avec un coin du même côté 12"/>
          <p:cNvGrpSpPr/>
          <p:nvPr/>
        </p:nvGrpSpPr>
        <p:grpSpPr>
          <a:xfrm>
            <a:off x="3144416" y="6335348"/>
            <a:ext cx="1152154" cy="387516"/>
            <a:chOff x="0" y="0"/>
            <a:chExt cx="1152153" cy="387514"/>
          </a:xfrm>
        </p:grpSpPr>
        <p:sp>
          <p:nvSpPr>
            <p:cNvPr id="218" name="Figure"/>
            <p:cNvSpPr/>
            <p:nvPr/>
          </p:nvSpPr>
          <p:spPr>
            <a:xfrm>
              <a:off x="0" y="280"/>
              <a:ext cx="1152154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0"/>
                  </a:moveTo>
                  <a:lnTo>
                    <a:pt x="2048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lose/>
                </a:path>
              </a:pathLst>
            </a:custGeom>
            <a:solidFill>
              <a:srgbClr val="63CAF7"/>
            </a:solidFill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9" name="Juges"/>
            <p:cNvSpPr txBox="1"/>
            <p:nvPr/>
          </p:nvSpPr>
          <p:spPr>
            <a:xfrm>
              <a:off x="88186" y="-1"/>
              <a:ext cx="975782" cy="387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Juges</a:t>
              </a:r>
            </a:p>
          </p:txBody>
        </p:sp>
      </p:grpSp>
      <p:sp>
        <p:nvSpPr>
          <p:cNvPr id="221" name="Connecteur droit 13"/>
          <p:cNvSpPr/>
          <p:nvPr/>
        </p:nvSpPr>
        <p:spPr>
          <a:xfrm flipV="1">
            <a:off x="4501901" y="5441988"/>
            <a:ext cx="1296146" cy="868585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2" name="Connecteur droit 14"/>
          <p:cNvSpPr/>
          <p:nvPr/>
        </p:nvSpPr>
        <p:spPr>
          <a:xfrm flipH="1" flipV="1">
            <a:off x="1554052" y="5465541"/>
            <a:ext cx="1368152" cy="868584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build="p" bldLvl="5" animBg="1" advAuto="0"/>
      <p:bldP spid="220" grpId="2" animBg="1" advAuto="0"/>
      <p:bldP spid="221" grpId="3" animBg="1" advAuto="0"/>
      <p:bldP spid="222" grpId="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Les Juges aux agrès</a:t>
            </a:r>
          </a:p>
        </p:txBody>
      </p:sp>
      <p:grpSp>
        <p:nvGrpSpPr>
          <p:cNvPr id="227" name="Rogner un rectangle avec un coin du même côté 12"/>
          <p:cNvGrpSpPr/>
          <p:nvPr/>
        </p:nvGrpSpPr>
        <p:grpSpPr>
          <a:xfrm>
            <a:off x="3144416" y="6335348"/>
            <a:ext cx="1152154" cy="387516"/>
            <a:chOff x="0" y="0"/>
            <a:chExt cx="1152153" cy="387514"/>
          </a:xfrm>
        </p:grpSpPr>
        <p:sp>
          <p:nvSpPr>
            <p:cNvPr id="225" name="Figure"/>
            <p:cNvSpPr/>
            <p:nvPr/>
          </p:nvSpPr>
          <p:spPr>
            <a:xfrm>
              <a:off x="0" y="280"/>
              <a:ext cx="1152154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0"/>
                  </a:moveTo>
                  <a:lnTo>
                    <a:pt x="2048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lose/>
                </a:path>
              </a:pathLst>
            </a:custGeom>
            <a:solidFill>
              <a:srgbClr val="63CAF7"/>
            </a:solidFill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Juges"/>
            <p:cNvSpPr txBox="1"/>
            <p:nvPr/>
          </p:nvSpPr>
          <p:spPr>
            <a:xfrm>
              <a:off x="88186" y="-1"/>
              <a:ext cx="975782" cy="387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Juges</a:t>
              </a:r>
            </a:p>
          </p:txBody>
        </p:sp>
      </p:grpSp>
      <p:sp>
        <p:nvSpPr>
          <p:cNvPr id="228" name="Connecteur droit 13"/>
          <p:cNvSpPr/>
          <p:nvPr/>
        </p:nvSpPr>
        <p:spPr>
          <a:xfrm flipV="1">
            <a:off x="4501901" y="5441988"/>
            <a:ext cx="1296146" cy="868585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Connecteur droit 14"/>
          <p:cNvSpPr/>
          <p:nvPr/>
        </p:nvSpPr>
        <p:spPr>
          <a:xfrm flipH="1" flipV="1">
            <a:off x="1554052" y="5465541"/>
            <a:ext cx="1368152" cy="868584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Espace réservé du contenu 2"/>
          <p:cNvSpPr txBox="1"/>
          <p:nvPr/>
        </p:nvSpPr>
        <p:spPr>
          <a:xfrm>
            <a:off x="514032" y="1447800"/>
            <a:ext cx="9700261" cy="86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91077" indent="-391077">
              <a:spcBef>
                <a:spcPts val="500"/>
              </a:spcBef>
              <a:buSzPct val="100000"/>
              <a:buFont typeface="Arial"/>
              <a:buChar char="•"/>
              <a:defRPr sz="2400" b="1" i="1" u="sng"/>
            </a:pPr>
            <a:r>
              <a:t>Poutre</a:t>
            </a:r>
            <a:r>
              <a:rPr b="0" i="0" u="none"/>
              <a:t>: </a:t>
            </a:r>
            <a:endParaRPr sz="3600"/>
          </a:p>
          <a:p>
            <a:pPr>
              <a:spcBef>
                <a:spcPts val="500"/>
              </a:spcBef>
              <a:defRPr sz="2400"/>
            </a:pPr>
            <a:r>
              <a:t>    Placement de côté, parallèle à la poutre</a:t>
            </a:r>
          </a:p>
        </p:txBody>
      </p:sp>
      <p:pic>
        <p:nvPicPr>
          <p:cNvPr id="23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00" y="2654899"/>
            <a:ext cx="6362700" cy="2633573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32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3747" y="3256791"/>
            <a:ext cx="1912016" cy="1434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5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4" animBg="1" advAuto="0"/>
      <p:bldP spid="228" grpId="5" animBg="1" advAuto="0"/>
      <p:bldP spid="229" grpId="6" animBg="1" advAuto="0"/>
      <p:bldP spid="230" grpId="1" build="p" bldLvl="5" animBg="1" advAuto="0"/>
      <p:bldP spid="231" grpId="3" animBg="1" advAuto="0"/>
      <p:bldP spid="232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Les Juges aux agrès</a:t>
            </a:r>
          </a:p>
        </p:txBody>
      </p:sp>
      <p:grpSp>
        <p:nvGrpSpPr>
          <p:cNvPr id="237" name="Rogner un rectangle avec un coin du même côté 12"/>
          <p:cNvGrpSpPr/>
          <p:nvPr/>
        </p:nvGrpSpPr>
        <p:grpSpPr>
          <a:xfrm>
            <a:off x="3144416" y="6335348"/>
            <a:ext cx="1152154" cy="387516"/>
            <a:chOff x="0" y="0"/>
            <a:chExt cx="1152153" cy="387514"/>
          </a:xfrm>
        </p:grpSpPr>
        <p:sp>
          <p:nvSpPr>
            <p:cNvPr id="235" name="Figure"/>
            <p:cNvSpPr/>
            <p:nvPr/>
          </p:nvSpPr>
          <p:spPr>
            <a:xfrm>
              <a:off x="0" y="280"/>
              <a:ext cx="1152154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0"/>
                  </a:moveTo>
                  <a:lnTo>
                    <a:pt x="2048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lose/>
                </a:path>
              </a:pathLst>
            </a:custGeom>
            <a:solidFill>
              <a:srgbClr val="63CAF7"/>
            </a:solidFill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Juges"/>
            <p:cNvSpPr txBox="1"/>
            <p:nvPr/>
          </p:nvSpPr>
          <p:spPr>
            <a:xfrm>
              <a:off x="88186" y="-1"/>
              <a:ext cx="975782" cy="387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Juges</a:t>
              </a:r>
            </a:p>
          </p:txBody>
        </p:sp>
      </p:grpSp>
      <p:sp>
        <p:nvSpPr>
          <p:cNvPr id="238" name="Connecteur droit 13"/>
          <p:cNvSpPr/>
          <p:nvPr/>
        </p:nvSpPr>
        <p:spPr>
          <a:xfrm flipV="1">
            <a:off x="4501901" y="5441988"/>
            <a:ext cx="1296146" cy="868585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Connecteur droit 14"/>
          <p:cNvSpPr/>
          <p:nvPr/>
        </p:nvSpPr>
        <p:spPr>
          <a:xfrm flipH="1" flipV="1">
            <a:off x="1554052" y="5465541"/>
            <a:ext cx="1368152" cy="868584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Espace réservé du contenu 2"/>
          <p:cNvSpPr txBox="1"/>
          <p:nvPr/>
        </p:nvSpPr>
        <p:spPr>
          <a:xfrm>
            <a:off x="514032" y="1447800"/>
            <a:ext cx="9700261" cy="86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91077" indent="-391077">
              <a:spcBef>
                <a:spcPts val="500"/>
              </a:spcBef>
              <a:buSzPct val="100000"/>
              <a:buFont typeface="Arial"/>
              <a:buChar char="•"/>
              <a:defRPr sz="2400" b="1" i="1" u="sng"/>
            </a:pPr>
            <a:r>
              <a:t>Sol</a:t>
            </a:r>
            <a:r>
              <a:rPr b="0" i="0" u="none"/>
              <a:t>: </a:t>
            </a:r>
            <a:endParaRPr sz="3600"/>
          </a:p>
          <a:p>
            <a:pPr>
              <a:spcBef>
                <a:spcPts val="500"/>
              </a:spcBef>
              <a:defRPr sz="2400"/>
            </a:pPr>
            <a:r>
              <a:t>    Placement de côté, le long des tapis  (12 à 16 mètres)</a:t>
            </a:r>
          </a:p>
        </p:txBody>
      </p:sp>
      <p:pic>
        <p:nvPicPr>
          <p:cNvPr id="24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2810687"/>
            <a:ext cx="6650682" cy="237626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42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4519" y="2810687"/>
            <a:ext cx="2454831" cy="2382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5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4" animBg="1" advAuto="0"/>
      <p:bldP spid="238" grpId="5" animBg="1" advAuto="0"/>
      <p:bldP spid="239" grpId="6" animBg="1" advAuto="0"/>
      <p:bldP spid="240" grpId="1" build="p" bldLvl="5" animBg="1" advAuto="0"/>
      <p:bldP spid="241" grpId="2" animBg="1" advAuto="0"/>
      <p:bldP spid="242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Mouvement d’ensemble</a:t>
            </a:r>
          </a:p>
        </p:txBody>
      </p:sp>
      <p:sp>
        <p:nvSpPr>
          <p:cNvPr id="245" name="Espace réservé du contenu 2"/>
          <p:cNvSpPr txBox="1"/>
          <p:nvPr/>
        </p:nvSpPr>
        <p:spPr>
          <a:xfrm>
            <a:off x="514032" y="1435202"/>
            <a:ext cx="9700261" cy="3418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91077" indent="-391077">
              <a:spcBef>
                <a:spcPts val="600"/>
              </a:spcBef>
              <a:buSzPct val="100000"/>
              <a:buFont typeface="Arial"/>
              <a:buChar char="•"/>
              <a:defRPr sz="2000"/>
            </a:pPr>
            <a:r>
              <a:t>Possibilité de juger uniquement les ensembles en suivant les formations spécifiques, connaissance nécessaire des mouvements A/J et des 3 postes </a:t>
            </a:r>
            <a:endParaRPr sz="3600"/>
          </a:p>
          <a:p>
            <a:pPr marL="391077" indent="-391077">
              <a:spcBef>
                <a:spcPts val="600"/>
              </a:spcBef>
              <a:buSzPct val="100000"/>
              <a:buFont typeface="Arial"/>
              <a:buChar char="•"/>
              <a:defRPr sz="2000" u="sng">
                <a:solidFill>
                  <a:srgbClr val="0070C0"/>
                </a:solidFill>
              </a:defRPr>
            </a:pPr>
            <a:r>
              <a:t>Exécution d’ensemble </a:t>
            </a:r>
            <a:r>
              <a:rPr sz="2400" i="1"/>
              <a:t>(position statique)</a:t>
            </a:r>
            <a:endParaRPr sz="3600"/>
          </a:p>
          <a:p>
            <a:pPr marL="391077" indent="-391077">
              <a:spcBef>
                <a:spcPts val="600"/>
              </a:spcBef>
              <a:buSzPct val="100000"/>
              <a:buFont typeface="Arial"/>
              <a:buChar char="•"/>
              <a:defRPr sz="2000" u="sng">
                <a:solidFill>
                  <a:srgbClr val="00B050"/>
                </a:solidFill>
              </a:defRPr>
            </a:pPr>
            <a:r>
              <a:t>Exécution individuelle (position mobile)</a:t>
            </a:r>
            <a:endParaRPr sz="3600"/>
          </a:p>
          <a:p>
            <a:pPr marL="391077" indent="-391077">
              <a:spcBef>
                <a:spcPts val="600"/>
              </a:spcBef>
              <a:buSzPct val="100000"/>
              <a:buFont typeface="Arial"/>
              <a:buChar char="•"/>
              <a:defRPr sz="2000" u="sng">
                <a:solidFill>
                  <a:srgbClr val="FF0000"/>
                </a:solidFill>
              </a:defRPr>
            </a:pPr>
            <a:r>
              <a:t>Alignement </a:t>
            </a:r>
            <a:r>
              <a:rPr sz="2400" i="1"/>
              <a:t>(position statique)</a:t>
            </a:r>
            <a:endParaRPr sz="3600"/>
          </a:p>
          <a:p>
            <a:pPr marL="391077" indent="-391077">
              <a:spcBef>
                <a:spcPts val="600"/>
              </a:spcBef>
              <a:buClr>
                <a:srgbClr val="B83D68"/>
              </a:buClr>
              <a:buSzPct val="100000"/>
              <a:buChar char="▪"/>
              <a:defRPr sz="2000" u="sng">
                <a:solidFill>
                  <a:srgbClr val="FF0000"/>
                </a:solidFill>
              </a:defRPr>
            </a:pPr>
            <a:endParaRPr sz="3600"/>
          </a:p>
          <a:p>
            <a:pPr marL="391077" indent="-391077">
              <a:spcBef>
                <a:spcPts val="600"/>
              </a:spcBef>
              <a:defRPr sz="3600" b="1">
                <a:solidFill>
                  <a:srgbClr val="FF0000"/>
                </a:solidFill>
              </a:defRPr>
            </a:pPr>
            <a:r>
              <a:t>             </a:t>
            </a:r>
          </a:p>
        </p:txBody>
      </p:sp>
      <p:grpSp>
        <p:nvGrpSpPr>
          <p:cNvPr id="248" name="Rectangle 6"/>
          <p:cNvGrpSpPr/>
          <p:nvPr/>
        </p:nvGrpSpPr>
        <p:grpSpPr>
          <a:xfrm>
            <a:off x="3221809" y="3753322"/>
            <a:ext cx="4558181" cy="1891659"/>
            <a:chOff x="0" y="0"/>
            <a:chExt cx="4558179" cy="1891657"/>
          </a:xfrm>
        </p:grpSpPr>
        <p:sp>
          <p:nvSpPr>
            <p:cNvPr id="246" name="Rectangle"/>
            <p:cNvSpPr/>
            <p:nvPr/>
          </p:nvSpPr>
          <p:spPr>
            <a:xfrm>
              <a:off x="0" y="0"/>
              <a:ext cx="4558180" cy="1891658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200000"/>
                </a:lnSpc>
                <a:defRPr sz="2800" b="1"/>
              </a:pPr>
              <a:endParaRPr/>
            </a:p>
          </p:txBody>
        </p:sp>
        <p:sp>
          <p:nvSpPr>
            <p:cNvPr id="247" name="X    X   X   X   X   X…"/>
            <p:cNvSpPr txBox="1"/>
            <p:nvPr/>
          </p:nvSpPr>
          <p:spPr>
            <a:xfrm>
              <a:off x="58420" y="302142"/>
              <a:ext cx="4441340" cy="12873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lnSpc>
                  <a:spcPct val="200000"/>
                </a:lnSpc>
                <a:defRPr sz="2800" b="1"/>
              </a:pPr>
              <a:r>
                <a:t>X    X   X   X   X   X  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lnSpc>
                  <a:spcPct val="200000"/>
                </a:lnSpc>
                <a:defRPr sz="2800" b="1"/>
              </a:pPr>
              <a:r>
                <a:t>X    X   X   X   X   X</a:t>
              </a:r>
            </a:p>
          </p:txBody>
        </p:sp>
      </p:grpSp>
      <p:grpSp>
        <p:nvGrpSpPr>
          <p:cNvPr id="251" name="Groupe 3"/>
          <p:cNvGrpSpPr/>
          <p:nvPr/>
        </p:nvGrpSpPr>
        <p:grpSpPr>
          <a:xfrm>
            <a:off x="1806050" y="3709163"/>
            <a:ext cx="384176" cy="989989"/>
            <a:chOff x="0" y="0"/>
            <a:chExt cx="384175" cy="989988"/>
          </a:xfrm>
        </p:grpSpPr>
        <p:sp>
          <p:nvSpPr>
            <p:cNvPr id="249" name="Freeform 12"/>
            <p:cNvSpPr/>
            <p:nvPr/>
          </p:nvSpPr>
          <p:spPr>
            <a:xfrm>
              <a:off x="68439" y="0"/>
              <a:ext cx="220499" cy="212169"/>
            </a:xfrm>
            <a:prstGeom prst="ellipse">
              <a:avLst/>
            </a:prstGeom>
            <a:solidFill>
              <a:srgbClr val="FF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Freeform 13"/>
            <p:cNvSpPr/>
            <p:nvPr/>
          </p:nvSpPr>
          <p:spPr>
            <a:xfrm>
              <a:off x="-1" y="194061"/>
              <a:ext cx="384177" cy="79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74" y="0"/>
                  </a:moveTo>
                  <a:cubicBezTo>
                    <a:pt x="14002" y="0"/>
                    <a:pt x="12862" y="1952"/>
                    <a:pt x="10800" y="1952"/>
                  </a:cubicBezTo>
                  <a:cubicBezTo>
                    <a:pt x="8738" y="1952"/>
                    <a:pt x="7625" y="0"/>
                    <a:pt x="5726" y="0"/>
                  </a:cubicBezTo>
                  <a:cubicBezTo>
                    <a:pt x="3853" y="0"/>
                    <a:pt x="0" y="995"/>
                    <a:pt x="0" y="4799"/>
                  </a:cubicBezTo>
                  <a:cubicBezTo>
                    <a:pt x="27" y="9459"/>
                    <a:pt x="27" y="9459"/>
                    <a:pt x="27" y="9459"/>
                  </a:cubicBezTo>
                  <a:cubicBezTo>
                    <a:pt x="27" y="9874"/>
                    <a:pt x="760" y="10214"/>
                    <a:pt x="1655" y="10214"/>
                  </a:cubicBezTo>
                  <a:cubicBezTo>
                    <a:pt x="2551" y="10214"/>
                    <a:pt x="3283" y="9874"/>
                    <a:pt x="3283" y="9459"/>
                  </a:cubicBezTo>
                  <a:cubicBezTo>
                    <a:pt x="3609" y="3678"/>
                    <a:pt x="3609" y="3678"/>
                    <a:pt x="3609" y="3678"/>
                  </a:cubicBezTo>
                  <a:cubicBezTo>
                    <a:pt x="3609" y="3539"/>
                    <a:pt x="3853" y="3426"/>
                    <a:pt x="4125" y="3426"/>
                  </a:cubicBezTo>
                  <a:cubicBezTo>
                    <a:pt x="4423" y="3426"/>
                    <a:pt x="6051" y="4559"/>
                    <a:pt x="6051" y="5718"/>
                  </a:cubicBezTo>
                  <a:cubicBezTo>
                    <a:pt x="6051" y="6877"/>
                    <a:pt x="3745" y="7595"/>
                    <a:pt x="3745" y="9119"/>
                  </a:cubicBezTo>
                  <a:cubicBezTo>
                    <a:pt x="3745" y="10655"/>
                    <a:pt x="6051" y="20706"/>
                    <a:pt x="6051" y="20706"/>
                  </a:cubicBezTo>
                  <a:cubicBezTo>
                    <a:pt x="6051" y="21197"/>
                    <a:pt x="6892" y="21600"/>
                    <a:pt x="7924" y="21600"/>
                  </a:cubicBezTo>
                  <a:cubicBezTo>
                    <a:pt x="8982" y="21600"/>
                    <a:pt x="9823" y="21197"/>
                    <a:pt x="9823" y="20706"/>
                  </a:cubicBezTo>
                  <a:cubicBezTo>
                    <a:pt x="10257" y="11348"/>
                    <a:pt x="10257" y="11348"/>
                    <a:pt x="10257" y="11348"/>
                  </a:cubicBezTo>
                  <a:cubicBezTo>
                    <a:pt x="10257" y="11209"/>
                    <a:pt x="10502" y="11096"/>
                    <a:pt x="10800" y="11096"/>
                  </a:cubicBezTo>
                  <a:cubicBezTo>
                    <a:pt x="11098" y="11096"/>
                    <a:pt x="11343" y="11209"/>
                    <a:pt x="11343" y="11348"/>
                  </a:cubicBezTo>
                  <a:cubicBezTo>
                    <a:pt x="11804" y="20706"/>
                    <a:pt x="11804" y="20706"/>
                    <a:pt x="11804" y="20706"/>
                  </a:cubicBezTo>
                  <a:cubicBezTo>
                    <a:pt x="11804" y="21197"/>
                    <a:pt x="12645" y="21600"/>
                    <a:pt x="13676" y="21600"/>
                  </a:cubicBezTo>
                  <a:cubicBezTo>
                    <a:pt x="14708" y="21600"/>
                    <a:pt x="15549" y="21197"/>
                    <a:pt x="15549" y="20706"/>
                  </a:cubicBezTo>
                  <a:cubicBezTo>
                    <a:pt x="15549" y="20706"/>
                    <a:pt x="17855" y="10655"/>
                    <a:pt x="17855" y="9119"/>
                  </a:cubicBezTo>
                  <a:cubicBezTo>
                    <a:pt x="17855" y="7595"/>
                    <a:pt x="15549" y="6877"/>
                    <a:pt x="15549" y="5718"/>
                  </a:cubicBezTo>
                  <a:cubicBezTo>
                    <a:pt x="15549" y="4559"/>
                    <a:pt x="17177" y="3426"/>
                    <a:pt x="17475" y="3426"/>
                  </a:cubicBezTo>
                  <a:cubicBezTo>
                    <a:pt x="17774" y="3426"/>
                    <a:pt x="18018" y="3539"/>
                    <a:pt x="18018" y="3678"/>
                  </a:cubicBezTo>
                  <a:cubicBezTo>
                    <a:pt x="18344" y="9459"/>
                    <a:pt x="18344" y="9459"/>
                    <a:pt x="18344" y="9459"/>
                  </a:cubicBezTo>
                  <a:cubicBezTo>
                    <a:pt x="18344" y="9874"/>
                    <a:pt x="19076" y="10214"/>
                    <a:pt x="19972" y="10214"/>
                  </a:cubicBezTo>
                  <a:cubicBezTo>
                    <a:pt x="20867" y="10214"/>
                    <a:pt x="21573" y="9874"/>
                    <a:pt x="21573" y="9459"/>
                  </a:cubicBezTo>
                  <a:cubicBezTo>
                    <a:pt x="21600" y="4799"/>
                    <a:pt x="21600" y="4799"/>
                    <a:pt x="21600" y="4799"/>
                  </a:cubicBezTo>
                  <a:cubicBezTo>
                    <a:pt x="21600" y="1725"/>
                    <a:pt x="17747" y="0"/>
                    <a:pt x="15874" y="0"/>
                  </a:cubicBezTo>
                  <a:close/>
                </a:path>
              </a:pathLst>
            </a:custGeom>
            <a:solidFill>
              <a:srgbClr val="FF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54" name="Groupe 3"/>
          <p:cNvGrpSpPr/>
          <p:nvPr/>
        </p:nvGrpSpPr>
        <p:grpSpPr>
          <a:xfrm>
            <a:off x="8849873" y="4654991"/>
            <a:ext cx="384176" cy="989989"/>
            <a:chOff x="0" y="0"/>
            <a:chExt cx="384175" cy="989988"/>
          </a:xfrm>
        </p:grpSpPr>
        <p:sp>
          <p:nvSpPr>
            <p:cNvPr id="252" name="Freeform 12"/>
            <p:cNvSpPr/>
            <p:nvPr/>
          </p:nvSpPr>
          <p:spPr>
            <a:xfrm>
              <a:off x="68439" y="0"/>
              <a:ext cx="220499" cy="212169"/>
            </a:xfrm>
            <a:prstGeom prst="ellipse">
              <a:avLst/>
            </a:prstGeom>
            <a:solidFill>
              <a:srgbClr val="FF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Freeform 13"/>
            <p:cNvSpPr/>
            <p:nvPr/>
          </p:nvSpPr>
          <p:spPr>
            <a:xfrm>
              <a:off x="-1" y="194061"/>
              <a:ext cx="384177" cy="79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74" y="0"/>
                  </a:moveTo>
                  <a:cubicBezTo>
                    <a:pt x="14002" y="0"/>
                    <a:pt x="12862" y="1952"/>
                    <a:pt x="10800" y="1952"/>
                  </a:cubicBezTo>
                  <a:cubicBezTo>
                    <a:pt x="8738" y="1952"/>
                    <a:pt x="7625" y="0"/>
                    <a:pt x="5726" y="0"/>
                  </a:cubicBezTo>
                  <a:cubicBezTo>
                    <a:pt x="3853" y="0"/>
                    <a:pt x="0" y="995"/>
                    <a:pt x="0" y="4799"/>
                  </a:cubicBezTo>
                  <a:cubicBezTo>
                    <a:pt x="27" y="9459"/>
                    <a:pt x="27" y="9459"/>
                    <a:pt x="27" y="9459"/>
                  </a:cubicBezTo>
                  <a:cubicBezTo>
                    <a:pt x="27" y="9874"/>
                    <a:pt x="760" y="10214"/>
                    <a:pt x="1655" y="10214"/>
                  </a:cubicBezTo>
                  <a:cubicBezTo>
                    <a:pt x="2551" y="10214"/>
                    <a:pt x="3283" y="9874"/>
                    <a:pt x="3283" y="9459"/>
                  </a:cubicBezTo>
                  <a:cubicBezTo>
                    <a:pt x="3609" y="3678"/>
                    <a:pt x="3609" y="3678"/>
                    <a:pt x="3609" y="3678"/>
                  </a:cubicBezTo>
                  <a:cubicBezTo>
                    <a:pt x="3609" y="3539"/>
                    <a:pt x="3853" y="3426"/>
                    <a:pt x="4125" y="3426"/>
                  </a:cubicBezTo>
                  <a:cubicBezTo>
                    <a:pt x="4423" y="3426"/>
                    <a:pt x="6051" y="4559"/>
                    <a:pt x="6051" y="5718"/>
                  </a:cubicBezTo>
                  <a:cubicBezTo>
                    <a:pt x="6051" y="6877"/>
                    <a:pt x="3745" y="7595"/>
                    <a:pt x="3745" y="9119"/>
                  </a:cubicBezTo>
                  <a:cubicBezTo>
                    <a:pt x="3745" y="10655"/>
                    <a:pt x="6051" y="20706"/>
                    <a:pt x="6051" y="20706"/>
                  </a:cubicBezTo>
                  <a:cubicBezTo>
                    <a:pt x="6051" y="21197"/>
                    <a:pt x="6892" y="21600"/>
                    <a:pt x="7924" y="21600"/>
                  </a:cubicBezTo>
                  <a:cubicBezTo>
                    <a:pt x="8982" y="21600"/>
                    <a:pt x="9823" y="21197"/>
                    <a:pt x="9823" y="20706"/>
                  </a:cubicBezTo>
                  <a:cubicBezTo>
                    <a:pt x="10257" y="11348"/>
                    <a:pt x="10257" y="11348"/>
                    <a:pt x="10257" y="11348"/>
                  </a:cubicBezTo>
                  <a:cubicBezTo>
                    <a:pt x="10257" y="11209"/>
                    <a:pt x="10502" y="11096"/>
                    <a:pt x="10800" y="11096"/>
                  </a:cubicBezTo>
                  <a:cubicBezTo>
                    <a:pt x="11098" y="11096"/>
                    <a:pt x="11343" y="11209"/>
                    <a:pt x="11343" y="11348"/>
                  </a:cubicBezTo>
                  <a:cubicBezTo>
                    <a:pt x="11804" y="20706"/>
                    <a:pt x="11804" y="20706"/>
                    <a:pt x="11804" y="20706"/>
                  </a:cubicBezTo>
                  <a:cubicBezTo>
                    <a:pt x="11804" y="21197"/>
                    <a:pt x="12645" y="21600"/>
                    <a:pt x="13676" y="21600"/>
                  </a:cubicBezTo>
                  <a:cubicBezTo>
                    <a:pt x="14708" y="21600"/>
                    <a:pt x="15549" y="21197"/>
                    <a:pt x="15549" y="20706"/>
                  </a:cubicBezTo>
                  <a:cubicBezTo>
                    <a:pt x="15549" y="20706"/>
                    <a:pt x="17855" y="10655"/>
                    <a:pt x="17855" y="9119"/>
                  </a:cubicBezTo>
                  <a:cubicBezTo>
                    <a:pt x="17855" y="7595"/>
                    <a:pt x="15549" y="6877"/>
                    <a:pt x="15549" y="5718"/>
                  </a:cubicBezTo>
                  <a:cubicBezTo>
                    <a:pt x="15549" y="4559"/>
                    <a:pt x="17177" y="3426"/>
                    <a:pt x="17475" y="3426"/>
                  </a:cubicBezTo>
                  <a:cubicBezTo>
                    <a:pt x="17774" y="3426"/>
                    <a:pt x="18018" y="3539"/>
                    <a:pt x="18018" y="3678"/>
                  </a:cubicBezTo>
                  <a:cubicBezTo>
                    <a:pt x="18344" y="9459"/>
                    <a:pt x="18344" y="9459"/>
                    <a:pt x="18344" y="9459"/>
                  </a:cubicBezTo>
                  <a:cubicBezTo>
                    <a:pt x="18344" y="9874"/>
                    <a:pt x="19076" y="10214"/>
                    <a:pt x="19972" y="10214"/>
                  </a:cubicBezTo>
                  <a:cubicBezTo>
                    <a:pt x="20867" y="10214"/>
                    <a:pt x="21573" y="9874"/>
                    <a:pt x="21573" y="9459"/>
                  </a:cubicBezTo>
                  <a:cubicBezTo>
                    <a:pt x="21600" y="4799"/>
                    <a:pt x="21600" y="4799"/>
                    <a:pt x="21600" y="4799"/>
                  </a:cubicBezTo>
                  <a:cubicBezTo>
                    <a:pt x="21600" y="1725"/>
                    <a:pt x="17747" y="0"/>
                    <a:pt x="15874" y="0"/>
                  </a:cubicBezTo>
                  <a:close/>
                </a:path>
              </a:pathLst>
            </a:custGeom>
            <a:solidFill>
              <a:srgbClr val="FF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57" name="Groupe 3"/>
          <p:cNvGrpSpPr/>
          <p:nvPr/>
        </p:nvGrpSpPr>
        <p:grpSpPr>
          <a:xfrm>
            <a:off x="8544114" y="5644979"/>
            <a:ext cx="354183" cy="922802"/>
            <a:chOff x="0" y="0"/>
            <a:chExt cx="354181" cy="922801"/>
          </a:xfrm>
        </p:grpSpPr>
        <p:sp>
          <p:nvSpPr>
            <p:cNvPr id="255" name="Freeform 5"/>
            <p:cNvSpPr/>
            <p:nvPr/>
          </p:nvSpPr>
          <p:spPr>
            <a:xfrm>
              <a:off x="92525" y="0"/>
              <a:ext cx="169133" cy="201811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Freeform 6"/>
            <p:cNvSpPr/>
            <p:nvPr/>
          </p:nvSpPr>
          <p:spPr>
            <a:xfrm>
              <a:off x="0" y="165955"/>
              <a:ext cx="354182" cy="75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2" y="2758"/>
                  </a:moveTo>
                  <a:cubicBezTo>
                    <a:pt x="20902" y="819"/>
                    <a:pt x="17298" y="0"/>
                    <a:pt x="15091" y="0"/>
                  </a:cubicBezTo>
                  <a:cubicBezTo>
                    <a:pt x="12883" y="0"/>
                    <a:pt x="12546" y="907"/>
                    <a:pt x="10811" y="907"/>
                  </a:cubicBezTo>
                  <a:cubicBezTo>
                    <a:pt x="9077" y="907"/>
                    <a:pt x="8266" y="0"/>
                    <a:pt x="6532" y="0"/>
                  </a:cubicBezTo>
                  <a:cubicBezTo>
                    <a:pt x="4797" y="0"/>
                    <a:pt x="721" y="819"/>
                    <a:pt x="721" y="2758"/>
                  </a:cubicBezTo>
                  <a:cubicBezTo>
                    <a:pt x="0" y="9786"/>
                    <a:pt x="0" y="9786"/>
                    <a:pt x="0" y="9786"/>
                  </a:cubicBezTo>
                  <a:cubicBezTo>
                    <a:pt x="0" y="10441"/>
                    <a:pt x="969" y="10983"/>
                    <a:pt x="2162" y="10983"/>
                  </a:cubicBezTo>
                  <a:cubicBezTo>
                    <a:pt x="3333" y="10983"/>
                    <a:pt x="4302" y="10441"/>
                    <a:pt x="4302" y="9786"/>
                  </a:cubicBezTo>
                  <a:cubicBezTo>
                    <a:pt x="4730" y="3690"/>
                    <a:pt x="4730" y="3690"/>
                    <a:pt x="4730" y="3690"/>
                  </a:cubicBezTo>
                  <a:cubicBezTo>
                    <a:pt x="4730" y="3552"/>
                    <a:pt x="4933" y="3438"/>
                    <a:pt x="5180" y="3438"/>
                  </a:cubicBezTo>
                  <a:cubicBezTo>
                    <a:pt x="5428" y="3438"/>
                    <a:pt x="5631" y="3552"/>
                    <a:pt x="5631" y="3690"/>
                  </a:cubicBezTo>
                  <a:cubicBezTo>
                    <a:pt x="5631" y="10769"/>
                    <a:pt x="5631" y="10769"/>
                    <a:pt x="5631" y="10769"/>
                  </a:cubicBezTo>
                  <a:cubicBezTo>
                    <a:pt x="5631" y="11360"/>
                    <a:pt x="5631" y="11360"/>
                    <a:pt x="5631" y="11360"/>
                  </a:cubicBezTo>
                  <a:cubicBezTo>
                    <a:pt x="4302" y="20177"/>
                    <a:pt x="4302" y="20177"/>
                    <a:pt x="4302" y="20177"/>
                  </a:cubicBezTo>
                  <a:cubicBezTo>
                    <a:pt x="4302" y="20958"/>
                    <a:pt x="5451" y="21600"/>
                    <a:pt x="6870" y="21600"/>
                  </a:cubicBezTo>
                  <a:cubicBezTo>
                    <a:pt x="8266" y="21600"/>
                    <a:pt x="9415" y="20958"/>
                    <a:pt x="9415" y="20177"/>
                  </a:cubicBezTo>
                  <a:cubicBezTo>
                    <a:pt x="10361" y="11360"/>
                    <a:pt x="10361" y="11360"/>
                    <a:pt x="10361" y="11360"/>
                  </a:cubicBezTo>
                  <a:cubicBezTo>
                    <a:pt x="10361" y="11222"/>
                    <a:pt x="10564" y="11109"/>
                    <a:pt x="10811" y="11109"/>
                  </a:cubicBezTo>
                  <a:cubicBezTo>
                    <a:pt x="11059" y="11109"/>
                    <a:pt x="11262" y="11222"/>
                    <a:pt x="11262" y="11360"/>
                  </a:cubicBezTo>
                  <a:cubicBezTo>
                    <a:pt x="12185" y="20177"/>
                    <a:pt x="12185" y="20177"/>
                    <a:pt x="12185" y="20177"/>
                  </a:cubicBezTo>
                  <a:cubicBezTo>
                    <a:pt x="12185" y="20958"/>
                    <a:pt x="13334" y="21600"/>
                    <a:pt x="14753" y="21600"/>
                  </a:cubicBezTo>
                  <a:cubicBezTo>
                    <a:pt x="16172" y="21600"/>
                    <a:pt x="17321" y="20958"/>
                    <a:pt x="17321" y="20177"/>
                  </a:cubicBezTo>
                  <a:cubicBezTo>
                    <a:pt x="15992" y="11360"/>
                    <a:pt x="15992" y="11360"/>
                    <a:pt x="15992" y="11360"/>
                  </a:cubicBezTo>
                  <a:cubicBezTo>
                    <a:pt x="15992" y="10769"/>
                    <a:pt x="15992" y="10769"/>
                    <a:pt x="15992" y="10769"/>
                  </a:cubicBezTo>
                  <a:cubicBezTo>
                    <a:pt x="15992" y="3690"/>
                    <a:pt x="15992" y="3690"/>
                    <a:pt x="15992" y="3690"/>
                  </a:cubicBezTo>
                  <a:cubicBezTo>
                    <a:pt x="15992" y="3552"/>
                    <a:pt x="16194" y="3438"/>
                    <a:pt x="16442" y="3438"/>
                  </a:cubicBezTo>
                  <a:cubicBezTo>
                    <a:pt x="16690" y="3438"/>
                    <a:pt x="16893" y="3552"/>
                    <a:pt x="16893" y="3690"/>
                  </a:cubicBezTo>
                  <a:cubicBezTo>
                    <a:pt x="17321" y="9786"/>
                    <a:pt x="17321" y="9786"/>
                    <a:pt x="17321" y="9786"/>
                  </a:cubicBezTo>
                  <a:cubicBezTo>
                    <a:pt x="17321" y="10441"/>
                    <a:pt x="18267" y="10983"/>
                    <a:pt x="19460" y="10983"/>
                  </a:cubicBezTo>
                  <a:cubicBezTo>
                    <a:pt x="20654" y="10983"/>
                    <a:pt x="21600" y="10441"/>
                    <a:pt x="21600" y="9786"/>
                  </a:cubicBezTo>
                  <a:lnTo>
                    <a:pt x="20902" y="2758"/>
                  </a:ln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60" name="Groupe 3"/>
          <p:cNvGrpSpPr/>
          <p:nvPr/>
        </p:nvGrpSpPr>
        <p:grpSpPr>
          <a:xfrm>
            <a:off x="1998136" y="5633084"/>
            <a:ext cx="354183" cy="922802"/>
            <a:chOff x="0" y="0"/>
            <a:chExt cx="354181" cy="922801"/>
          </a:xfrm>
        </p:grpSpPr>
        <p:sp>
          <p:nvSpPr>
            <p:cNvPr id="258" name="Freeform 5"/>
            <p:cNvSpPr/>
            <p:nvPr/>
          </p:nvSpPr>
          <p:spPr>
            <a:xfrm>
              <a:off x="92525" y="0"/>
              <a:ext cx="169133" cy="201811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Freeform 6"/>
            <p:cNvSpPr/>
            <p:nvPr/>
          </p:nvSpPr>
          <p:spPr>
            <a:xfrm>
              <a:off x="0" y="165955"/>
              <a:ext cx="354182" cy="75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2" y="2758"/>
                  </a:moveTo>
                  <a:cubicBezTo>
                    <a:pt x="20902" y="819"/>
                    <a:pt x="17298" y="0"/>
                    <a:pt x="15091" y="0"/>
                  </a:cubicBezTo>
                  <a:cubicBezTo>
                    <a:pt x="12883" y="0"/>
                    <a:pt x="12546" y="907"/>
                    <a:pt x="10811" y="907"/>
                  </a:cubicBezTo>
                  <a:cubicBezTo>
                    <a:pt x="9077" y="907"/>
                    <a:pt x="8266" y="0"/>
                    <a:pt x="6532" y="0"/>
                  </a:cubicBezTo>
                  <a:cubicBezTo>
                    <a:pt x="4797" y="0"/>
                    <a:pt x="721" y="819"/>
                    <a:pt x="721" y="2758"/>
                  </a:cubicBezTo>
                  <a:cubicBezTo>
                    <a:pt x="0" y="9786"/>
                    <a:pt x="0" y="9786"/>
                    <a:pt x="0" y="9786"/>
                  </a:cubicBezTo>
                  <a:cubicBezTo>
                    <a:pt x="0" y="10441"/>
                    <a:pt x="969" y="10983"/>
                    <a:pt x="2162" y="10983"/>
                  </a:cubicBezTo>
                  <a:cubicBezTo>
                    <a:pt x="3333" y="10983"/>
                    <a:pt x="4302" y="10441"/>
                    <a:pt x="4302" y="9786"/>
                  </a:cubicBezTo>
                  <a:cubicBezTo>
                    <a:pt x="4730" y="3690"/>
                    <a:pt x="4730" y="3690"/>
                    <a:pt x="4730" y="3690"/>
                  </a:cubicBezTo>
                  <a:cubicBezTo>
                    <a:pt x="4730" y="3552"/>
                    <a:pt x="4933" y="3438"/>
                    <a:pt x="5180" y="3438"/>
                  </a:cubicBezTo>
                  <a:cubicBezTo>
                    <a:pt x="5428" y="3438"/>
                    <a:pt x="5631" y="3552"/>
                    <a:pt x="5631" y="3690"/>
                  </a:cubicBezTo>
                  <a:cubicBezTo>
                    <a:pt x="5631" y="10769"/>
                    <a:pt x="5631" y="10769"/>
                    <a:pt x="5631" y="10769"/>
                  </a:cubicBezTo>
                  <a:cubicBezTo>
                    <a:pt x="5631" y="11360"/>
                    <a:pt x="5631" y="11360"/>
                    <a:pt x="5631" y="11360"/>
                  </a:cubicBezTo>
                  <a:cubicBezTo>
                    <a:pt x="4302" y="20177"/>
                    <a:pt x="4302" y="20177"/>
                    <a:pt x="4302" y="20177"/>
                  </a:cubicBezTo>
                  <a:cubicBezTo>
                    <a:pt x="4302" y="20958"/>
                    <a:pt x="5451" y="21600"/>
                    <a:pt x="6870" y="21600"/>
                  </a:cubicBezTo>
                  <a:cubicBezTo>
                    <a:pt x="8266" y="21600"/>
                    <a:pt x="9415" y="20958"/>
                    <a:pt x="9415" y="20177"/>
                  </a:cubicBezTo>
                  <a:cubicBezTo>
                    <a:pt x="10361" y="11360"/>
                    <a:pt x="10361" y="11360"/>
                    <a:pt x="10361" y="11360"/>
                  </a:cubicBezTo>
                  <a:cubicBezTo>
                    <a:pt x="10361" y="11222"/>
                    <a:pt x="10564" y="11109"/>
                    <a:pt x="10811" y="11109"/>
                  </a:cubicBezTo>
                  <a:cubicBezTo>
                    <a:pt x="11059" y="11109"/>
                    <a:pt x="11262" y="11222"/>
                    <a:pt x="11262" y="11360"/>
                  </a:cubicBezTo>
                  <a:cubicBezTo>
                    <a:pt x="12185" y="20177"/>
                    <a:pt x="12185" y="20177"/>
                    <a:pt x="12185" y="20177"/>
                  </a:cubicBezTo>
                  <a:cubicBezTo>
                    <a:pt x="12185" y="20958"/>
                    <a:pt x="13334" y="21600"/>
                    <a:pt x="14753" y="21600"/>
                  </a:cubicBezTo>
                  <a:cubicBezTo>
                    <a:pt x="16172" y="21600"/>
                    <a:pt x="17321" y="20958"/>
                    <a:pt x="17321" y="20177"/>
                  </a:cubicBezTo>
                  <a:cubicBezTo>
                    <a:pt x="15992" y="11360"/>
                    <a:pt x="15992" y="11360"/>
                    <a:pt x="15992" y="11360"/>
                  </a:cubicBezTo>
                  <a:cubicBezTo>
                    <a:pt x="15992" y="10769"/>
                    <a:pt x="15992" y="10769"/>
                    <a:pt x="15992" y="10769"/>
                  </a:cubicBezTo>
                  <a:cubicBezTo>
                    <a:pt x="15992" y="3690"/>
                    <a:pt x="15992" y="3690"/>
                    <a:pt x="15992" y="3690"/>
                  </a:cubicBezTo>
                  <a:cubicBezTo>
                    <a:pt x="15992" y="3552"/>
                    <a:pt x="16194" y="3438"/>
                    <a:pt x="16442" y="3438"/>
                  </a:cubicBezTo>
                  <a:cubicBezTo>
                    <a:pt x="16690" y="3438"/>
                    <a:pt x="16893" y="3552"/>
                    <a:pt x="16893" y="3690"/>
                  </a:cubicBezTo>
                  <a:cubicBezTo>
                    <a:pt x="17321" y="9786"/>
                    <a:pt x="17321" y="9786"/>
                    <a:pt x="17321" y="9786"/>
                  </a:cubicBezTo>
                  <a:cubicBezTo>
                    <a:pt x="17321" y="10441"/>
                    <a:pt x="18267" y="10983"/>
                    <a:pt x="19460" y="10983"/>
                  </a:cubicBezTo>
                  <a:cubicBezTo>
                    <a:pt x="20654" y="10983"/>
                    <a:pt x="21600" y="10441"/>
                    <a:pt x="21600" y="9786"/>
                  </a:cubicBezTo>
                  <a:lnTo>
                    <a:pt x="20902" y="2758"/>
                  </a:ln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63" name="Groupe 3"/>
          <p:cNvGrpSpPr/>
          <p:nvPr/>
        </p:nvGrpSpPr>
        <p:grpSpPr>
          <a:xfrm>
            <a:off x="6735244" y="5687886"/>
            <a:ext cx="345974" cy="981675"/>
            <a:chOff x="0" y="0"/>
            <a:chExt cx="345973" cy="981674"/>
          </a:xfrm>
        </p:grpSpPr>
        <p:sp>
          <p:nvSpPr>
            <p:cNvPr id="261" name="Freeform 5"/>
            <p:cNvSpPr/>
            <p:nvPr/>
          </p:nvSpPr>
          <p:spPr>
            <a:xfrm>
              <a:off x="90380" y="-1"/>
              <a:ext cx="165213" cy="210211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Freeform 6"/>
            <p:cNvSpPr/>
            <p:nvPr/>
          </p:nvSpPr>
          <p:spPr>
            <a:xfrm>
              <a:off x="0" y="193330"/>
              <a:ext cx="345974" cy="78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2" y="2758"/>
                  </a:moveTo>
                  <a:cubicBezTo>
                    <a:pt x="20902" y="819"/>
                    <a:pt x="17298" y="0"/>
                    <a:pt x="15091" y="0"/>
                  </a:cubicBezTo>
                  <a:cubicBezTo>
                    <a:pt x="12883" y="0"/>
                    <a:pt x="12546" y="907"/>
                    <a:pt x="10811" y="907"/>
                  </a:cubicBezTo>
                  <a:cubicBezTo>
                    <a:pt x="9077" y="907"/>
                    <a:pt x="8266" y="0"/>
                    <a:pt x="6532" y="0"/>
                  </a:cubicBezTo>
                  <a:cubicBezTo>
                    <a:pt x="4797" y="0"/>
                    <a:pt x="721" y="819"/>
                    <a:pt x="721" y="2758"/>
                  </a:cubicBezTo>
                  <a:cubicBezTo>
                    <a:pt x="0" y="9786"/>
                    <a:pt x="0" y="9786"/>
                    <a:pt x="0" y="9786"/>
                  </a:cubicBezTo>
                  <a:cubicBezTo>
                    <a:pt x="0" y="10441"/>
                    <a:pt x="969" y="10983"/>
                    <a:pt x="2162" y="10983"/>
                  </a:cubicBezTo>
                  <a:cubicBezTo>
                    <a:pt x="3333" y="10983"/>
                    <a:pt x="4302" y="10441"/>
                    <a:pt x="4302" y="9786"/>
                  </a:cubicBezTo>
                  <a:cubicBezTo>
                    <a:pt x="4730" y="3690"/>
                    <a:pt x="4730" y="3690"/>
                    <a:pt x="4730" y="3690"/>
                  </a:cubicBezTo>
                  <a:cubicBezTo>
                    <a:pt x="4730" y="3552"/>
                    <a:pt x="4933" y="3438"/>
                    <a:pt x="5180" y="3438"/>
                  </a:cubicBezTo>
                  <a:cubicBezTo>
                    <a:pt x="5428" y="3438"/>
                    <a:pt x="5631" y="3552"/>
                    <a:pt x="5631" y="3690"/>
                  </a:cubicBezTo>
                  <a:cubicBezTo>
                    <a:pt x="5631" y="10769"/>
                    <a:pt x="5631" y="10769"/>
                    <a:pt x="5631" y="10769"/>
                  </a:cubicBezTo>
                  <a:cubicBezTo>
                    <a:pt x="5631" y="11360"/>
                    <a:pt x="5631" y="11360"/>
                    <a:pt x="5631" y="11360"/>
                  </a:cubicBezTo>
                  <a:cubicBezTo>
                    <a:pt x="4302" y="20177"/>
                    <a:pt x="4302" y="20177"/>
                    <a:pt x="4302" y="20177"/>
                  </a:cubicBezTo>
                  <a:cubicBezTo>
                    <a:pt x="4302" y="20958"/>
                    <a:pt x="5451" y="21600"/>
                    <a:pt x="6870" y="21600"/>
                  </a:cubicBezTo>
                  <a:cubicBezTo>
                    <a:pt x="8266" y="21600"/>
                    <a:pt x="9415" y="20958"/>
                    <a:pt x="9415" y="20177"/>
                  </a:cubicBezTo>
                  <a:cubicBezTo>
                    <a:pt x="10361" y="11360"/>
                    <a:pt x="10361" y="11360"/>
                    <a:pt x="10361" y="11360"/>
                  </a:cubicBezTo>
                  <a:cubicBezTo>
                    <a:pt x="10361" y="11222"/>
                    <a:pt x="10564" y="11109"/>
                    <a:pt x="10811" y="11109"/>
                  </a:cubicBezTo>
                  <a:cubicBezTo>
                    <a:pt x="11059" y="11109"/>
                    <a:pt x="11262" y="11222"/>
                    <a:pt x="11262" y="11360"/>
                  </a:cubicBezTo>
                  <a:cubicBezTo>
                    <a:pt x="12185" y="20177"/>
                    <a:pt x="12185" y="20177"/>
                    <a:pt x="12185" y="20177"/>
                  </a:cubicBezTo>
                  <a:cubicBezTo>
                    <a:pt x="12185" y="20958"/>
                    <a:pt x="13334" y="21600"/>
                    <a:pt x="14753" y="21600"/>
                  </a:cubicBezTo>
                  <a:cubicBezTo>
                    <a:pt x="16172" y="21600"/>
                    <a:pt x="17321" y="20958"/>
                    <a:pt x="17321" y="20177"/>
                  </a:cubicBezTo>
                  <a:cubicBezTo>
                    <a:pt x="15992" y="11360"/>
                    <a:pt x="15992" y="11360"/>
                    <a:pt x="15992" y="11360"/>
                  </a:cubicBezTo>
                  <a:cubicBezTo>
                    <a:pt x="15992" y="10769"/>
                    <a:pt x="15992" y="10769"/>
                    <a:pt x="15992" y="10769"/>
                  </a:cubicBezTo>
                  <a:cubicBezTo>
                    <a:pt x="15992" y="3690"/>
                    <a:pt x="15992" y="3690"/>
                    <a:pt x="15992" y="3690"/>
                  </a:cubicBezTo>
                  <a:cubicBezTo>
                    <a:pt x="15992" y="3552"/>
                    <a:pt x="16194" y="3438"/>
                    <a:pt x="16442" y="3438"/>
                  </a:cubicBezTo>
                  <a:cubicBezTo>
                    <a:pt x="16690" y="3438"/>
                    <a:pt x="16893" y="3552"/>
                    <a:pt x="16893" y="3690"/>
                  </a:cubicBezTo>
                  <a:cubicBezTo>
                    <a:pt x="17321" y="9786"/>
                    <a:pt x="17321" y="9786"/>
                    <a:pt x="17321" y="9786"/>
                  </a:cubicBezTo>
                  <a:cubicBezTo>
                    <a:pt x="17321" y="10441"/>
                    <a:pt x="18267" y="10983"/>
                    <a:pt x="19460" y="10983"/>
                  </a:cubicBezTo>
                  <a:cubicBezTo>
                    <a:pt x="20654" y="10983"/>
                    <a:pt x="21600" y="10441"/>
                    <a:pt x="21600" y="9786"/>
                  </a:cubicBezTo>
                  <a:lnTo>
                    <a:pt x="20902" y="2758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66" name="Groupe 3"/>
          <p:cNvGrpSpPr/>
          <p:nvPr/>
        </p:nvGrpSpPr>
        <p:grpSpPr>
          <a:xfrm>
            <a:off x="3900263" y="5770864"/>
            <a:ext cx="255594" cy="922802"/>
            <a:chOff x="0" y="0"/>
            <a:chExt cx="255592" cy="922801"/>
          </a:xfrm>
        </p:grpSpPr>
        <p:sp>
          <p:nvSpPr>
            <p:cNvPr id="264" name="Freeform 5"/>
            <p:cNvSpPr/>
            <p:nvPr/>
          </p:nvSpPr>
          <p:spPr>
            <a:xfrm>
              <a:off x="66769" y="-1"/>
              <a:ext cx="122053" cy="197603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Freeform 6"/>
            <p:cNvSpPr/>
            <p:nvPr/>
          </p:nvSpPr>
          <p:spPr>
            <a:xfrm>
              <a:off x="-1" y="181736"/>
              <a:ext cx="255594" cy="74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2" y="2758"/>
                  </a:moveTo>
                  <a:cubicBezTo>
                    <a:pt x="20902" y="819"/>
                    <a:pt x="17298" y="0"/>
                    <a:pt x="15091" y="0"/>
                  </a:cubicBezTo>
                  <a:cubicBezTo>
                    <a:pt x="12883" y="0"/>
                    <a:pt x="12546" y="907"/>
                    <a:pt x="10811" y="907"/>
                  </a:cubicBezTo>
                  <a:cubicBezTo>
                    <a:pt x="9077" y="907"/>
                    <a:pt x="8266" y="0"/>
                    <a:pt x="6532" y="0"/>
                  </a:cubicBezTo>
                  <a:cubicBezTo>
                    <a:pt x="4797" y="0"/>
                    <a:pt x="721" y="819"/>
                    <a:pt x="721" y="2758"/>
                  </a:cubicBezTo>
                  <a:cubicBezTo>
                    <a:pt x="0" y="9786"/>
                    <a:pt x="0" y="9786"/>
                    <a:pt x="0" y="9786"/>
                  </a:cubicBezTo>
                  <a:cubicBezTo>
                    <a:pt x="0" y="10441"/>
                    <a:pt x="969" y="10983"/>
                    <a:pt x="2162" y="10983"/>
                  </a:cubicBezTo>
                  <a:cubicBezTo>
                    <a:pt x="3333" y="10983"/>
                    <a:pt x="4302" y="10441"/>
                    <a:pt x="4302" y="9786"/>
                  </a:cubicBezTo>
                  <a:cubicBezTo>
                    <a:pt x="4730" y="3690"/>
                    <a:pt x="4730" y="3690"/>
                    <a:pt x="4730" y="3690"/>
                  </a:cubicBezTo>
                  <a:cubicBezTo>
                    <a:pt x="4730" y="3552"/>
                    <a:pt x="4933" y="3438"/>
                    <a:pt x="5180" y="3438"/>
                  </a:cubicBezTo>
                  <a:cubicBezTo>
                    <a:pt x="5428" y="3438"/>
                    <a:pt x="5631" y="3552"/>
                    <a:pt x="5631" y="3690"/>
                  </a:cubicBezTo>
                  <a:cubicBezTo>
                    <a:pt x="5631" y="10769"/>
                    <a:pt x="5631" y="10769"/>
                    <a:pt x="5631" y="10769"/>
                  </a:cubicBezTo>
                  <a:cubicBezTo>
                    <a:pt x="5631" y="11360"/>
                    <a:pt x="5631" y="11360"/>
                    <a:pt x="5631" y="11360"/>
                  </a:cubicBezTo>
                  <a:cubicBezTo>
                    <a:pt x="4302" y="20177"/>
                    <a:pt x="4302" y="20177"/>
                    <a:pt x="4302" y="20177"/>
                  </a:cubicBezTo>
                  <a:cubicBezTo>
                    <a:pt x="4302" y="20958"/>
                    <a:pt x="5451" y="21600"/>
                    <a:pt x="6870" y="21600"/>
                  </a:cubicBezTo>
                  <a:cubicBezTo>
                    <a:pt x="8266" y="21600"/>
                    <a:pt x="9415" y="20958"/>
                    <a:pt x="9415" y="20177"/>
                  </a:cubicBezTo>
                  <a:cubicBezTo>
                    <a:pt x="10361" y="11360"/>
                    <a:pt x="10361" y="11360"/>
                    <a:pt x="10361" y="11360"/>
                  </a:cubicBezTo>
                  <a:cubicBezTo>
                    <a:pt x="10361" y="11222"/>
                    <a:pt x="10564" y="11109"/>
                    <a:pt x="10811" y="11109"/>
                  </a:cubicBezTo>
                  <a:cubicBezTo>
                    <a:pt x="11059" y="11109"/>
                    <a:pt x="11262" y="11222"/>
                    <a:pt x="11262" y="11360"/>
                  </a:cubicBezTo>
                  <a:cubicBezTo>
                    <a:pt x="12185" y="20177"/>
                    <a:pt x="12185" y="20177"/>
                    <a:pt x="12185" y="20177"/>
                  </a:cubicBezTo>
                  <a:cubicBezTo>
                    <a:pt x="12185" y="20958"/>
                    <a:pt x="13334" y="21600"/>
                    <a:pt x="14753" y="21600"/>
                  </a:cubicBezTo>
                  <a:cubicBezTo>
                    <a:pt x="16172" y="21600"/>
                    <a:pt x="17321" y="20958"/>
                    <a:pt x="17321" y="20177"/>
                  </a:cubicBezTo>
                  <a:cubicBezTo>
                    <a:pt x="15992" y="11360"/>
                    <a:pt x="15992" y="11360"/>
                    <a:pt x="15992" y="11360"/>
                  </a:cubicBezTo>
                  <a:cubicBezTo>
                    <a:pt x="15992" y="10769"/>
                    <a:pt x="15992" y="10769"/>
                    <a:pt x="15992" y="10769"/>
                  </a:cubicBezTo>
                  <a:cubicBezTo>
                    <a:pt x="15992" y="3690"/>
                    <a:pt x="15992" y="3690"/>
                    <a:pt x="15992" y="3690"/>
                  </a:cubicBezTo>
                  <a:cubicBezTo>
                    <a:pt x="15992" y="3552"/>
                    <a:pt x="16194" y="3438"/>
                    <a:pt x="16442" y="3438"/>
                  </a:cubicBezTo>
                  <a:cubicBezTo>
                    <a:pt x="16690" y="3438"/>
                    <a:pt x="16893" y="3552"/>
                    <a:pt x="16893" y="3690"/>
                  </a:cubicBezTo>
                  <a:cubicBezTo>
                    <a:pt x="17321" y="9786"/>
                    <a:pt x="17321" y="9786"/>
                    <a:pt x="17321" y="9786"/>
                  </a:cubicBezTo>
                  <a:cubicBezTo>
                    <a:pt x="17321" y="10441"/>
                    <a:pt x="18267" y="10983"/>
                    <a:pt x="19460" y="10983"/>
                  </a:cubicBezTo>
                  <a:cubicBezTo>
                    <a:pt x="20654" y="10983"/>
                    <a:pt x="21600" y="10441"/>
                    <a:pt x="21600" y="9786"/>
                  </a:cubicBezTo>
                  <a:lnTo>
                    <a:pt x="20902" y="2758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7" name="Connecteur droit avec flèche 28"/>
          <p:cNvSpPr/>
          <p:nvPr/>
        </p:nvSpPr>
        <p:spPr>
          <a:xfrm>
            <a:off x="4531807" y="6130383"/>
            <a:ext cx="2110914" cy="1"/>
          </a:xfrm>
          <a:prstGeom prst="line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Connecteur droit avec flèche 29"/>
          <p:cNvSpPr/>
          <p:nvPr/>
        </p:nvSpPr>
        <p:spPr>
          <a:xfrm>
            <a:off x="4350942" y="6404568"/>
            <a:ext cx="2096056" cy="3"/>
          </a:xfrm>
          <a:prstGeom prst="line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build="p" bldLvl="5" animBg="1" advAuto="0"/>
      <p:bldP spid="248" grpId="2" animBg="1" advAuto="0"/>
      <p:bldP spid="251" grpId="10" animBg="1" advAuto="0"/>
      <p:bldP spid="254" grpId="9" animBg="1" advAuto="0"/>
      <p:bldP spid="257" grpId="4" animBg="1" advAuto="0"/>
      <p:bldP spid="260" grpId="3" animBg="1" advAuto="0"/>
      <p:bldP spid="263" grpId="5" animBg="1" advAuto="0"/>
      <p:bldP spid="266" grpId="7" animBg="1" advAuto="0"/>
      <p:bldP spid="267" grpId="6" animBg="1" advAuto="0"/>
      <p:bldP spid="268" grpId="8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Formation physique poussin</a:t>
            </a:r>
          </a:p>
        </p:txBody>
      </p:sp>
      <p:sp>
        <p:nvSpPr>
          <p:cNvPr id="271" name="Espace réservé du contenu 2"/>
          <p:cNvSpPr txBox="1"/>
          <p:nvPr/>
        </p:nvSpPr>
        <p:spPr>
          <a:xfrm>
            <a:off x="514033" y="1418878"/>
            <a:ext cx="9700261" cy="1103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91077" indent="-39107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1800"/>
            </a:pPr>
            <a:r>
              <a:t>Mouvement individuel au Sol, ensemble d’éléments chorégraphiques exécutés en musique sur un tapis de 2x1 M</a:t>
            </a:r>
            <a:endParaRPr sz="3000"/>
          </a:p>
          <a:p>
            <a:pPr>
              <a:lnSpc>
                <a:spcPct val="80000"/>
              </a:lnSpc>
              <a:spcBef>
                <a:spcPts val="600"/>
              </a:spcBef>
              <a:defRPr sz="3000">
                <a:solidFill>
                  <a:srgbClr val="FF0000"/>
                </a:solidFill>
              </a:defRPr>
            </a:pPr>
            <a:r>
              <a:t>             </a:t>
            </a:r>
          </a:p>
        </p:txBody>
      </p:sp>
      <p:sp>
        <p:nvSpPr>
          <p:cNvPr id="272" name="Rectangle 2"/>
          <p:cNvSpPr/>
          <p:nvPr/>
        </p:nvSpPr>
        <p:spPr>
          <a:xfrm>
            <a:off x="4638728" y="2927021"/>
            <a:ext cx="1224137" cy="1800201"/>
          </a:xfrm>
          <a:prstGeom prst="rect">
            <a:avLst/>
          </a:prstGeom>
          <a:solidFill>
            <a:srgbClr val="0BA1E2"/>
          </a:solidFill>
          <a:ln w="25400">
            <a:solidFill>
              <a:srgbClr val="0875A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5" name="Rogner un rectangle avec un coin du même côté 41"/>
          <p:cNvGrpSpPr/>
          <p:nvPr/>
        </p:nvGrpSpPr>
        <p:grpSpPr>
          <a:xfrm>
            <a:off x="4655492" y="5220163"/>
            <a:ext cx="1152154" cy="387516"/>
            <a:chOff x="0" y="0"/>
            <a:chExt cx="1152153" cy="387514"/>
          </a:xfrm>
        </p:grpSpPr>
        <p:sp>
          <p:nvSpPr>
            <p:cNvPr id="273" name="Figure"/>
            <p:cNvSpPr/>
            <p:nvPr/>
          </p:nvSpPr>
          <p:spPr>
            <a:xfrm>
              <a:off x="0" y="280"/>
              <a:ext cx="1152154" cy="3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" y="0"/>
                  </a:moveTo>
                  <a:lnTo>
                    <a:pt x="2048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lose/>
                </a:path>
              </a:pathLst>
            </a:custGeom>
            <a:solidFill>
              <a:srgbClr val="63CAF7"/>
            </a:solidFill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" name="Juges"/>
            <p:cNvSpPr txBox="1"/>
            <p:nvPr/>
          </p:nvSpPr>
          <p:spPr>
            <a:xfrm>
              <a:off x="88186" y="-1"/>
              <a:ext cx="975782" cy="387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Juges</a:t>
              </a:r>
            </a:p>
          </p:txBody>
        </p:sp>
      </p:grp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4067" y="3151843"/>
            <a:ext cx="813459" cy="1252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animBg="1" advAuto="0"/>
      <p:bldP spid="272" grpId="2" animBg="1" advAuto="0"/>
      <p:bldP spid="275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Sommaire</a:t>
            </a:r>
          </a:p>
        </p:txBody>
      </p:sp>
      <p:sp>
        <p:nvSpPr>
          <p:cNvPr id="85" name="Rectangle 5"/>
          <p:cNvSpPr/>
          <p:nvPr/>
        </p:nvSpPr>
        <p:spPr>
          <a:xfrm>
            <a:off x="491195" y="2217177"/>
            <a:ext cx="2668922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Rectangle 6"/>
          <p:cNvSpPr/>
          <p:nvPr/>
        </p:nvSpPr>
        <p:spPr>
          <a:xfrm>
            <a:off x="502916" y="2805684"/>
            <a:ext cx="2668921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Rectangle 7"/>
          <p:cNvSpPr/>
          <p:nvPr/>
        </p:nvSpPr>
        <p:spPr>
          <a:xfrm>
            <a:off x="488848" y="3382472"/>
            <a:ext cx="2668921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Rectangle 8"/>
          <p:cNvSpPr/>
          <p:nvPr/>
        </p:nvSpPr>
        <p:spPr>
          <a:xfrm>
            <a:off x="502916" y="3959261"/>
            <a:ext cx="2668921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Rectangle 9"/>
          <p:cNvSpPr/>
          <p:nvPr/>
        </p:nvSpPr>
        <p:spPr>
          <a:xfrm>
            <a:off x="502916" y="4564184"/>
            <a:ext cx="2668921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Rectangle 10"/>
          <p:cNvSpPr/>
          <p:nvPr/>
        </p:nvSpPr>
        <p:spPr>
          <a:xfrm>
            <a:off x="488848" y="5155041"/>
            <a:ext cx="2668921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Arrondir un rectangle à un seul coin 26"/>
          <p:cNvSpPr/>
          <p:nvPr/>
        </p:nvSpPr>
        <p:spPr>
          <a:xfrm>
            <a:off x="1029083" y="1973529"/>
            <a:ext cx="1588451" cy="3866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000" y="0"/>
                </a:lnTo>
                <a:cubicBezTo>
                  <a:pt x="19988" y="0"/>
                  <a:pt x="21600" y="662"/>
                  <a:pt x="21600" y="1479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009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2" name="Image 6" descr="Imag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477" y="2082713"/>
            <a:ext cx="717487" cy="676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258" y="2663255"/>
            <a:ext cx="668041" cy="745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 9" descr="Imag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5906" y="3254619"/>
            <a:ext cx="668041" cy="745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 10" descr="Imag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2258" y="3847415"/>
            <a:ext cx="668041" cy="745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 11" descr="Image 1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6723" y="4476419"/>
            <a:ext cx="668041" cy="74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 12" descr="Image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42258" y="5094242"/>
            <a:ext cx="668041" cy="74578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Espace réservé du texte 2"/>
          <p:cNvSpPr txBox="1"/>
          <p:nvPr/>
        </p:nvSpPr>
        <p:spPr>
          <a:xfrm>
            <a:off x="3369915" y="1644912"/>
            <a:ext cx="5837299" cy="4831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91077" indent="-391077">
              <a:spcBef>
                <a:spcPts val="1700"/>
              </a:spcBef>
              <a:defRPr sz="2400"/>
            </a:pPr>
            <a:endParaRPr/>
          </a:p>
          <a:p>
            <a:pPr marL="391077" indent="-391077">
              <a:spcBef>
                <a:spcPts val="1500"/>
              </a:spcBef>
              <a:defRPr sz="2400"/>
            </a:pPr>
            <a:r>
              <a:t>La FSCF, son organisation</a:t>
            </a:r>
            <a:endParaRPr sz="3600"/>
          </a:p>
          <a:p>
            <a:pPr marL="391077" indent="-391077">
              <a:spcBef>
                <a:spcPts val="1500"/>
              </a:spcBef>
              <a:defRPr sz="2400"/>
            </a:pPr>
            <a:r>
              <a:t>Charte de l’officiel</a:t>
            </a:r>
          </a:p>
          <a:p>
            <a:pPr marL="391077" indent="-391077">
              <a:spcBef>
                <a:spcPts val="1500"/>
              </a:spcBef>
              <a:defRPr sz="2400"/>
            </a:pPr>
            <a:r>
              <a:t>Le support technique</a:t>
            </a:r>
            <a:endParaRPr sz="3600"/>
          </a:p>
          <a:p>
            <a:pPr marL="391077" indent="-391077">
              <a:spcBef>
                <a:spcPts val="1500"/>
              </a:spcBef>
              <a:defRPr sz="2400"/>
            </a:pPr>
            <a:r>
              <a:t>Les catégories d’âge </a:t>
            </a:r>
            <a:endParaRPr sz="3600"/>
          </a:p>
          <a:p>
            <a:pPr marL="391077" indent="-391077">
              <a:spcBef>
                <a:spcPts val="1500"/>
              </a:spcBef>
              <a:defRPr sz="2400"/>
            </a:pPr>
            <a:r>
              <a:t>Les compétitions </a:t>
            </a:r>
            <a:endParaRPr sz="3600"/>
          </a:p>
          <a:p>
            <a:pPr marL="391077" indent="-391077">
              <a:spcBef>
                <a:spcPts val="1500"/>
              </a:spcBef>
              <a:defRPr sz="2400"/>
            </a:pPr>
            <a:r>
              <a:t>Les agrès et le placement du juge</a:t>
            </a:r>
            <a:endParaRPr sz="3600"/>
          </a:p>
          <a:p>
            <a:pPr marL="391077" indent="-391077">
              <a:spcBef>
                <a:spcPts val="1500"/>
              </a:spcBef>
              <a:defRPr sz="2400"/>
            </a:pPr>
            <a:endParaRPr sz="36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NUE DES JU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TENUE DES JUGES</a:t>
            </a:r>
          </a:p>
        </p:txBody>
      </p:sp>
      <p:graphicFrame>
        <p:nvGraphicFramePr>
          <p:cNvPr id="279" name="Tableau 1"/>
          <p:cNvGraphicFramePr/>
          <p:nvPr/>
        </p:nvGraphicFramePr>
        <p:xfrm>
          <a:off x="666219" y="2020283"/>
          <a:ext cx="9408588" cy="224658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787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77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DAMES</a:t>
                      </a:r>
                    </a:p>
                  </a:txBody>
                  <a:tcPr marL="0" marR="0" marT="0" marB="0" horzOverflow="overflow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MESSIEURS</a:t>
                      </a:r>
                    </a:p>
                  </a:txBody>
                  <a:tcPr marL="0" marR="0" marT="0" marB="0" horzOverflow="overflow">
                    <a:solidFill>
                      <a:srgbClr val="CA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965">
                <a:tc>
                  <a:txBody>
                    <a:bodyPr/>
                    <a:lstStyle/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t>Pantalon ou jupe ou bermuda bleu marine (jean foncé accepté en département, pas en national)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t>Haut blanc uni 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t>Veste bleue marine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t>Baskets blanches si possible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t>Pantalon gris (jean correct accepté)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t>Haut blanc uni 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t>Veste bleue marine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t>Baskets blanches si possible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0" name="IL N’Y A PLUS DE TENUE D’ÉTÉ CETTE ANNÉE"/>
          <p:cNvSpPr txBox="1"/>
          <p:nvPr/>
        </p:nvSpPr>
        <p:spPr>
          <a:xfrm>
            <a:off x="673153" y="4583271"/>
            <a:ext cx="6559295" cy="326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1700"/>
              </a:lnSpc>
              <a:spcBef>
                <a:spcPts val="3600"/>
              </a:spcBef>
              <a:defRPr sz="2300"/>
            </a:lvl1pPr>
          </a:lstStyle>
          <a:p>
            <a:r>
              <a:t>IL N’Y A PLUS DE TENUE D’ÉTÉ CETTE ANNÉE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La fédération sportive &amp; culturelle de france</a:t>
            </a:r>
          </a:p>
        </p:txBody>
      </p:sp>
      <p:pic>
        <p:nvPicPr>
          <p:cNvPr id="101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2417" y="1377575"/>
            <a:ext cx="4650582" cy="5580697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Rectangle 19"/>
          <p:cNvSpPr txBox="1"/>
          <p:nvPr/>
        </p:nvSpPr>
        <p:spPr>
          <a:xfrm>
            <a:off x="514343" y="1411068"/>
            <a:ext cx="2356346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marL="285750" indent="-285750">
              <a:buSzPct val="100000"/>
              <a:buFont typeface="Arial"/>
              <a:buChar char="•"/>
              <a:defRPr sz="2400"/>
            </a:lvl1pPr>
          </a:lstStyle>
          <a:p>
            <a:r>
              <a:t>23 Activités</a:t>
            </a:r>
          </a:p>
        </p:txBody>
      </p:sp>
      <p:sp>
        <p:nvSpPr>
          <p:cNvPr id="103" name="Rectangle 20"/>
          <p:cNvSpPr txBox="1"/>
          <p:nvPr/>
        </p:nvSpPr>
        <p:spPr>
          <a:xfrm>
            <a:off x="514033" y="2125961"/>
            <a:ext cx="2356656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marL="285750" indent="-285750">
              <a:buSzPct val="100000"/>
              <a:buFont typeface="Arial"/>
              <a:buChar char="•"/>
              <a:defRPr sz="2400"/>
            </a:lvl1pPr>
          </a:lstStyle>
          <a:p>
            <a:r>
              <a:t>12 régions </a:t>
            </a:r>
          </a:p>
        </p:txBody>
      </p:sp>
      <p:sp>
        <p:nvSpPr>
          <p:cNvPr id="104" name="Rectangle 21"/>
          <p:cNvSpPr txBox="1"/>
          <p:nvPr/>
        </p:nvSpPr>
        <p:spPr>
          <a:xfrm>
            <a:off x="514033" y="2780933"/>
            <a:ext cx="434702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marL="285750" indent="-285750">
              <a:buSzPct val="100000"/>
              <a:buFont typeface="Arial"/>
              <a:buChar char="•"/>
              <a:defRPr sz="2400"/>
            </a:lvl1pPr>
          </a:lstStyle>
          <a:p>
            <a:r>
              <a:t>74 comités départementaux</a:t>
            </a:r>
          </a:p>
        </p:txBody>
      </p:sp>
      <p:sp>
        <p:nvSpPr>
          <p:cNvPr id="105" name="Rectangle 22"/>
          <p:cNvSpPr txBox="1"/>
          <p:nvPr/>
        </p:nvSpPr>
        <p:spPr>
          <a:xfrm>
            <a:off x="514342" y="3798290"/>
            <a:ext cx="4784256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marL="285750" indent="-285750">
              <a:buSzPct val="100000"/>
              <a:buFont typeface="Arial"/>
              <a:buChar char="•"/>
              <a:defRPr sz="2400"/>
            </a:lvl1pPr>
          </a:lstStyle>
          <a:p>
            <a:r>
              <a:t>145000 licences</a:t>
            </a:r>
          </a:p>
        </p:txBody>
      </p:sp>
      <p:sp>
        <p:nvSpPr>
          <p:cNvPr id="106" name="Rectangle 23"/>
          <p:cNvSpPr txBox="1"/>
          <p:nvPr/>
        </p:nvSpPr>
        <p:spPr>
          <a:xfrm>
            <a:off x="514033" y="4569992"/>
            <a:ext cx="5039459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46000 licences gym Féminine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500 clubs</a:t>
            </a:r>
          </a:p>
        </p:txBody>
      </p:sp>
      <p:graphicFrame>
        <p:nvGraphicFramePr>
          <p:cNvPr id="107" name="Tableau 25"/>
          <p:cNvGraphicFramePr/>
          <p:nvPr/>
        </p:nvGraphicFramePr>
        <p:xfrm>
          <a:off x="5335675" y="1450513"/>
          <a:ext cx="2465682" cy="48512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465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12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b="1"/>
                        <a:t>Les régions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AF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4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4" presetClass="entr" presetSubtype="16" fill="hold" grpId="5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animBg="1" advAuto="0"/>
      <p:bldP spid="103" grpId="2" animBg="1" advAuto="0"/>
      <p:bldP spid="104" grpId="3" animBg="1" advAuto="0"/>
      <p:bldP spid="105" grpId="4" animBg="1" advAuto="0"/>
      <p:bldP spid="106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La fédération sportive &amp; culturelle de france</a:t>
            </a:r>
          </a:p>
        </p:txBody>
      </p:sp>
      <p:grpSp>
        <p:nvGrpSpPr>
          <p:cNvPr id="112" name="Rectangle 2"/>
          <p:cNvGrpSpPr/>
          <p:nvPr/>
        </p:nvGrpSpPr>
        <p:grpSpPr>
          <a:xfrm>
            <a:off x="468312" y="1760112"/>
            <a:ext cx="8351836" cy="504056"/>
            <a:chOff x="0" y="0"/>
            <a:chExt cx="8351835" cy="504054"/>
          </a:xfrm>
        </p:grpSpPr>
        <p:sp>
          <p:nvSpPr>
            <p:cNvPr id="110" name="Rectangle"/>
            <p:cNvSpPr/>
            <p:nvPr/>
          </p:nvSpPr>
          <p:spPr>
            <a:xfrm>
              <a:off x="0" y="0"/>
              <a:ext cx="8351836" cy="504055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" name="Président :   Christian Babonneau   élu pour 4 ans en Novembre 2024"/>
            <p:cNvSpPr txBox="1"/>
            <p:nvPr/>
          </p:nvSpPr>
          <p:spPr>
            <a:xfrm>
              <a:off x="58420" y="64412"/>
              <a:ext cx="8234996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Président :   </a:t>
              </a:r>
              <a:r>
                <a:rPr b="1" i="1" u="sng"/>
                <a:t>Christian Babonneau </a:t>
              </a:r>
              <a:r>
                <a:rPr b="1" i="1"/>
                <a:t>  </a:t>
              </a:r>
              <a:r>
                <a:t>élu pour 4 ans en Novembre 2024</a:t>
              </a:r>
            </a:p>
          </p:txBody>
        </p:sp>
      </p:grpSp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" r="1"/>
          <a:stretch>
            <a:fillRect/>
          </a:stretch>
        </p:blipFill>
        <p:spPr>
          <a:xfrm>
            <a:off x="9093527" y="1358391"/>
            <a:ext cx="1152129" cy="1463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" name="Rectangle 5"/>
          <p:cNvGrpSpPr/>
          <p:nvPr/>
        </p:nvGrpSpPr>
        <p:grpSpPr>
          <a:xfrm>
            <a:off x="468311" y="2966360"/>
            <a:ext cx="9777346" cy="630063"/>
            <a:chOff x="0" y="0"/>
            <a:chExt cx="9777344" cy="630061"/>
          </a:xfrm>
        </p:grpSpPr>
        <p:sp>
          <p:nvSpPr>
            <p:cNvPr id="114" name="Rectangle"/>
            <p:cNvSpPr/>
            <p:nvPr/>
          </p:nvSpPr>
          <p:spPr>
            <a:xfrm>
              <a:off x="0" y="0"/>
              <a:ext cx="9777345" cy="612314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" name="Le comité directeur de la FSCF est élu par les représentants des Comités départementaux et des Régions."/>
            <p:cNvSpPr txBox="1"/>
            <p:nvPr/>
          </p:nvSpPr>
          <p:spPr>
            <a:xfrm>
              <a:off x="58419" y="12700"/>
              <a:ext cx="9660506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 algn="just">
                <a:buSzPct val="100000"/>
                <a:buFont typeface="Arial"/>
                <a:buChar char="•"/>
                <a:defRPr sz="1800"/>
              </a:pPr>
              <a:r>
                <a:t>Le comité directeur de la </a:t>
              </a:r>
              <a:r>
                <a:rPr b="1" i="1" u="sng"/>
                <a:t>FSCF</a:t>
              </a:r>
              <a:r>
                <a:t> est élu par les représentants des Comités départementaux et des Régions. </a:t>
              </a:r>
            </a:p>
          </p:txBody>
        </p:sp>
      </p:grpSp>
      <p:sp>
        <p:nvSpPr>
          <p:cNvPr id="117" name="Flèche vers le bas 12"/>
          <p:cNvSpPr/>
          <p:nvPr/>
        </p:nvSpPr>
        <p:spPr>
          <a:xfrm>
            <a:off x="4139951" y="2422798"/>
            <a:ext cx="484633" cy="216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BA1E2"/>
          </a:solidFill>
          <a:ln w="25400">
            <a:solidFill>
              <a:srgbClr val="0875A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Flèche vers le bas 14"/>
          <p:cNvSpPr/>
          <p:nvPr/>
        </p:nvSpPr>
        <p:spPr>
          <a:xfrm>
            <a:off x="4139951" y="3771751"/>
            <a:ext cx="484633" cy="268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BA1E2"/>
          </a:solidFill>
          <a:ln w="25400">
            <a:solidFill>
              <a:srgbClr val="0875A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1" name="Rectangle 8"/>
          <p:cNvGrpSpPr/>
          <p:nvPr/>
        </p:nvGrpSpPr>
        <p:grpSpPr>
          <a:xfrm>
            <a:off x="468312" y="4102224"/>
            <a:ext cx="9791701" cy="1956931"/>
            <a:chOff x="0" y="0"/>
            <a:chExt cx="9791700" cy="1956930"/>
          </a:xfrm>
        </p:grpSpPr>
        <p:sp>
          <p:nvSpPr>
            <p:cNvPr id="119" name="Rectangle"/>
            <p:cNvSpPr/>
            <p:nvPr/>
          </p:nvSpPr>
          <p:spPr>
            <a:xfrm>
              <a:off x="0" y="0"/>
              <a:ext cx="9791701" cy="1956931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1612900" algn="l"/>
                </a:tabLst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" name="La Commission Nationale de Gymnastique Féminine nommée par le comité directeur de la FSCF est composée de 15 membres.…"/>
            <p:cNvSpPr txBox="1"/>
            <p:nvPr/>
          </p:nvSpPr>
          <p:spPr>
            <a:xfrm>
              <a:off x="58420" y="12700"/>
              <a:ext cx="9674861" cy="1251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 sz="2000"/>
              </a:pPr>
              <a:r>
                <a:t>La </a:t>
              </a:r>
              <a:r>
                <a:rPr b="1"/>
                <a:t>C</a:t>
              </a:r>
              <a:r>
                <a:t>ommission </a:t>
              </a:r>
              <a:r>
                <a:rPr b="1"/>
                <a:t>N</a:t>
              </a:r>
              <a:r>
                <a:t>ationale de </a:t>
              </a:r>
              <a:r>
                <a:rPr b="1"/>
                <a:t>G</a:t>
              </a:r>
              <a:r>
                <a:t>ymnastique </a:t>
              </a:r>
              <a:r>
                <a:rPr b="1"/>
                <a:t>F</a:t>
              </a:r>
              <a:r>
                <a:t>éminine nommée par le comité directeur de la FSCF est composée de 15 membres. 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2000"/>
              </a:pPr>
              <a:endParaRPr>
                <a:solidFill>
                  <a:srgbClr val="FFFFFF"/>
                </a:solidFill>
              </a:endParaRPr>
            </a:p>
            <a:p>
              <a:pPr marL="1798638" indent="-180975">
                <a:buSzPct val="100000"/>
                <a:buFont typeface="Arial"/>
                <a:buChar char="•"/>
                <a:tabLst>
                  <a:tab pos="1612900" algn="l"/>
                </a:tabLst>
                <a:defRPr sz="2000"/>
              </a:pPr>
              <a:r>
                <a:t>Responsable: </a:t>
              </a:r>
              <a:r>
                <a:rPr b="1" u="sng"/>
                <a:t>Youri DARBOURET</a:t>
              </a:r>
            </a:p>
          </p:txBody>
        </p:sp>
      </p:grpSp>
      <p:pic>
        <p:nvPicPr>
          <p:cNvPr id="122" name="Image 9" descr="Imag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4610" y="4548277"/>
            <a:ext cx="1021081" cy="1361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animBg="1" advAuto="0"/>
      <p:bldP spid="113" grpId="2" animBg="1" advAuto="0"/>
      <p:bldP spid="116" grpId="4" animBg="1" advAuto="0"/>
      <p:bldP spid="117" grpId="3" animBg="1" advAuto="0"/>
      <p:bldP spid="118" grpId="5" animBg="1" advAuto="0"/>
      <p:bldP spid="121" grpId="6" animBg="1" advAuto="0"/>
      <p:bldP spid="122" grpId="7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Région Auvergne Rhône Alpes   « AURA »</a:t>
            </a:r>
          </a:p>
        </p:txBody>
      </p:sp>
      <p:grpSp>
        <p:nvGrpSpPr>
          <p:cNvPr id="127" name="Rectangle à coins arrondis 8"/>
          <p:cNvGrpSpPr/>
          <p:nvPr/>
        </p:nvGrpSpPr>
        <p:grpSpPr>
          <a:xfrm>
            <a:off x="1828800" y="1418433"/>
            <a:ext cx="5766620" cy="1608794"/>
            <a:chOff x="0" y="0"/>
            <a:chExt cx="5766618" cy="1608792"/>
          </a:xfrm>
        </p:grpSpPr>
        <p:sp>
          <p:nvSpPr>
            <p:cNvPr id="125" name="Rectangle aux angles arrondis"/>
            <p:cNvSpPr/>
            <p:nvPr/>
          </p:nvSpPr>
          <p:spPr>
            <a:xfrm>
              <a:off x="0" y="74780"/>
              <a:ext cx="5766619" cy="1459233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sz="1600"/>
              </a:pPr>
              <a:endParaRPr/>
            </a:p>
          </p:txBody>
        </p:sp>
        <p:sp>
          <p:nvSpPr>
            <p:cNvPr id="126" name="3 territoires…"/>
            <p:cNvSpPr txBox="1"/>
            <p:nvPr/>
          </p:nvSpPr>
          <p:spPr>
            <a:xfrm>
              <a:off x="129653" y="0"/>
              <a:ext cx="5507311" cy="1608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 sz="1600"/>
              </a:pPr>
              <a:endParaRPr/>
            </a:p>
            <a:p>
              <a:pPr marL="285750" indent="-285750" algn="just">
                <a:buSzPct val="100000"/>
                <a:buChar char="-"/>
                <a:defRPr sz="1800"/>
              </a:pPr>
              <a:r>
                <a:t>3 territoires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just">
                <a:buSzPct val="100000"/>
                <a:buChar char="❑"/>
                <a:defRPr sz="1800"/>
              </a:pPr>
              <a:r>
                <a:t>Auvergne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just">
                <a:buSzPct val="100000"/>
                <a:buChar char="❑"/>
                <a:defRPr sz="1800"/>
              </a:pPr>
              <a:r>
                <a:t>Dauphiné Savoie Vivarais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just">
                <a:buSzPct val="100000"/>
                <a:buChar char="❑"/>
                <a:defRPr sz="1800"/>
              </a:pPr>
              <a:r>
                <a:t>Lyonnais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0" name="Rectangle 10"/>
          <p:cNvGrpSpPr/>
          <p:nvPr/>
        </p:nvGrpSpPr>
        <p:grpSpPr>
          <a:xfrm>
            <a:off x="468312" y="3331614"/>
            <a:ext cx="7992400" cy="587244"/>
            <a:chOff x="0" y="0"/>
            <a:chExt cx="7992398" cy="587243"/>
          </a:xfrm>
        </p:grpSpPr>
        <p:sp>
          <p:nvSpPr>
            <p:cNvPr id="128" name="Rectangle"/>
            <p:cNvSpPr/>
            <p:nvPr/>
          </p:nvSpPr>
          <p:spPr>
            <a:xfrm>
              <a:off x="0" y="-1"/>
              <a:ext cx="7992399" cy="587245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Président :    Denis Veyret    élu pour 4 ans en Novembre 2024"/>
            <p:cNvSpPr txBox="1"/>
            <p:nvPr/>
          </p:nvSpPr>
          <p:spPr>
            <a:xfrm>
              <a:off x="58420" y="99864"/>
              <a:ext cx="7875559" cy="38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r>
                <a:t>Président </a:t>
              </a:r>
              <a:r>
                <a:rPr sz="2000" b="1" i="1"/>
                <a:t>:    </a:t>
              </a:r>
              <a:r>
                <a:rPr sz="2000" b="1" i="1" u="sng"/>
                <a:t>Denis Veyret</a:t>
              </a:r>
              <a:r>
                <a:rPr sz="2000" b="1" i="1"/>
                <a:t>    </a:t>
              </a:r>
              <a:r>
                <a:t>élu pour 4 ans en Novembre 2024 </a:t>
              </a:r>
            </a:p>
          </p:txBody>
        </p:sp>
      </p:grpSp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8737" b="21326"/>
          <a:stretch>
            <a:fillRect/>
          </a:stretch>
        </p:blipFill>
        <p:spPr>
          <a:xfrm>
            <a:off x="8940800" y="2201025"/>
            <a:ext cx="1331665" cy="17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Flèche vers le bas 17"/>
          <p:cNvSpPr/>
          <p:nvPr/>
        </p:nvSpPr>
        <p:spPr>
          <a:xfrm>
            <a:off x="4344380" y="4362132"/>
            <a:ext cx="484633" cy="504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16"/>
                </a:moveTo>
                <a:lnTo>
                  <a:pt x="5400" y="11216"/>
                </a:lnTo>
                <a:lnTo>
                  <a:pt x="5400" y="0"/>
                </a:lnTo>
                <a:lnTo>
                  <a:pt x="16200" y="0"/>
                </a:lnTo>
                <a:lnTo>
                  <a:pt x="16200" y="11216"/>
                </a:lnTo>
                <a:lnTo>
                  <a:pt x="21600" y="1121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BA1E2"/>
          </a:solidFill>
          <a:ln w="25400">
            <a:solidFill>
              <a:srgbClr val="0875A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Rectangle 13"/>
          <p:cNvGrpSpPr/>
          <p:nvPr/>
        </p:nvGrpSpPr>
        <p:grpSpPr>
          <a:xfrm>
            <a:off x="506402" y="5183513"/>
            <a:ext cx="9753611" cy="504057"/>
            <a:chOff x="0" y="0"/>
            <a:chExt cx="9753610" cy="504056"/>
          </a:xfrm>
        </p:grpSpPr>
        <p:sp>
          <p:nvSpPr>
            <p:cNvPr id="133" name="Rectangle"/>
            <p:cNvSpPr/>
            <p:nvPr/>
          </p:nvSpPr>
          <p:spPr>
            <a:xfrm>
              <a:off x="0" y="-1"/>
              <a:ext cx="9753611" cy="504058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Le comité directeur de la région AURA est élu par les représentants des Comités départementaux."/>
            <p:cNvSpPr txBox="1"/>
            <p:nvPr/>
          </p:nvSpPr>
          <p:spPr>
            <a:xfrm>
              <a:off x="58420" y="12699"/>
              <a:ext cx="9636771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 algn="just">
                <a:buSzPct val="100000"/>
                <a:buFont typeface="Arial"/>
                <a:buChar char="•"/>
                <a:defRPr sz="1600"/>
              </a:pPr>
              <a:r>
                <a:t>Le comité directeur de la région </a:t>
              </a:r>
              <a:r>
                <a:rPr b="1" i="1" u="sng"/>
                <a:t>AURA</a:t>
              </a:r>
              <a:r>
                <a:t> est élu par les représentants des Comités départementaux.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  <p:bldP spid="130" grpId="2" animBg="1" advAuto="0"/>
      <p:bldP spid="131" grpId="3" animBg="1" advAuto="0"/>
      <p:bldP spid="132" grpId="4" animBg="1" advAuto="0"/>
      <p:bldP spid="135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Territoire Dauphiné - Savoie - Vivarais</a:t>
            </a:r>
          </a:p>
        </p:txBody>
      </p:sp>
      <p:grpSp>
        <p:nvGrpSpPr>
          <p:cNvPr id="140" name="Rectangle à coins arrondis 8"/>
          <p:cNvGrpSpPr/>
          <p:nvPr/>
        </p:nvGrpSpPr>
        <p:grpSpPr>
          <a:xfrm>
            <a:off x="2914650" y="1076232"/>
            <a:ext cx="4152900" cy="2092224"/>
            <a:chOff x="0" y="0"/>
            <a:chExt cx="4152900" cy="2092223"/>
          </a:xfrm>
        </p:grpSpPr>
        <p:sp>
          <p:nvSpPr>
            <p:cNvPr id="138" name="Rectangle aux angles arrondis"/>
            <p:cNvSpPr/>
            <p:nvPr/>
          </p:nvSpPr>
          <p:spPr>
            <a:xfrm>
              <a:off x="0" y="316495"/>
              <a:ext cx="4152900" cy="1459233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sz="1400"/>
              </a:pPr>
              <a:endParaRPr/>
            </a:p>
          </p:txBody>
        </p:sp>
        <p:sp>
          <p:nvSpPr>
            <p:cNvPr id="139" name="- 5 Départements:…"/>
            <p:cNvSpPr txBox="1"/>
            <p:nvPr/>
          </p:nvSpPr>
          <p:spPr>
            <a:xfrm>
              <a:off x="129654" y="0"/>
              <a:ext cx="3893592" cy="2092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 sz="1400"/>
              </a:pPr>
              <a:endParaRPr/>
            </a:p>
            <a:p>
              <a:pPr algn="just">
                <a:defRPr sz="1400"/>
              </a:pPr>
              <a:r>
                <a:t>- 5 Départements: 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just">
                <a:buSzPct val="100000"/>
                <a:buFont typeface="Courier New"/>
                <a:buChar char="o"/>
                <a:defRPr sz="1400"/>
              </a:pPr>
              <a:r>
                <a:t>Ardèche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just">
                <a:buSzPct val="100000"/>
                <a:buFont typeface="Courier New"/>
                <a:buChar char="o"/>
                <a:defRPr sz="1400"/>
              </a:pPr>
              <a:r>
                <a:t>Drôme 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just">
                <a:buSzPct val="100000"/>
                <a:buFont typeface="Courier New"/>
                <a:buChar char="o"/>
                <a:defRPr sz="1400"/>
              </a:pPr>
              <a:r>
                <a:t>Isère                            </a:t>
              </a:r>
              <a:r>
                <a:rPr sz="2000"/>
                <a:t>16000 licenciés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just">
                <a:buSzPct val="100000"/>
                <a:buFont typeface="Courier New"/>
                <a:buChar char="o"/>
                <a:defRPr sz="1400"/>
              </a:pPr>
              <a:r>
                <a:t>Savoie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just">
                <a:buSzPct val="100000"/>
                <a:buFont typeface="Courier New"/>
                <a:buChar char="o"/>
                <a:defRPr sz="1400"/>
              </a:pPr>
              <a:r>
                <a:t>Haute Savoie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Rectangle 3"/>
          <p:cNvGrpSpPr/>
          <p:nvPr/>
        </p:nvGrpSpPr>
        <p:grpSpPr>
          <a:xfrm>
            <a:off x="468312" y="3041367"/>
            <a:ext cx="7811532" cy="427272"/>
            <a:chOff x="0" y="0"/>
            <a:chExt cx="7811530" cy="427271"/>
          </a:xfrm>
        </p:grpSpPr>
        <p:sp>
          <p:nvSpPr>
            <p:cNvPr id="141" name="Rectangle"/>
            <p:cNvSpPr/>
            <p:nvPr/>
          </p:nvSpPr>
          <p:spPr>
            <a:xfrm>
              <a:off x="-1" y="-1"/>
              <a:ext cx="7811532" cy="427273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Président :    Denis Veyret  Octobre 2024"/>
            <p:cNvSpPr txBox="1"/>
            <p:nvPr/>
          </p:nvSpPr>
          <p:spPr>
            <a:xfrm>
              <a:off x="58419" y="19878"/>
              <a:ext cx="7694691" cy="38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r>
                <a:t>Président </a:t>
              </a:r>
              <a:r>
                <a:rPr sz="2000" b="1" i="1"/>
                <a:t>:    </a:t>
              </a:r>
              <a:r>
                <a:rPr sz="2000" b="1" i="1" u="sng"/>
                <a:t>Denis Veyret</a:t>
              </a:r>
              <a:r>
                <a:rPr sz="2000" b="1" i="1"/>
                <a:t>  </a:t>
              </a:r>
              <a:r>
                <a:t>Octobre 2024 </a:t>
              </a:r>
            </a:p>
          </p:txBody>
        </p:sp>
      </p:grp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8737" b="21326"/>
          <a:stretch>
            <a:fillRect/>
          </a:stretch>
        </p:blipFill>
        <p:spPr>
          <a:xfrm>
            <a:off x="8963129" y="1792528"/>
            <a:ext cx="1296884" cy="167296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Flèche vers le bas 19"/>
          <p:cNvSpPr/>
          <p:nvPr/>
        </p:nvSpPr>
        <p:spPr>
          <a:xfrm>
            <a:off x="4278197" y="3611550"/>
            <a:ext cx="484633" cy="427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BA1E2"/>
          </a:solidFill>
          <a:ln w="25400">
            <a:solidFill>
              <a:srgbClr val="0875A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48" name="Rectangle 7"/>
          <p:cNvGrpSpPr/>
          <p:nvPr/>
        </p:nvGrpSpPr>
        <p:grpSpPr>
          <a:xfrm>
            <a:off x="468312" y="4169562"/>
            <a:ext cx="9791701" cy="1951693"/>
            <a:chOff x="0" y="0"/>
            <a:chExt cx="9791700" cy="1951692"/>
          </a:xfrm>
        </p:grpSpPr>
        <p:sp>
          <p:nvSpPr>
            <p:cNvPr id="146" name="Rectangle"/>
            <p:cNvSpPr/>
            <p:nvPr/>
          </p:nvSpPr>
          <p:spPr>
            <a:xfrm>
              <a:off x="0" y="0"/>
              <a:ext cx="9791701" cy="1852330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147" name="La Commission Territoriale de Gymnastique Féminine nommée par le comité directeur du territoire DSV est composée de 15 membres.…"/>
            <p:cNvSpPr txBox="1"/>
            <p:nvPr/>
          </p:nvSpPr>
          <p:spPr>
            <a:xfrm>
              <a:off x="58419" y="12700"/>
              <a:ext cx="9674862" cy="1938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 sz="1600"/>
              </a:pPr>
              <a:r>
                <a:t>La </a:t>
              </a:r>
              <a:r>
                <a:rPr b="1"/>
                <a:t>C</a:t>
              </a:r>
              <a:r>
                <a:t>ommission </a:t>
              </a:r>
              <a:r>
                <a:rPr b="1"/>
                <a:t>T</a:t>
              </a:r>
              <a:r>
                <a:t>erritoriale</a:t>
              </a:r>
              <a:r>
                <a:rPr b="1"/>
                <a:t> </a:t>
              </a:r>
              <a:r>
                <a:t>de </a:t>
              </a:r>
              <a:r>
                <a:rPr b="1"/>
                <a:t>G</a:t>
              </a:r>
              <a:r>
                <a:t>ymnastique </a:t>
              </a:r>
              <a:r>
                <a:rPr b="1"/>
                <a:t>F</a:t>
              </a:r>
              <a:r>
                <a:t>éminine nommée par le comité directeur du territoire DSV est composée de 15 membres. 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2400"/>
              </a:pP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1600"/>
              </a:pPr>
              <a:r>
                <a:t>Responsable: </a:t>
              </a:r>
              <a:r>
                <a:rPr b="1" i="1" u="sng"/>
                <a:t>Lionel GRES </a:t>
              </a:r>
              <a:r>
                <a:rPr b="1" i="1"/>
                <a:t>                             </a:t>
              </a:r>
              <a:r>
                <a:rPr sz="2400" b="1" i="1"/>
                <a:t>.</a:t>
              </a:r>
              <a:r>
                <a:rPr b="1" i="1"/>
                <a:t>  </a:t>
              </a:r>
              <a:r>
                <a:t>Responsable juge : </a:t>
              </a:r>
              <a:r>
                <a:rPr b="1" i="1"/>
                <a:t>Sylvie GILLOUX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600" b="1" i="1" u="sng"/>
              </a:pPr>
              <a:endParaRPr>
                <a:solidFill>
                  <a:srgbClr val="FFFFFF"/>
                </a:solidFill>
              </a:endParaRPr>
            </a:p>
            <a:p>
              <a:pPr>
                <a:defRPr sz="1600" b="1" i="1" u="sng"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149" name="Lionel.jpg" descr="Lione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5822" y="4723794"/>
            <a:ext cx="1001255" cy="1242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  <p:bldP spid="143" grpId="2" animBg="1" advAuto="0"/>
      <p:bldP spid="144" grpId="3" animBg="1" advAuto="0"/>
      <p:bldP spid="145" grpId="4" animBg="1" advAuto="0"/>
      <p:bldP spid="148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Comité départemental du Dauphiné</a:t>
            </a:r>
          </a:p>
        </p:txBody>
      </p:sp>
      <p:grpSp>
        <p:nvGrpSpPr>
          <p:cNvPr id="154" name="Rectangle à coins arrondis 11"/>
          <p:cNvGrpSpPr/>
          <p:nvPr/>
        </p:nvGrpSpPr>
        <p:grpSpPr>
          <a:xfrm>
            <a:off x="2580969" y="1213135"/>
            <a:ext cx="4188541" cy="1558825"/>
            <a:chOff x="0" y="0"/>
            <a:chExt cx="4188540" cy="1558823"/>
          </a:xfrm>
        </p:grpSpPr>
        <p:sp>
          <p:nvSpPr>
            <p:cNvPr id="152" name="Rectangle aux angles arrondis"/>
            <p:cNvSpPr/>
            <p:nvPr/>
          </p:nvSpPr>
          <p:spPr>
            <a:xfrm>
              <a:off x="0" y="205741"/>
              <a:ext cx="4188541" cy="1147342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sz="1400"/>
              </a:pPr>
              <a:endParaRPr/>
            </a:p>
          </p:txBody>
        </p:sp>
        <p:sp>
          <p:nvSpPr>
            <p:cNvPr id="153" name="- 2 Départements:…"/>
            <p:cNvSpPr txBox="1"/>
            <p:nvPr/>
          </p:nvSpPr>
          <p:spPr>
            <a:xfrm>
              <a:off x="114428" y="-1"/>
              <a:ext cx="3959683" cy="155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 sz="1400"/>
              </a:pPr>
              <a:endParaRPr/>
            </a:p>
            <a:p>
              <a:pPr algn="just">
                <a:defRPr sz="1400"/>
              </a:pPr>
              <a:r>
                <a:t>- </a:t>
              </a:r>
              <a:r>
                <a:rPr sz="1800"/>
                <a:t>2 Départements: 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just">
                <a:buSzPct val="100000"/>
                <a:buFont typeface="Courier New"/>
                <a:buChar char="o"/>
                <a:defRPr sz="1800"/>
              </a:pPr>
              <a:r>
                <a:t>Drôme</a:t>
              </a:r>
              <a:endParaRPr>
                <a:solidFill>
                  <a:srgbClr val="FFFFFF"/>
                </a:solidFill>
              </a:endParaRPr>
            </a:p>
            <a:p>
              <a:pPr algn="just">
                <a:defRPr sz="1800"/>
              </a:pPr>
              <a:r>
                <a:t>                           6000 licenciés 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 algn="just">
                <a:buSzPct val="100000"/>
                <a:buFont typeface="Courier New"/>
                <a:buChar char="o"/>
                <a:defRPr sz="1800"/>
              </a:pPr>
              <a:r>
                <a:t>Isère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57" name="Rectangle 9"/>
          <p:cNvGrpSpPr/>
          <p:nvPr/>
        </p:nvGrpSpPr>
        <p:grpSpPr>
          <a:xfrm>
            <a:off x="468312" y="2673518"/>
            <a:ext cx="8052691" cy="375232"/>
            <a:chOff x="0" y="0"/>
            <a:chExt cx="8052689" cy="375230"/>
          </a:xfrm>
        </p:grpSpPr>
        <p:sp>
          <p:nvSpPr>
            <p:cNvPr id="155" name="Rectangle"/>
            <p:cNvSpPr/>
            <p:nvPr/>
          </p:nvSpPr>
          <p:spPr>
            <a:xfrm>
              <a:off x="0" y="7595"/>
              <a:ext cx="8052690" cy="360041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Président :   Didier GAUTHIER élu pour 4 ans en Octobre 2024"/>
            <p:cNvSpPr txBox="1"/>
            <p:nvPr/>
          </p:nvSpPr>
          <p:spPr>
            <a:xfrm>
              <a:off x="58419" y="-1"/>
              <a:ext cx="7935850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Président :   </a:t>
              </a:r>
              <a:r>
                <a:rPr b="1" u="sng"/>
                <a:t>Didier GAUTHIER</a:t>
              </a:r>
              <a:r>
                <a:t> élu pour 4 ans en Octobre 2024 </a:t>
              </a:r>
            </a:p>
          </p:txBody>
        </p:sp>
      </p:grpSp>
      <p:pic>
        <p:nvPicPr>
          <p:cNvPr id="15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918" y="1800224"/>
            <a:ext cx="1499095" cy="123329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Flèche vers le bas 14"/>
          <p:cNvSpPr/>
          <p:nvPr/>
        </p:nvSpPr>
        <p:spPr>
          <a:xfrm>
            <a:off x="4139951" y="3135977"/>
            <a:ext cx="484633" cy="23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BA1E2"/>
          </a:solidFill>
          <a:ln w="25400">
            <a:solidFill>
              <a:srgbClr val="0875A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2" name="Rectangle 12"/>
          <p:cNvGrpSpPr/>
          <p:nvPr/>
        </p:nvGrpSpPr>
        <p:grpSpPr>
          <a:xfrm>
            <a:off x="467544" y="3526159"/>
            <a:ext cx="9792470" cy="553473"/>
            <a:chOff x="0" y="0"/>
            <a:chExt cx="9792468" cy="553471"/>
          </a:xfrm>
        </p:grpSpPr>
        <p:sp>
          <p:nvSpPr>
            <p:cNvPr id="160" name="Rectangle"/>
            <p:cNvSpPr/>
            <p:nvPr/>
          </p:nvSpPr>
          <p:spPr>
            <a:xfrm>
              <a:off x="-1" y="0"/>
              <a:ext cx="9792470" cy="553472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defRPr sz="1400"/>
              </a:pPr>
              <a:endParaRPr/>
            </a:p>
          </p:txBody>
        </p:sp>
        <p:sp>
          <p:nvSpPr>
            <p:cNvPr id="161" name="Le Comité Départemental du Dauphiné est élu par les représentants des clubs."/>
            <p:cNvSpPr txBox="1"/>
            <p:nvPr/>
          </p:nvSpPr>
          <p:spPr>
            <a:xfrm>
              <a:off x="58419" y="12700"/>
              <a:ext cx="9675629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71450" indent="-171450" algn="just">
                <a:buSzPct val="100000"/>
                <a:buFont typeface="Arial"/>
                <a:buChar char="•"/>
                <a:defRPr sz="1600"/>
              </a:lvl1pPr>
            </a:lstStyle>
            <a:p>
              <a:r>
                <a:t>Le Comité Départemental du Dauphiné est élu par les représentants des clubs. </a:t>
              </a:r>
            </a:p>
          </p:txBody>
        </p:sp>
      </p:grpSp>
      <p:sp>
        <p:nvSpPr>
          <p:cNvPr id="163" name="Flèche vers le bas 23"/>
          <p:cNvSpPr/>
          <p:nvPr/>
        </p:nvSpPr>
        <p:spPr>
          <a:xfrm>
            <a:off x="4211863" y="4175352"/>
            <a:ext cx="484633" cy="206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BA1E2"/>
          </a:solidFill>
          <a:ln w="25400">
            <a:solidFill>
              <a:srgbClr val="0875A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6" name="Rectangle 14"/>
          <p:cNvGrpSpPr/>
          <p:nvPr/>
        </p:nvGrpSpPr>
        <p:grpSpPr>
          <a:xfrm>
            <a:off x="468311" y="4473387"/>
            <a:ext cx="9790933" cy="1788255"/>
            <a:chOff x="0" y="0"/>
            <a:chExt cx="9790931" cy="1788254"/>
          </a:xfrm>
        </p:grpSpPr>
        <p:sp>
          <p:nvSpPr>
            <p:cNvPr id="164" name="Rectangle"/>
            <p:cNvSpPr/>
            <p:nvPr/>
          </p:nvSpPr>
          <p:spPr>
            <a:xfrm>
              <a:off x="0" y="0"/>
              <a:ext cx="9790932" cy="1611172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/>
              </a:pPr>
              <a:endParaRPr/>
            </a:p>
          </p:txBody>
        </p:sp>
        <p:sp>
          <p:nvSpPr>
            <p:cNvPr id="165" name="La Commission Départementale de Gymnastique Féminine nommée par le comité directeur du CDD est composée de 15 membres.…"/>
            <p:cNvSpPr txBox="1"/>
            <p:nvPr/>
          </p:nvSpPr>
          <p:spPr>
            <a:xfrm>
              <a:off x="58419" y="12700"/>
              <a:ext cx="9674092" cy="17755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 sz="1800"/>
              </a:pPr>
              <a:r>
                <a:t>La </a:t>
              </a:r>
              <a:r>
                <a:rPr b="1"/>
                <a:t>C</a:t>
              </a:r>
              <a:r>
                <a:t>ommission </a:t>
              </a:r>
              <a:r>
                <a:rPr b="1"/>
                <a:t>D</a:t>
              </a:r>
              <a:r>
                <a:t>épartementale de </a:t>
              </a:r>
              <a:r>
                <a:rPr b="1"/>
                <a:t>G</a:t>
              </a:r>
              <a:r>
                <a:t>ymnastique </a:t>
              </a:r>
              <a:r>
                <a:rPr b="1"/>
                <a:t>F</a:t>
              </a:r>
              <a:r>
                <a:t>éminine nommée par le comité directeur du CDD est composée de 15 membres.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800"/>
              </a:pP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1800"/>
              </a:pPr>
              <a:r>
                <a:t>Responsable :</a:t>
              </a:r>
              <a:r>
                <a:rPr b="1" i="1" u="sng"/>
                <a:t> Annie DHIEN</a:t>
              </a:r>
              <a:r>
                <a:t>                     Responsable juges : </a:t>
              </a:r>
              <a:r>
                <a:rPr b="1" i="1" u="sng"/>
                <a:t>Ariane GRES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sz="1800" b="1" i="1" u="sng"/>
              </a:pPr>
              <a:endParaRPr>
                <a:solidFill>
                  <a:srgbClr val="FFFFFF"/>
                </a:solidFill>
              </a:endParaRPr>
            </a:p>
            <a:p>
              <a:pPr>
                <a:defRPr sz="1200" b="1" i="1" u="sng"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1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24563" r="27129" b="25520"/>
          <a:stretch>
            <a:fillRect/>
          </a:stretch>
        </p:blipFill>
        <p:spPr>
          <a:xfrm>
            <a:off x="3915033" y="5084260"/>
            <a:ext cx="934470" cy="960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16" descr="Imag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1302" y="5084260"/>
            <a:ext cx="784675" cy="960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animBg="1" advAuto="0"/>
      <p:bldP spid="157" grpId="2" animBg="1" advAuto="0"/>
      <p:bldP spid="158" grpId="3" animBg="1" advAuto="0"/>
      <p:bldP spid="159" grpId="4" animBg="1" advAuto="0"/>
      <p:bldP spid="162" grpId="5" animBg="1" advAuto="0"/>
      <p:bldP spid="163" grpId="6" animBg="1" advAuto="0"/>
      <p:bldP spid="166" grpId="7" animBg="1" advAuto="0"/>
      <p:bldP spid="167" grpId="8" animBg="1" advAuto="0"/>
      <p:bldP spid="168" grpId="9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Comité départemental du Dauphiné</a:t>
            </a:r>
          </a:p>
        </p:txBody>
      </p:sp>
      <p:grpSp>
        <p:nvGrpSpPr>
          <p:cNvPr id="173" name="Rectangle 2"/>
          <p:cNvGrpSpPr/>
          <p:nvPr/>
        </p:nvGrpSpPr>
        <p:grpSpPr>
          <a:xfrm>
            <a:off x="469898" y="1355254"/>
            <a:ext cx="9790115" cy="4673757"/>
            <a:chOff x="0" y="0"/>
            <a:chExt cx="9790113" cy="4673756"/>
          </a:xfrm>
        </p:grpSpPr>
        <p:sp>
          <p:nvSpPr>
            <p:cNvPr id="171" name="Rectangle"/>
            <p:cNvSpPr/>
            <p:nvPr/>
          </p:nvSpPr>
          <p:spPr>
            <a:xfrm>
              <a:off x="-1" y="0"/>
              <a:ext cx="9790115" cy="4673757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17 clubs de gymnastique féminine :…"/>
            <p:cNvSpPr txBox="1"/>
            <p:nvPr/>
          </p:nvSpPr>
          <p:spPr>
            <a:xfrm>
              <a:off x="58419" y="12700"/>
              <a:ext cx="9673274" cy="4428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defRPr sz="1600" b="1" i="1"/>
              </a:pPr>
              <a:r>
                <a:t>17 clubs de gymnastique féminine :</a:t>
              </a:r>
              <a:endParaRPr>
                <a:solidFill>
                  <a:srgbClr val="FFFFFF"/>
                </a:solidFill>
              </a:endParaRPr>
            </a:p>
            <a:p>
              <a:pPr algn="just">
                <a:defRPr sz="1600"/>
              </a:pP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Avant-garde Turripinoise, La Tour du Pin</a:t>
              </a: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Chartreuse Gym de Saint Laurent du Pont</a:t>
              </a: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Dauphinoise de Coublevie</a:t>
              </a: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Entente gymnique Entre 2 Guiers</a:t>
              </a: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Esprit Sport Seyssuel Estrablin</a:t>
              </a: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Etoile de Voiron</a:t>
              </a: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Fraternelle de Bourgoin-Jallieu</a:t>
              </a: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Gym club Montalieu</a:t>
              </a: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Jeanne d’Arc de Saint Marcellin</a:t>
              </a: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Légion Viennoise, Vienne</a:t>
              </a: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La Motte d’Aveillans</a:t>
              </a: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Oxy’gym, Les Abrêts en Dauphiné</a:t>
              </a: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Passion Gym La Côte Saint André</a:t>
              </a: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Sentinelle des Alpes, Grenoble</a:t>
              </a: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Union Chabonnaise, Châbons</a:t>
              </a: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Union gymnique de Montélimar</a:t>
              </a:r>
              <a:endParaRPr>
                <a:solidFill>
                  <a:srgbClr val="FFFFFF"/>
                </a:solidFill>
              </a:endParaRPr>
            </a:p>
            <a:p>
              <a:pPr marL="1200150" lvl="2" indent="-285750" algn="just">
                <a:buSzPct val="100000"/>
                <a:buChar char="✓"/>
                <a:defRPr sz="1600"/>
              </a:pPr>
              <a:r>
                <a:t>Union sportive de Beaurepaire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Charte de l’officiel</a:t>
            </a:r>
          </a:p>
        </p:txBody>
      </p:sp>
      <p:grpSp>
        <p:nvGrpSpPr>
          <p:cNvPr id="178" name="Rectangle 3"/>
          <p:cNvGrpSpPr/>
          <p:nvPr/>
        </p:nvGrpSpPr>
        <p:grpSpPr>
          <a:xfrm>
            <a:off x="468314" y="1445455"/>
            <a:ext cx="9791701" cy="535745"/>
            <a:chOff x="0" y="0"/>
            <a:chExt cx="9791700" cy="535743"/>
          </a:xfrm>
        </p:grpSpPr>
        <p:sp>
          <p:nvSpPr>
            <p:cNvPr id="176" name="Rectangle"/>
            <p:cNvSpPr/>
            <p:nvPr/>
          </p:nvSpPr>
          <p:spPr>
            <a:xfrm>
              <a:off x="0" y="0"/>
              <a:ext cx="9791700" cy="535744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285750" indent="-28575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Charte élaborée par la Commission Nationale des Arbitres de la FSCF"/>
            <p:cNvSpPr txBox="1"/>
            <p:nvPr/>
          </p:nvSpPr>
          <p:spPr>
            <a:xfrm>
              <a:off x="58419" y="12700"/>
              <a:ext cx="967486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85750" lvl="1" indent="-44450">
                <a:defRPr sz="2000"/>
              </a:pPr>
              <a:r>
                <a:t>Charte élaborée par la </a:t>
              </a:r>
              <a:r>
                <a:rPr b="1"/>
                <a:t>C</a:t>
              </a:r>
              <a:r>
                <a:t>ommission </a:t>
              </a:r>
              <a:r>
                <a:rPr b="1"/>
                <a:t>N</a:t>
              </a:r>
              <a:r>
                <a:t>ationale des </a:t>
              </a:r>
              <a:r>
                <a:rPr b="1"/>
                <a:t>A</a:t>
              </a:r>
              <a:r>
                <a:t>rbitres de la </a:t>
              </a:r>
              <a:r>
                <a:rPr b="1"/>
                <a:t>FSCF</a:t>
              </a:r>
            </a:p>
          </p:txBody>
        </p:sp>
      </p:grpSp>
      <p:grpSp>
        <p:nvGrpSpPr>
          <p:cNvPr id="181" name="Rectangle 5"/>
          <p:cNvGrpSpPr/>
          <p:nvPr/>
        </p:nvGrpSpPr>
        <p:grpSpPr>
          <a:xfrm>
            <a:off x="468314" y="2123045"/>
            <a:ext cx="9791701" cy="576066"/>
            <a:chOff x="0" y="0"/>
            <a:chExt cx="9791700" cy="576064"/>
          </a:xfrm>
        </p:grpSpPr>
        <p:sp>
          <p:nvSpPr>
            <p:cNvPr id="179" name="Rectangle"/>
            <p:cNvSpPr/>
            <p:nvPr/>
          </p:nvSpPr>
          <p:spPr>
            <a:xfrm>
              <a:off x="0" y="-1"/>
              <a:ext cx="9791700" cy="576066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defRPr sz="2000" b="1" i="1" u="sng"/>
              </a:pPr>
              <a:endParaRPr/>
            </a:p>
          </p:txBody>
        </p:sp>
        <p:sp>
          <p:nvSpPr>
            <p:cNvPr id="180" name="JE M’ENGAGE dans mes fonctions d’officiel à la FSCF, à :"/>
            <p:cNvSpPr txBox="1"/>
            <p:nvPr/>
          </p:nvSpPr>
          <p:spPr>
            <a:xfrm>
              <a:off x="58419" y="12699"/>
              <a:ext cx="9674861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 algn="just">
                <a:buSzPct val="100000"/>
                <a:buFont typeface="Arial"/>
                <a:buChar char="•"/>
                <a:defRPr sz="2000" b="1" i="1" u="sng"/>
              </a:pPr>
              <a:r>
                <a:t>JE M’ENGAGE</a:t>
              </a:r>
              <a:r>
                <a:rPr b="0" i="0" u="none"/>
                <a:t> dans mes fonctions d’officiel à la FSCF, à :</a:t>
              </a:r>
            </a:p>
          </p:txBody>
        </p:sp>
      </p:grpSp>
      <p:sp>
        <p:nvSpPr>
          <p:cNvPr id="182" name="Flèche vers le bas 6"/>
          <p:cNvSpPr/>
          <p:nvPr/>
        </p:nvSpPr>
        <p:spPr>
          <a:xfrm>
            <a:off x="4380103" y="2799170"/>
            <a:ext cx="484633" cy="365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BA1E2"/>
          </a:solidFill>
          <a:ln w="25400">
            <a:solidFill>
              <a:srgbClr val="0875A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5" name="Rectangle 7"/>
          <p:cNvGrpSpPr/>
          <p:nvPr/>
        </p:nvGrpSpPr>
        <p:grpSpPr>
          <a:xfrm>
            <a:off x="468313" y="3232263"/>
            <a:ext cx="9791701" cy="3016832"/>
            <a:chOff x="0" y="0"/>
            <a:chExt cx="9791699" cy="3016830"/>
          </a:xfrm>
        </p:grpSpPr>
        <p:sp>
          <p:nvSpPr>
            <p:cNvPr id="183" name="Rectangle"/>
            <p:cNvSpPr/>
            <p:nvPr/>
          </p:nvSpPr>
          <p:spPr>
            <a:xfrm>
              <a:off x="0" y="0"/>
              <a:ext cx="9791700" cy="2877131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/>
            </a:p>
          </p:txBody>
        </p:sp>
        <p:sp>
          <p:nvSpPr>
            <p:cNvPr id="184" name="Respecter l’esprit porté par les valeurs de la Fédération, son éthique et sa déontologie…"/>
            <p:cNvSpPr txBox="1"/>
            <p:nvPr/>
          </p:nvSpPr>
          <p:spPr>
            <a:xfrm>
              <a:off x="58419" y="12700"/>
              <a:ext cx="9674861" cy="3004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61950" lvl="1" indent="-361950">
                <a:buSzPct val="100000"/>
                <a:buAutoNum type="arabicParenR"/>
                <a:defRPr sz="2000"/>
              </a:pPr>
              <a:r>
                <a:t>Respecter l’esprit porté par les valeurs de la Fédération, son éthique et sa déontologie</a:t>
              </a:r>
              <a:endParaRPr>
                <a:solidFill>
                  <a:srgbClr val="FFFFFF"/>
                </a:solidFill>
              </a:endParaRPr>
            </a:p>
            <a:p>
              <a:pPr marL="361950" lvl="1" indent="-361950">
                <a:buSzPct val="100000"/>
                <a:buAutoNum type="arabicParenR"/>
                <a:defRPr sz="2000"/>
              </a:pPr>
              <a:r>
                <a:t>Acquérir et maintenir les compétences nécessaires à mes fonctions</a:t>
              </a:r>
              <a:endParaRPr>
                <a:solidFill>
                  <a:srgbClr val="FFFFFF"/>
                </a:solidFill>
              </a:endParaRPr>
            </a:p>
            <a:p>
              <a:pPr marL="361950" lvl="1" indent="-361950">
                <a:buSzPct val="100000"/>
                <a:buAutoNum type="arabicParenR"/>
                <a:defRPr sz="2000"/>
              </a:pPr>
              <a:r>
                <a:t>Être impartial, équitable, objectif, et agir en toute intégrité</a:t>
              </a:r>
              <a:endParaRPr>
                <a:solidFill>
                  <a:srgbClr val="FFFFFF"/>
                </a:solidFill>
              </a:endParaRPr>
            </a:p>
            <a:p>
              <a:pPr marL="361950" lvl="1" indent="-361950">
                <a:buSzPct val="100000"/>
                <a:buAutoNum type="arabicParenR"/>
                <a:defRPr sz="2000"/>
              </a:pPr>
              <a:r>
                <a:t>Rester maître de moi en toutes circonstances</a:t>
              </a:r>
              <a:endParaRPr>
                <a:solidFill>
                  <a:srgbClr val="FFFFFF"/>
                </a:solidFill>
              </a:endParaRPr>
            </a:p>
            <a:p>
              <a:pPr marL="361950" lvl="1" indent="-361950">
                <a:buSzPct val="100000"/>
                <a:buAutoNum type="arabicParenR"/>
                <a:defRPr sz="2000"/>
              </a:pPr>
              <a:r>
                <a:t>Prendre des décisions cohérentes dans mon jugement et/ou mes responsabilités</a:t>
              </a:r>
              <a:endParaRPr>
                <a:solidFill>
                  <a:srgbClr val="FFFFFF"/>
                </a:solidFill>
              </a:endParaRPr>
            </a:p>
            <a:p>
              <a:pPr marL="361950" lvl="1" indent="-361950">
                <a:buSzPct val="100000"/>
                <a:buAutoNum type="arabicParenR"/>
                <a:defRPr sz="2000"/>
              </a:pPr>
              <a:r>
                <a:t>Être courtois et respectueux</a:t>
              </a:r>
              <a:endParaRPr>
                <a:solidFill>
                  <a:srgbClr val="FFFFFF"/>
                </a:solidFill>
              </a:endParaRPr>
            </a:p>
            <a:p>
              <a:pPr marL="361950" lvl="1" indent="-361950">
                <a:buSzPct val="100000"/>
                <a:buAutoNum type="arabicParenR"/>
                <a:defRPr sz="2000"/>
              </a:pPr>
              <a:r>
                <a:t>Être disponible</a:t>
              </a:r>
              <a:endParaRPr>
                <a:solidFill>
                  <a:srgbClr val="FFFFFF"/>
                </a:solidFill>
              </a:endParaRPr>
            </a:p>
            <a:p>
              <a:pPr marL="527050" lvl="1" indent="-285750">
                <a:buSzPct val="100000"/>
                <a:buAutoNum type="arabicParenR"/>
                <a:defRPr sz="2000"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animBg="1" advAuto="0"/>
      <p:bldP spid="181" grpId="2" animBg="1" advAuto="0"/>
      <p:bldP spid="182" grpId="3" animBg="1" advAuto="0"/>
      <p:bldP spid="185" grpId="4" animBg="1" advAuto="0"/>
    </p:bldLst>
  </p:timing>
</p:sld>
</file>

<file path=ppt/theme/theme1.xml><?xml version="1.0" encoding="utf-8"?>
<a:theme xmlns:a="http://schemas.openxmlformats.org/drawingml/2006/main" name="Masque des Titres">
  <a:themeElements>
    <a:clrScheme name="Masque des Titr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00FF"/>
      </a:hlink>
      <a:folHlink>
        <a:srgbClr val="FF00FF"/>
      </a:folHlink>
    </a:clrScheme>
    <a:fontScheme name="Masque des Titre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sque des Titr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sque des Titres">
  <a:themeElements>
    <a:clrScheme name="Masque des Titr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00FF"/>
      </a:hlink>
      <a:folHlink>
        <a:srgbClr val="FF00FF"/>
      </a:folHlink>
    </a:clrScheme>
    <a:fontScheme name="Masque des Titre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sque des Titr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Personnalisé</PresentationFormat>
  <Paragraphs>197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Courier New</vt:lpstr>
      <vt:lpstr>Masque des Titres</vt:lpstr>
      <vt:lpstr>Guide du juge Imposé</vt:lpstr>
      <vt:lpstr>Sommaire</vt:lpstr>
      <vt:lpstr>La fédération sportive &amp; culturelle de france</vt:lpstr>
      <vt:lpstr>La fédération sportive &amp; culturelle de france</vt:lpstr>
      <vt:lpstr>Région Auvergne Rhône Alpes   « AURA »</vt:lpstr>
      <vt:lpstr>Territoire Dauphiné - Savoie - Vivarais</vt:lpstr>
      <vt:lpstr>Comité départemental du Dauphiné</vt:lpstr>
      <vt:lpstr>Comité départemental du Dauphiné</vt:lpstr>
      <vt:lpstr>Charte de l’officiel</vt:lpstr>
      <vt:lpstr>Le Juge</vt:lpstr>
      <vt:lpstr>Le support technique</vt:lpstr>
      <vt:lpstr>Les catégories d’âges</vt:lpstr>
      <vt:lpstr>Les compétitions</vt:lpstr>
      <vt:lpstr>Les Juges aux agrès</vt:lpstr>
      <vt:lpstr>Les Juges aux agrès</vt:lpstr>
      <vt:lpstr>Les Juges aux agrès</vt:lpstr>
      <vt:lpstr>Les Juges aux agrès</vt:lpstr>
      <vt:lpstr>Mouvement d’ensemble</vt:lpstr>
      <vt:lpstr>Formation physique poussin</vt:lpstr>
      <vt:lpstr>TENUE DES JUGES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du juge Imposé</dc:title>
  <dc:creator>Jean Pierre Taffarel</dc:creator>
  <cp:lastModifiedBy>Jean Pierre Taffarel</cp:lastModifiedBy>
  <cp:revision>1</cp:revision>
  <dcterms:modified xsi:type="dcterms:W3CDTF">2024-11-27T13:13:14Z</dcterms:modified>
</cp:coreProperties>
</file>