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343" r:id="rId4"/>
    <p:sldId id="415" r:id="rId5"/>
    <p:sldId id="414" r:id="rId6"/>
    <p:sldId id="416" r:id="rId7"/>
    <p:sldId id="417" r:id="rId8"/>
    <p:sldId id="344" r:id="rId9"/>
    <p:sldId id="345" r:id="rId10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0000"/>
    <a:srgbClr val="FF0000"/>
    <a:srgbClr val="FF3300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2749" autoAdjust="0"/>
  </p:normalViewPr>
  <p:slideViewPr>
    <p:cSldViewPr snapToGrid="0" snapToObjects="1">
      <p:cViewPr varScale="1">
        <p:scale>
          <a:sx n="53" d="100"/>
          <a:sy n="53" d="100"/>
        </p:scale>
        <p:origin x="1973" y="67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54A3-6C25-41AD-A473-2A80965446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74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5905670" y="4946697"/>
            <a:ext cx="3795101" cy="810556"/>
          </a:xfrm>
          <a:prstGeom prst="rect">
            <a:avLst/>
          </a:prstGeom>
        </p:spPr>
        <p:txBody>
          <a:bodyPr/>
          <a:lstStyle/>
          <a:p>
            <a:r>
              <a:rPr lang="fr-FR" sz="4000" dirty="0">
                <a:solidFill>
                  <a:schemeClr val="bg1">
                    <a:lumMod val="65000"/>
                  </a:schemeClr>
                </a:solidFill>
              </a:rPr>
              <a:t>2025-2026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5AC50A-2006-563F-E598-FBE532F6109B}"/>
              </a:ext>
            </a:extLst>
          </p:cNvPr>
          <p:cNvSpPr txBox="1">
            <a:spLocks/>
          </p:cNvSpPr>
          <p:nvPr/>
        </p:nvSpPr>
        <p:spPr>
          <a:xfrm>
            <a:off x="3026867" y="614217"/>
            <a:ext cx="6497277" cy="810556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Guide du jugement 6ème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83AE77-A9E7-FC8B-455E-C40BA02DE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25" y="430961"/>
            <a:ext cx="5810250" cy="352425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EF56141-C9F5-9FBC-AD81-F0F9FC747023}"/>
              </a:ext>
            </a:extLst>
          </p:cNvPr>
          <p:cNvSpPr txBox="1">
            <a:spLocks/>
          </p:cNvSpPr>
          <p:nvPr/>
        </p:nvSpPr>
        <p:spPr>
          <a:xfrm>
            <a:off x="4545660" y="2951392"/>
            <a:ext cx="4978484" cy="605073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>
                <a:solidFill>
                  <a:schemeClr val="bg1">
                    <a:lumMod val="65000"/>
                  </a:schemeClr>
                </a:solidFill>
              </a:rPr>
              <a:t>Table de saut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C055F44C-8267-3D07-42EF-EA3F6244545F}"/>
              </a:ext>
            </a:extLst>
          </p:cNvPr>
          <p:cNvSpPr txBox="1">
            <a:spLocks/>
          </p:cNvSpPr>
          <p:nvPr/>
        </p:nvSpPr>
        <p:spPr>
          <a:xfrm>
            <a:off x="4130207" y="618851"/>
            <a:ext cx="4978484" cy="605073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Guide du Juge 6ème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Généralités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17C64B-8F1D-F728-9FF2-A246C86E3C64}"/>
              </a:ext>
            </a:extLst>
          </p:cNvPr>
          <p:cNvSpPr txBox="1"/>
          <p:nvPr/>
        </p:nvSpPr>
        <p:spPr>
          <a:xfrm>
            <a:off x="468313" y="1536091"/>
            <a:ext cx="9791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b="1" dirty="0">
                <a:latin typeface="Trebuchet MS" charset="0"/>
              </a:rPr>
              <a:t>Note D : </a:t>
            </a:r>
            <a:r>
              <a:rPr lang="fr-FR" sz="2400" dirty="0">
                <a:latin typeface="Trebuchet MS" charset="0"/>
              </a:rPr>
              <a:t>valeur du saut  de 11,70 points  à 13 points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62BE6CE-E67D-3364-0AF2-78D8BA4851BD}"/>
              </a:ext>
            </a:extLst>
          </p:cNvPr>
          <p:cNvSpPr txBox="1"/>
          <p:nvPr/>
        </p:nvSpPr>
        <p:spPr>
          <a:xfrm>
            <a:off x="468313" y="2327314"/>
            <a:ext cx="37759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gymnaste a le choix entre 12 sauts.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9AFDE9-902A-7A27-CC62-12E7929ACEA2}"/>
              </a:ext>
            </a:extLst>
          </p:cNvPr>
          <p:cNvSpPr txBox="1"/>
          <p:nvPr/>
        </p:nvSpPr>
        <p:spPr>
          <a:xfrm>
            <a:off x="482927" y="3281378"/>
            <a:ext cx="39262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chaque saut, les fautes spécifiques, les fautes générales et de réception sont reprises dans un tableau.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C5B707-0090-4A0A-74D9-2930AA5B8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61" y="2193086"/>
            <a:ext cx="5810250" cy="35242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A36E94-F7DA-6AC6-F5E4-F956B96C8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052CB-0007-BA0B-90DB-2F2601BDBBB0}"/>
              </a:ext>
            </a:extLst>
          </p:cNvPr>
          <p:cNvSpPr txBox="1">
            <a:spLocks/>
          </p:cNvSpPr>
          <p:nvPr/>
        </p:nvSpPr>
        <p:spPr>
          <a:xfrm>
            <a:off x="448469" y="1499016"/>
            <a:ext cx="9791700" cy="5139487"/>
          </a:xfrm>
          <a:prstGeom prst="rect">
            <a:avLst/>
          </a:prstGeom>
        </p:spPr>
        <p:txBody>
          <a:bodyPr anchor="t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gymnastes sont responsables de l’annonce des sauts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elles exécutent. </a:t>
            </a:r>
          </a:p>
          <a:p>
            <a:pPr marL="0" indent="0" algn="just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sauts exécutés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peuvent être différents.</a:t>
            </a:r>
          </a:p>
          <a:p>
            <a:pPr marL="0" indent="0" algn="just">
              <a:buNone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 exécuté différent du saut annoncé appartenant à la grille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  <a:p>
            <a:pPr marL="0" indent="0" algn="just">
              <a:buNone/>
            </a:pP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 exécuté avant le signal des juges, saut à refaire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  <a:p>
            <a:pPr>
              <a:buFont typeface="Wingdings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charset="0"/>
              <a:buChar char="§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319EA4-98CF-5E3F-C808-EE9FCB289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99317-04E5-656A-735F-9DEDB87DB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7BFE6-6949-748B-5F79-AA72EC5A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Les Sauts autorisés par renversement avant :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B8E841A-00D0-4F15-FE7A-FC2B27F9C498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370750"/>
          <a:ext cx="288106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062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</a:tblGrid>
              <a:tr h="33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Valeur du Saut : 11,70 Pts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F1A4BB6E-CEA9-0B45-1963-2BA216F42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03438"/>
              </p:ext>
            </p:extLst>
          </p:nvPr>
        </p:nvGraphicFramePr>
        <p:xfrm>
          <a:off x="468313" y="1719699"/>
          <a:ext cx="2881062" cy="264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062">
                  <a:extLst>
                    <a:ext uri="{9D8B030D-6E8A-4147-A177-3AD203B41FA5}">
                      <a16:colId xmlns:a16="http://schemas.microsoft.com/office/drawing/2014/main" val="1212121661"/>
                    </a:ext>
                  </a:extLst>
                </a:gridCol>
              </a:tblGrid>
              <a:tr h="16982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19758"/>
                  </a:ext>
                </a:extLst>
              </a:tr>
              <a:tr h="948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10342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78A2F75A-20AC-4FF7-417B-4EA944F41E71}"/>
              </a:ext>
            </a:extLst>
          </p:cNvPr>
          <p:cNvGraphicFramePr>
            <a:graphicFrameLocks noGrp="1"/>
          </p:cNvGraphicFramePr>
          <p:nvPr/>
        </p:nvGraphicFramePr>
        <p:xfrm>
          <a:off x="4660755" y="1336586"/>
          <a:ext cx="5429213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13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</a:tblGrid>
              <a:tr h="328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Valeur des Sauts : 12,00 Pts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55768240-353F-4E32-2DF5-E2D88FF4EB01}"/>
              </a:ext>
            </a:extLst>
          </p:cNvPr>
          <p:cNvSpPr/>
          <p:nvPr/>
        </p:nvSpPr>
        <p:spPr>
          <a:xfrm>
            <a:off x="762122" y="3585172"/>
            <a:ext cx="2248206" cy="467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</a:rPr>
              <a:t>Lune </a:t>
            </a:r>
            <a:r>
              <a:rPr lang="fr-FR" sz="1800" b="1" dirty="0" err="1">
                <a:solidFill>
                  <a:schemeClr val="tx1"/>
                </a:solidFill>
              </a:rPr>
              <a:t>Carpée</a:t>
            </a:r>
            <a:endParaRPr lang="fr-FR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AD8550E-9EAA-0BEC-7350-CAC2FA8E2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68396"/>
              </p:ext>
            </p:extLst>
          </p:nvPr>
        </p:nvGraphicFramePr>
        <p:xfrm>
          <a:off x="4666765" y="1716878"/>
          <a:ext cx="5429212" cy="264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06">
                  <a:extLst>
                    <a:ext uri="{9D8B030D-6E8A-4147-A177-3AD203B41FA5}">
                      <a16:colId xmlns:a16="http://schemas.microsoft.com/office/drawing/2014/main" val="1212121661"/>
                    </a:ext>
                  </a:extLst>
                </a:gridCol>
                <a:gridCol w="2714606">
                  <a:extLst>
                    <a:ext uri="{9D8B030D-6E8A-4147-A177-3AD203B41FA5}">
                      <a16:colId xmlns:a16="http://schemas.microsoft.com/office/drawing/2014/main" val="2332242229"/>
                    </a:ext>
                  </a:extLst>
                </a:gridCol>
              </a:tblGrid>
              <a:tr h="16982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19758"/>
                  </a:ext>
                </a:extLst>
              </a:tr>
              <a:tr h="948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103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C4F220F-1778-4E25-9A78-AE9696B68D51}"/>
              </a:ext>
            </a:extLst>
          </p:cNvPr>
          <p:cNvSpPr/>
          <p:nvPr/>
        </p:nvSpPr>
        <p:spPr>
          <a:xfrm>
            <a:off x="5018526" y="3585172"/>
            <a:ext cx="2050095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</a:rPr>
              <a:t>½ - ½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AF22F6-5400-E56E-D5C1-0565E30F5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21F7F1-6CD6-29D9-C79F-784BBA920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6" y="1813816"/>
            <a:ext cx="2562185" cy="1529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E197B3-DA49-EF4D-7088-BD55D4792729}"/>
              </a:ext>
            </a:extLst>
          </p:cNvPr>
          <p:cNvSpPr/>
          <p:nvPr/>
        </p:nvSpPr>
        <p:spPr>
          <a:xfrm>
            <a:off x="7492301" y="3585172"/>
            <a:ext cx="2506134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</a:rPr>
              <a:t>Lune </a:t>
            </a:r>
            <a:r>
              <a:rPr lang="fr-FR" sz="1800" b="1" dirty="0" err="1">
                <a:solidFill>
                  <a:schemeClr val="tx1"/>
                </a:solidFill>
              </a:rPr>
              <a:t>Carpée</a:t>
            </a:r>
            <a:r>
              <a:rPr lang="fr-FR" sz="1800" b="1" dirty="0">
                <a:solidFill>
                  <a:schemeClr val="tx1"/>
                </a:solidFill>
              </a:rPr>
              <a:t> ½ Tour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B19DEE5-B6FB-E458-9315-B09D2D847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36" y="1813817"/>
            <a:ext cx="2595532" cy="14636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2E2FB6-1C72-E16B-3E42-DAAEE000D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301" y="1853015"/>
            <a:ext cx="2459460" cy="14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ED734-ED5A-C733-EE63-787BD6CFF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7E669-AAC3-4280-D380-778CDE98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Les Sauts autorisés par renversement avant :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577D208-FCFE-7069-247D-E015E982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94135"/>
              </p:ext>
            </p:extLst>
          </p:nvPr>
        </p:nvGraphicFramePr>
        <p:xfrm>
          <a:off x="6615952" y="1355490"/>
          <a:ext cx="288106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062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</a:tblGrid>
              <a:tr h="33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Valeur du Saut : 13,00 Pts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6D4C9E7D-5804-EC45-4308-7045E5C6E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3260"/>
              </p:ext>
            </p:extLst>
          </p:nvPr>
        </p:nvGraphicFramePr>
        <p:xfrm>
          <a:off x="6624742" y="1760742"/>
          <a:ext cx="2881062" cy="264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062">
                  <a:extLst>
                    <a:ext uri="{9D8B030D-6E8A-4147-A177-3AD203B41FA5}">
                      <a16:colId xmlns:a16="http://schemas.microsoft.com/office/drawing/2014/main" val="1212121661"/>
                    </a:ext>
                  </a:extLst>
                </a:gridCol>
              </a:tblGrid>
              <a:tr h="16982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19758"/>
                  </a:ext>
                </a:extLst>
              </a:tr>
              <a:tr h="948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10342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40A2A82A-3360-F3EA-2C8E-8D9384527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01596"/>
              </p:ext>
            </p:extLst>
          </p:nvPr>
        </p:nvGraphicFramePr>
        <p:xfrm>
          <a:off x="468313" y="1355490"/>
          <a:ext cx="5429213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13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</a:tblGrid>
              <a:tr h="328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Valeur des Sauts : 12,50 Pts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5C6D5BB-247D-E7EB-E39D-5495FD9872AC}"/>
              </a:ext>
            </a:extLst>
          </p:cNvPr>
          <p:cNvSpPr/>
          <p:nvPr/>
        </p:nvSpPr>
        <p:spPr>
          <a:xfrm>
            <a:off x="6932380" y="3600455"/>
            <a:ext cx="2248206" cy="467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</a:rPr>
              <a:t>Lune Salto AV Gr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09BC00F-5284-EB46-692E-D752602F0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99260"/>
              </p:ext>
            </p:extLst>
          </p:nvPr>
        </p:nvGraphicFramePr>
        <p:xfrm>
          <a:off x="460336" y="1760742"/>
          <a:ext cx="5429212" cy="264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06">
                  <a:extLst>
                    <a:ext uri="{9D8B030D-6E8A-4147-A177-3AD203B41FA5}">
                      <a16:colId xmlns:a16="http://schemas.microsoft.com/office/drawing/2014/main" val="1212121661"/>
                    </a:ext>
                  </a:extLst>
                </a:gridCol>
                <a:gridCol w="2714606">
                  <a:extLst>
                    <a:ext uri="{9D8B030D-6E8A-4147-A177-3AD203B41FA5}">
                      <a16:colId xmlns:a16="http://schemas.microsoft.com/office/drawing/2014/main" val="2332242229"/>
                    </a:ext>
                  </a:extLst>
                </a:gridCol>
              </a:tblGrid>
              <a:tr h="16982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19758"/>
                  </a:ext>
                </a:extLst>
              </a:tr>
              <a:tr h="948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103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2C27FEC-88E4-855C-9C69-08130C10BACA}"/>
              </a:ext>
            </a:extLst>
          </p:cNvPr>
          <p:cNvSpPr/>
          <p:nvPr/>
        </p:nvSpPr>
        <p:spPr>
          <a:xfrm>
            <a:off x="690203" y="3600455"/>
            <a:ext cx="2050095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</a:rPr>
              <a:t>½ - 1 tr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1EC7B5-FC96-5002-7BAB-713324DB4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8ED210-D0F8-2EFB-6959-4FE0C23511FB}"/>
              </a:ext>
            </a:extLst>
          </p:cNvPr>
          <p:cNvSpPr/>
          <p:nvPr/>
        </p:nvSpPr>
        <p:spPr>
          <a:xfrm>
            <a:off x="3277457" y="3600455"/>
            <a:ext cx="2506134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</a:rPr>
              <a:t>Lune Vrille (360°)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CF964EA-F34D-468A-C26F-1DB16BBE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9" y="1905960"/>
            <a:ext cx="2601861" cy="14331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1706F79-44D6-BDED-6A32-736225D27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086" y="1905959"/>
            <a:ext cx="2624797" cy="14331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9F7D13D-044D-39DC-14BB-E1428E85F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828" y="1905959"/>
            <a:ext cx="2532608" cy="14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2E447-D913-70D8-271E-121A44D9B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7BBEE-9E4F-8B39-7D2A-E0CF043E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Les Sauts autorisés par rondade :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A0E91002-CC54-D7D4-786E-4072D1C4F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61741"/>
              </p:ext>
            </p:extLst>
          </p:nvPr>
        </p:nvGraphicFramePr>
        <p:xfrm>
          <a:off x="468313" y="1355490"/>
          <a:ext cx="97917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</a:tblGrid>
              <a:tr h="328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Valeur des Sauts : 13,00 Pts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A945D3A-1188-4851-E9C0-C71BE6035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59309"/>
              </p:ext>
            </p:extLst>
          </p:nvPr>
        </p:nvGraphicFramePr>
        <p:xfrm>
          <a:off x="468313" y="1832660"/>
          <a:ext cx="9791700" cy="277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1212121661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2332242229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540430866"/>
                    </a:ext>
                  </a:extLst>
                </a:gridCol>
              </a:tblGrid>
              <a:tr h="177743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19758"/>
                  </a:ext>
                </a:extLst>
              </a:tr>
              <a:tr h="992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103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32DF5DD-9707-BFA0-F034-C0FBCB52822B}"/>
              </a:ext>
            </a:extLst>
          </p:cNvPr>
          <p:cNvSpPr/>
          <p:nvPr/>
        </p:nvSpPr>
        <p:spPr>
          <a:xfrm>
            <a:off x="949919" y="3828195"/>
            <a:ext cx="2050095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err="1">
                <a:solidFill>
                  <a:schemeClr val="tx1"/>
                </a:solidFill>
              </a:rPr>
              <a:t>Tsukahara</a:t>
            </a:r>
            <a:r>
              <a:rPr lang="fr-FR" sz="1800" b="1" dirty="0">
                <a:solidFill>
                  <a:schemeClr val="tx1"/>
                </a:solidFill>
              </a:rPr>
              <a:t> Gr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020A6B-AC01-77AE-E69B-17890337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09F770-2698-D988-5D11-D3E0A05DDB32}"/>
              </a:ext>
            </a:extLst>
          </p:cNvPr>
          <p:cNvSpPr/>
          <p:nvPr/>
        </p:nvSpPr>
        <p:spPr>
          <a:xfrm>
            <a:off x="4091252" y="3828730"/>
            <a:ext cx="2506134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err="1">
                <a:solidFill>
                  <a:schemeClr val="tx1"/>
                </a:solidFill>
              </a:rPr>
              <a:t>Tsukahara</a:t>
            </a:r>
            <a:r>
              <a:rPr lang="fr-FR" sz="1800" b="1" dirty="0">
                <a:solidFill>
                  <a:schemeClr val="tx1"/>
                </a:solidFill>
              </a:rPr>
              <a:t> Carpé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F14CDB-8BC1-BBB8-3C7E-BDF0934A4B9D}"/>
              </a:ext>
            </a:extLst>
          </p:cNvPr>
          <p:cNvSpPr/>
          <p:nvPr/>
        </p:nvSpPr>
        <p:spPr>
          <a:xfrm>
            <a:off x="7615290" y="3781425"/>
            <a:ext cx="2050095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err="1">
                <a:solidFill>
                  <a:schemeClr val="tx1"/>
                </a:solidFill>
              </a:rPr>
              <a:t>Tsukahara</a:t>
            </a:r>
            <a:r>
              <a:rPr lang="fr-FR" sz="1800" b="1" dirty="0">
                <a:solidFill>
                  <a:schemeClr val="tx1"/>
                </a:solidFill>
              </a:rPr>
              <a:t> Tendu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8E83FD-5DE8-60CA-3612-3002B74B0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6" y="1873499"/>
            <a:ext cx="3024888" cy="16505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FD41434-12D2-5E69-77FD-51D402389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757" y="1870162"/>
            <a:ext cx="2913072" cy="16538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A26C1B-762B-B7A4-E295-F9B732C30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162" y="1873499"/>
            <a:ext cx="2928771" cy="16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7A165-165D-4273-8B19-6B334269C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5A44F-EF4E-EA77-B18A-9C3442CE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Les Sauts autorisés par rondade flip :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1C202877-D531-6D04-35A9-D503D3058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86067"/>
              </p:ext>
            </p:extLst>
          </p:nvPr>
        </p:nvGraphicFramePr>
        <p:xfrm>
          <a:off x="528255" y="1355490"/>
          <a:ext cx="973175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758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</a:tblGrid>
              <a:tr h="328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Valeur des Sauts : 13,00 Pts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D0D4A2B-1640-05C9-0E47-B6B4BD3FC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60498"/>
              </p:ext>
            </p:extLst>
          </p:nvPr>
        </p:nvGraphicFramePr>
        <p:xfrm>
          <a:off x="468313" y="1832660"/>
          <a:ext cx="9791700" cy="2718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1212121661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2332242229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540430866"/>
                    </a:ext>
                  </a:extLst>
                </a:gridCol>
              </a:tblGrid>
              <a:tr h="17444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19758"/>
                  </a:ext>
                </a:extLst>
              </a:tr>
              <a:tr h="974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103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0C8F7ED-700A-4BBD-EA47-3F7F711528C1}"/>
              </a:ext>
            </a:extLst>
          </p:cNvPr>
          <p:cNvSpPr/>
          <p:nvPr/>
        </p:nvSpPr>
        <p:spPr>
          <a:xfrm>
            <a:off x="949919" y="3781425"/>
            <a:ext cx="2050095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err="1">
                <a:solidFill>
                  <a:schemeClr val="tx1"/>
                </a:solidFill>
              </a:rPr>
              <a:t>Yurchenko</a:t>
            </a:r>
            <a:r>
              <a:rPr lang="fr-FR" sz="1800" b="1" dirty="0">
                <a:solidFill>
                  <a:schemeClr val="tx1"/>
                </a:solidFill>
              </a:rPr>
              <a:t> Gr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7758DD-4008-2742-6ED0-13CD37A8A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88BDC4-83DD-F707-A8A6-0769AEDF79FC}"/>
              </a:ext>
            </a:extLst>
          </p:cNvPr>
          <p:cNvSpPr/>
          <p:nvPr/>
        </p:nvSpPr>
        <p:spPr>
          <a:xfrm>
            <a:off x="4141918" y="3784752"/>
            <a:ext cx="2506134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err="1">
                <a:solidFill>
                  <a:schemeClr val="tx1"/>
                </a:solidFill>
              </a:rPr>
              <a:t>Yurchenko</a:t>
            </a:r>
            <a:r>
              <a:rPr lang="fr-FR" sz="1800" b="1" dirty="0">
                <a:solidFill>
                  <a:schemeClr val="tx1"/>
                </a:solidFill>
              </a:rPr>
              <a:t> Carpé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E82E9D-4A7D-7FE2-7426-E1D929E3D99F}"/>
              </a:ext>
            </a:extLst>
          </p:cNvPr>
          <p:cNvSpPr/>
          <p:nvPr/>
        </p:nvSpPr>
        <p:spPr>
          <a:xfrm>
            <a:off x="7543373" y="3781425"/>
            <a:ext cx="2230144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err="1">
                <a:solidFill>
                  <a:schemeClr val="tx1"/>
                </a:solidFill>
              </a:rPr>
              <a:t>Yurchenko</a:t>
            </a:r>
            <a:r>
              <a:rPr lang="fr-FR" sz="1800" b="1" dirty="0">
                <a:solidFill>
                  <a:schemeClr val="tx1"/>
                </a:solidFill>
              </a:rPr>
              <a:t> Tendu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C8F0EC-70D0-3ACD-906D-9F269F02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55" y="2051169"/>
            <a:ext cx="3164137" cy="13598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1DF0D24-A94F-64A1-ADC4-2030C171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779" y="2051168"/>
            <a:ext cx="3150870" cy="135984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656CED5-3F4B-F8D4-E5E1-5BEF5659A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892" y="2071277"/>
            <a:ext cx="3123941" cy="13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D267820-D732-E42F-D353-8F6685F9D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08158"/>
              </p:ext>
            </p:extLst>
          </p:nvPr>
        </p:nvGraphicFramePr>
        <p:xfrm>
          <a:off x="468311" y="1681744"/>
          <a:ext cx="9791702" cy="343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062">
                  <a:extLst>
                    <a:ext uri="{9D8B030D-6E8A-4147-A177-3AD203B41FA5}">
                      <a16:colId xmlns:a16="http://schemas.microsoft.com/office/drawing/2014/main" val="3173146944"/>
                    </a:ext>
                  </a:extLst>
                </a:gridCol>
                <a:gridCol w="1701640">
                  <a:extLst>
                    <a:ext uri="{9D8B030D-6E8A-4147-A177-3AD203B41FA5}">
                      <a16:colId xmlns:a16="http://schemas.microsoft.com/office/drawing/2014/main" val="3569576167"/>
                    </a:ext>
                  </a:extLst>
                </a:gridCol>
              </a:tblGrid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avec appui d’un seul bras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- 2,00 pts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1910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arriver sur les 2 pieds à la réception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7244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poser les mains sur la table de saut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888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Tête posée sur la table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67982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la Lune </a:t>
                      </a:r>
                      <a:r>
                        <a:rPr lang="fr-FR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carpée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pas d’alignement du corps avant le carpé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54487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55A8FBB7-6333-6537-6230-AD94A187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D267820-D732-E42F-D353-8F6685F9D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88359"/>
              </p:ext>
            </p:extLst>
          </p:nvPr>
        </p:nvGraphicFramePr>
        <p:xfrm>
          <a:off x="463463" y="1723112"/>
          <a:ext cx="9796552" cy="274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2312">
                  <a:extLst>
                    <a:ext uri="{9D8B030D-6E8A-4147-A177-3AD203B41FA5}">
                      <a16:colId xmlns:a16="http://schemas.microsoft.com/office/drawing/2014/main" val="3173146944"/>
                    </a:ext>
                  </a:extLst>
                </a:gridCol>
                <a:gridCol w="1424240">
                  <a:extLst>
                    <a:ext uri="{9D8B030D-6E8A-4147-A177-3AD203B41FA5}">
                      <a16:colId xmlns:a16="http://schemas.microsoft.com/office/drawing/2014/main" val="3569576167"/>
                    </a:ext>
                  </a:extLst>
                </a:gridCol>
              </a:tblGrid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½ - ½ , réception &lt; à ¼ tour (position des pieds)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1910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la Lune vrille : Tour non réalisé (&lt; à 3/4 tour) ou exécuté au sol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7244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</a:t>
                      </a:r>
                      <a:r>
                        <a:rPr lang="fr-FR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Yurchenko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Ne pas utiliser la protection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888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différent du saut annoncé n’appartenant à la grille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6798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5CCFE41F-0F54-9F40-0A77-42D34EE1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3444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3650</TotalTime>
  <Words>311</Words>
  <Application>Microsoft Office PowerPoint</Application>
  <PresentationFormat>Personnalisé</PresentationFormat>
  <Paragraphs>60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Masque des Contenus</vt:lpstr>
      <vt:lpstr>2025-2026</vt:lpstr>
      <vt:lpstr>Généralités</vt:lpstr>
      <vt:lpstr>Précisions</vt:lpstr>
      <vt:lpstr>Les Sauts autorisés par renversement avant :</vt:lpstr>
      <vt:lpstr>Les Sauts autorisés par renversement avant :</vt:lpstr>
      <vt:lpstr>Les Sauts autorisés par rondade :</vt:lpstr>
      <vt:lpstr>Les Sauts autorisés par rondade flip :</vt:lpstr>
      <vt:lpstr>Précisions</vt:lpstr>
      <vt:lpstr>Précisions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170</cp:revision>
  <dcterms:created xsi:type="dcterms:W3CDTF">2014-03-28T08:32:44Z</dcterms:created>
  <dcterms:modified xsi:type="dcterms:W3CDTF">2025-09-02T07:16:16Z</dcterms:modified>
</cp:coreProperties>
</file>