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63" r:id="rId3"/>
    <p:sldId id="343" r:id="rId4"/>
    <p:sldId id="344" r:id="rId5"/>
    <p:sldId id="345" r:id="rId6"/>
  </p:sldIdLst>
  <p:sldSz cx="10688638" cy="7562850"/>
  <p:notesSz cx="6858000" cy="9144000"/>
  <p:defaultTextStyle>
    <a:defPPr>
      <a:defRPr lang="fr-FR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0">
          <p15:clr>
            <a:srgbClr val="A4A3A4"/>
          </p15:clr>
        </p15:guide>
        <p15:guide id="2" pos="2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CC0000"/>
    <a:srgbClr val="FF0000"/>
    <a:srgbClr val="FF3300"/>
    <a:srgbClr val="CCEC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4" autoAdjust="0"/>
    <p:restoredTop sz="92749" autoAdjust="0"/>
  </p:normalViewPr>
  <p:slideViewPr>
    <p:cSldViewPr snapToGrid="0" snapToObjects="1">
      <p:cViewPr varScale="1">
        <p:scale>
          <a:sx n="61" d="100"/>
          <a:sy n="61" d="100"/>
        </p:scale>
        <p:origin x="1690" y="48"/>
      </p:cViewPr>
      <p:guideLst>
        <p:guide orient="horz" pos="1160"/>
        <p:guide pos="2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AD806-7611-4D26-A794-1444F5E99E0B}" type="datetimeFigureOut">
              <a:rPr lang="fr-FR" smtClean="0"/>
              <a:t>28/10/2024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954A3-6C25-41AD-A473-2A80965446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099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owerpoint magent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20" y="-106680"/>
            <a:ext cx="10688638" cy="7562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799999"/>
            <a:ext cx="9791687" cy="46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3600"/>
              </a:spcBef>
              <a:buFontTx/>
              <a:buNone/>
              <a:defRPr sz="2300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2300"/>
            </a:lvl3pPr>
            <a:lvl4pPr marL="0" indent="0">
              <a:spcBef>
                <a:spcPts val="0"/>
              </a:spcBef>
              <a:buFontTx/>
              <a:buNone/>
              <a:defRPr sz="2100"/>
            </a:lvl4pPr>
            <a:lvl5pPr marL="0" indent="0">
              <a:spcBef>
                <a:spcPts val="0"/>
              </a:spcBef>
              <a:buFontTx/>
              <a:buNone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/>
              <a:t>Cliquez pour modifier les styles du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51412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owerpoint magenta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00013" y="1799999"/>
            <a:ext cx="7560000" cy="43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3600"/>
              </a:spcBef>
              <a:buFontTx/>
              <a:buNone/>
              <a:defRPr sz="2300" cap="all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2300"/>
            </a:lvl3pPr>
            <a:lvl4pPr marL="0" indent="0">
              <a:spcBef>
                <a:spcPts val="0"/>
              </a:spcBef>
              <a:buFontTx/>
              <a:buNone/>
              <a:defRPr sz="2100"/>
            </a:lvl4pPr>
            <a:lvl5pPr marL="0" indent="0">
              <a:spcBef>
                <a:spcPts val="0"/>
              </a:spcBef>
              <a:buFontTx/>
              <a:buNone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/>
              <a:t>Cliquez pour modifier les styles du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35532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63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werpoint magenta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468313" y="468313"/>
            <a:ext cx="97790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2880000" y="3240000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252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2"/>
          </p:nvPr>
        </p:nvSpPr>
        <p:spPr>
          <a:xfrm>
            <a:off x="6141600" y="3240000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00</a:t>
            </a:r>
          </a:p>
        </p:txBody>
      </p:sp>
      <p:pic>
        <p:nvPicPr>
          <p:cNvPr id="17" name="Image 16" descr="FSCF Sommair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84000"/>
            <a:ext cx="17526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9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55" y="208071"/>
            <a:ext cx="7534033" cy="5906536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6114607"/>
            <a:ext cx="1861932" cy="108952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83" y="6974807"/>
            <a:ext cx="4310205" cy="2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98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6114607"/>
            <a:ext cx="1861932" cy="1089525"/>
          </a:xfrm>
          <a:prstGeom prst="rect">
            <a:avLst/>
          </a:prstGeom>
        </p:spPr>
      </p:pic>
      <p:sp>
        <p:nvSpPr>
          <p:cNvPr id="8" name="Arrondir un rectangle avec un coin diagonal 7"/>
          <p:cNvSpPr/>
          <p:nvPr userDrawn="1"/>
        </p:nvSpPr>
        <p:spPr>
          <a:xfrm flipH="1">
            <a:off x="468312" y="461962"/>
            <a:ext cx="9791699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83" y="6974807"/>
            <a:ext cx="4310205" cy="2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2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08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67" r:id="rId3"/>
    <p:sldLayoutId id="2147483650" r:id="rId4"/>
    <p:sldLayoutId id="2147483671" r:id="rId5"/>
    <p:sldLayoutId id="2147483672" r:id="rId6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5905670" y="4946697"/>
            <a:ext cx="3795101" cy="810556"/>
          </a:xfrm>
          <a:prstGeom prst="rect">
            <a:avLst/>
          </a:prstGeom>
        </p:spPr>
        <p:txBody>
          <a:bodyPr/>
          <a:lstStyle/>
          <a:p>
            <a:r>
              <a:rPr lang="fr-FR" sz="4000" dirty="0">
                <a:solidFill>
                  <a:schemeClr val="bg1">
                    <a:lumMod val="65000"/>
                  </a:schemeClr>
                </a:solidFill>
              </a:rPr>
              <a:t>2024-2025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665AC50A-2006-563F-E598-FBE532F6109B}"/>
              </a:ext>
            </a:extLst>
          </p:cNvPr>
          <p:cNvSpPr txBox="1">
            <a:spLocks/>
          </p:cNvSpPr>
          <p:nvPr/>
        </p:nvSpPr>
        <p:spPr>
          <a:xfrm>
            <a:off x="3026867" y="614217"/>
            <a:ext cx="6497277" cy="810556"/>
          </a:xfrm>
          <a:prstGeom prst="rect">
            <a:avLst/>
          </a:prstGeom>
        </p:spPr>
        <p:txBody>
          <a:bodyPr/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bg1"/>
                </a:solidFill>
              </a:rPr>
              <a:t>Guide du jugement 6ème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483AE77-A9E7-FC8B-455E-C40BA02DE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525" y="430961"/>
            <a:ext cx="5810250" cy="352425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5EF56141-C9F5-9FBC-AD81-F0F9FC747023}"/>
              </a:ext>
            </a:extLst>
          </p:cNvPr>
          <p:cNvSpPr txBox="1">
            <a:spLocks/>
          </p:cNvSpPr>
          <p:nvPr/>
        </p:nvSpPr>
        <p:spPr>
          <a:xfrm>
            <a:off x="4458408" y="2538033"/>
            <a:ext cx="4978484" cy="605073"/>
          </a:xfrm>
          <a:prstGeom prst="rect">
            <a:avLst/>
          </a:prstGeom>
        </p:spPr>
        <p:txBody>
          <a:bodyPr/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dirty="0">
                <a:solidFill>
                  <a:schemeClr val="bg1"/>
                </a:solidFill>
              </a:rPr>
              <a:t>Table de saut</a:t>
            </a:r>
          </a:p>
        </p:txBody>
      </p:sp>
    </p:spTree>
    <p:extLst>
      <p:ext uri="{BB962C8B-B14F-4D97-AF65-F5344CB8AC3E}">
        <p14:creationId xmlns:p14="http://schemas.microsoft.com/office/powerpoint/2010/main" val="2853654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cap="none" dirty="0"/>
              <a:t>Généralités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117C64B-8F1D-F728-9FF2-A246C86E3C64}"/>
              </a:ext>
            </a:extLst>
          </p:cNvPr>
          <p:cNvSpPr txBox="1"/>
          <p:nvPr/>
        </p:nvSpPr>
        <p:spPr>
          <a:xfrm>
            <a:off x="468313" y="1536091"/>
            <a:ext cx="97916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3538" lvl="1" indent="-363538">
              <a:buFont typeface="Arial" panose="020B0604020202020204" pitchFamily="34" charset="0"/>
              <a:buChar char="•"/>
            </a:pPr>
            <a:r>
              <a:rPr lang="fr-FR" sz="2400" b="1" dirty="0">
                <a:latin typeface="Trebuchet MS" charset="0"/>
              </a:rPr>
              <a:t>Note D : </a:t>
            </a:r>
            <a:r>
              <a:rPr lang="fr-FR" sz="2400" dirty="0">
                <a:latin typeface="Trebuchet MS" charset="0"/>
              </a:rPr>
              <a:t>valeur du saut  de 11,70 points  à 13 points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62BE6CE-E67D-3364-0AF2-78D8BA4851BD}"/>
              </a:ext>
            </a:extLst>
          </p:cNvPr>
          <p:cNvSpPr txBox="1"/>
          <p:nvPr/>
        </p:nvSpPr>
        <p:spPr>
          <a:xfrm>
            <a:off x="468313" y="2327314"/>
            <a:ext cx="37759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3538" lvl="1" indent="-363538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La gymnaste à le choix entre 12 sauts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99AFDE9-902A-7A27-CC62-12E7929ACEA2}"/>
              </a:ext>
            </a:extLst>
          </p:cNvPr>
          <p:cNvSpPr txBox="1"/>
          <p:nvPr/>
        </p:nvSpPr>
        <p:spPr>
          <a:xfrm>
            <a:off x="482927" y="3281378"/>
            <a:ext cx="392623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3538" lvl="1" indent="-363538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Pour chaque saut, les fautes spécifiques, les fautes générales et de réception sont reprises dans un tableau.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6C5B707-0090-4A0A-74D9-2930AA5B8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761" y="2193086"/>
            <a:ext cx="5810250" cy="35242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3A36E94-F7DA-6AC6-F5E4-F956B96C8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8051" y="523205"/>
            <a:ext cx="1197926" cy="72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4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cap="none" dirty="0"/>
              <a:t>Précisions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6052CB-0007-BA0B-90DB-2F2601BDBBB0}"/>
              </a:ext>
            </a:extLst>
          </p:cNvPr>
          <p:cNvSpPr txBox="1">
            <a:spLocks/>
          </p:cNvSpPr>
          <p:nvPr/>
        </p:nvSpPr>
        <p:spPr>
          <a:xfrm>
            <a:off x="448469" y="1499016"/>
            <a:ext cx="9791700" cy="5139487"/>
          </a:xfrm>
          <a:prstGeom prst="rect">
            <a:avLst/>
          </a:prstGeom>
        </p:spPr>
        <p:txBody>
          <a:bodyPr anchor="t">
            <a:no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gymnastes sont responsables de l’annonce des sauts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qu</a:t>
            </a: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elles exécutent. </a:t>
            </a:r>
          </a:p>
          <a:p>
            <a:pPr marL="0" indent="0" algn="just"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sauts exécutés </a:t>
            </a: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peuvent être différents</a:t>
            </a:r>
          </a:p>
          <a:p>
            <a:pPr marL="0" indent="0" algn="just">
              <a:buNone/>
            </a:pPr>
            <a:endParaRPr lang="fr-FR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Saut exécuté différent du saut annoncé appartenant à la grille </a:t>
            </a:r>
            <a:r>
              <a:rPr lang="fr-FR" sz="2400" i="1" dirty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</a:p>
          <a:p>
            <a:pPr marL="0" indent="0" algn="just">
              <a:buNone/>
            </a:pPr>
            <a:endParaRPr lang="fr-F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Saut exécuté avant le signal des juges, saut à refaire </a:t>
            </a:r>
            <a:r>
              <a:rPr lang="fr-FR" sz="2400" i="1" dirty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</a:p>
          <a:p>
            <a:pPr>
              <a:buFont typeface="Wingdings" pitchFamily="2" charset="2"/>
              <a:buChar char="v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charset="0"/>
              <a:buChar char="§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8319EA4-98CF-5E3F-C808-EE9FCB289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8051" y="523205"/>
            <a:ext cx="1197926" cy="72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6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cap="none" dirty="0"/>
              <a:t>Précisions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3D267820-D732-E42F-D353-8F6685F9D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122113"/>
              </p:ext>
            </p:extLst>
          </p:nvPr>
        </p:nvGraphicFramePr>
        <p:xfrm>
          <a:off x="468311" y="1681744"/>
          <a:ext cx="9791702" cy="3866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1705">
                  <a:extLst>
                    <a:ext uri="{9D8B030D-6E8A-4147-A177-3AD203B41FA5}">
                      <a16:colId xmlns:a16="http://schemas.microsoft.com/office/drawing/2014/main" val="3173146944"/>
                    </a:ext>
                  </a:extLst>
                </a:gridCol>
                <a:gridCol w="1829997">
                  <a:extLst>
                    <a:ext uri="{9D8B030D-6E8A-4147-A177-3AD203B41FA5}">
                      <a16:colId xmlns:a16="http://schemas.microsoft.com/office/drawing/2014/main" val="3569576167"/>
                    </a:ext>
                  </a:extLst>
                </a:gridCol>
              </a:tblGrid>
              <a:tr h="6863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Saut avec appui d’un seul bras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- 2,00 pts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501910"/>
                  </a:ext>
                </a:extLst>
              </a:tr>
              <a:tr h="6863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 pas arriver sur les 2 pieds à la réception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Saut nul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072447"/>
                  </a:ext>
                </a:extLst>
              </a:tr>
              <a:tr h="6863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 pas poser les mains sur la table de saut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Saut nul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968887"/>
                  </a:ext>
                </a:extLst>
              </a:tr>
              <a:tr h="6863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Tête posée sur la table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Saut nul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267982"/>
                  </a:ext>
                </a:extLst>
              </a:tr>
              <a:tr h="6863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la Lune </a:t>
                      </a:r>
                      <a:r>
                        <a:rPr lang="fr-FR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carpée</a:t>
                      </a:r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pas d’alignement du corps avant le carpé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Saut nul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354487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55A8FBB7-6333-6537-6230-AD94A187E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8051" y="523205"/>
            <a:ext cx="1197926" cy="72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98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cap="none" dirty="0"/>
              <a:t>Précisions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3D267820-D732-E42F-D353-8F6685F9D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158003"/>
              </p:ext>
            </p:extLst>
          </p:nvPr>
        </p:nvGraphicFramePr>
        <p:xfrm>
          <a:off x="463463" y="1723112"/>
          <a:ext cx="9796552" cy="3179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4132">
                  <a:extLst>
                    <a:ext uri="{9D8B030D-6E8A-4147-A177-3AD203B41FA5}">
                      <a16:colId xmlns:a16="http://schemas.microsoft.com/office/drawing/2014/main" val="3173146944"/>
                    </a:ext>
                  </a:extLst>
                </a:gridCol>
                <a:gridCol w="1792420">
                  <a:extLst>
                    <a:ext uri="{9D8B030D-6E8A-4147-A177-3AD203B41FA5}">
                      <a16:colId xmlns:a16="http://schemas.microsoft.com/office/drawing/2014/main" val="3569576167"/>
                    </a:ext>
                  </a:extLst>
                </a:gridCol>
              </a:tblGrid>
              <a:tr h="6863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le ½ -1/2, réception &lt; à ¼ tour (position des pieds)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Saut nul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501910"/>
                  </a:ext>
                </a:extLst>
              </a:tr>
              <a:tr h="6863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Lune vrille : Tour non réalisé (&lt; à 3/4 tour) ou exécuté au sol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Saut nul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072447"/>
                  </a:ext>
                </a:extLst>
              </a:tr>
              <a:tr h="6863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le </a:t>
                      </a:r>
                      <a:r>
                        <a:rPr lang="fr-FR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Yurchenko</a:t>
                      </a:r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Ne pas utiliser la protection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Saut nul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968887"/>
                  </a:ext>
                </a:extLst>
              </a:tr>
              <a:tr h="6863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Saut exécuté n’appartenant à la grille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Saut nul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26798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5CCFE41F-0F54-9F40-0A77-42D34EE14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8051" y="523205"/>
            <a:ext cx="1197926" cy="72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33444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des Contenus">
  <a:themeElements>
    <a:clrScheme name="FSCF">
      <a:dk1>
        <a:sysClr val="windowText" lastClr="000000"/>
      </a:dk1>
      <a:lt1>
        <a:sysClr val="window" lastClr="FFFFFF"/>
      </a:lt1>
      <a:dk2>
        <a:srgbClr val="808080"/>
      </a:dk2>
      <a:lt2>
        <a:srgbClr val="C0C0C0"/>
      </a:lt2>
      <a:accent1>
        <a:srgbClr val="0BA1E2"/>
      </a:accent1>
      <a:accent2>
        <a:srgbClr val="C60086"/>
      </a:accent2>
      <a:accent3>
        <a:srgbClr val="E8C425"/>
      </a:accent3>
      <a:accent4>
        <a:srgbClr val="C52F25"/>
      </a:accent4>
      <a:accent5>
        <a:srgbClr val="4BAC9A"/>
      </a:accent5>
      <a:accent6>
        <a:srgbClr val="F79646"/>
      </a:accent6>
      <a:hlink>
        <a:srgbClr val="0BA1E2"/>
      </a:hlink>
      <a:folHlink>
        <a:srgbClr val="C52F25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3577</TotalTime>
  <Words>203</Words>
  <Application>Microsoft Office PowerPoint</Application>
  <PresentationFormat>Personnalisé</PresentationFormat>
  <Paragraphs>36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Trebuchet MS</vt:lpstr>
      <vt:lpstr>Wingdings</vt:lpstr>
      <vt:lpstr>Masque des Contenus</vt:lpstr>
      <vt:lpstr>2024-2025</vt:lpstr>
      <vt:lpstr>Généralités</vt:lpstr>
      <vt:lpstr>Précisions</vt:lpstr>
      <vt:lpstr>Précisions</vt:lpstr>
      <vt:lpstr>Précisions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Germinal FLORES</dc:creator>
  <cp:lastModifiedBy>Germinal FLORES</cp:lastModifiedBy>
  <cp:revision>164</cp:revision>
  <dcterms:created xsi:type="dcterms:W3CDTF">2014-03-28T08:32:44Z</dcterms:created>
  <dcterms:modified xsi:type="dcterms:W3CDTF">2024-10-28T22:21:53Z</dcterms:modified>
</cp:coreProperties>
</file>