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393" r:id="rId2"/>
    <p:sldId id="416" r:id="rId3"/>
    <p:sldId id="418" r:id="rId4"/>
    <p:sldId id="417" r:id="rId5"/>
    <p:sldId id="422" r:id="rId6"/>
    <p:sldId id="419" r:id="rId7"/>
    <p:sldId id="420" r:id="rId8"/>
    <p:sldId id="395" r:id="rId9"/>
    <p:sldId id="421" r:id="rId10"/>
    <p:sldId id="379" r:id="rId11"/>
    <p:sldId id="399" r:id="rId12"/>
    <p:sldId id="401" r:id="rId13"/>
    <p:sldId id="402" r:id="rId14"/>
    <p:sldId id="403" r:id="rId15"/>
    <p:sldId id="411" r:id="rId16"/>
    <p:sldId id="412" r:id="rId17"/>
    <p:sldId id="413" r:id="rId18"/>
    <p:sldId id="414" r:id="rId19"/>
  </p:sldIdLst>
  <p:sldSz cx="10688638" cy="7562850"/>
  <p:notesSz cx="6858000" cy="9144000"/>
  <p:defaultTextStyle>
    <a:defPPr>
      <a:defRPr lang="fr-FR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0">
          <p15:clr>
            <a:srgbClr val="A4A3A4"/>
          </p15:clr>
        </p15:guide>
        <p15:guide id="2" pos="2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E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4" autoAdjust="0"/>
    <p:restoredTop sz="92749" autoAdjust="0"/>
  </p:normalViewPr>
  <p:slideViewPr>
    <p:cSldViewPr snapToGrid="0" snapToObjects="1">
      <p:cViewPr varScale="1">
        <p:scale>
          <a:sx n="53" d="100"/>
          <a:sy n="53" d="100"/>
        </p:scale>
        <p:origin x="936" y="67"/>
      </p:cViewPr>
      <p:guideLst>
        <p:guide orient="horz" pos="1160"/>
        <p:guide pos="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AD806-7611-4D26-A794-1444F5E99E0B}" type="datetimeFigureOut">
              <a:rPr lang="fr-FR" smtClean="0"/>
              <a:t>02/09/2025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954A3-6C25-41AD-A473-2A809654468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09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54A3-6C25-41AD-A473-2A8096544686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451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owerpoint magenta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799999"/>
            <a:ext cx="9791687" cy="46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3600"/>
              </a:spcBef>
              <a:buFontTx/>
              <a:buNone/>
              <a:defRPr sz="2300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2300"/>
            </a:lvl3pPr>
            <a:lvl4pPr marL="0" indent="0">
              <a:spcBef>
                <a:spcPts val="0"/>
              </a:spcBef>
              <a:buFontTx/>
              <a:buNone/>
              <a:defRPr sz="2100"/>
            </a:lvl4pPr>
            <a:lvl5pPr marL="0" indent="0">
              <a:spcBef>
                <a:spcPts val="0"/>
              </a:spcBef>
              <a:buFontTx/>
              <a:buNone/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/>
              <a:t>Cliquez pour modifier les styles du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51412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owerpoint magenta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00013" y="1799999"/>
            <a:ext cx="756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3600"/>
              </a:spcBef>
              <a:buFontTx/>
              <a:buNone/>
              <a:defRPr sz="2300" cap="all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2300"/>
            </a:lvl3pPr>
            <a:lvl4pPr marL="0" indent="0">
              <a:spcBef>
                <a:spcPts val="0"/>
              </a:spcBef>
              <a:buFontTx/>
              <a:buNone/>
              <a:defRPr sz="2100"/>
            </a:lvl4pPr>
            <a:lvl5pPr marL="0" indent="0">
              <a:spcBef>
                <a:spcPts val="0"/>
              </a:spcBef>
              <a:buFontTx/>
              <a:buNone/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/>
              <a:t>Cliquez pour modifier les styles du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35532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u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werpoint magenta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468313" y="468313"/>
            <a:ext cx="9779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2880000" y="3240000"/>
            <a:ext cx="288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0" y="3240000"/>
            <a:ext cx="36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521436" indent="0">
              <a:buNone/>
              <a:defRPr sz="1600">
                <a:latin typeface="+mj-lt"/>
              </a:defRPr>
            </a:lvl2pPr>
            <a:lvl3pPr marL="1042874" indent="0">
              <a:buNone/>
              <a:defRPr sz="1600">
                <a:latin typeface="+mj-lt"/>
              </a:defRPr>
            </a:lvl3pPr>
            <a:lvl4pPr marL="1564310" indent="0">
              <a:buNone/>
              <a:defRPr sz="1600">
                <a:latin typeface="+mj-lt"/>
              </a:defRPr>
            </a:lvl4pPr>
            <a:lvl5pPr marL="2085747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2"/>
          </p:nvPr>
        </p:nvSpPr>
        <p:spPr>
          <a:xfrm>
            <a:off x="6141600" y="3240000"/>
            <a:ext cx="288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0" y="3240000"/>
            <a:ext cx="36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521436" indent="0">
              <a:buNone/>
              <a:defRPr sz="1600">
                <a:latin typeface="+mj-lt"/>
              </a:defRPr>
            </a:lvl2pPr>
            <a:lvl3pPr marL="1042874" indent="0">
              <a:buNone/>
              <a:defRPr sz="1600">
                <a:latin typeface="+mj-lt"/>
              </a:defRPr>
            </a:lvl3pPr>
            <a:lvl4pPr marL="1564310" indent="0">
              <a:buNone/>
              <a:defRPr sz="1600">
                <a:latin typeface="+mj-lt"/>
              </a:defRPr>
            </a:lvl4pPr>
            <a:lvl5pPr marL="2085747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fr-FR" dirty="0"/>
              <a:t>00</a:t>
            </a:r>
          </a:p>
        </p:txBody>
      </p:sp>
      <p:pic>
        <p:nvPicPr>
          <p:cNvPr id="17" name="Image 16" descr="FSCF Sommair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84000"/>
            <a:ext cx="17526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55" y="208071"/>
            <a:ext cx="7534033" cy="5906536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3240088" y="468313"/>
            <a:ext cx="7010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3240088" y="468313"/>
            <a:ext cx="7010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6114607"/>
            <a:ext cx="1861932" cy="10895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3" y="6974807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07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6114607"/>
            <a:ext cx="1861932" cy="1089525"/>
          </a:xfrm>
          <a:prstGeom prst="rect">
            <a:avLst/>
          </a:prstGeom>
        </p:spPr>
      </p:pic>
      <p:sp>
        <p:nvSpPr>
          <p:cNvPr id="8" name="Arrondir un rectangle avec un coin diagonal 7"/>
          <p:cNvSpPr/>
          <p:nvPr userDrawn="1"/>
        </p:nvSpPr>
        <p:spPr>
          <a:xfrm flipH="1">
            <a:off x="468312" y="461962"/>
            <a:ext cx="9791699" cy="854075"/>
          </a:xfrm>
          <a:prstGeom prst="round2DiagRect">
            <a:avLst/>
          </a:prstGeom>
          <a:solidFill>
            <a:srgbClr val="E200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3" y="6974807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5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50" r:id="rId4"/>
    <p:sldLayoutId id="2147483671" r:id="rId5"/>
    <p:sldLayoutId id="2147483672" r:id="rId6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4.png"/><Relationship Id="rId7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8.jpg"/><Relationship Id="rId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5.png"/><Relationship Id="rId12" Type="http://schemas.openxmlformats.org/officeDocument/2006/relationships/image" Target="../media/image5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4.png"/><Relationship Id="rId5" Type="http://schemas.openxmlformats.org/officeDocument/2006/relationships/image" Target="../media/image74.png"/><Relationship Id="rId15" Type="http://schemas.openxmlformats.org/officeDocument/2006/relationships/image" Target="../media/image8.jpg"/><Relationship Id="rId10" Type="http://schemas.openxmlformats.org/officeDocument/2006/relationships/image" Target="../media/image65.png"/><Relationship Id="rId4" Type="http://schemas.openxmlformats.org/officeDocument/2006/relationships/image" Target="../media/image49.png"/><Relationship Id="rId9" Type="http://schemas.openxmlformats.org/officeDocument/2006/relationships/image" Target="../media/image70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3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1.png"/><Relationship Id="rId7" Type="http://schemas.openxmlformats.org/officeDocument/2006/relationships/image" Target="../media/image7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80.png"/><Relationship Id="rId7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69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image" Target="../media/image8.jpg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5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17" Type="http://schemas.openxmlformats.org/officeDocument/2006/relationships/image" Target="../media/image61.png"/><Relationship Id="rId2" Type="http://schemas.openxmlformats.org/officeDocument/2006/relationships/image" Target="../media/image8.jpg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jp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image" Target="../media/image53.png"/><Relationship Id="rId14" Type="http://schemas.openxmlformats.org/officeDocument/2006/relationships/image" Target="../media/image5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44503DF9-9BDD-7D4A-22E9-44167A7EDCF7}"/>
              </a:ext>
            </a:extLst>
          </p:cNvPr>
          <p:cNvSpPr txBox="1">
            <a:spLocks/>
          </p:cNvSpPr>
          <p:nvPr/>
        </p:nvSpPr>
        <p:spPr>
          <a:xfrm>
            <a:off x="6075123" y="4922729"/>
            <a:ext cx="3682652" cy="870753"/>
          </a:xfrm>
          <a:prstGeom prst="rect">
            <a:avLst/>
          </a:prstGeom>
        </p:spPr>
        <p:txBody>
          <a:bodyPr/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2025-2026</a:t>
            </a:r>
          </a:p>
          <a:p>
            <a:pPr marL="0" indent="0" algn="ctr">
              <a:buFont typeface="Arial"/>
              <a:buNone/>
            </a:pPr>
            <a:endParaRPr lang="fr-FR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5734F0-3263-1CFA-F8E5-7EE5F3EF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200" y="462026"/>
            <a:ext cx="5939490" cy="395966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CEEDAE9-9868-405C-2810-5F96398F21F3}"/>
              </a:ext>
            </a:extLst>
          </p:cNvPr>
          <p:cNvSpPr txBox="1">
            <a:spLocks/>
          </p:cNvSpPr>
          <p:nvPr/>
        </p:nvSpPr>
        <p:spPr>
          <a:xfrm>
            <a:off x="8231739" y="2051168"/>
            <a:ext cx="1621951" cy="918218"/>
          </a:xfrm>
          <a:prstGeom prst="rect">
            <a:avLst/>
          </a:prstGeom>
        </p:spPr>
        <p:txBody>
          <a:bodyPr/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fr-FR" sz="5400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5400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5400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5C28F70-F254-D53D-DDB7-C36A42E7C7C7}"/>
              </a:ext>
            </a:extLst>
          </p:cNvPr>
          <p:cNvSpPr txBox="1">
            <a:spLocks/>
          </p:cNvSpPr>
          <p:nvPr/>
        </p:nvSpPr>
        <p:spPr>
          <a:xfrm>
            <a:off x="4278184" y="607555"/>
            <a:ext cx="5479591" cy="1263020"/>
          </a:xfrm>
          <a:prstGeom prst="rect">
            <a:avLst/>
          </a:prstGeom>
        </p:spPr>
        <p:txBody>
          <a:bodyPr/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du juge 6</a:t>
            </a:r>
            <a:r>
              <a:rPr lang="fr-FR" sz="48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</a:p>
          <a:p>
            <a:pPr algn="l"/>
            <a:endParaRPr lang="fr-FR" sz="4800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4800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4800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3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Répétitions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33471" y="1353086"/>
            <a:ext cx="9791700" cy="240747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360363" lvl="1" indent="-185738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Une Difficulté 6</a:t>
            </a:r>
            <a:r>
              <a:rPr lang="fr-FR" sz="2400" baseline="30000" dirty="0"/>
              <a:t>ème</a:t>
            </a:r>
            <a:r>
              <a:rPr lang="fr-FR" sz="2400" dirty="0"/>
              <a:t> ou une « autre difficulté » </a:t>
            </a:r>
            <a:r>
              <a:rPr lang="fr-FR" sz="2400" b="1" u="sng" dirty="0"/>
              <a:t>ne peut être exécutée 2 fois.</a:t>
            </a:r>
          </a:p>
          <a:p>
            <a:pPr marL="360363" lvl="1" indent="-185738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Une difficulté 6</a:t>
            </a:r>
            <a:r>
              <a:rPr lang="fr-FR" sz="2400" baseline="30000" dirty="0"/>
              <a:t>ème</a:t>
            </a:r>
            <a:r>
              <a:rPr lang="fr-FR" sz="2400" dirty="0"/>
              <a:t> ou une « autre difficulté » répétée ne sera ni reconnue ni comptabilisée à sa deuxième exécution. Nous enlèverons les éventuelles fautes d’exécution des deux éléments.</a:t>
            </a:r>
            <a:endParaRPr lang="fr-FR" sz="2000" dirty="0"/>
          </a:p>
          <a:p>
            <a:pPr marL="182563" lvl="1">
              <a:spcAft>
                <a:spcPct val="20000"/>
              </a:spcAft>
            </a:pPr>
            <a:r>
              <a:rPr lang="fr-FR" sz="2000" b="1" u="sng" dirty="0"/>
              <a:t>Exemple :</a:t>
            </a:r>
            <a:endParaRPr lang="fr-FR" sz="2000" dirty="0"/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BB6840D-07DA-580C-B9A1-8C474F9EE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781091"/>
              </p:ext>
            </p:extLst>
          </p:nvPr>
        </p:nvGraphicFramePr>
        <p:xfrm>
          <a:off x="479701" y="3758279"/>
          <a:ext cx="9745470" cy="2212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406">
                  <a:extLst>
                    <a:ext uri="{9D8B030D-6E8A-4147-A177-3AD203B41FA5}">
                      <a16:colId xmlns:a16="http://schemas.microsoft.com/office/drawing/2014/main" val="2044214033"/>
                    </a:ext>
                  </a:extLst>
                </a:gridCol>
                <a:gridCol w="1201881">
                  <a:extLst>
                    <a:ext uri="{9D8B030D-6E8A-4147-A177-3AD203B41FA5}">
                      <a16:colId xmlns:a16="http://schemas.microsoft.com/office/drawing/2014/main" val="3765490602"/>
                    </a:ext>
                  </a:extLst>
                </a:gridCol>
                <a:gridCol w="929873">
                  <a:extLst>
                    <a:ext uri="{9D8B030D-6E8A-4147-A177-3AD203B41FA5}">
                      <a16:colId xmlns:a16="http://schemas.microsoft.com/office/drawing/2014/main" val="1460792625"/>
                    </a:ext>
                  </a:extLst>
                </a:gridCol>
                <a:gridCol w="961574">
                  <a:extLst>
                    <a:ext uri="{9D8B030D-6E8A-4147-A177-3AD203B41FA5}">
                      <a16:colId xmlns:a16="http://schemas.microsoft.com/office/drawing/2014/main" val="336897290"/>
                    </a:ext>
                  </a:extLst>
                </a:gridCol>
                <a:gridCol w="1434720">
                  <a:extLst>
                    <a:ext uri="{9D8B030D-6E8A-4147-A177-3AD203B41FA5}">
                      <a16:colId xmlns:a16="http://schemas.microsoft.com/office/drawing/2014/main" val="605365767"/>
                    </a:ext>
                  </a:extLst>
                </a:gridCol>
                <a:gridCol w="1560581">
                  <a:extLst>
                    <a:ext uri="{9D8B030D-6E8A-4147-A177-3AD203B41FA5}">
                      <a16:colId xmlns:a16="http://schemas.microsoft.com/office/drawing/2014/main" val="2804655389"/>
                    </a:ext>
                  </a:extLst>
                </a:gridCol>
                <a:gridCol w="1123145">
                  <a:extLst>
                    <a:ext uri="{9D8B030D-6E8A-4147-A177-3AD203B41FA5}">
                      <a16:colId xmlns:a16="http://schemas.microsoft.com/office/drawing/2014/main" val="1643826506"/>
                    </a:ext>
                  </a:extLst>
                </a:gridCol>
                <a:gridCol w="1513290">
                  <a:extLst>
                    <a:ext uri="{9D8B030D-6E8A-4147-A177-3AD203B41FA5}">
                      <a16:colId xmlns:a16="http://schemas.microsoft.com/office/drawing/2014/main" val="3847656174"/>
                    </a:ext>
                  </a:extLst>
                </a:gridCol>
              </a:tblGrid>
              <a:tr h="8548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04343"/>
                  </a:ext>
                </a:extLst>
              </a:tr>
              <a:tr h="68890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Pirouette 2 Tours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Salto AV Groupé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Rondade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Saut écart antéro.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Saut changement de jambes 135°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Saut changement de jambes ½ Tr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Rondade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Salto AR tendu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65496"/>
                  </a:ext>
                </a:extLst>
              </a:tr>
              <a:tr h="6684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19713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0485CCD3-D3DF-6E50-61DB-F941CC63594E}"/>
              </a:ext>
            </a:extLst>
          </p:cNvPr>
          <p:cNvSpPr/>
          <p:nvPr/>
        </p:nvSpPr>
        <p:spPr>
          <a:xfrm>
            <a:off x="1770708" y="545808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ABA98-C4E6-4834-7E80-DE431DCEBE70}"/>
              </a:ext>
            </a:extLst>
          </p:cNvPr>
          <p:cNvSpPr/>
          <p:nvPr/>
        </p:nvSpPr>
        <p:spPr>
          <a:xfrm>
            <a:off x="704916" y="545383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BC5922-58AD-9412-5911-F23124DEBA0D}"/>
              </a:ext>
            </a:extLst>
          </p:cNvPr>
          <p:cNvSpPr/>
          <p:nvPr/>
        </p:nvSpPr>
        <p:spPr>
          <a:xfrm>
            <a:off x="9212419" y="5443779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897056-804F-3C87-F0C7-D0F601D7D0D3}"/>
              </a:ext>
            </a:extLst>
          </p:cNvPr>
          <p:cNvSpPr/>
          <p:nvPr/>
        </p:nvSpPr>
        <p:spPr>
          <a:xfrm>
            <a:off x="2907713" y="5451451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7C0DC9-61BC-392F-22EA-9E072F5FBB71}"/>
              </a:ext>
            </a:extLst>
          </p:cNvPr>
          <p:cNvSpPr/>
          <p:nvPr/>
        </p:nvSpPr>
        <p:spPr>
          <a:xfrm>
            <a:off x="6456210" y="5443779"/>
            <a:ext cx="874029" cy="43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 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100" b="1" dirty="0">
                <a:solidFill>
                  <a:schemeClr val="tx1"/>
                </a:solidFill>
              </a:rPr>
              <a:t>D6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000" dirty="0">
                <a:solidFill>
                  <a:schemeClr val="tx1"/>
                </a:solidFill>
              </a:rPr>
              <a:t>devient </a:t>
            </a:r>
            <a:r>
              <a:rPr lang="fr-FR" sz="1000" b="1" dirty="0">
                <a:solidFill>
                  <a:schemeClr val="tx1"/>
                </a:solidFill>
              </a:rPr>
              <a:t>AD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040659A-D39A-6ED6-7100-B4C92D17B18A}"/>
              </a:ext>
            </a:extLst>
          </p:cNvPr>
          <p:cNvCxnSpPr>
            <a:cxnSpLocks/>
          </p:cNvCxnSpPr>
          <p:nvPr/>
        </p:nvCxnSpPr>
        <p:spPr>
          <a:xfrm flipV="1">
            <a:off x="7476858" y="3797609"/>
            <a:ext cx="246580" cy="72125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4624B2F-4A7C-548E-F28C-53D84B301739}"/>
              </a:ext>
            </a:extLst>
          </p:cNvPr>
          <p:cNvCxnSpPr>
            <a:cxnSpLocks/>
          </p:cNvCxnSpPr>
          <p:nvPr/>
        </p:nvCxnSpPr>
        <p:spPr>
          <a:xfrm flipV="1">
            <a:off x="4496176" y="3804931"/>
            <a:ext cx="246580" cy="72125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arenthèse fermante 21">
            <a:extLst>
              <a:ext uri="{FF2B5EF4-FFF2-40B4-BE49-F238E27FC236}">
                <a16:creationId xmlns:a16="http://schemas.microsoft.com/office/drawing/2014/main" id="{574E5ED9-8B8A-4FDB-1420-3C31DB71E7DC}"/>
              </a:ext>
            </a:extLst>
          </p:cNvPr>
          <p:cNvSpPr/>
          <p:nvPr/>
        </p:nvSpPr>
        <p:spPr>
          <a:xfrm rot="16200000">
            <a:off x="5987530" y="2758096"/>
            <a:ext cx="119382" cy="2268836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fermante 22">
            <a:extLst>
              <a:ext uri="{FF2B5EF4-FFF2-40B4-BE49-F238E27FC236}">
                <a16:creationId xmlns:a16="http://schemas.microsoft.com/office/drawing/2014/main" id="{9250B93F-E07E-4371-2E37-9AD2B0ECDDBB}"/>
              </a:ext>
            </a:extLst>
          </p:cNvPr>
          <p:cNvSpPr/>
          <p:nvPr/>
        </p:nvSpPr>
        <p:spPr>
          <a:xfrm rot="16200000">
            <a:off x="8843400" y="2892299"/>
            <a:ext cx="147145" cy="2030723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90D8016-D5FD-6780-4117-5F1ABFD41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3" y="3792446"/>
            <a:ext cx="568421" cy="720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4AEDEBB-CDAD-CEF5-8BB6-7357A87DF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18" y="3949789"/>
            <a:ext cx="428685" cy="543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A00318-F84E-3EAC-B4FE-DB71E414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3" y="3806185"/>
            <a:ext cx="568421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4758F0-2553-D7FF-35A3-2F21FE390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33" y="3944039"/>
            <a:ext cx="592982" cy="592982"/>
          </a:xfrm>
          <a:prstGeom prst="rect">
            <a:avLst/>
          </a:prstGeom>
        </p:spPr>
      </p:pic>
      <p:sp>
        <p:nvSpPr>
          <p:cNvPr id="9" name="Parenthèse fermante 8">
            <a:extLst>
              <a:ext uri="{FF2B5EF4-FFF2-40B4-BE49-F238E27FC236}">
                <a16:creationId xmlns:a16="http://schemas.microsoft.com/office/drawing/2014/main" id="{D8545CDA-25E4-4662-5377-3966112988AD}"/>
              </a:ext>
            </a:extLst>
          </p:cNvPr>
          <p:cNvSpPr/>
          <p:nvPr/>
        </p:nvSpPr>
        <p:spPr>
          <a:xfrm rot="16200000">
            <a:off x="2955294" y="2589495"/>
            <a:ext cx="159497" cy="2623979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9745E20-6446-16CF-F9B0-53BCB2FB7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10" y="3792446"/>
            <a:ext cx="568421" cy="7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B8BEE5-0A46-B719-98EB-14D502492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81" y="3957564"/>
            <a:ext cx="428685" cy="5430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0F39312-D042-11E7-9F97-77E4AFA89C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05" y="3860858"/>
            <a:ext cx="842720" cy="6515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F12DA9-5ED0-5CD3-B54F-F255682A5DEE}"/>
              </a:ext>
            </a:extLst>
          </p:cNvPr>
          <p:cNvSpPr/>
          <p:nvPr/>
        </p:nvSpPr>
        <p:spPr>
          <a:xfrm>
            <a:off x="5067157" y="5450189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F0A234-B3F9-B865-10B6-0851F5A60A8B}"/>
              </a:ext>
            </a:extLst>
          </p:cNvPr>
          <p:cNvSpPr/>
          <p:nvPr/>
        </p:nvSpPr>
        <p:spPr>
          <a:xfrm>
            <a:off x="7780816" y="5463050"/>
            <a:ext cx="874030" cy="43960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Elément non retenu</a:t>
            </a:r>
          </a:p>
        </p:txBody>
      </p:sp>
      <p:sp>
        <p:nvSpPr>
          <p:cNvPr id="34" name="Flèche : haut 33">
            <a:extLst>
              <a:ext uri="{FF2B5EF4-FFF2-40B4-BE49-F238E27FC236}">
                <a16:creationId xmlns:a16="http://schemas.microsoft.com/office/drawing/2014/main" id="{A3CD0773-8C2E-B8E6-2AFD-3AF5EFD9CA9D}"/>
              </a:ext>
            </a:extLst>
          </p:cNvPr>
          <p:cNvSpPr/>
          <p:nvPr/>
        </p:nvSpPr>
        <p:spPr>
          <a:xfrm>
            <a:off x="8015005" y="6020658"/>
            <a:ext cx="296789" cy="184935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0B7803-CFBC-8C4F-766F-5A2F4F701D00}"/>
              </a:ext>
            </a:extLst>
          </p:cNvPr>
          <p:cNvSpPr/>
          <p:nvPr/>
        </p:nvSpPr>
        <p:spPr>
          <a:xfrm>
            <a:off x="7747991" y="6282482"/>
            <a:ext cx="874030" cy="4396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Répétition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D13CD7-FB53-6B97-5891-BE2B06D9AA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33" y="3874451"/>
            <a:ext cx="724001" cy="543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6535E1-AE78-72FC-C7B4-979A51DB9BA2}"/>
              </a:ext>
            </a:extLst>
          </p:cNvPr>
          <p:cNvSpPr/>
          <p:nvPr/>
        </p:nvSpPr>
        <p:spPr>
          <a:xfrm>
            <a:off x="3858893" y="5443779"/>
            <a:ext cx="513738" cy="435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11147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42" grpId="0" animBg="1"/>
      <p:bldP spid="22" grpId="0" animBg="1"/>
      <p:bldP spid="23" grpId="0" animBg="1"/>
      <p:bldP spid="9" grpId="0" animBg="1"/>
      <p:bldP spid="18" grpId="0" animBg="1"/>
      <p:bldP spid="30" grpId="0" animBg="1"/>
      <p:bldP spid="34" grpId="0" animBg="1"/>
      <p:bldP spid="3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1401E-3099-951B-1641-78E379A3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Précisions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542B1-F095-42FD-78AE-540FD718C49E}"/>
              </a:ext>
            </a:extLst>
          </p:cNvPr>
          <p:cNvSpPr/>
          <p:nvPr/>
        </p:nvSpPr>
        <p:spPr>
          <a:xfrm>
            <a:off x="468313" y="1375496"/>
            <a:ext cx="9770708" cy="165650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285750" lvl="1" indent="-28575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Une difficulté 6</a:t>
            </a:r>
            <a:r>
              <a:rPr lang="fr-FR" sz="2400" baseline="30000" dirty="0"/>
              <a:t>ème</a:t>
            </a:r>
            <a:r>
              <a:rPr lang="fr-FR" sz="2400" dirty="0"/>
              <a:t> ou une « autre difficulté » répétée ne peut remplir une exigence de composition mais peut valider une liaison bonifiée de difficultés.</a:t>
            </a:r>
          </a:p>
          <a:p>
            <a:pPr marL="0" lvl="1" algn="just">
              <a:spcAft>
                <a:spcPct val="20000"/>
              </a:spcAft>
            </a:pPr>
            <a:r>
              <a:rPr lang="fr-FR" sz="2400" b="1" u="sng" dirty="0"/>
              <a:t>Exemple :</a:t>
            </a:r>
            <a:endParaRPr lang="fr-FR" sz="20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263475E-2B2A-CBF7-8859-4BA1F9E7F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379350"/>
              </p:ext>
            </p:extLst>
          </p:nvPr>
        </p:nvGraphicFramePr>
        <p:xfrm>
          <a:off x="468311" y="3524022"/>
          <a:ext cx="9770709" cy="167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99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1251570">
                  <a:extLst>
                    <a:ext uri="{9D8B030D-6E8A-4147-A177-3AD203B41FA5}">
                      <a16:colId xmlns:a16="http://schemas.microsoft.com/office/drawing/2014/main" val="4217336352"/>
                    </a:ext>
                  </a:extLst>
                </a:gridCol>
                <a:gridCol w="1250901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1250231">
                  <a:extLst>
                    <a:ext uri="{9D8B030D-6E8A-4147-A177-3AD203B41FA5}">
                      <a16:colId xmlns:a16="http://schemas.microsoft.com/office/drawing/2014/main" val="76167673"/>
                    </a:ext>
                  </a:extLst>
                </a:gridCol>
                <a:gridCol w="1249559">
                  <a:extLst>
                    <a:ext uri="{9D8B030D-6E8A-4147-A177-3AD203B41FA5}">
                      <a16:colId xmlns:a16="http://schemas.microsoft.com/office/drawing/2014/main" val="4103722504"/>
                    </a:ext>
                  </a:extLst>
                </a:gridCol>
                <a:gridCol w="1248890">
                  <a:extLst>
                    <a:ext uri="{9D8B030D-6E8A-4147-A177-3AD203B41FA5}">
                      <a16:colId xmlns:a16="http://schemas.microsoft.com/office/drawing/2014/main" val="1310345801"/>
                    </a:ext>
                  </a:extLst>
                </a:gridCol>
                <a:gridCol w="1252911">
                  <a:extLst>
                    <a:ext uri="{9D8B030D-6E8A-4147-A177-3AD203B41FA5}">
                      <a16:colId xmlns:a16="http://schemas.microsoft.com/office/drawing/2014/main" val="1952728906"/>
                    </a:ext>
                  </a:extLst>
                </a:gridCol>
                <a:gridCol w="1122548">
                  <a:extLst>
                    <a:ext uri="{9D8B030D-6E8A-4147-A177-3AD203B41FA5}">
                      <a16:colId xmlns:a16="http://schemas.microsoft.com/office/drawing/2014/main" val="2139586100"/>
                    </a:ext>
                  </a:extLst>
                </a:gridCol>
              </a:tblGrid>
              <a:tr h="48146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EC passage gymnique non validé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Liaison acrobatique bonifiée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661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400" dirty="0"/>
                        <a:t>puis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fr-FR" sz="1400" dirty="0"/>
                        <a:t>puis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  <a:tr h="59661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180118"/>
                  </a:ext>
                </a:extLst>
              </a:tr>
            </a:tbl>
          </a:graphicData>
        </a:graphic>
      </p:graphicFrame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998DC025-0E97-60F2-7B90-DF5435586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837814"/>
              </p:ext>
            </p:extLst>
          </p:nvPr>
        </p:nvGraphicFramePr>
        <p:xfrm>
          <a:off x="3048525" y="4674102"/>
          <a:ext cx="933849" cy="405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849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405209"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rgbClr val="FF0000"/>
                          </a:solidFill>
                        </a:rPr>
                        <a:t>Elément non retenu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FDE46D6F-FB31-ED06-E3DB-5DE6D315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56054"/>
              </p:ext>
            </p:extLst>
          </p:nvPr>
        </p:nvGraphicFramePr>
        <p:xfrm>
          <a:off x="7956713" y="4721098"/>
          <a:ext cx="916532" cy="354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532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54408"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rgbClr val="FF0000"/>
                          </a:solidFill>
                        </a:rPr>
                        <a:t>Elément non retenu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BE1FFF03-6461-1974-52E5-6C35FDA75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60202"/>
              </p:ext>
            </p:extLst>
          </p:nvPr>
        </p:nvGraphicFramePr>
        <p:xfrm>
          <a:off x="5680401" y="4656856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D6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0000000-0008-0000-0000-000059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01" y="4090697"/>
            <a:ext cx="595901" cy="4528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4B99AD-D647-B6C3-18A8-DC0F534BB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48" y="4095533"/>
            <a:ext cx="595901" cy="4528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000-000055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452" y="4086425"/>
            <a:ext cx="461427" cy="461427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B853E3-B09A-3F51-6A29-592B28B9B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04763"/>
              </p:ext>
            </p:extLst>
          </p:nvPr>
        </p:nvGraphicFramePr>
        <p:xfrm>
          <a:off x="9305172" y="4617627"/>
          <a:ext cx="93384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849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472811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 </a:t>
                      </a:r>
                      <a:r>
                        <a:rPr lang="fr-FR" sz="800" dirty="0">
                          <a:solidFill>
                            <a:schemeClr val="tx1"/>
                          </a:solidFill>
                        </a:rPr>
                        <a:t>D6 devient AD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D8BF9A2D-B781-7C08-0B7A-EDBCC851FB92}"/>
              </a:ext>
            </a:extLst>
          </p:cNvPr>
          <p:cNvSpPr/>
          <p:nvPr/>
        </p:nvSpPr>
        <p:spPr>
          <a:xfrm rot="16200000">
            <a:off x="4009948" y="3163552"/>
            <a:ext cx="178619" cy="194588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65700B49-4662-3092-3226-3D7BDCF5407B}"/>
              </a:ext>
            </a:extLst>
          </p:cNvPr>
          <p:cNvSpPr/>
          <p:nvPr/>
        </p:nvSpPr>
        <p:spPr>
          <a:xfrm rot="16200000">
            <a:off x="9000299" y="3196238"/>
            <a:ext cx="125725" cy="1828722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BA97D0D-877B-DE63-8FFE-5D0D3CE84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221584"/>
              </p:ext>
            </p:extLst>
          </p:nvPr>
        </p:nvGraphicFramePr>
        <p:xfrm>
          <a:off x="7956713" y="5530261"/>
          <a:ext cx="2282307" cy="544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307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54486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EC de série Acrobatique non validée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88507BE1-AC4B-9229-D0D6-92A68B589055}"/>
              </a:ext>
            </a:extLst>
          </p:cNvPr>
          <p:cNvSpPr/>
          <p:nvPr/>
        </p:nvSpPr>
        <p:spPr>
          <a:xfrm>
            <a:off x="8910975" y="5228183"/>
            <a:ext cx="296789" cy="184935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7DA503-0487-6E47-F4DE-3E5B00380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BAB3102-18FF-8447-2FB7-E4684DF2A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4" y="4000568"/>
            <a:ext cx="428685" cy="54300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026B8C4-F9E4-682F-CA32-3C984905B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08" y="4000569"/>
            <a:ext cx="428685" cy="54300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EFB00A5-E9BE-4C17-5815-78447E18C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08" y="4101462"/>
            <a:ext cx="620541" cy="431352"/>
          </a:xfrm>
          <a:prstGeom prst="rect">
            <a:avLst/>
          </a:prstGeom>
        </p:spPr>
      </p:pic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620FDB94-CBE6-B752-910A-DD734B065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884572"/>
              </p:ext>
            </p:extLst>
          </p:nvPr>
        </p:nvGraphicFramePr>
        <p:xfrm>
          <a:off x="738416" y="4678586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472638B4-DB03-8500-F354-65B47D6A5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884942"/>
              </p:ext>
            </p:extLst>
          </p:nvPr>
        </p:nvGraphicFramePr>
        <p:xfrm>
          <a:off x="4363187" y="4667648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D6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8DEC-3792-748B-1FB6-55438E7C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Exigences de composition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DC3B0-D8C5-BB25-A165-591E64184A6F}"/>
              </a:ext>
            </a:extLst>
          </p:cNvPr>
          <p:cNvSpPr/>
          <p:nvPr/>
        </p:nvSpPr>
        <p:spPr>
          <a:xfrm>
            <a:off x="468313" y="1479252"/>
            <a:ext cx="9791700" cy="29676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631825" lvl="1" indent="-457200" algn="just">
              <a:spcAft>
                <a:spcPct val="20000"/>
              </a:spcAft>
              <a:buAutoNum type="arabicParenR"/>
            </a:pPr>
            <a:r>
              <a:rPr lang="fr-FR" sz="2400" dirty="0"/>
              <a:t>Une série acrobatique de minimum 2 éléments avec envol dont un salto.</a:t>
            </a:r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r>
              <a:rPr lang="fr-FR" sz="2400" dirty="0"/>
              <a:t>2)  Deux </a:t>
            </a:r>
            <a:r>
              <a:rPr lang="fr-FR" sz="2400" dirty="0" err="1"/>
              <a:t>salti</a:t>
            </a:r>
            <a:r>
              <a:rPr lang="fr-FR" sz="2400" dirty="0"/>
              <a:t> différents dans le mouvement.</a:t>
            </a:r>
          </a:p>
          <a:p>
            <a:pPr marL="914325" lvl="1" algn="just">
              <a:spcAft>
                <a:spcPct val="20000"/>
              </a:spcAft>
            </a:pPr>
            <a:endParaRPr lang="fr-FR" sz="1800" i="1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E535EF-09B2-9237-FA94-EBC045335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511184"/>
              </p:ext>
            </p:extLst>
          </p:nvPr>
        </p:nvGraphicFramePr>
        <p:xfrm>
          <a:off x="2230024" y="2359726"/>
          <a:ext cx="7578320" cy="106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053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1263053">
                  <a:extLst>
                    <a:ext uri="{9D8B030D-6E8A-4147-A177-3AD203B41FA5}">
                      <a16:colId xmlns:a16="http://schemas.microsoft.com/office/drawing/2014/main" val="4217336352"/>
                    </a:ext>
                  </a:extLst>
                </a:gridCol>
                <a:gridCol w="1293941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1232166">
                  <a:extLst>
                    <a:ext uri="{9D8B030D-6E8A-4147-A177-3AD203B41FA5}">
                      <a16:colId xmlns:a16="http://schemas.microsoft.com/office/drawing/2014/main" val="1245204856"/>
                    </a:ext>
                  </a:extLst>
                </a:gridCol>
                <a:gridCol w="885718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  <a:gridCol w="890375">
                  <a:extLst>
                    <a:ext uri="{9D8B030D-6E8A-4147-A177-3AD203B41FA5}">
                      <a16:colId xmlns:a16="http://schemas.microsoft.com/office/drawing/2014/main" val="1205958629"/>
                    </a:ext>
                  </a:extLst>
                </a:gridCol>
              </a:tblGrid>
              <a:tr h="47621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Acro. AV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Acro. Lat. &amp; AR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Acro. Lat., AR &amp; AV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04A27216-612E-4B63-A484-5A696102B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738221"/>
              </p:ext>
            </p:extLst>
          </p:nvPr>
        </p:nvGraphicFramePr>
        <p:xfrm>
          <a:off x="791386" y="2769355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000-00006C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09" y="2938514"/>
            <a:ext cx="329464" cy="417321"/>
          </a:xfrm>
          <a:prstGeom prst="rect">
            <a:avLst/>
          </a:prstGeom>
        </p:spPr>
      </p:pic>
      <p:graphicFrame>
        <p:nvGraphicFramePr>
          <p:cNvPr id="13" name="Tableau 6">
            <a:extLst>
              <a:ext uri="{FF2B5EF4-FFF2-40B4-BE49-F238E27FC236}">
                <a16:creationId xmlns:a16="http://schemas.microsoft.com/office/drawing/2014/main" id="{03BEEED6-993C-ADE6-EE4E-79911EDB4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281968"/>
              </p:ext>
            </p:extLst>
          </p:nvPr>
        </p:nvGraphicFramePr>
        <p:xfrm>
          <a:off x="779401" y="4678633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BEA1317E-1834-8532-6A64-4F0D8643B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570610"/>
              </p:ext>
            </p:extLst>
          </p:nvPr>
        </p:nvGraphicFramePr>
        <p:xfrm>
          <a:off x="2248862" y="4453936"/>
          <a:ext cx="7573232" cy="106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106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2526106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2521020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</a:tblGrid>
              <a:tr h="476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Acro. AR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Acro. AV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Acro. AV &amp; AR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pic>
        <p:nvPicPr>
          <p:cNvPr id="23" name="Image 22">
            <a:extLst>
              <a:ext uri="{FF2B5EF4-FFF2-40B4-BE49-F238E27FC236}">
                <a16:creationId xmlns:a16="http://schemas.microsoft.com/office/drawing/2014/main" id="{0F75632F-C26E-6F3B-B352-5A9D7EA46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77" y="2923023"/>
            <a:ext cx="595901" cy="45288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0000000-0008-0000-0000-00006C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05" y="2857780"/>
            <a:ext cx="422756" cy="481942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70D9089-6F54-7CAD-ED01-7CED16E7BC2C}"/>
              </a:ext>
            </a:extLst>
          </p:cNvPr>
          <p:cNvCxnSpPr>
            <a:cxnSpLocks/>
          </p:cNvCxnSpPr>
          <p:nvPr/>
        </p:nvCxnSpPr>
        <p:spPr>
          <a:xfrm>
            <a:off x="2820365" y="2878712"/>
            <a:ext cx="148279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03871FF4-0464-E200-4720-868AF7932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46" y="2958587"/>
            <a:ext cx="329464" cy="41732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D48D10B-6841-1090-7CEA-C97DD9992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77" y="2949102"/>
            <a:ext cx="329464" cy="42680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0000000-0008-0000-0000-00004A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91" y="2963333"/>
            <a:ext cx="400431" cy="40758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0000000-0008-0000-0000-000061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83" y="2958586"/>
            <a:ext cx="594356" cy="441751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BC148B-5974-1BCE-50FA-774ADC9C1064}"/>
              </a:ext>
            </a:extLst>
          </p:cNvPr>
          <p:cNvCxnSpPr>
            <a:cxnSpLocks/>
          </p:cNvCxnSpPr>
          <p:nvPr/>
        </p:nvCxnSpPr>
        <p:spPr>
          <a:xfrm>
            <a:off x="5129348" y="2898876"/>
            <a:ext cx="18468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F4812F7-5BA8-E7E8-A584-CACD1E41835D}"/>
              </a:ext>
            </a:extLst>
          </p:cNvPr>
          <p:cNvCxnSpPr>
            <a:cxnSpLocks/>
          </p:cNvCxnSpPr>
          <p:nvPr/>
        </p:nvCxnSpPr>
        <p:spPr>
          <a:xfrm>
            <a:off x="7763138" y="2887389"/>
            <a:ext cx="18468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>
            <a:extLst>
              <a:ext uri="{FF2B5EF4-FFF2-40B4-BE49-F238E27FC236}">
                <a16:creationId xmlns:a16="http://schemas.microsoft.com/office/drawing/2014/main" id="{C5F31F12-4C94-D629-791A-BBD84CC0C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39" y="4997365"/>
            <a:ext cx="400431" cy="40758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0000000-0008-0000-0000-00004C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47" y="4983797"/>
            <a:ext cx="543531" cy="42025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6813B75-8E98-C6EE-678F-DD8179A9D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90" y="4974713"/>
            <a:ext cx="595901" cy="45288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00000000-0008-0000-0000-000055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09" y="5034529"/>
            <a:ext cx="400431" cy="40043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45781B2-566A-BAC2-0259-600C7E558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10" y="5014466"/>
            <a:ext cx="400431" cy="40043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04CAC52-CC32-2E91-F180-09D67361E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02" y="5015188"/>
            <a:ext cx="400431" cy="4075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94040B-F360-04A3-5EA7-206A85F14B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8DEC-3792-748B-1FB6-55438E7C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Exigences de composition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DC3B0-D8C5-BB25-A165-591E64184A6F}"/>
              </a:ext>
            </a:extLst>
          </p:cNvPr>
          <p:cNvSpPr/>
          <p:nvPr/>
        </p:nvSpPr>
        <p:spPr>
          <a:xfrm>
            <a:off x="468313" y="1479252"/>
            <a:ext cx="9791700" cy="3927891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719138" lvl="1" indent="-544513" algn="just">
              <a:spcAft>
                <a:spcPct val="20000"/>
              </a:spcAft>
              <a:buAutoNum type="arabicParenR" startAt="3"/>
            </a:pPr>
            <a:r>
              <a:rPr lang="fr-FR" sz="2400" dirty="0"/>
              <a:t>Un passage gymnique d’au moins 2 sauts différents appel 1 pied (liés directement ou indirectement avec des pas courus, pas chassés, tours chaînés …) </a:t>
            </a:r>
            <a:r>
              <a:rPr lang="fr-FR" sz="3200" b="1" dirty="0"/>
              <a:t>et  </a:t>
            </a:r>
            <a:r>
              <a:rPr lang="fr-FR" sz="2400" dirty="0"/>
              <a:t>1 pirouette de 360° minimum.</a:t>
            </a:r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r>
              <a:rPr lang="fr-FR" sz="2400" dirty="0"/>
              <a:t>4)  Trois éléments acrobatiques avec envol en AV, AR &amp; Latéral.</a:t>
            </a:r>
          </a:p>
          <a:p>
            <a:pPr marL="914325" lvl="1" algn="just">
              <a:spcAft>
                <a:spcPct val="20000"/>
              </a:spcAft>
            </a:pPr>
            <a:r>
              <a:rPr lang="fr-FR" sz="1800" i="1" dirty="0"/>
              <a:t>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E535EF-09B2-9237-FA94-EBC045335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478637"/>
              </p:ext>
            </p:extLst>
          </p:nvPr>
        </p:nvGraphicFramePr>
        <p:xfrm>
          <a:off x="2233595" y="2997584"/>
          <a:ext cx="5075781" cy="106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931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819792">
                  <a:extLst>
                    <a:ext uri="{9D8B030D-6E8A-4147-A177-3AD203B41FA5}">
                      <a16:colId xmlns:a16="http://schemas.microsoft.com/office/drawing/2014/main" val="1245204856"/>
                    </a:ext>
                  </a:extLst>
                </a:gridCol>
                <a:gridCol w="885718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  <a:gridCol w="913942">
                  <a:extLst>
                    <a:ext uri="{9D8B030D-6E8A-4147-A177-3AD203B41FA5}">
                      <a16:colId xmlns:a16="http://schemas.microsoft.com/office/drawing/2014/main" val="1205958629"/>
                    </a:ext>
                  </a:extLst>
                </a:gridCol>
              </a:tblGrid>
              <a:tr h="476210"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Autres difficultés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Difficultés 6ème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04A27216-612E-4B63-A484-5A696102B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985227"/>
              </p:ext>
            </p:extLst>
          </p:nvPr>
        </p:nvGraphicFramePr>
        <p:xfrm>
          <a:off x="791386" y="3282921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graphicFrame>
        <p:nvGraphicFramePr>
          <p:cNvPr id="13" name="Tableau 6">
            <a:extLst>
              <a:ext uri="{FF2B5EF4-FFF2-40B4-BE49-F238E27FC236}">
                <a16:creationId xmlns:a16="http://schemas.microsoft.com/office/drawing/2014/main" id="{03BEEED6-993C-ADE6-EE4E-79911EDB4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564546"/>
              </p:ext>
            </p:extLst>
          </p:nvPr>
        </p:nvGraphicFramePr>
        <p:xfrm>
          <a:off x="779401" y="5367563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BEA1317E-1834-8532-6A64-4F0D8643B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85500"/>
              </p:ext>
            </p:extLst>
          </p:nvPr>
        </p:nvGraphicFramePr>
        <p:xfrm>
          <a:off x="2197844" y="5105329"/>
          <a:ext cx="8022481" cy="106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800">
                  <a:extLst>
                    <a:ext uri="{9D8B030D-6E8A-4147-A177-3AD203B41FA5}">
                      <a16:colId xmlns:a16="http://schemas.microsoft.com/office/drawing/2014/main" val="903202612"/>
                    </a:ext>
                  </a:extLst>
                </a:gridCol>
                <a:gridCol w="2424701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3099980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</a:tblGrid>
              <a:tr h="476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AV, Lat. &amp; AR en série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Lat. &amp; AR 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puis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 AV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AV, Lat., AR non enchaînées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BC148B-5974-1BCE-50FA-774ADC9C1064}"/>
              </a:ext>
            </a:extLst>
          </p:cNvPr>
          <p:cNvCxnSpPr>
            <a:cxnSpLocks/>
          </p:cNvCxnSpPr>
          <p:nvPr/>
        </p:nvCxnSpPr>
        <p:spPr>
          <a:xfrm>
            <a:off x="2289958" y="3530739"/>
            <a:ext cx="146010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16813B75-8E98-C6EE-678F-DD8179A9D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02" y="5649752"/>
            <a:ext cx="595901" cy="45288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00000000-0008-0000-0000-000055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12" y="5685316"/>
            <a:ext cx="400431" cy="40043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04CAC52-CC32-2E91-F180-09D67361E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45" y="5685316"/>
            <a:ext cx="400431" cy="407582"/>
          </a:xfrm>
          <a:prstGeom prst="rect">
            <a:avLst/>
          </a:prstGeom>
        </p:spPr>
      </p:pic>
      <p:sp>
        <p:nvSpPr>
          <p:cNvPr id="4" name="Bouée 7">
            <a:extLst>
              <a:ext uri="{FF2B5EF4-FFF2-40B4-BE49-F238E27FC236}">
                <a16:creationId xmlns:a16="http://schemas.microsoft.com/office/drawing/2014/main" id="{CDE9DAF7-480E-94FE-4FDD-F9AD2ED72D38}"/>
              </a:ext>
            </a:extLst>
          </p:cNvPr>
          <p:cNvSpPr/>
          <p:nvPr/>
        </p:nvSpPr>
        <p:spPr>
          <a:xfrm>
            <a:off x="4857571" y="2204688"/>
            <a:ext cx="653881" cy="642208"/>
          </a:xfrm>
          <a:prstGeom prst="donut">
            <a:avLst>
              <a:gd name="adj" fmla="val 8333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C59FCA-0BF4-A221-2EF4-C3A7DC40C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48" y="3431494"/>
            <a:ext cx="647790" cy="543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04A94F-8FAA-FC8E-26A2-61FDA6E81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08" y="3431493"/>
            <a:ext cx="428685" cy="5430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000000-0008-0000-0000-00003D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51" y="3564687"/>
            <a:ext cx="342218" cy="43347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18" y="3595999"/>
            <a:ext cx="422901" cy="370852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D0E242D-42D3-F47C-C598-2C67EBF1E19C}"/>
              </a:ext>
            </a:extLst>
          </p:cNvPr>
          <p:cNvCxnSpPr>
            <a:cxnSpLocks/>
          </p:cNvCxnSpPr>
          <p:nvPr/>
        </p:nvCxnSpPr>
        <p:spPr>
          <a:xfrm>
            <a:off x="4874181" y="3523641"/>
            <a:ext cx="146010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05" y="3523641"/>
            <a:ext cx="620541" cy="4313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60" y="3543143"/>
            <a:ext cx="340541" cy="431352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7ED4B46-A6C5-44F2-CF22-8B65F09BD36B}"/>
              </a:ext>
            </a:extLst>
          </p:cNvPr>
          <p:cNvCxnSpPr>
            <a:cxnSpLocks/>
          </p:cNvCxnSpPr>
          <p:nvPr/>
        </p:nvCxnSpPr>
        <p:spPr>
          <a:xfrm>
            <a:off x="2530002" y="5121674"/>
            <a:ext cx="18716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E27810E5-8EE7-5777-6A46-70D8A59966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86" y="5638484"/>
            <a:ext cx="329464" cy="41732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EEAE5A9-A217-E25F-B61C-9BDCA03F7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79" y="5685316"/>
            <a:ext cx="329464" cy="417321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0BCA1BE-4F53-1491-D559-203A9764BC51}"/>
              </a:ext>
            </a:extLst>
          </p:cNvPr>
          <p:cNvCxnSpPr>
            <a:cxnSpLocks/>
          </p:cNvCxnSpPr>
          <p:nvPr/>
        </p:nvCxnSpPr>
        <p:spPr>
          <a:xfrm>
            <a:off x="4911872" y="5115927"/>
            <a:ext cx="1135808" cy="996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2B5D87AE-1F23-90F2-9AD0-17559740C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61" y="5635549"/>
            <a:ext cx="543531" cy="42025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0000000-0008-0000-0000-00006C000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26" y="5619234"/>
            <a:ext cx="397267" cy="45288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0000000-0008-0000-0000-00005E0000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00" y="5685316"/>
            <a:ext cx="373392" cy="41732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6782804-D5B4-4BFF-4AF5-2C23F380F1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906" y="5619234"/>
            <a:ext cx="543531" cy="4202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24F439-96BE-7171-9B07-93FE8851B4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6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8DEC-3792-748B-1FB6-55438E7C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Exigences de composition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DC3B0-D8C5-BB25-A165-591E64184A6F}"/>
              </a:ext>
            </a:extLst>
          </p:cNvPr>
          <p:cNvSpPr/>
          <p:nvPr/>
        </p:nvSpPr>
        <p:spPr>
          <a:xfrm>
            <a:off x="468313" y="1479252"/>
            <a:ext cx="9791700" cy="2819896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719138" lvl="1" indent="-544513" algn="just">
              <a:spcAft>
                <a:spcPct val="20000"/>
              </a:spcAft>
            </a:pPr>
            <a:r>
              <a:rPr lang="fr-FR" sz="2400" dirty="0"/>
              <a:t>5)   Un saut à l’écart antéropostérieur  </a:t>
            </a:r>
            <a:r>
              <a:rPr lang="fr-FR" sz="3600" dirty="0"/>
              <a:t>≥ </a:t>
            </a:r>
            <a:r>
              <a:rPr lang="fr-FR" sz="2400" dirty="0"/>
              <a:t>à 150°.</a:t>
            </a:r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914325" lvl="1" algn="just">
              <a:spcAft>
                <a:spcPct val="20000"/>
              </a:spcAft>
            </a:pPr>
            <a:endParaRPr lang="fr-FR" sz="1800" i="1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E535EF-09B2-9237-FA94-EBC045335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176421"/>
              </p:ext>
            </p:extLst>
          </p:nvPr>
        </p:nvGraphicFramePr>
        <p:xfrm>
          <a:off x="2189315" y="2421370"/>
          <a:ext cx="5052214" cy="106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931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819792">
                  <a:extLst>
                    <a:ext uri="{9D8B030D-6E8A-4147-A177-3AD203B41FA5}">
                      <a16:colId xmlns:a16="http://schemas.microsoft.com/office/drawing/2014/main" val="1245204856"/>
                    </a:ext>
                  </a:extLst>
                </a:gridCol>
                <a:gridCol w="885718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  <a:gridCol w="890375">
                  <a:extLst>
                    <a:ext uri="{9D8B030D-6E8A-4147-A177-3AD203B41FA5}">
                      <a16:colId xmlns:a16="http://schemas.microsoft.com/office/drawing/2014/main" val="1205958629"/>
                    </a:ext>
                  </a:extLst>
                </a:gridCol>
              </a:tblGrid>
              <a:tr h="476210"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Autres difficultés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Difficultés 6èmes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01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04A27216-612E-4B63-A484-5A696102B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434613"/>
              </p:ext>
            </p:extLst>
          </p:nvPr>
        </p:nvGraphicFramePr>
        <p:xfrm>
          <a:off x="791386" y="2769355"/>
          <a:ext cx="139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29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u="sng" dirty="0">
                          <a:solidFill>
                            <a:schemeClr val="tx1"/>
                          </a:solidFill>
                        </a:rPr>
                        <a:t>Exemples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0C59FCA-0BF4-A221-2EF4-C3A7DC40C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59" y="2852853"/>
            <a:ext cx="647790" cy="543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04A94F-8FAA-FC8E-26A2-61FDA6E81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57" y="2863230"/>
            <a:ext cx="428685" cy="5430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54" y="3035379"/>
            <a:ext cx="422901" cy="3708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01" y="2986205"/>
            <a:ext cx="620541" cy="4313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000000-0008-0000-0000-000016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5" y="2930446"/>
            <a:ext cx="620542" cy="4654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000-00001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94" y="2930447"/>
            <a:ext cx="620541" cy="4654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970F8C-700A-C839-610A-EE7420E61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8DEC-3792-748B-1FB6-55438E7C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Les liaisons bonifiées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DC3B0-D8C5-BB25-A165-591E64184A6F}"/>
              </a:ext>
            </a:extLst>
          </p:cNvPr>
          <p:cNvSpPr/>
          <p:nvPr/>
        </p:nvSpPr>
        <p:spPr>
          <a:xfrm>
            <a:off x="314999" y="1329024"/>
            <a:ext cx="9791700" cy="503588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4625" lvl="1" algn="just">
              <a:spcAft>
                <a:spcPct val="20000"/>
              </a:spcAft>
            </a:pPr>
            <a:r>
              <a:rPr lang="fr-FR" sz="2400" dirty="0"/>
              <a:t>Liaison directe : sont considérées en liaison directe les Autres Difficultés ou Difficultés 6èmes exécutées sans arrêt, sans élan intermédiaire, sans pas intermédiaire ou perte d’équilibre. </a:t>
            </a:r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Salto AV en liaison directe avec deux Autres Difficultés ou difficultés 6èmes, acrobatiques avec envol.</a:t>
            </a:r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914325" lvl="1" algn="just">
              <a:spcAft>
                <a:spcPct val="20000"/>
              </a:spcAft>
            </a:pPr>
            <a:endParaRPr lang="fr-FR" sz="1800" i="1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E535EF-09B2-9237-FA94-EBC045335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357149"/>
              </p:ext>
            </p:extLst>
          </p:nvPr>
        </p:nvGraphicFramePr>
        <p:xfrm>
          <a:off x="1054887" y="4099420"/>
          <a:ext cx="8771534" cy="154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920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734070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734070">
                  <a:extLst>
                    <a:ext uri="{9D8B030D-6E8A-4147-A177-3AD203B41FA5}">
                      <a16:colId xmlns:a16="http://schemas.microsoft.com/office/drawing/2014/main" val="3037826897"/>
                    </a:ext>
                  </a:extLst>
                </a:gridCol>
                <a:gridCol w="811321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882403">
                  <a:extLst>
                    <a:ext uri="{9D8B030D-6E8A-4147-A177-3AD203B41FA5}">
                      <a16:colId xmlns:a16="http://schemas.microsoft.com/office/drawing/2014/main" val="1452476766"/>
                    </a:ext>
                  </a:extLst>
                </a:gridCol>
                <a:gridCol w="687015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  <a:gridCol w="818747">
                  <a:extLst>
                    <a:ext uri="{9D8B030D-6E8A-4147-A177-3AD203B41FA5}">
                      <a16:colId xmlns:a16="http://schemas.microsoft.com/office/drawing/2014/main" val="1205958629"/>
                    </a:ext>
                  </a:extLst>
                </a:gridCol>
                <a:gridCol w="818747">
                  <a:extLst>
                    <a:ext uri="{9D8B030D-6E8A-4147-A177-3AD203B41FA5}">
                      <a16:colId xmlns:a16="http://schemas.microsoft.com/office/drawing/2014/main" val="1335610159"/>
                    </a:ext>
                  </a:extLst>
                </a:gridCol>
                <a:gridCol w="818747">
                  <a:extLst>
                    <a:ext uri="{9D8B030D-6E8A-4147-A177-3AD203B41FA5}">
                      <a16:colId xmlns:a16="http://schemas.microsoft.com/office/drawing/2014/main" val="4256520022"/>
                    </a:ext>
                  </a:extLst>
                </a:gridCol>
                <a:gridCol w="818747">
                  <a:extLst>
                    <a:ext uri="{9D8B030D-6E8A-4147-A177-3AD203B41FA5}">
                      <a16:colId xmlns:a16="http://schemas.microsoft.com/office/drawing/2014/main" val="2175175130"/>
                    </a:ext>
                  </a:extLst>
                </a:gridCol>
                <a:gridCol w="818747">
                  <a:extLst>
                    <a:ext uri="{9D8B030D-6E8A-4147-A177-3AD203B41FA5}">
                      <a16:colId xmlns:a16="http://schemas.microsoft.com/office/drawing/2014/main" val="100185559"/>
                    </a:ext>
                  </a:extLst>
                </a:gridCol>
              </a:tblGrid>
              <a:tr h="807355"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74246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04A27216-612E-4B63-A484-5A696102B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14509"/>
              </p:ext>
            </p:extLst>
          </p:nvPr>
        </p:nvGraphicFramePr>
        <p:xfrm>
          <a:off x="620713" y="2480154"/>
          <a:ext cx="4383221" cy="515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3221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515286">
                <a:tc>
                  <a:txBody>
                    <a:bodyPr/>
                    <a:lstStyle/>
                    <a:p>
                      <a:r>
                        <a:rPr lang="fr-FR" sz="2400" u="sng" dirty="0">
                          <a:solidFill>
                            <a:schemeClr val="tx1"/>
                          </a:solidFill>
                        </a:rPr>
                        <a:t>Bonification de 0,30 Pt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A828BBFD-8694-5051-4B4E-D1045BBA5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90" y="4351113"/>
            <a:ext cx="400431" cy="4004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13D046-DF25-FBB0-2799-A31E3CCBF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057" y="4229119"/>
            <a:ext cx="422756" cy="4819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5A8CB73-AAF9-7807-D166-71FFA1CE7C6A}"/>
              </a:ext>
            </a:extLst>
          </p:cNvPr>
          <p:cNvCxnSpPr>
            <a:cxnSpLocks/>
          </p:cNvCxnSpPr>
          <p:nvPr/>
        </p:nvCxnSpPr>
        <p:spPr>
          <a:xfrm>
            <a:off x="1275062" y="4117440"/>
            <a:ext cx="170613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1D85027-5B01-4CA6-7E7C-D4DACB7FC5CE}"/>
              </a:ext>
            </a:extLst>
          </p:cNvPr>
          <p:cNvSpPr/>
          <p:nvPr/>
        </p:nvSpPr>
        <p:spPr>
          <a:xfrm>
            <a:off x="1234877" y="5003745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732F55C-1FDC-4A15-0DE3-09DABAE5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61" y="4337292"/>
            <a:ext cx="400431" cy="4004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EFFC53-6979-BA6A-8FB6-E294A874F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29" y="4351113"/>
            <a:ext cx="400431" cy="4004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E135C1E-290C-1E7A-B14D-0CB08E314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72" y="4323158"/>
            <a:ext cx="329464" cy="41732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003F239-9722-88ED-C902-C83826EC2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14" y="4337292"/>
            <a:ext cx="329464" cy="4173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ACD200-9C74-B70E-B1F6-0C40D8B21E0C}"/>
              </a:ext>
            </a:extLst>
          </p:cNvPr>
          <p:cNvSpPr/>
          <p:nvPr/>
        </p:nvSpPr>
        <p:spPr>
          <a:xfrm>
            <a:off x="4384326" y="5003745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9D4286-E032-FB3E-E941-A89854A26F91}"/>
              </a:ext>
            </a:extLst>
          </p:cNvPr>
          <p:cNvSpPr/>
          <p:nvPr/>
        </p:nvSpPr>
        <p:spPr>
          <a:xfrm>
            <a:off x="7457161" y="4999428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1143CB6-E641-0F0A-8417-B9AF9D110877}"/>
              </a:ext>
            </a:extLst>
          </p:cNvPr>
          <p:cNvCxnSpPr>
            <a:cxnSpLocks/>
          </p:cNvCxnSpPr>
          <p:nvPr/>
        </p:nvCxnSpPr>
        <p:spPr>
          <a:xfrm>
            <a:off x="4356950" y="4122934"/>
            <a:ext cx="182915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3EC804D-E4FC-CFFF-B01F-0D27F53F1EB8}"/>
              </a:ext>
            </a:extLst>
          </p:cNvPr>
          <p:cNvCxnSpPr>
            <a:cxnSpLocks/>
          </p:cNvCxnSpPr>
          <p:nvPr/>
        </p:nvCxnSpPr>
        <p:spPr>
          <a:xfrm>
            <a:off x="7681858" y="4122934"/>
            <a:ext cx="182915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845C7AE4-1B1D-EBA5-FED5-521D4C2AB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98" y="4320748"/>
            <a:ext cx="329464" cy="42680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80730A-DC7F-962C-720D-8E7C1EE9E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73" y="4351113"/>
            <a:ext cx="400431" cy="40758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0998FDD-ADF7-4E32-1D45-37FDD4B63297}"/>
              </a:ext>
            </a:extLst>
          </p:cNvPr>
          <p:cNvSpPr/>
          <p:nvPr/>
        </p:nvSpPr>
        <p:spPr>
          <a:xfrm>
            <a:off x="5853715" y="501359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3A9116-340B-60D9-0FE0-A682CC5100F9}"/>
              </a:ext>
            </a:extLst>
          </p:cNvPr>
          <p:cNvSpPr/>
          <p:nvPr/>
        </p:nvSpPr>
        <p:spPr>
          <a:xfrm>
            <a:off x="9164462" y="4994038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68AB9ED1-6FC4-71F6-9958-189970B28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617080"/>
              </p:ext>
            </p:extLst>
          </p:nvPr>
        </p:nvGraphicFramePr>
        <p:xfrm>
          <a:off x="1954176" y="5003745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4EA00471-1D9A-8237-7C15-6C128AF7A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453172"/>
              </p:ext>
            </p:extLst>
          </p:nvPr>
        </p:nvGraphicFramePr>
        <p:xfrm>
          <a:off x="2677726" y="5013594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37" name="Tableau 36">
            <a:extLst>
              <a:ext uri="{FF2B5EF4-FFF2-40B4-BE49-F238E27FC236}">
                <a16:creationId xmlns:a16="http://schemas.microsoft.com/office/drawing/2014/main" id="{5A34E05C-5978-8DC2-A353-CE46E3181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616890"/>
              </p:ext>
            </p:extLst>
          </p:nvPr>
        </p:nvGraphicFramePr>
        <p:xfrm>
          <a:off x="5064358" y="4999428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DE5FCCF3-92F8-310B-165D-EAC77E8C4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127171"/>
              </p:ext>
            </p:extLst>
          </p:nvPr>
        </p:nvGraphicFramePr>
        <p:xfrm>
          <a:off x="8265593" y="5093104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pic>
        <p:nvPicPr>
          <p:cNvPr id="39" name="Image 38">
            <a:extLst>
              <a:ext uri="{FF2B5EF4-FFF2-40B4-BE49-F238E27FC236}">
                <a16:creationId xmlns:a16="http://schemas.microsoft.com/office/drawing/2014/main" id="{7A265E1B-1A83-FF26-EC2C-C39477D65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54" y="4324364"/>
            <a:ext cx="533881" cy="4610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6D287B-53A5-B396-58AA-2C3BCAD6B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8DEC-3792-748B-1FB6-55438E7C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Les liaisons bonifiées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DC3B0-D8C5-BB25-A165-591E64184A6F}"/>
              </a:ext>
            </a:extLst>
          </p:cNvPr>
          <p:cNvSpPr/>
          <p:nvPr/>
        </p:nvSpPr>
        <p:spPr>
          <a:xfrm>
            <a:off x="468313" y="1479252"/>
            <a:ext cx="9791700" cy="570068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Saut de mains + salto Av Groupé ou carpé :</a:t>
            </a:r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Saut de mains + Flip Avant (ou inverse) :</a:t>
            </a:r>
          </a:p>
          <a:p>
            <a:pPr marL="719138" lvl="1" indent="-544513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914325" lvl="1" algn="just">
              <a:spcAft>
                <a:spcPct val="20000"/>
              </a:spcAft>
            </a:pPr>
            <a:endParaRPr lang="fr-FR" sz="1800" i="1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E535EF-09B2-9237-FA94-EBC045335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427114"/>
              </p:ext>
            </p:extLst>
          </p:nvPr>
        </p:nvGraphicFramePr>
        <p:xfrm>
          <a:off x="1656224" y="2546266"/>
          <a:ext cx="4754672" cy="1244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786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948333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785105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1151996">
                  <a:extLst>
                    <a:ext uri="{9D8B030D-6E8A-4147-A177-3AD203B41FA5}">
                      <a16:colId xmlns:a16="http://schemas.microsoft.com/office/drawing/2014/main" val="3221317254"/>
                    </a:ext>
                  </a:extLst>
                </a:gridCol>
                <a:gridCol w="939452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</a:tblGrid>
              <a:tr h="648177"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5960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04A27216-612E-4B63-A484-5A696102B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929297"/>
              </p:ext>
            </p:extLst>
          </p:nvPr>
        </p:nvGraphicFramePr>
        <p:xfrm>
          <a:off x="436952" y="1443295"/>
          <a:ext cx="4089072" cy="52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072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522255">
                <a:tc>
                  <a:txBody>
                    <a:bodyPr/>
                    <a:lstStyle/>
                    <a:p>
                      <a:r>
                        <a:rPr lang="fr-FR" sz="2400" u="sng" dirty="0">
                          <a:solidFill>
                            <a:schemeClr val="tx1"/>
                          </a:solidFill>
                        </a:rPr>
                        <a:t>Bonification de 0,30 Pt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5713D046-DF25-FBB0-2799-A31E3CCB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40" y="2632709"/>
            <a:ext cx="422756" cy="4819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5A8CB73-AAF9-7807-D166-71FFA1CE7C6A}"/>
              </a:ext>
            </a:extLst>
          </p:cNvPr>
          <p:cNvCxnSpPr>
            <a:cxnSpLocks/>
          </p:cNvCxnSpPr>
          <p:nvPr/>
        </p:nvCxnSpPr>
        <p:spPr>
          <a:xfrm flipV="1">
            <a:off x="1953239" y="2570925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1D85027-5B01-4CA6-7E7C-D4DACB7FC5CE}"/>
              </a:ext>
            </a:extLst>
          </p:cNvPr>
          <p:cNvSpPr/>
          <p:nvPr/>
        </p:nvSpPr>
        <p:spPr>
          <a:xfrm>
            <a:off x="2757390" y="3257325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1EFFC53-6979-BA6A-8FB6-E294A874F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26" y="2723132"/>
            <a:ext cx="400431" cy="4004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ACD200-9C74-B70E-B1F6-0C40D8B21E0C}"/>
              </a:ext>
            </a:extLst>
          </p:cNvPr>
          <p:cNvSpPr/>
          <p:nvPr/>
        </p:nvSpPr>
        <p:spPr>
          <a:xfrm>
            <a:off x="5750084" y="325672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1143CB6-E641-0F0A-8417-B9AF9D110877}"/>
              </a:ext>
            </a:extLst>
          </p:cNvPr>
          <p:cNvCxnSpPr>
            <a:cxnSpLocks/>
          </p:cNvCxnSpPr>
          <p:nvPr/>
        </p:nvCxnSpPr>
        <p:spPr>
          <a:xfrm>
            <a:off x="4750348" y="2570925"/>
            <a:ext cx="12657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68AB9ED1-6FC4-71F6-9958-189970B28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70142"/>
              </p:ext>
            </p:extLst>
          </p:nvPr>
        </p:nvGraphicFramePr>
        <p:xfrm>
          <a:off x="1879390" y="3306830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4EA00471-1D9A-8237-7C15-6C128AF7A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3438"/>
              </p:ext>
            </p:extLst>
          </p:nvPr>
        </p:nvGraphicFramePr>
        <p:xfrm>
          <a:off x="4493533" y="3328871"/>
          <a:ext cx="7432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22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pic>
        <p:nvPicPr>
          <p:cNvPr id="39" name="Image 38">
            <a:extLst>
              <a:ext uri="{FF2B5EF4-FFF2-40B4-BE49-F238E27FC236}">
                <a16:creationId xmlns:a16="http://schemas.microsoft.com/office/drawing/2014/main" id="{7A265E1B-1A83-FF26-EC2C-C39477D65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5" y="2681512"/>
            <a:ext cx="533881" cy="4610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3112E9-C461-3B15-4842-9179A2E0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43" y="2632223"/>
            <a:ext cx="422756" cy="481942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4664DC4-D24F-6E4C-FB8A-6042BF512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984166"/>
              </p:ext>
            </p:extLst>
          </p:nvPr>
        </p:nvGraphicFramePr>
        <p:xfrm>
          <a:off x="1781961" y="4686750"/>
          <a:ext cx="4729567" cy="1378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339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896503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780989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1200701">
                  <a:extLst>
                    <a:ext uri="{9D8B030D-6E8A-4147-A177-3AD203B41FA5}">
                      <a16:colId xmlns:a16="http://schemas.microsoft.com/office/drawing/2014/main" val="2613524870"/>
                    </a:ext>
                  </a:extLst>
                </a:gridCol>
                <a:gridCol w="839035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</a:tblGrid>
              <a:tr h="717980"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66026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3554244E-532A-FFB2-F00C-444CE648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42" y="4715019"/>
            <a:ext cx="422756" cy="4819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7D6196-F83F-3069-9A7C-C1CE727D5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51" y="4765042"/>
            <a:ext cx="422756" cy="48194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E8C81C-0250-885D-845B-A41791A13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03" y="4748534"/>
            <a:ext cx="380480" cy="48194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F415AD4-8F2A-19D7-69E9-358A6817B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21" y="4782826"/>
            <a:ext cx="380480" cy="4819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5942D4-051C-2B23-380C-172BE3864A01}"/>
              </a:ext>
            </a:extLst>
          </p:cNvPr>
          <p:cNvSpPr/>
          <p:nvPr/>
        </p:nvSpPr>
        <p:spPr>
          <a:xfrm>
            <a:off x="2933496" y="5501090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4A0B30-D0A3-9469-406B-44871109D92E}"/>
              </a:ext>
            </a:extLst>
          </p:cNvPr>
          <p:cNvSpPr/>
          <p:nvPr/>
        </p:nvSpPr>
        <p:spPr>
          <a:xfrm>
            <a:off x="4970017" y="5487161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id="{89DFD7EC-56AE-57CB-8E9D-DAB169337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508959"/>
              </p:ext>
            </p:extLst>
          </p:nvPr>
        </p:nvGraphicFramePr>
        <p:xfrm>
          <a:off x="1953239" y="5484773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40" name="Tableau 39">
            <a:extLst>
              <a:ext uri="{FF2B5EF4-FFF2-40B4-BE49-F238E27FC236}">
                <a16:creationId xmlns:a16="http://schemas.microsoft.com/office/drawing/2014/main" id="{BF6AFF79-C30C-C579-5EAB-3059D1EF2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21998"/>
              </p:ext>
            </p:extLst>
          </p:nvPr>
        </p:nvGraphicFramePr>
        <p:xfrm>
          <a:off x="5779424" y="5518530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3E9522F-8401-A92F-FB9E-E23B949EA3A0}"/>
              </a:ext>
            </a:extLst>
          </p:cNvPr>
          <p:cNvCxnSpPr>
            <a:cxnSpLocks/>
          </p:cNvCxnSpPr>
          <p:nvPr/>
        </p:nvCxnSpPr>
        <p:spPr>
          <a:xfrm flipV="1">
            <a:off x="1917496" y="4686750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99AD3ED-A277-65A3-F3B3-7563E29C411E}"/>
              </a:ext>
            </a:extLst>
          </p:cNvPr>
          <p:cNvCxnSpPr>
            <a:cxnSpLocks/>
          </p:cNvCxnSpPr>
          <p:nvPr/>
        </p:nvCxnSpPr>
        <p:spPr>
          <a:xfrm flipV="1">
            <a:off x="4910190" y="4667649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D63FBE4F-7953-63DD-BB72-6A945A8C7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4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8DEC-3792-748B-1FB6-55438E7C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Les liaisons bonifiées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DC3B0-D8C5-BB25-A165-591E64184A6F}"/>
              </a:ext>
            </a:extLst>
          </p:cNvPr>
          <p:cNvSpPr/>
          <p:nvPr/>
        </p:nvSpPr>
        <p:spPr>
          <a:xfrm>
            <a:off x="468313" y="1479252"/>
            <a:ext cx="9791700" cy="518362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Saut de mains + salto Av Tendu, Groupé 1 tour, Tendu 1 tour :</a:t>
            </a:r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Flip Avant + Salto AV Gr, Salto AV Carpé, Salto AV Tendu, Salto AV Tendu 1 tour</a:t>
            </a:r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914325" lvl="1" algn="just">
              <a:spcAft>
                <a:spcPct val="20000"/>
              </a:spcAft>
            </a:pPr>
            <a:endParaRPr lang="fr-FR" sz="1800" i="1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E535EF-09B2-9237-FA94-EBC045335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778730"/>
              </p:ext>
            </p:extLst>
          </p:nvPr>
        </p:nvGraphicFramePr>
        <p:xfrm>
          <a:off x="1731598" y="2594743"/>
          <a:ext cx="7710816" cy="1378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191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986483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816689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1198339">
                  <a:extLst>
                    <a:ext uri="{9D8B030D-6E8A-4147-A177-3AD203B41FA5}">
                      <a16:colId xmlns:a16="http://schemas.microsoft.com/office/drawing/2014/main" val="3221317254"/>
                    </a:ext>
                  </a:extLst>
                </a:gridCol>
                <a:gridCol w="951186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  <a:gridCol w="951186">
                  <a:extLst>
                    <a:ext uri="{9D8B030D-6E8A-4147-A177-3AD203B41FA5}">
                      <a16:colId xmlns:a16="http://schemas.microsoft.com/office/drawing/2014/main" val="343921773"/>
                    </a:ext>
                  </a:extLst>
                </a:gridCol>
                <a:gridCol w="952605">
                  <a:extLst>
                    <a:ext uri="{9D8B030D-6E8A-4147-A177-3AD203B41FA5}">
                      <a16:colId xmlns:a16="http://schemas.microsoft.com/office/drawing/2014/main" val="1893602516"/>
                    </a:ext>
                  </a:extLst>
                </a:gridCol>
                <a:gridCol w="887137">
                  <a:extLst>
                    <a:ext uri="{9D8B030D-6E8A-4147-A177-3AD203B41FA5}">
                      <a16:colId xmlns:a16="http://schemas.microsoft.com/office/drawing/2014/main" val="4053570200"/>
                    </a:ext>
                  </a:extLst>
                </a:gridCol>
              </a:tblGrid>
              <a:tr h="717980"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66026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04A27216-612E-4B63-A484-5A696102B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401546"/>
              </p:ext>
            </p:extLst>
          </p:nvPr>
        </p:nvGraphicFramePr>
        <p:xfrm>
          <a:off x="436952" y="1443295"/>
          <a:ext cx="4089072" cy="52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072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522255">
                <a:tc>
                  <a:txBody>
                    <a:bodyPr/>
                    <a:lstStyle/>
                    <a:p>
                      <a:r>
                        <a:rPr lang="fr-FR" sz="2400" u="sng" dirty="0">
                          <a:solidFill>
                            <a:schemeClr val="tx1"/>
                          </a:solidFill>
                        </a:rPr>
                        <a:t>Bonification de 0,50 Pt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5713D046-DF25-FBB0-2799-A31E3CCB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42" y="2668201"/>
            <a:ext cx="422756" cy="4819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5A8CB73-AAF9-7807-D166-71FFA1CE7C6A}"/>
              </a:ext>
            </a:extLst>
          </p:cNvPr>
          <p:cNvCxnSpPr>
            <a:cxnSpLocks/>
          </p:cNvCxnSpPr>
          <p:nvPr/>
        </p:nvCxnSpPr>
        <p:spPr>
          <a:xfrm flipV="1">
            <a:off x="2043542" y="2644466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1D85027-5B01-4CA6-7E7C-D4DACB7FC5CE}"/>
              </a:ext>
            </a:extLst>
          </p:cNvPr>
          <p:cNvSpPr/>
          <p:nvPr/>
        </p:nvSpPr>
        <p:spPr>
          <a:xfrm>
            <a:off x="2883436" y="3423449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ACD200-9C74-B70E-B1F6-0C40D8B21E0C}"/>
              </a:ext>
            </a:extLst>
          </p:cNvPr>
          <p:cNvSpPr/>
          <p:nvPr/>
        </p:nvSpPr>
        <p:spPr>
          <a:xfrm>
            <a:off x="5820505" y="341400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1143CB6-E641-0F0A-8417-B9AF9D110877}"/>
              </a:ext>
            </a:extLst>
          </p:cNvPr>
          <p:cNvCxnSpPr>
            <a:cxnSpLocks/>
          </p:cNvCxnSpPr>
          <p:nvPr/>
        </p:nvCxnSpPr>
        <p:spPr>
          <a:xfrm>
            <a:off x="4910190" y="2647886"/>
            <a:ext cx="12657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68AB9ED1-6FC4-71F6-9958-189970B28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870770"/>
              </p:ext>
            </p:extLst>
          </p:nvPr>
        </p:nvGraphicFramePr>
        <p:xfrm>
          <a:off x="1885588" y="3462561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4EA00471-1D9A-8237-7C15-6C128AF7A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509137"/>
              </p:ext>
            </p:extLst>
          </p:nvPr>
        </p:nvGraphicFramePr>
        <p:xfrm>
          <a:off x="4598407" y="3453116"/>
          <a:ext cx="7432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22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6C3112E9-C461-3B15-4842-9179A2E0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80" y="2701030"/>
            <a:ext cx="422756" cy="481942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4664DC4-D24F-6E4C-FB8A-6042BF512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492159"/>
              </p:ext>
            </p:extLst>
          </p:nvPr>
        </p:nvGraphicFramePr>
        <p:xfrm>
          <a:off x="1276664" y="4919405"/>
          <a:ext cx="8744158" cy="1644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207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774858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804293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839244">
                  <a:extLst>
                    <a:ext uri="{9D8B030D-6E8A-4147-A177-3AD203B41FA5}">
                      <a16:colId xmlns:a16="http://schemas.microsoft.com/office/drawing/2014/main" val="2613524870"/>
                    </a:ext>
                  </a:extLst>
                </a:gridCol>
                <a:gridCol w="789139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  <a:gridCol w="801666">
                  <a:extLst>
                    <a:ext uri="{9D8B030D-6E8A-4147-A177-3AD203B41FA5}">
                      <a16:colId xmlns:a16="http://schemas.microsoft.com/office/drawing/2014/main" val="1783001278"/>
                    </a:ext>
                  </a:extLst>
                </a:gridCol>
                <a:gridCol w="776614">
                  <a:extLst>
                    <a:ext uri="{9D8B030D-6E8A-4147-A177-3AD203B41FA5}">
                      <a16:colId xmlns:a16="http://schemas.microsoft.com/office/drawing/2014/main" val="2562193888"/>
                    </a:ext>
                  </a:extLst>
                </a:gridCol>
                <a:gridCol w="751562">
                  <a:extLst>
                    <a:ext uri="{9D8B030D-6E8A-4147-A177-3AD203B41FA5}">
                      <a16:colId xmlns:a16="http://schemas.microsoft.com/office/drawing/2014/main" val="2520213069"/>
                    </a:ext>
                  </a:extLst>
                </a:gridCol>
                <a:gridCol w="814191">
                  <a:extLst>
                    <a:ext uri="{9D8B030D-6E8A-4147-A177-3AD203B41FA5}">
                      <a16:colId xmlns:a16="http://schemas.microsoft.com/office/drawing/2014/main" val="394553941"/>
                    </a:ext>
                  </a:extLst>
                </a:gridCol>
                <a:gridCol w="801666">
                  <a:extLst>
                    <a:ext uri="{9D8B030D-6E8A-4147-A177-3AD203B41FA5}">
                      <a16:colId xmlns:a16="http://schemas.microsoft.com/office/drawing/2014/main" val="3021881849"/>
                    </a:ext>
                  </a:extLst>
                </a:gridCol>
                <a:gridCol w="826718">
                  <a:extLst>
                    <a:ext uri="{9D8B030D-6E8A-4147-A177-3AD203B41FA5}">
                      <a16:colId xmlns:a16="http://schemas.microsoft.com/office/drawing/2014/main" val="2935713715"/>
                    </a:ext>
                  </a:extLst>
                </a:gridCol>
              </a:tblGrid>
              <a:tr h="819273"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82495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07E8C81C-0250-885D-845B-A41791A13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27" y="5088482"/>
            <a:ext cx="380480" cy="48194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F415AD4-8F2A-19D7-69E9-358A6817B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23" y="5103336"/>
            <a:ext cx="380480" cy="4819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5942D4-051C-2B23-380C-172BE3864A01}"/>
              </a:ext>
            </a:extLst>
          </p:cNvPr>
          <p:cNvSpPr/>
          <p:nvPr/>
        </p:nvSpPr>
        <p:spPr>
          <a:xfrm>
            <a:off x="1399462" y="5822179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4A0B30-D0A3-9469-406B-44871109D92E}"/>
              </a:ext>
            </a:extLst>
          </p:cNvPr>
          <p:cNvSpPr/>
          <p:nvPr/>
        </p:nvSpPr>
        <p:spPr>
          <a:xfrm>
            <a:off x="3791894" y="5844227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3E9522F-8401-A92F-FB9E-E23B949EA3A0}"/>
              </a:ext>
            </a:extLst>
          </p:cNvPr>
          <p:cNvCxnSpPr>
            <a:cxnSpLocks/>
          </p:cNvCxnSpPr>
          <p:nvPr/>
        </p:nvCxnSpPr>
        <p:spPr>
          <a:xfrm flipV="1">
            <a:off x="1341382" y="4958354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99AD3ED-A277-65A3-F3B3-7563E29C411E}"/>
              </a:ext>
            </a:extLst>
          </p:cNvPr>
          <p:cNvCxnSpPr>
            <a:cxnSpLocks/>
          </p:cNvCxnSpPr>
          <p:nvPr/>
        </p:nvCxnSpPr>
        <p:spPr>
          <a:xfrm flipV="1">
            <a:off x="3910062" y="4959563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A844A5A-FDCD-9DDD-0AFE-4967392F5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01" y="2701030"/>
            <a:ext cx="422756" cy="4819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000000-0008-0000-0000-00007D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9" y="2690433"/>
            <a:ext cx="676816" cy="5076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000000-0008-0000-0000-000059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96" y="2729256"/>
            <a:ext cx="572832" cy="435352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DE102DC-FCCE-9149-D6C1-C9DB38486F53}"/>
              </a:ext>
            </a:extLst>
          </p:cNvPr>
          <p:cNvCxnSpPr>
            <a:cxnSpLocks/>
          </p:cNvCxnSpPr>
          <p:nvPr/>
        </p:nvCxnSpPr>
        <p:spPr>
          <a:xfrm>
            <a:off x="7822901" y="2601725"/>
            <a:ext cx="12657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0D1F503-0D12-2F6B-B5A9-B24C4B47F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463566"/>
              </p:ext>
            </p:extLst>
          </p:nvPr>
        </p:nvGraphicFramePr>
        <p:xfrm>
          <a:off x="7764958" y="3443005"/>
          <a:ext cx="5959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00">
                  <a:extLst>
                    <a:ext uri="{9D8B030D-6E8A-4147-A177-3AD203B41FA5}">
                      <a16:colId xmlns:a16="http://schemas.microsoft.com/office/drawing/2014/main" val="2814726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61808"/>
                  </a:ext>
                </a:extLst>
              </a:tr>
            </a:tbl>
          </a:graphicData>
        </a:graphic>
      </p:graphicFrame>
      <p:pic>
        <p:nvPicPr>
          <p:cNvPr id="23" name="Image 22">
            <a:extLst>
              <a:ext uri="{FF2B5EF4-FFF2-40B4-BE49-F238E27FC236}">
                <a16:creationId xmlns:a16="http://schemas.microsoft.com/office/drawing/2014/main" id="{00000000-0008-0000-0000-00007F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96" y="2787426"/>
            <a:ext cx="569745" cy="3912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8F5679D-EC5B-E761-773C-79561B0DD3AE}"/>
              </a:ext>
            </a:extLst>
          </p:cNvPr>
          <p:cNvSpPr/>
          <p:nvPr/>
        </p:nvSpPr>
        <p:spPr>
          <a:xfrm>
            <a:off x="8760150" y="3439082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716180-3633-5CC4-1FFC-A83F7E94E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76" y="5147412"/>
            <a:ext cx="572832" cy="4353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999269-D19F-4BF9-DFD3-F57F8E45F702}"/>
              </a:ext>
            </a:extLst>
          </p:cNvPr>
          <p:cNvSpPr/>
          <p:nvPr/>
        </p:nvSpPr>
        <p:spPr>
          <a:xfrm>
            <a:off x="2078791" y="5768224"/>
            <a:ext cx="661777" cy="78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devient </a:t>
            </a:r>
            <a:r>
              <a:rPr lang="fr-FR" sz="8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DFDDCA3-0A41-28DA-B182-4F97FB32E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34" y="5134801"/>
            <a:ext cx="558039" cy="4819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5AA7D70-015B-1DA9-D1AF-95BE94BEF99B}"/>
              </a:ext>
            </a:extLst>
          </p:cNvPr>
          <p:cNvSpPr/>
          <p:nvPr/>
        </p:nvSpPr>
        <p:spPr>
          <a:xfrm>
            <a:off x="4523392" y="5779455"/>
            <a:ext cx="661777" cy="78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devient </a:t>
            </a:r>
            <a:r>
              <a:rPr lang="fr-FR" sz="8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F46ACE6-FE13-5A45-072D-A6588A7B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96" y="5088482"/>
            <a:ext cx="380480" cy="4819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6EBF78F-550C-EE63-EF40-DDF4173CEF1B}"/>
              </a:ext>
            </a:extLst>
          </p:cNvPr>
          <p:cNvSpPr/>
          <p:nvPr/>
        </p:nvSpPr>
        <p:spPr>
          <a:xfrm>
            <a:off x="6175958" y="5865922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505001E-9580-08DB-3DFC-F9F744AB96F1}"/>
              </a:ext>
            </a:extLst>
          </p:cNvPr>
          <p:cNvCxnSpPr>
            <a:cxnSpLocks/>
          </p:cNvCxnSpPr>
          <p:nvPr/>
        </p:nvCxnSpPr>
        <p:spPr>
          <a:xfrm flipV="1">
            <a:off x="6175958" y="4961951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2253AB6-55D9-F0B3-D9C1-F385FD891A02}"/>
              </a:ext>
            </a:extLst>
          </p:cNvPr>
          <p:cNvSpPr/>
          <p:nvPr/>
        </p:nvSpPr>
        <p:spPr>
          <a:xfrm>
            <a:off x="6844063" y="5768224"/>
            <a:ext cx="661777" cy="78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devient </a:t>
            </a:r>
            <a:r>
              <a:rPr lang="fr-FR" sz="8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F20E136-D4A8-93E7-809D-9AA78E465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10" y="5104643"/>
            <a:ext cx="380480" cy="481942"/>
          </a:xfrm>
          <a:prstGeom prst="rect">
            <a:avLst/>
          </a:prstGeom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EE2FB94-C6F5-3437-42B1-D71C4FA50CC3}"/>
              </a:ext>
            </a:extLst>
          </p:cNvPr>
          <p:cNvCxnSpPr>
            <a:cxnSpLocks/>
          </p:cNvCxnSpPr>
          <p:nvPr/>
        </p:nvCxnSpPr>
        <p:spPr>
          <a:xfrm flipV="1">
            <a:off x="8569910" y="4963973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E7FFC5B-AB35-3CF3-6CD0-9266939A0EA7}"/>
              </a:ext>
            </a:extLst>
          </p:cNvPr>
          <p:cNvSpPr/>
          <p:nvPr/>
        </p:nvSpPr>
        <p:spPr>
          <a:xfrm>
            <a:off x="8584439" y="5865922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B8855EC4-47E5-55FA-51C6-CC25BA848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54" y="5238307"/>
            <a:ext cx="569745" cy="39127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A20B78-981E-0E65-CB42-D4C07508E9CC}"/>
              </a:ext>
            </a:extLst>
          </p:cNvPr>
          <p:cNvSpPr/>
          <p:nvPr/>
        </p:nvSpPr>
        <p:spPr>
          <a:xfrm>
            <a:off x="9288664" y="5782311"/>
            <a:ext cx="661777" cy="78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devient </a:t>
            </a:r>
            <a:r>
              <a:rPr lang="fr-FR" sz="8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BE23D34-E543-0140-536B-0E0140A00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000000-0008-0000-0000-000071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45" y="5134801"/>
            <a:ext cx="461626" cy="4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4" grpId="0" animBg="1"/>
      <p:bldP spid="30" grpId="0" animBg="1"/>
      <p:bldP spid="26" grpId="0" animBg="1"/>
      <p:bldP spid="14" grpId="0" animBg="1"/>
      <p:bldP spid="28" grpId="0" animBg="1"/>
      <p:bldP spid="31" grpId="0" animBg="1"/>
      <p:bldP spid="37" grpId="0" animBg="1"/>
      <p:bldP spid="43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8DEC-3792-748B-1FB6-55438E7C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Les liaisons bonifiées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DC3B0-D8C5-BB25-A165-591E64184A6F}"/>
              </a:ext>
            </a:extLst>
          </p:cNvPr>
          <p:cNvSpPr/>
          <p:nvPr/>
        </p:nvSpPr>
        <p:spPr>
          <a:xfrm>
            <a:off x="468313" y="1479252"/>
            <a:ext cx="9791700" cy="259829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517525" lvl="1" indent="-342900" algn="just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Liaison directe de deux </a:t>
            </a:r>
            <a:r>
              <a:rPr lang="fr-FR" sz="2400" dirty="0" err="1"/>
              <a:t>salti</a:t>
            </a:r>
            <a:r>
              <a:rPr lang="fr-FR" sz="2400" dirty="0"/>
              <a:t> différents :</a:t>
            </a:r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174625" lvl="1" algn="just">
              <a:spcAft>
                <a:spcPct val="20000"/>
              </a:spcAft>
            </a:pPr>
            <a:endParaRPr lang="fr-FR" sz="2400" dirty="0"/>
          </a:p>
          <a:p>
            <a:pPr marL="719138" lvl="1" indent="-544513" algn="just">
              <a:spcAft>
                <a:spcPct val="20000"/>
              </a:spcAft>
              <a:buFont typeface="+mj-ea"/>
              <a:buAutoNum type="circleNumDbPlain"/>
            </a:pPr>
            <a:endParaRPr lang="fr-FR" sz="2400" dirty="0"/>
          </a:p>
          <a:p>
            <a:pPr marL="914325" lvl="1" algn="just">
              <a:spcAft>
                <a:spcPct val="20000"/>
              </a:spcAft>
            </a:pPr>
            <a:endParaRPr lang="fr-FR" sz="1800" i="1" dirty="0"/>
          </a:p>
        </p:txBody>
      </p:sp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04A27216-612E-4B63-A484-5A696102B415}"/>
              </a:ext>
            </a:extLst>
          </p:cNvPr>
          <p:cNvGraphicFramePr>
            <a:graphicFrameLocks noGrp="1"/>
          </p:cNvGraphicFramePr>
          <p:nvPr/>
        </p:nvGraphicFramePr>
        <p:xfrm>
          <a:off x="436952" y="1443295"/>
          <a:ext cx="4089072" cy="52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072">
                  <a:extLst>
                    <a:ext uri="{9D8B030D-6E8A-4147-A177-3AD203B41FA5}">
                      <a16:colId xmlns:a16="http://schemas.microsoft.com/office/drawing/2014/main" val="3093023436"/>
                    </a:ext>
                  </a:extLst>
                </a:gridCol>
              </a:tblGrid>
              <a:tr h="522255">
                <a:tc>
                  <a:txBody>
                    <a:bodyPr/>
                    <a:lstStyle/>
                    <a:p>
                      <a:r>
                        <a:rPr lang="fr-FR" sz="2400" u="sng" dirty="0">
                          <a:solidFill>
                            <a:schemeClr val="tx1"/>
                          </a:solidFill>
                        </a:rPr>
                        <a:t>Bonification de 0,50 Pt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34171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4664DC4-D24F-6E4C-FB8A-6042BF512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031383"/>
              </p:ext>
            </p:extLst>
          </p:nvPr>
        </p:nvGraphicFramePr>
        <p:xfrm>
          <a:off x="468313" y="2926360"/>
          <a:ext cx="9752011" cy="1647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289">
                  <a:extLst>
                    <a:ext uri="{9D8B030D-6E8A-4147-A177-3AD203B41FA5}">
                      <a16:colId xmlns:a16="http://schemas.microsoft.com/office/drawing/2014/main" val="103137729"/>
                    </a:ext>
                  </a:extLst>
                </a:gridCol>
                <a:gridCol w="864168">
                  <a:extLst>
                    <a:ext uri="{9D8B030D-6E8A-4147-A177-3AD203B41FA5}">
                      <a16:colId xmlns:a16="http://schemas.microsoft.com/office/drawing/2014/main" val="1638554697"/>
                    </a:ext>
                  </a:extLst>
                </a:gridCol>
                <a:gridCol w="896996">
                  <a:extLst>
                    <a:ext uri="{9D8B030D-6E8A-4147-A177-3AD203B41FA5}">
                      <a16:colId xmlns:a16="http://schemas.microsoft.com/office/drawing/2014/main" val="1983696440"/>
                    </a:ext>
                  </a:extLst>
                </a:gridCol>
                <a:gridCol w="935976">
                  <a:extLst>
                    <a:ext uri="{9D8B030D-6E8A-4147-A177-3AD203B41FA5}">
                      <a16:colId xmlns:a16="http://schemas.microsoft.com/office/drawing/2014/main" val="2613524870"/>
                    </a:ext>
                  </a:extLst>
                </a:gridCol>
                <a:gridCol w="880095">
                  <a:extLst>
                    <a:ext uri="{9D8B030D-6E8A-4147-A177-3AD203B41FA5}">
                      <a16:colId xmlns:a16="http://schemas.microsoft.com/office/drawing/2014/main" val="3855057292"/>
                    </a:ext>
                  </a:extLst>
                </a:gridCol>
                <a:gridCol w="894066">
                  <a:extLst>
                    <a:ext uri="{9D8B030D-6E8A-4147-A177-3AD203B41FA5}">
                      <a16:colId xmlns:a16="http://schemas.microsoft.com/office/drawing/2014/main" val="1783001278"/>
                    </a:ext>
                  </a:extLst>
                </a:gridCol>
                <a:gridCol w="866126">
                  <a:extLst>
                    <a:ext uri="{9D8B030D-6E8A-4147-A177-3AD203B41FA5}">
                      <a16:colId xmlns:a16="http://schemas.microsoft.com/office/drawing/2014/main" val="2562193888"/>
                    </a:ext>
                  </a:extLst>
                </a:gridCol>
                <a:gridCol w="838188">
                  <a:extLst>
                    <a:ext uri="{9D8B030D-6E8A-4147-A177-3AD203B41FA5}">
                      <a16:colId xmlns:a16="http://schemas.microsoft.com/office/drawing/2014/main" val="2520213069"/>
                    </a:ext>
                  </a:extLst>
                </a:gridCol>
                <a:gridCol w="908035">
                  <a:extLst>
                    <a:ext uri="{9D8B030D-6E8A-4147-A177-3AD203B41FA5}">
                      <a16:colId xmlns:a16="http://schemas.microsoft.com/office/drawing/2014/main" val="394553941"/>
                    </a:ext>
                  </a:extLst>
                </a:gridCol>
                <a:gridCol w="894066">
                  <a:extLst>
                    <a:ext uri="{9D8B030D-6E8A-4147-A177-3AD203B41FA5}">
                      <a16:colId xmlns:a16="http://schemas.microsoft.com/office/drawing/2014/main" val="3021881849"/>
                    </a:ext>
                  </a:extLst>
                </a:gridCol>
                <a:gridCol w="922006">
                  <a:extLst>
                    <a:ext uri="{9D8B030D-6E8A-4147-A177-3AD203B41FA5}">
                      <a16:colId xmlns:a16="http://schemas.microsoft.com/office/drawing/2014/main" val="2935713715"/>
                    </a:ext>
                  </a:extLst>
                </a:gridCol>
              </a:tblGrid>
              <a:tr h="820676">
                <a:tc grid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ou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21033"/>
                  </a:ext>
                </a:extLst>
              </a:tr>
              <a:tr h="82637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811589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9A5942D4-051C-2B23-380C-172BE3864A01}"/>
              </a:ext>
            </a:extLst>
          </p:cNvPr>
          <p:cNvSpPr/>
          <p:nvPr/>
        </p:nvSpPr>
        <p:spPr>
          <a:xfrm>
            <a:off x="631109" y="3941762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4A0B30-D0A3-9469-406B-44871109D92E}"/>
              </a:ext>
            </a:extLst>
          </p:cNvPr>
          <p:cNvSpPr/>
          <p:nvPr/>
        </p:nvSpPr>
        <p:spPr>
          <a:xfrm>
            <a:off x="3278156" y="3951026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3E9522F-8401-A92F-FB9E-E23B949EA3A0}"/>
              </a:ext>
            </a:extLst>
          </p:cNvPr>
          <p:cNvCxnSpPr>
            <a:cxnSpLocks/>
          </p:cNvCxnSpPr>
          <p:nvPr/>
        </p:nvCxnSpPr>
        <p:spPr>
          <a:xfrm flipV="1">
            <a:off x="664566" y="2980951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99AD3ED-A277-65A3-F3B3-7563E29C411E}"/>
              </a:ext>
            </a:extLst>
          </p:cNvPr>
          <p:cNvCxnSpPr>
            <a:cxnSpLocks/>
          </p:cNvCxnSpPr>
          <p:nvPr/>
        </p:nvCxnSpPr>
        <p:spPr>
          <a:xfrm flipV="1">
            <a:off x="3353312" y="2980950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8716180-3633-5CC4-1FFC-A83F7E94E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72" y="3143068"/>
            <a:ext cx="572832" cy="4353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999269-D19F-4BF9-DFD3-F57F8E45F702}"/>
              </a:ext>
            </a:extLst>
          </p:cNvPr>
          <p:cNvSpPr/>
          <p:nvPr/>
        </p:nvSpPr>
        <p:spPr>
          <a:xfrm>
            <a:off x="1384685" y="3778040"/>
            <a:ext cx="661777" cy="78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devient </a:t>
            </a:r>
            <a:r>
              <a:rPr lang="fr-FR" sz="800" b="1" dirty="0">
                <a:solidFill>
                  <a:schemeClr val="tx1"/>
                </a:solidFill>
              </a:rPr>
              <a:t>AD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DFDDCA3-0A41-28DA-B182-4F97FB32E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30" y="3148391"/>
            <a:ext cx="558039" cy="4819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5AA7D70-015B-1DA9-D1AF-95BE94BEF99B}"/>
              </a:ext>
            </a:extLst>
          </p:cNvPr>
          <p:cNvSpPr/>
          <p:nvPr/>
        </p:nvSpPr>
        <p:spPr>
          <a:xfrm>
            <a:off x="4117347" y="3778665"/>
            <a:ext cx="661777" cy="78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devient </a:t>
            </a:r>
            <a:r>
              <a:rPr lang="fr-FR" sz="800" b="1" dirty="0">
                <a:solidFill>
                  <a:schemeClr val="tx1"/>
                </a:solidFill>
              </a:rPr>
              <a:t>AD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EBF78F-550C-EE63-EF40-DDF4173CEF1B}"/>
              </a:ext>
            </a:extLst>
          </p:cNvPr>
          <p:cNvSpPr/>
          <p:nvPr/>
        </p:nvSpPr>
        <p:spPr>
          <a:xfrm>
            <a:off x="5984427" y="398364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505001E-9580-08DB-3DFC-F9F744AB96F1}"/>
              </a:ext>
            </a:extLst>
          </p:cNvPr>
          <p:cNvCxnSpPr>
            <a:cxnSpLocks/>
          </p:cNvCxnSpPr>
          <p:nvPr/>
        </p:nvCxnSpPr>
        <p:spPr>
          <a:xfrm flipV="1">
            <a:off x="5982320" y="2980952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2253AB6-55D9-F0B3-D9C1-F385FD891A02}"/>
              </a:ext>
            </a:extLst>
          </p:cNvPr>
          <p:cNvSpPr/>
          <p:nvPr/>
        </p:nvSpPr>
        <p:spPr>
          <a:xfrm>
            <a:off x="6731240" y="3779557"/>
            <a:ext cx="661777" cy="78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D6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devient </a:t>
            </a:r>
            <a:r>
              <a:rPr lang="fr-FR" sz="800" b="1" dirty="0">
                <a:solidFill>
                  <a:schemeClr val="tx1"/>
                </a:solidFill>
              </a:rPr>
              <a:t>AD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EE2FB94-C6F5-3437-42B1-D71C4FA50CC3}"/>
              </a:ext>
            </a:extLst>
          </p:cNvPr>
          <p:cNvCxnSpPr>
            <a:cxnSpLocks/>
          </p:cNvCxnSpPr>
          <p:nvPr/>
        </p:nvCxnSpPr>
        <p:spPr>
          <a:xfrm flipV="1">
            <a:off x="8641788" y="2980953"/>
            <a:ext cx="135363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E7FFC5B-AB35-3CF3-6CD0-9266939A0EA7}"/>
              </a:ext>
            </a:extLst>
          </p:cNvPr>
          <p:cNvSpPr/>
          <p:nvPr/>
        </p:nvSpPr>
        <p:spPr>
          <a:xfrm>
            <a:off x="8586546" y="3963304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8A8AC3-4F14-3695-1442-9D7B4D536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5" y="3083925"/>
            <a:ext cx="663793" cy="51830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2FDFF7A-E1AE-79F3-8C12-69684846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57" y="3081548"/>
            <a:ext cx="502841" cy="51182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51FA3C7-2825-75CD-7724-2E9D32F72800}"/>
              </a:ext>
            </a:extLst>
          </p:cNvPr>
          <p:cNvSpPr/>
          <p:nvPr/>
        </p:nvSpPr>
        <p:spPr>
          <a:xfrm>
            <a:off x="9509251" y="3977588"/>
            <a:ext cx="513738" cy="4353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D6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65BE1891-A1A7-7A7D-D177-39F58E2B0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47" y="3083925"/>
            <a:ext cx="518305" cy="51830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B76F7172-B644-C7B6-DA8D-ECD09830A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03" y="3143068"/>
            <a:ext cx="572832" cy="43535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B0535A27-1253-2D07-8B13-AAD8CB9A4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54" y="3118513"/>
            <a:ext cx="502841" cy="51182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F5CFA290-5565-BAD0-EC9D-71A4E57FA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97" y="3101591"/>
            <a:ext cx="518305" cy="5183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A2AE67-5270-8E06-BAFF-1AAEBE00B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14" grpId="0" animBg="1"/>
      <p:bldP spid="28" grpId="0" animBg="1"/>
      <p:bldP spid="31" grpId="0" animBg="1"/>
      <p:bldP spid="37" grpId="0" animBg="1"/>
      <p:bldP spid="43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1ACA48-A494-7A80-D150-F0390209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Eléments Gymniques (6-1) </a:t>
            </a:r>
            <a:endParaRPr lang="fr-FR" cap="none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286E711-0A19-1315-EE6F-DF64E7126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457516"/>
              </p:ext>
            </p:extLst>
          </p:nvPr>
        </p:nvGraphicFramePr>
        <p:xfrm>
          <a:off x="149817" y="1370750"/>
          <a:ext cx="1884466" cy="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466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344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 non bonifié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53481E4-F42F-4527-1DEE-E8A8ECEF2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5265"/>
              </p:ext>
            </p:extLst>
          </p:nvPr>
        </p:nvGraphicFramePr>
        <p:xfrm>
          <a:off x="468314" y="1719699"/>
          <a:ext cx="1298841" cy="1619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841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03925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5804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9847D8AD-43C6-EBBB-5006-54F09B50E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401201"/>
              </p:ext>
            </p:extLst>
          </p:nvPr>
        </p:nvGraphicFramePr>
        <p:xfrm>
          <a:off x="2054837" y="1358847"/>
          <a:ext cx="8414146" cy="32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4146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28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Eléments bonifiés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B02279BA-83B3-FEF5-2033-42F94F8C0D2C}"/>
              </a:ext>
            </a:extLst>
          </p:cNvPr>
          <p:cNvSpPr/>
          <p:nvPr/>
        </p:nvSpPr>
        <p:spPr>
          <a:xfrm>
            <a:off x="537327" y="2847910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groupé 1 Tr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86771C4A-C7A5-17EA-1A55-8EFB1497DF3F}"/>
              </a:ext>
            </a:extLst>
          </p:cNvPr>
          <p:cNvGraphicFramePr>
            <a:graphicFrameLocks noGrp="1"/>
          </p:cNvGraphicFramePr>
          <p:nvPr/>
        </p:nvGraphicFramePr>
        <p:xfrm>
          <a:off x="476869" y="3710270"/>
          <a:ext cx="835065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065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2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0ADFF330-A367-F79F-52BF-80EA7D179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362021"/>
              </p:ext>
            </p:extLst>
          </p:nvPr>
        </p:nvGraphicFramePr>
        <p:xfrm>
          <a:off x="468313" y="4054286"/>
          <a:ext cx="8350650" cy="2043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130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670130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  <a:gridCol w="1670130">
                  <a:extLst>
                    <a:ext uri="{9D8B030D-6E8A-4147-A177-3AD203B41FA5}">
                      <a16:colId xmlns:a16="http://schemas.microsoft.com/office/drawing/2014/main" val="2049341707"/>
                    </a:ext>
                  </a:extLst>
                </a:gridCol>
                <a:gridCol w="1670130">
                  <a:extLst>
                    <a:ext uri="{9D8B030D-6E8A-4147-A177-3AD203B41FA5}">
                      <a16:colId xmlns:a16="http://schemas.microsoft.com/office/drawing/2014/main" val="549512663"/>
                    </a:ext>
                  </a:extLst>
                </a:gridCol>
                <a:gridCol w="1670130">
                  <a:extLst>
                    <a:ext uri="{9D8B030D-6E8A-4147-A177-3AD203B41FA5}">
                      <a16:colId xmlns:a16="http://schemas.microsoft.com/office/drawing/2014/main" val="1907331628"/>
                    </a:ext>
                  </a:extLst>
                </a:gridCol>
              </a:tblGrid>
              <a:tr h="133094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12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2B93A280-E948-F113-402D-C9AEC192A87A}"/>
              </a:ext>
            </a:extLst>
          </p:cNvPr>
          <p:cNvSpPr/>
          <p:nvPr/>
        </p:nvSpPr>
        <p:spPr>
          <a:xfrm>
            <a:off x="3840918" y="5558414"/>
            <a:ext cx="1594726" cy="427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fouetté chgt. de  jambes 1 Tr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ADFA296-5F26-3760-EFE3-EED605171CF8}"/>
              </a:ext>
            </a:extLst>
          </p:cNvPr>
          <p:cNvSpPr/>
          <p:nvPr/>
        </p:nvSpPr>
        <p:spPr>
          <a:xfrm>
            <a:off x="2205770" y="5553908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carpé écarté 1 Tr (</a:t>
            </a:r>
            <a:r>
              <a:rPr lang="fr-FR" sz="1100" b="1" dirty="0" err="1">
                <a:solidFill>
                  <a:schemeClr val="tx1"/>
                </a:solidFill>
              </a:rPr>
              <a:t>Popa</a:t>
            </a:r>
            <a:r>
              <a:rPr lang="fr-FR" sz="1100" b="1" dirty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75D4A64-DD2D-F3FE-8797-AD5512DDA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096932"/>
              </p:ext>
            </p:extLst>
          </p:nvPr>
        </p:nvGraphicFramePr>
        <p:xfrm>
          <a:off x="2054835" y="1692190"/>
          <a:ext cx="8414154" cy="164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022">
                  <a:extLst>
                    <a:ext uri="{9D8B030D-6E8A-4147-A177-3AD203B41FA5}">
                      <a16:colId xmlns:a16="http://schemas.microsoft.com/office/drawing/2014/main" val="2263081580"/>
                    </a:ext>
                  </a:extLst>
                </a:gridCol>
                <a:gridCol w="1202022">
                  <a:extLst>
                    <a:ext uri="{9D8B030D-6E8A-4147-A177-3AD203B41FA5}">
                      <a16:colId xmlns:a16="http://schemas.microsoft.com/office/drawing/2014/main" val="1018063284"/>
                    </a:ext>
                  </a:extLst>
                </a:gridCol>
                <a:gridCol w="1202022">
                  <a:extLst>
                    <a:ext uri="{9D8B030D-6E8A-4147-A177-3AD203B41FA5}">
                      <a16:colId xmlns:a16="http://schemas.microsoft.com/office/drawing/2014/main" val="431068287"/>
                    </a:ext>
                  </a:extLst>
                </a:gridCol>
                <a:gridCol w="1202022">
                  <a:extLst>
                    <a:ext uri="{9D8B030D-6E8A-4147-A177-3AD203B41FA5}">
                      <a16:colId xmlns:a16="http://schemas.microsoft.com/office/drawing/2014/main" val="3886651343"/>
                    </a:ext>
                  </a:extLst>
                </a:gridCol>
                <a:gridCol w="1202022">
                  <a:extLst>
                    <a:ext uri="{9D8B030D-6E8A-4147-A177-3AD203B41FA5}">
                      <a16:colId xmlns:a16="http://schemas.microsoft.com/office/drawing/2014/main" val="2880653340"/>
                    </a:ext>
                  </a:extLst>
                </a:gridCol>
                <a:gridCol w="1202022">
                  <a:extLst>
                    <a:ext uri="{9D8B030D-6E8A-4147-A177-3AD203B41FA5}">
                      <a16:colId xmlns:a16="http://schemas.microsoft.com/office/drawing/2014/main" val="1142004131"/>
                    </a:ext>
                  </a:extLst>
                </a:gridCol>
                <a:gridCol w="1202022">
                  <a:extLst>
                    <a:ext uri="{9D8B030D-6E8A-4147-A177-3AD203B41FA5}">
                      <a16:colId xmlns:a16="http://schemas.microsoft.com/office/drawing/2014/main" val="3110092628"/>
                    </a:ext>
                  </a:extLst>
                </a:gridCol>
              </a:tblGrid>
              <a:tr h="99534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65186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34981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3A51BF6-7DE8-62AC-B122-5A2744720466}"/>
              </a:ext>
            </a:extLst>
          </p:cNvPr>
          <p:cNvSpPr/>
          <p:nvPr/>
        </p:nvSpPr>
        <p:spPr>
          <a:xfrm>
            <a:off x="5757832" y="2802491"/>
            <a:ext cx="982016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Sissone pied-tête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B1301A-1DB7-B1AA-11CB-D47781CB75FB}"/>
              </a:ext>
            </a:extLst>
          </p:cNvPr>
          <p:cNvSpPr/>
          <p:nvPr/>
        </p:nvSpPr>
        <p:spPr>
          <a:xfrm>
            <a:off x="8107057" y="2797264"/>
            <a:ext cx="1117294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Saut changement de jambes 1/4 Tr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A32806-1215-7086-2FEA-37E528B74DA8}"/>
              </a:ext>
            </a:extLst>
          </p:cNvPr>
          <p:cNvSpPr/>
          <p:nvPr/>
        </p:nvSpPr>
        <p:spPr>
          <a:xfrm>
            <a:off x="5547523" y="5548117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changement de jambes pied-tête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273D19-0B42-752B-A025-9F2777CC7970}"/>
              </a:ext>
            </a:extLst>
          </p:cNvPr>
          <p:cNvSpPr/>
          <p:nvPr/>
        </p:nvSpPr>
        <p:spPr>
          <a:xfrm>
            <a:off x="506505" y="5543634"/>
            <a:ext cx="1594726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écart antéropostérieur 1 Tr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4D3C866-D423-853A-5DF0-165736A00404}"/>
              </a:ext>
            </a:extLst>
          </p:cNvPr>
          <p:cNvSpPr/>
          <p:nvPr/>
        </p:nvSpPr>
        <p:spPr>
          <a:xfrm>
            <a:off x="7208915" y="5537866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changement de jambes 1/2 Tr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DAAD9F-CA17-EDED-52A1-3B2349B7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159C55-C1C3-B3DC-298D-63686BA5D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603" y="1760539"/>
            <a:ext cx="1139952" cy="8747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81E401-3D7F-2FE3-A56C-1680A77D43CE}"/>
              </a:ext>
            </a:extLst>
          </p:cNvPr>
          <p:cNvSpPr/>
          <p:nvPr/>
        </p:nvSpPr>
        <p:spPr>
          <a:xfrm>
            <a:off x="4482603" y="2786406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écart antéro. 1/2 Tr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BBCF62E-D537-8328-A4C2-19A7DB5B5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230" y="1753742"/>
            <a:ext cx="1101509" cy="7428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93" y="2358205"/>
            <a:ext cx="286782" cy="30271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87C1A94-3EFB-FE53-7DB5-EB4E61143281}"/>
              </a:ext>
            </a:extLst>
          </p:cNvPr>
          <p:cNvSpPr/>
          <p:nvPr/>
        </p:nvSpPr>
        <p:spPr>
          <a:xfrm>
            <a:off x="2082008" y="2834124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carpé écarté 1/2 Tr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3AD3D11-ED9F-0558-FECE-F18483E8D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45" y="4119875"/>
            <a:ext cx="1323792" cy="116647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5CAF152-AAA3-9467-341D-9BAAED7E3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1067" y="4141560"/>
            <a:ext cx="1556851" cy="84140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0000000-0008-0000-0000-000011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75" y="5010681"/>
            <a:ext cx="314818" cy="33230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E765B21-AED7-0F7F-734A-F9DC51940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9528" y="4119875"/>
            <a:ext cx="1512273" cy="106857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6FD74A5-D3E0-17D7-AD98-347DF1339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3558" y="4131821"/>
            <a:ext cx="1584942" cy="105662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14C5BFF-5B8A-18A6-86DD-27DB9760B8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5106" y="1796548"/>
            <a:ext cx="1100482" cy="70007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43D2F5AD-D2AB-F1BF-FDD3-9544369A66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0208" y="1714819"/>
            <a:ext cx="929640" cy="920496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540C1A34-0B28-F813-5A58-613C52B850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650" y="1760539"/>
            <a:ext cx="1066800" cy="96012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994AECBF-BC99-A7FF-AF67-91E8373079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7567" y="1750830"/>
            <a:ext cx="1100482" cy="791508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4004011F-6E6A-141F-5C28-1A5172C890C0}"/>
              </a:ext>
            </a:extLst>
          </p:cNvPr>
          <p:cNvSpPr/>
          <p:nvPr/>
        </p:nvSpPr>
        <p:spPr>
          <a:xfrm>
            <a:off x="6917149" y="2802491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Saut cosaque  1 Tr appel 2 pieds</a:t>
            </a: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1CC70A58-4F38-AB20-0B47-9455957F77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9122" y="1808593"/>
            <a:ext cx="1139952" cy="82150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CA1EEBB-6C35-1801-AAB2-879CE4427C22}"/>
              </a:ext>
            </a:extLst>
          </p:cNvPr>
          <p:cNvSpPr/>
          <p:nvPr/>
        </p:nvSpPr>
        <p:spPr>
          <a:xfrm>
            <a:off x="9329037" y="2782337"/>
            <a:ext cx="110003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Pirouette 2 </a:t>
            </a:r>
            <a:r>
              <a:rPr lang="fr-FR" sz="1000" b="1" dirty="0" err="1">
                <a:solidFill>
                  <a:schemeClr val="tx1"/>
                </a:solidFill>
              </a:rPr>
              <a:t>Trs</a:t>
            </a:r>
            <a:r>
              <a:rPr lang="fr-FR" sz="1000" b="1" dirty="0">
                <a:solidFill>
                  <a:schemeClr val="tx1"/>
                </a:solidFill>
              </a:rPr>
              <a:t> (720°) ou +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D2CADD9-1C97-D04F-72AF-37146F26B434}"/>
              </a:ext>
            </a:extLst>
          </p:cNvPr>
          <p:cNvSpPr/>
          <p:nvPr/>
        </p:nvSpPr>
        <p:spPr>
          <a:xfrm>
            <a:off x="3282809" y="2720659"/>
            <a:ext cx="1095108" cy="530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Saut fouetté chgt. de  jambes 1/2Tr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7E80765E-4537-1479-AD96-ECC002A6C7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4955" y="1767040"/>
            <a:ext cx="1126060" cy="863057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8785E2F3-ADEE-3D76-DC0F-FA04875C29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8398" y="4196750"/>
            <a:ext cx="1617246" cy="743562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E0308445-EF28-1A04-F68A-FC7E12E6CB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39561" y="4964344"/>
            <a:ext cx="305055" cy="3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3" grpId="0" animBg="1"/>
      <p:bldP spid="56" grpId="0" animBg="1"/>
      <p:bldP spid="12" grpId="0" animBg="1"/>
      <p:bldP spid="14" grpId="0" animBg="1"/>
      <p:bldP spid="32" grpId="0" animBg="1"/>
      <p:bldP spid="48" grpId="0" animBg="1"/>
      <p:bldP spid="51" grpId="0" animBg="1"/>
      <p:bldP spid="15" grpId="0" animBg="1"/>
      <p:bldP spid="25" grpId="0" animBg="1"/>
      <p:bldP spid="62" grpId="0" animBg="1"/>
      <p:bldP spid="65" grpId="0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0696D-74E6-CC56-3CE3-9BB5697E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64F72-B04D-C779-B44E-368C349A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Saut fouetté avec changement de jambes avec 1 tour (6-3)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98BF15-FA99-EEF9-4BE6-C4C7385D9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pic>
        <p:nvPicPr>
          <p:cNvPr id="5" name="1. Tour jete + demi tour">
            <a:hlinkClick r:id="" action="ppaction://media"/>
            <a:extLst>
              <a:ext uri="{FF2B5EF4-FFF2-40B4-BE49-F238E27FC236}">
                <a16:creationId xmlns:a16="http://schemas.microsoft.com/office/drawing/2014/main" id="{828F6DBA-1D3C-A8A8-119C-E7F538376E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5402" y="1448950"/>
            <a:ext cx="8224611" cy="46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CE800-21FF-BEF9-FF4E-4AE0A164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6A92D-7761-3374-0491-CA74358CA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ATR (6-2) </a:t>
            </a:r>
            <a:endParaRPr lang="fr-FR" cap="none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92B5C12-B24A-5DDC-D1B8-8DCFA1724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297535"/>
              </p:ext>
            </p:extLst>
          </p:nvPr>
        </p:nvGraphicFramePr>
        <p:xfrm>
          <a:off x="499138" y="1370750"/>
          <a:ext cx="4226973" cy="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6973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344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Eléments non bonifiés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3FC113C4-6C49-E108-FEEB-33D518618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772613"/>
              </p:ext>
            </p:extLst>
          </p:nvPr>
        </p:nvGraphicFramePr>
        <p:xfrm>
          <a:off x="468314" y="1759863"/>
          <a:ext cx="4257798" cy="1918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66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419266">
                  <a:extLst>
                    <a:ext uri="{9D8B030D-6E8A-4147-A177-3AD203B41FA5}">
                      <a16:colId xmlns:a16="http://schemas.microsoft.com/office/drawing/2014/main" val="1769197030"/>
                    </a:ext>
                  </a:extLst>
                </a:gridCol>
                <a:gridCol w="1419266">
                  <a:extLst>
                    <a:ext uri="{9D8B030D-6E8A-4147-A177-3AD203B41FA5}">
                      <a16:colId xmlns:a16="http://schemas.microsoft.com/office/drawing/2014/main" val="2119966519"/>
                    </a:ext>
                  </a:extLst>
                </a:gridCol>
              </a:tblGrid>
              <a:tr h="12308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687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F51C186F-F5DD-5A64-842D-FB47C3BE9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723879"/>
              </p:ext>
            </p:extLst>
          </p:nvPr>
        </p:nvGraphicFramePr>
        <p:xfrm>
          <a:off x="4982966" y="1358847"/>
          <a:ext cx="2862825" cy="32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825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28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Eléments bonifiés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0EC7F392-CCD2-C51F-BBC3-A35C8D690A00}"/>
              </a:ext>
            </a:extLst>
          </p:cNvPr>
          <p:cNvSpPr/>
          <p:nvPr/>
        </p:nvSpPr>
        <p:spPr>
          <a:xfrm>
            <a:off x="582744" y="3091273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ATR valse 2 Tours ou +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22D754F-72FB-0406-64DF-433F174B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68635"/>
              </p:ext>
            </p:extLst>
          </p:nvPr>
        </p:nvGraphicFramePr>
        <p:xfrm>
          <a:off x="5007259" y="1745195"/>
          <a:ext cx="2838532" cy="1932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66">
                  <a:extLst>
                    <a:ext uri="{9D8B030D-6E8A-4147-A177-3AD203B41FA5}">
                      <a16:colId xmlns:a16="http://schemas.microsoft.com/office/drawing/2014/main" val="2263081580"/>
                    </a:ext>
                  </a:extLst>
                </a:gridCol>
                <a:gridCol w="1419266">
                  <a:extLst>
                    <a:ext uri="{9D8B030D-6E8A-4147-A177-3AD203B41FA5}">
                      <a16:colId xmlns:a16="http://schemas.microsoft.com/office/drawing/2014/main" val="1018063284"/>
                    </a:ext>
                  </a:extLst>
                </a:gridCol>
              </a:tblGrid>
              <a:tr h="120806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2489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349817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B5749720-65D2-3D2F-7444-2FDC0D257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DAE1163-D2DF-6357-FEE0-D7C31AE293F9}"/>
              </a:ext>
            </a:extLst>
          </p:cNvPr>
          <p:cNvSpPr/>
          <p:nvPr/>
        </p:nvSpPr>
        <p:spPr>
          <a:xfrm>
            <a:off x="1918100" y="3091273"/>
            <a:ext cx="127380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>
                <a:solidFill>
                  <a:schemeClr val="tx1"/>
                </a:solidFill>
              </a:rPr>
              <a:t>Roulade AR ATR valse 1 Tour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35643A3-520C-460E-3D71-969B857D3734}"/>
              </a:ext>
            </a:extLst>
          </p:cNvPr>
          <p:cNvSpPr/>
          <p:nvPr/>
        </p:nvSpPr>
        <p:spPr>
          <a:xfrm>
            <a:off x="3486587" y="3091273"/>
            <a:ext cx="1095108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>
                <a:solidFill>
                  <a:schemeClr val="tx1"/>
                </a:solidFill>
              </a:rPr>
              <a:t>Souplesse AR valse 1 Tour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572393-2043-76F0-7FF2-31DCAC1EF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75" y="1848748"/>
            <a:ext cx="1340443" cy="7294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6F6263-8068-F8D6-B437-CC18776F3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009" y="1838867"/>
            <a:ext cx="1189685" cy="7891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000-00006B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41" y="2662362"/>
            <a:ext cx="284029" cy="2943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000000-0008-0000-0000-000069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21" y="2628659"/>
            <a:ext cx="276262" cy="3280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AF2BF2-2D7D-67DA-833B-C1BBA6E34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481" y="1848748"/>
            <a:ext cx="1269555" cy="7294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370E52-11E3-449B-9AB8-ABC7B5A107D7}"/>
              </a:ext>
            </a:extLst>
          </p:cNvPr>
          <p:cNvSpPr/>
          <p:nvPr/>
        </p:nvSpPr>
        <p:spPr>
          <a:xfrm>
            <a:off x="5057470" y="3070725"/>
            <a:ext cx="1333056" cy="48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Roulade AR ATR valse 2 Tours ou </a:t>
            </a:r>
            <a:r>
              <a:rPr lang="fr-FR" sz="1050" b="1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0000000-0008-0000-0000-00006A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95" y="2506607"/>
            <a:ext cx="329616" cy="39141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AA4FC79-ACA6-4D8D-FBD7-0C21D217DF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048" y="1829265"/>
            <a:ext cx="1222248" cy="10668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2F5B482-5F20-0FD1-68D6-78740E1145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8132" y="1884920"/>
            <a:ext cx="620862" cy="69329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A5EA7F7-41A7-DB2F-CBE0-CA70889AB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0751" y="1938136"/>
            <a:ext cx="591312" cy="64008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0000000-0008-0000-0100-000017000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76" y="2481907"/>
            <a:ext cx="408818" cy="41611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FFF4612-C1EF-EE1D-656A-ED02DC23478D}"/>
              </a:ext>
            </a:extLst>
          </p:cNvPr>
          <p:cNvSpPr/>
          <p:nvPr/>
        </p:nvSpPr>
        <p:spPr>
          <a:xfrm>
            <a:off x="6458063" y="3070725"/>
            <a:ext cx="1333055" cy="4417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Souplesse AR valse 2 Tours ou +</a:t>
            </a:r>
          </a:p>
        </p:txBody>
      </p:sp>
    </p:spTree>
    <p:extLst>
      <p:ext uri="{BB962C8B-B14F-4D97-AF65-F5344CB8AC3E}">
        <p14:creationId xmlns:p14="http://schemas.microsoft.com/office/powerpoint/2010/main" val="7759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5" grpId="0" animBg="1"/>
      <p:bldP spid="66" grpId="0" animBg="1"/>
      <p:bldP spid="18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0696D-74E6-CC56-3CE3-9BB5697E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64F72-B04D-C779-B44E-368C349A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Eléments acrobatiques latéraux (6-3)</a:t>
            </a:r>
            <a:r>
              <a:rPr lang="fr-FR" cap="none" dirty="0"/>
              <a:t>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C1CB5FF2-F0A2-A9F4-B527-737F9E12B581}"/>
              </a:ext>
            </a:extLst>
          </p:cNvPr>
          <p:cNvGraphicFramePr>
            <a:graphicFrameLocks noGrp="1"/>
          </p:cNvGraphicFramePr>
          <p:nvPr/>
        </p:nvGraphicFramePr>
        <p:xfrm>
          <a:off x="499138" y="1370750"/>
          <a:ext cx="2182417" cy="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417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344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 non bonifié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FEEC050A-3143-5F05-ECE1-8DC4B185B0C9}"/>
              </a:ext>
            </a:extLst>
          </p:cNvPr>
          <p:cNvGraphicFramePr>
            <a:graphicFrameLocks noGrp="1"/>
          </p:cNvGraphicFramePr>
          <p:nvPr/>
        </p:nvGraphicFramePr>
        <p:xfrm>
          <a:off x="468314" y="1759863"/>
          <a:ext cx="2182417" cy="1918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417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</a:tblGrid>
              <a:tr h="12308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687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DFBD27DF-50F2-FA5E-D16F-8540253375F7}"/>
              </a:ext>
            </a:extLst>
          </p:cNvPr>
          <p:cNvSpPr/>
          <p:nvPr/>
        </p:nvSpPr>
        <p:spPr>
          <a:xfrm>
            <a:off x="728942" y="3005723"/>
            <a:ext cx="1661160" cy="586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Renversement latéral libre - Salto costal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98BF15-FA99-EEF9-4BE6-C4C7385D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93B8EF-5EDB-7595-C1B8-94B5DB5FB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34" y="1995800"/>
            <a:ext cx="1661160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F4280-9710-48CE-FF10-0858ED6F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1E500-A27D-190A-0661-ACD17E77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Eléments acrobatiques AV (6-4) </a:t>
            </a:r>
            <a:endParaRPr lang="fr-FR" cap="none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F9FEF36E-10F6-1BBB-71BE-1A18E688C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964315"/>
              </p:ext>
            </p:extLst>
          </p:nvPr>
        </p:nvGraphicFramePr>
        <p:xfrm>
          <a:off x="478590" y="1370750"/>
          <a:ext cx="3972446" cy="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446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344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Eléments non bonifiés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D267210A-FC15-8721-BC4E-46CB8D122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672401"/>
              </p:ext>
            </p:extLst>
          </p:nvPr>
        </p:nvGraphicFramePr>
        <p:xfrm>
          <a:off x="464602" y="1712409"/>
          <a:ext cx="3986433" cy="1900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811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328811">
                  <a:extLst>
                    <a:ext uri="{9D8B030D-6E8A-4147-A177-3AD203B41FA5}">
                      <a16:colId xmlns:a16="http://schemas.microsoft.com/office/drawing/2014/main" val="3439876280"/>
                    </a:ext>
                  </a:extLst>
                </a:gridCol>
                <a:gridCol w="1328811">
                  <a:extLst>
                    <a:ext uri="{9D8B030D-6E8A-4147-A177-3AD203B41FA5}">
                      <a16:colId xmlns:a16="http://schemas.microsoft.com/office/drawing/2014/main" val="925001712"/>
                    </a:ext>
                  </a:extLst>
                </a:gridCol>
              </a:tblGrid>
              <a:tr h="121934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681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6E7784A5-D446-73B5-B66E-2E479DE93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875085"/>
              </p:ext>
            </p:extLst>
          </p:nvPr>
        </p:nvGraphicFramePr>
        <p:xfrm>
          <a:off x="5240438" y="1358847"/>
          <a:ext cx="3246016" cy="32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016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28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Eléments bonifiés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82C77DDF-632F-8B3E-956D-5000B3F020A9}"/>
              </a:ext>
            </a:extLst>
          </p:cNvPr>
          <p:cNvSpPr/>
          <p:nvPr/>
        </p:nvSpPr>
        <p:spPr>
          <a:xfrm>
            <a:off x="562815" y="3050946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Flip AV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C10FEF0D-76BE-DC0F-CF13-5E924A7FD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53178"/>
              </p:ext>
            </p:extLst>
          </p:nvPr>
        </p:nvGraphicFramePr>
        <p:xfrm>
          <a:off x="476869" y="3710270"/>
          <a:ext cx="687445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4459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2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2E3F7589-FA2F-603A-8A06-EEB544CA0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77305"/>
              </p:ext>
            </p:extLst>
          </p:nvPr>
        </p:nvGraphicFramePr>
        <p:xfrm>
          <a:off x="468313" y="4054286"/>
          <a:ext cx="6883016" cy="2264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754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720754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  <a:gridCol w="1720754">
                  <a:extLst>
                    <a:ext uri="{9D8B030D-6E8A-4147-A177-3AD203B41FA5}">
                      <a16:colId xmlns:a16="http://schemas.microsoft.com/office/drawing/2014/main" val="2049341707"/>
                    </a:ext>
                  </a:extLst>
                </a:gridCol>
                <a:gridCol w="1720754">
                  <a:extLst>
                    <a:ext uri="{9D8B030D-6E8A-4147-A177-3AD203B41FA5}">
                      <a16:colId xmlns:a16="http://schemas.microsoft.com/office/drawing/2014/main" val="549512663"/>
                    </a:ext>
                  </a:extLst>
                </a:gridCol>
              </a:tblGrid>
              <a:tr h="147483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89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51F05F80-4CC5-8013-B3D4-94C1BB097656}"/>
              </a:ext>
            </a:extLst>
          </p:cNvPr>
          <p:cNvSpPr/>
          <p:nvPr/>
        </p:nvSpPr>
        <p:spPr>
          <a:xfrm>
            <a:off x="3983194" y="5728566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AV Tendu 1 tour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753E06E-9567-355E-1B87-37E65F07E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80636"/>
              </p:ext>
            </p:extLst>
          </p:nvPr>
        </p:nvGraphicFramePr>
        <p:xfrm>
          <a:off x="5236726" y="1740850"/>
          <a:ext cx="3240512" cy="1915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168">
                  <a:extLst>
                    <a:ext uri="{9D8B030D-6E8A-4147-A177-3AD203B41FA5}">
                      <a16:colId xmlns:a16="http://schemas.microsoft.com/office/drawing/2014/main" val="2880653340"/>
                    </a:ext>
                  </a:extLst>
                </a:gridCol>
                <a:gridCol w="1398344">
                  <a:extLst>
                    <a:ext uri="{9D8B030D-6E8A-4147-A177-3AD203B41FA5}">
                      <a16:colId xmlns:a16="http://schemas.microsoft.com/office/drawing/2014/main" val="1142004131"/>
                    </a:ext>
                  </a:extLst>
                </a:gridCol>
              </a:tblGrid>
              <a:tr h="115745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5801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34981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ED0F1759-AB10-7093-93F2-54B4120BA493}"/>
              </a:ext>
            </a:extLst>
          </p:cNvPr>
          <p:cNvSpPr/>
          <p:nvPr/>
        </p:nvSpPr>
        <p:spPr>
          <a:xfrm>
            <a:off x="7202846" y="3045088"/>
            <a:ext cx="1117294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Twist Gr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F16FF3-390F-2497-3505-08B6BB9F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0A37EB4-F994-368E-6AB6-F4868B77F403}"/>
              </a:ext>
            </a:extLst>
          </p:cNvPr>
          <p:cNvSpPr/>
          <p:nvPr/>
        </p:nvSpPr>
        <p:spPr>
          <a:xfrm>
            <a:off x="5344319" y="3032912"/>
            <a:ext cx="1374980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Renversement AV libre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E336AFD-2051-E973-6159-C52E3EA204E7}"/>
              </a:ext>
            </a:extLst>
          </p:cNvPr>
          <p:cNvSpPr/>
          <p:nvPr/>
        </p:nvSpPr>
        <p:spPr>
          <a:xfrm>
            <a:off x="639750" y="5733072"/>
            <a:ext cx="134562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AV tendu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AEEBEA-4CE8-47A0-0F35-072906A6C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0" y="1845456"/>
            <a:ext cx="1222248" cy="7467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BBC87F-FF54-BBB2-8853-C7625A1C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79" y="1771975"/>
            <a:ext cx="1267968" cy="9357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5BB4D2-F35A-01B4-A042-8DF9F029C44A}"/>
              </a:ext>
            </a:extLst>
          </p:cNvPr>
          <p:cNvSpPr/>
          <p:nvPr/>
        </p:nvSpPr>
        <p:spPr>
          <a:xfrm>
            <a:off x="1881973" y="3058530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AV Gr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249C5-6669-6D30-788C-058BB41EDB32}"/>
              </a:ext>
            </a:extLst>
          </p:cNvPr>
          <p:cNvSpPr/>
          <p:nvPr/>
        </p:nvSpPr>
        <p:spPr>
          <a:xfrm>
            <a:off x="3214099" y="3050946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AV carpé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17B55A-7F00-1414-927B-C796CC331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979" y="1841737"/>
            <a:ext cx="1267968" cy="8351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25982BA-5048-2B31-9AF0-20371DA8E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949" y="1774823"/>
            <a:ext cx="1734236" cy="98504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F897BD0-F60A-BF95-DA5E-9225F5A0C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846" y="1784312"/>
            <a:ext cx="1117294" cy="10483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A04DAFD-130A-F4DC-B1D0-09B2028147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576" y="4141798"/>
            <a:ext cx="1442270" cy="121987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ABA133-678F-689E-3CC2-A86258AFC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590" y="4369039"/>
            <a:ext cx="1680146" cy="85407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FFCE6C3-86A0-1CB6-7FAF-3F8795EB20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7435" y="4369039"/>
            <a:ext cx="1400681" cy="85407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74BCED0-C029-AB2F-ACDA-F011A6DBC8D7}"/>
              </a:ext>
            </a:extLst>
          </p:cNvPr>
          <p:cNvSpPr/>
          <p:nvPr/>
        </p:nvSpPr>
        <p:spPr>
          <a:xfrm>
            <a:off x="2236592" y="5733072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AV Gr 1 tour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40DFD5D5-9FA8-2937-95F7-640C60165A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5303" y="4227624"/>
            <a:ext cx="1216152" cy="113690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1BBDDC2-2FDB-7417-6299-3C7E02496DF9}"/>
              </a:ext>
            </a:extLst>
          </p:cNvPr>
          <p:cNvSpPr/>
          <p:nvPr/>
        </p:nvSpPr>
        <p:spPr>
          <a:xfrm>
            <a:off x="5729796" y="5722440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Twist carpé ou tendu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00000000-0008-0000-0000-00007D000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43" y="5141748"/>
            <a:ext cx="362001" cy="2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6" grpId="0" animBg="1"/>
      <p:bldP spid="14" grpId="0" animBg="1"/>
      <p:bldP spid="62" grpId="0" animBg="1"/>
      <p:bldP spid="65" grpId="0" animBg="1"/>
      <p:bldP spid="9" grpId="0" animBg="1"/>
      <p:bldP spid="11" grpId="0" animBg="1"/>
      <p:bldP spid="40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F317A-B5FB-B4D4-3A73-4CDB9F371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0769A-A80F-71F1-D411-5308ADC4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Familles d’éléments 6èmes. </a:t>
            </a:r>
            <a:r>
              <a:rPr lang="fr-FR" sz="2400" cap="none" dirty="0"/>
              <a:t>Eléments acrobatiques AR (6-5) </a:t>
            </a:r>
            <a:endParaRPr lang="fr-FR" cap="none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C37BE0E-DEF8-32F6-C38D-E6B5F1FFA4AC}"/>
              </a:ext>
            </a:extLst>
          </p:cNvPr>
          <p:cNvGraphicFramePr>
            <a:graphicFrameLocks noGrp="1"/>
          </p:cNvGraphicFramePr>
          <p:nvPr/>
        </p:nvGraphicFramePr>
        <p:xfrm>
          <a:off x="478590" y="1370750"/>
          <a:ext cx="3972446" cy="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446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344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Eléments non bonifiés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C393E3D-B224-F790-C832-ED7ABDC86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5004"/>
              </p:ext>
            </p:extLst>
          </p:nvPr>
        </p:nvGraphicFramePr>
        <p:xfrm>
          <a:off x="459800" y="1757523"/>
          <a:ext cx="4327957" cy="1932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195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363195">
                  <a:extLst>
                    <a:ext uri="{9D8B030D-6E8A-4147-A177-3AD203B41FA5}">
                      <a16:colId xmlns:a16="http://schemas.microsoft.com/office/drawing/2014/main" val="3439876280"/>
                    </a:ext>
                  </a:extLst>
                </a:gridCol>
                <a:gridCol w="1601567">
                  <a:extLst>
                    <a:ext uri="{9D8B030D-6E8A-4147-A177-3AD203B41FA5}">
                      <a16:colId xmlns:a16="http://schemas.microsoft.com/office/drawing/2014/main" val="925001712"/>
                    </a:ext>
                  </a:extLst>
                </a:gridCol>
              </a:tblGrid>
              <a:tr h="123983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6924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A34E8839-504D-936B-ACAF-0F5D2DFCE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27285"/>
              </p:ext>
            </p:extLst>
          </p:nvPr>
        </p:nvGraphicFramePr>
        <p:xfrm>
          <a:off x="5240437" y="1358847"/>
          <a:ext cx="4735771" cy="32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5771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28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Eléments bonifiés à 0,30 pt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869BC5A3-6F84-BAA6-B58C-07B5A3739F70}"/>
              </a:ext>
            </a:extLst>
          </p:cNvPr>
          <p:cNvSpPr/>
          <p:nvPr/>
        </p:nvSpPr>
        <p:spPr>
          <a:xfrm>
            <a:off x="562815" y="3050946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AR Gr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660928CB-2D02-7E68-776D-CFA9045C8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123684"/>
              </p:ext>
            </p:extLst>
          </p:nvPr>
        </p:nvGraphicFramePr>
        <p:xfrm>
          <a:off x="476870" y="3710270"/>
          <a:ext cx="3514882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882">
                  <a:extLst>
                    <a:ext uri="{9D8B030D-6E8A-4147-A177-3AD203B41FA5}">
                      <a16:colId xmlns:a16="http://schemas.microsoft.com/office/drawing/2014/main" val="1637493293"/>
                    </a:ext>
                  </a:extLst>
                </a:gridCol>
              </a:tblGrid>
              <a:tr h="32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Eléments bonifiés à 0,50 pt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35779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BEE83031-310A-D081-5B44-E5F723F66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846647"/>
              </p:ext>
            </p:extLst>
          </p:nvPr>
        </p:nvGraphicFramePr>
        <p:xfrm>
          <a:off x="468312" y="4054286"/>
          <a:ext cx="3514882" cy="2264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441">
                  <a:extLst>
                    <a:ext uri="{9D8B030D-6E8A-4147-A177-3AD203B41FA5}">
                      <a16:colId xmlns:a16="http://schemas.microsoft.com/office/drawing/2014/main" val="1212121661"/>
                    </a:ext>
                  </a:extLst>
                </a:gridCol>
                <a:gridCol w="1757441">
                  <a:extLst>
                    <a:ext uri="{9D8B030D-6E8A-4147-A177-3AD203B41FA5}">
                      <a16:colId xmlns:a16="http://schemas.microsoft.com/office/drawing/2014/main" val="32155851"/>
                    </a:ext>
                  </a:extLst>
                </a:gridCol>
              </a:tblGrid>
              <a:tr h="147483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89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r-F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10342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9B37F68-9C90-CCC1-7E19-BDCAA9F3A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054072"/>
              </p:ext>
            </p:extLst>
          </p:nvPr>
        </p:nvGraphicFramePr>
        <p:xfrm>
          <a:off x="5236725" y="1768613"/>
          <a:ext cx="4739483" cy="1900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501">
                  <a:extLst>
                    <a:ext uri="{9D8B030D-6E8A-4147-A177-3AD203B41FA5}">
                      <a16:colId xmlns:a16="http://schemas.microsoft.com/office/drawing/2014/main" val="2880653340"/>
                    </a:ext>
                  </a:extLst>
                </a:gridCol>
                <a:gridCol w="1615491">
                  <a:extLst>
                    <a:ext uri="{9D8B030D-6E8A-4147-A177-3AD203B41FA5}">
                      <a16:colId xmlns:a16="http://schemas.microsoft.com/office/drawing/2014/main" val="1142004131"/>
                    </a:ext>
                  </a:extLst>
                </a:gridCol>
                <a:gridCol w="1615491">
                  <a:extLst>
                    <a:ext uri="{9D8B030D-6E8A-4147-A177-3AD203B41FA5}">
                      <a16:colId xmlns:a16="http://schemas.microsoft.com/office/drawing/2014/main" val="3732405236"/>
                    </a:ext>
                  </a:extLst>
                </a:gridCol>
              </a:tblGrid>
              <a:tr h="114833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9758"/>
                  </a:ext>
                </a:extLst>
              </a:tr>
              <a:tr h="7520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34981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C73584E-29E0-77B3-3322-62A114A3BAD5}"/>
              </a:ext>
            </a:extLst>
          </p:cNvPr>
          <p:cNvSpPr/>
          <p:nvPr/>
        </p:nvSpPr>
        <p:spPr>
          <a:xfrm>
            <a:off x="6812432" y="3045088"/>
            <a:ext cx="1447990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AR tendu décalé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15512D-7478-68AE-32A0-0914A72E3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43BD0E1-3ACD-6CB4-0726-0741CB275D61}"/>
              </a:ext>
            </a:extLst>
          </p:cNvPr>
          <p:cNvSpPr/>
          <p:nvPr/>
        </p:nvSpPr>
        <p:spPr>
          <a:xfrm>
            <a:off x="5313497" y="3032912"/>
            <a:ext cx="1272238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AR tendu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B2A5D28-2F35-D32A-2FF9-5F09E4C94F7E}"/>
              </a:ext>
            </a:extLst>
          </p:cNvPr>
          <p:cNvSpPr/>
          <p:nvPr/>
        </p:nvSpPr>
        <p:spPr>
          <a:xfrm>
            <a:off x="567832" y="5733072"/>
            <a:ext cx="1345627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AR Tendu ½ tour ou 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C5CC77-7965-E4EE-6820-21E9AF6E0120}"/>
              </a:ext>
            </a:extLst>
          </p:cNvPr>
          <p:cNvSpPr/>
          <p:nvPr/>
        </p:nvSpPr>
        <p:spPr>
          <a:xfrm>
            <a:off x="1881973" y="3058530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AR carpé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643681-3DB3-121A-506D-2B07780E3769}"/>
              </a:ext>
            </a:extLst>
          </p:cNvPr>
          <p:cNvSpPr/>
          <p:nvPr/>
        </p:nvSpPr>
        <p:spPr>
          <a:xfrm>
            <a:off x="3296291" y="3071494"/>
            <a:ext cx="1139952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Tempo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E1E384-D0B2-AFD9-8CA1-3FC2CDA6D5DF}"/>
              </a:ext>
            </a:extLst>
          </p:cNvPr>
          <p:cNvSpPr/>
          <p:nvPr/>
        </p:nvSpPr>
        <p:spPr>
          <a:xfrm>
            <a:off x="2287962" y="5733072"/>
            <a:ext cx="1540371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AR Gr 1 tour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EC9646-77D2-2A60-4A5D-185D2386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0" y="1915208"/>
            <a:ext cx="1255264" cy="6942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314DCF-C021-62B6-0C83-E0C74A344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26" y="1915207"/>
            <a:ext cx="1284722" cy="6942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8-0000-0000-00004A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3" y="2476444"/>
            <a:ext cx="336650" cy="3426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000000-0008-0000-0000-00004B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00" y="2483030"/>
            <a:ext cx="418621" cy="33607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A40EAB7-6883-64C9-9E62-6D37D8628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07" y="4135921"/>
            <a:ext cx="1365288" cy="9089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5BA4584-4C12-2D36-D956-AB649E0DC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2841" y="1815714"/>
            <a:ext cx="1313716" cy="8904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0000000-0008-0000-0000-00004C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23" y="2487136"/>
            <a:ext cx="388951" cy="3007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0000000-0008-0000-0000-000080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94" y="4866302"/>
            <a:ext cx="342948" cy="54300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D042AA1-4DC9-3F68-E181-8EFE82DC7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7688" y="4288244"/>
            <a:ext cx="1615260" cy="72309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EA1604A-5B51-3DED-21CB-2FDC8B323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1108" y="1864059"/>
            <a:ext cx="1380744" cy="98145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7B9458F-590A-C270-EB8D-D491BD19D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4159" y="2094259"/>
            <a:ext cx="891705" cy="62454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BBECC7C-B5F9-0653-3699-D91131C3F3AD}"/>
              </a:ext>
            </a:extLst>
          </p:cNvPr>
          <p:cNvSpPr/>
          <p:nvPr/>
        </p:nvSpPr>
        <p:spPr>
          <a:xfrm>
            <a:off x="8418961" y="3044445"/>
            <a:ext cx="1447990" cy="42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Salto AR Gr ½ tour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F87012A0-4A90-4924-A4A4-387AF46FF2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96138" y="2100843"/>
            <a:ext cx="429768" cy="59740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0000000-0008-0000-0000-00007B0000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03" y="2538932"/>
            <a:ext cx="362702" cy="27202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85FBAD0-8842-A845-7B93-ADEE5B2200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4632" y="2028124"/>
            <a:ext cx="1483728" cy="68546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C25AF05-7841-EE05-8363-E6587EC378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55" y="2516978"/>
            <a:ext cx="362702" cy="28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  <p:bldP spid="62" grpId="0" animBg="1"/>
      <p:bldP spid="65" grpId="0" animBg="1"/>
      <p:bldP spid="9" grpId="0" animBg="1"/>
      <p:bldP spid="11" grpId="0" animBg="1"/>
      <p:bldP spid="40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DA020-140E-C2B0-34EE-D098409F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Précisions</a:t>
            </a:r>
            <a:endParaRPr lang="fr-FR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E31956-D98E-90A3-884C-3DBAF28C4C53}"/>
              </a:ext>
            </a:extLst>
          </p:cNvPr>
          <p:cNvSpPr/>
          <p:nvPr/>
        </p:nvSpPr>
        <p:spPr>
          <a:xfrm>
            <a:off x="468313" y="1435308"/>
            <a:ext cx="9791700" cy="461115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361950" lvl="1" indent="-187325" algn="just" defTabSz="18256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Le renversement latéral libre et le renversement AV libre sont considérés comme des </a:t>
            </a:r>
            <a:r>
              <a:rPr lang="fr-FR" sz="2400" dirty="0" err="1"/>
              <a:t>salti</a:t>
            </a:r>
            <a:r>
              <a:rPr lang="fr-FR" sz="2400" dirty="0"/>
              <a:t>.</a:t>
            </a:r>
          </a:p>
          <a:p>
            <a:pPr marL="361950" lvl="1" indent="-187325" algn="just" defTabSz="182563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61950" lvl="1" indent="-187325" algn="just" defTabSz="18256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Les 2 salti différents peuvent faire partie de la même série acrobatique.</a:t>
            </a:r>
          </a:p>
          <a:p>
            <a:pPr marL="361950" lvl="1" indent="-187325" algn="just" defTabSz="182563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61950" lvl="1" indent="-187325" algn="just" defTabSz="18256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Aucun Salto dans le mouvement: </a:t>
            </a:r>
            <a:r>
              <a:rPr lang="fr-FR" sz="2400" b="1" u="sng" dirty="0">
                <a:solidFill>
                  <a:srgbClr val="FF0000"/>
                </a:solidFill>
              </a:rPr>
              <a:t>- 2,00 Pts sur la note E </a:t>
            </a:r>
            <a:r>
              <a:rPr lang="fr-FR" sz="2400" u="sng" dirty="0"/>
              <a:t>(salto de la grille ou autre difficulté</a:t>
            </a:r>
            <a:r>
              <a:rPr lang="fr-FR" sz="2400" dirty="0"/>
              <a:t>)</a:t>
            </a:r>
          </a:p>
          <a:p>
            <a:pPr marL="361950" lvl="1" indent="-187325" algn="just" defTabSz="182563"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61950" lvl="1" indent="-187325" algn="just" defTabSz="18256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Le Twist tendu ou le Salto AR tendu ½ tour seront reconnus au bénéfice de la gymnaste.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76573A-16CB-4B27-40F7-9F1075F8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DA020-140E-C2B0-34EE-D098409F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/>
              <a:t>Précisions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76573A-16CB-4B27-40F7-9F1075F8B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943" y="504798"/>
            <a:ext cx="1138095" cy="758730"/>
          </a:xfrm>
          <a:prstGeom prst="rect">
            <a:avLst/>
          </a:prstGeom>
        </p:spPr>
      </p:pic>
      <p:pic>
        <p:nvPicPr>
          <p:cNvPr id="3" name="3. Renversement  Lateral Libre">
            <a:hlinkClick r:id="" action="ppaction://media"/>
            <a:extLst>
              <a:ext uri="{FF2B5EF4-FFF2-40B4-BE49-F238E27FC236}">
                <a16:creationId xmlns:a16="http://schemas.microsoft.com/office/drawing/2014/main" id="{2BF9E8A0-1CC3-9265-8ED7-6A4995F2C6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7612" y="1456417"/>
            <a:ext cx="8079467" cy="45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5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que des Contenus">
  <a:themeElements>
    <a:clrScheme name="FSCF">
      <a:dk1>
        <a:sysClr val="windowText" lastClr="000000"/>
      </a:dk1>
      <a:lt1>
        <a:sysClr val="window" lastClr="FFFFFF"/>
      </a:lt1>
      <a:dk2>
        <a:srgbClr val="808080"/>
      </a:dk2>
      <a:lt2>
        <a:srgbClr val="C0C0C0"/>
      </a:lt2>
      <a:accent1>
        <a:srgbClr val="0BA1E2"/>
      </a:accent1>
      <a:accent2>
        <a:srgbClr val="C60086"/>
      </a:accent2>
      <a:accent3>
        <a:srgbClr val="E8C425"/>
      </a:accent3>
      <a:accent4>
        <a:srgbClr val="C52F25"/>
      </a:accent4>
      <a:accent5>
        <a:srgbClr val="4BAC9A"/>
      </a:accent5>
      <a:accent6>
        <a:srgbClr val="F79646"/>
      </a:accent6>
      <a:hlink>
        <a:srgbClr val="0BA1E2"/>
      </a:hlink>
      <a:folHlink>
        <a:srgbClr val="C52F25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7578</TotalTime>
  <Words>884</Words>
  <Application>Microsoft Office PowerPoint</Application>
  <PresentationFormat>Personnalisé</PresentationFormat>
  <Paragraphs>230</Paragraphs>
  <Slides>18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1" baseType="lpstr">
      <vt:lpstr>Arial</vt:lpstr>
      <vt:lpstr>Calibri</vt:lpstr>
      <vt:lpstr>Masque des Contenus</vt:lpstr>
      <vt:lpstr>Présentation PowerPoint</vt:lpstr>
      <vt:lpstr>Familles d’éléments 6èmes. Eléments Gymniques (6-1) </vt:lpstr>
      <vt:lpstr>Saut fouetté avec changement de jambes avec 1 tour (6-3) </vt:lpstr>
      <vt:lpstr>Familles d’éléments 6èmes. ATR (6-2) </vt:lpstr>
      <vt:lpstr>Familles d’éléments 6èmes. Eléments acrobatiques latéraux (6-3) </vt:lpstr>
      <vt:lpstr>Familles d’éléments 6èmes. Eléments acrobatiques AV (6-4) </vt:lpstr>
      <vt:lpstr>Familles d’éléments 6èmes. Eléments acrobatiques AR (6-5) </vt:lpstr>
      <vt:lpstr>Précisions</vt:lpstr>
      <vt:lpstr>Précisions</vt:lpstr>
      <vt:lpstr>Répétitions</vt:lpstr>
      <vt:lpstr>Précisions</vt:lpstr>
      <vt:lpstr>Exigences de composition</vt:lpstr>
      <vt:lpstr>Exigences de composition</vt:lpstr>
      <vt:lpstr>Exigences de composition</vt:lpstr>
      <vt:lpstr>Les liaisons bonifiées</vt:lpstr>
      <vt:lpstr>Les liaisons bonifiées</vt:lpstr>
      <vt:lpstr>Les liaisons bonifiées</vt:lpstr>
      <vt:lpstr>Les liaisons bonifiées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Germinal FLORES</dc:creator>
  <cp:lastModifiedBy>Germinal FLORES</cp:lastModifiedBy>
  <cp:revision>224</cp:revision>
  <dcterms:created xsi:type="dcterms:W3CDTF">2014-03-28T08:32:44Z</dcterms:created>
  <dcterms:modified xsi:type="dcterms:W3CDTF">2025-09-02T17:42:12Z</dcterms:modified>
</cp:coreProperties>
</file>