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3" r:id="rId2"/>
    <p:sldId id="407" r:id="rId3"/>
    <p:sldId id="408" r:id="rId4"/>
    <p:sldId id="409" r:id="rId5"/>
    <p:sldId id="410" r:id="rId6"/>
    <p:sldId id="395" r:id="rId7"/>
    <p:sldId id="379" r:id="rId8"/>
    <p:sldId id="399" r:id="rId9"/>
    <p:sldId id="401" r:id="rId10"/>
    <p:sldId id="402" r:id="rId11"/>
    <p:sldId id="403" r:id="rId12"/>
    <p:sldId id="411" r:id="rId13"/>
    <p:sldId id="412" r:id="rId14"/>
    <p:sldId id="413" r:id="rId15"/>
    <p:sldId id="414" r:id="rId1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90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28/10/2024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5" Type="http://schemas.openxmlformats.org/officeDocument/2006/relationships/image" Target="../media/image8.jpg"/><Relationship Id="rId10" Type="http://schemas.openxmlformats.org/officeDocument/2006/relationships/image" Target="../media/image16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4.png"/><Relationship Id="rId7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8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8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8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9.png"/><Relationship Id="rId10" Type="http://schemas.openxmlformats.org/officeDocument/2006/relationships/image" Target="../media/image8.jpg"/><Relationship Id="rId4" Type="http://schemas.openxmlformats.org/officeDocument/2006/relationships/image" Target="../media/image48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44503DF9-9BDD-7D4A-22E9-44167A7EDCF7}"/>
              </a:ext>
            </a:extLst>
          </p:cNvPr>
          <p:cNvSpPr txBox="1">
            <a:spLocks/>
          </p:cNvSpPr>
          <p:nvPr/>
        </p:nvSpPr>
        <p:spPr>
          <a:xfrm>
            <a:off x="6075123" y="4922729"/>
            <a:ext cx="3682652" cy="870753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5734F0-3263-1CFA-F8E5-7EE5F3EF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00" y="462026"/>
            <a:ext cx="5939490" cy="395966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CEEDAE9-9868-405C-2810-5F96398F21F3}"/>
              </a:ext>
            </a:extLst>
          </p:cNvPr>
          <p:cNvSpPr txBox="1">
            <a:spLocks/>
          </p:cNvSpPr>
          <p:nvPr/>
        </p:nvSpPr>
        <p:spPr>
          <a:xfrm>
            <a:off x="8231739" y="2051168"/>
            <a:ext cx="1621951" cy="918218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endParaRPr lang="fr-FR" sz="54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54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54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C28F70-F254-D53D-DDB7-C36A42E7C7C7}"/>
              </a:ext>
            </a:extLst>
          </p:cNvPr>
          <p:cNvSpPr txBox="1">
            <a:spLocks/>
          </p:cNvSpPr>
          <p:nvPr/>
        </p:nvSpPr>
        <p:spPr>
          <a:xfrm>
            <a:off x="4278184" y="607555"/>
            <a:ext cx="5479591" cy="1263020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juge 6</a:t>
            </a:r>
            <a:r>
              <a:rPr lang="fr-F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8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48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4800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392789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719138" lvl="1" indent="-544513" algn="just">
              <a:spcAft>
                <a:spcPct val="20000"/>
              </a:spcAft>
              <a:buAutoNum type="arabicParenR" startAt="3"/>
            </a:pPr>
            <a:r>
              <a:rPr lang="fr-FR" sz="2400" dirty="0"/>
              <a:t>Un passage gymnique d’au moins 2 sauts différents appel 1 pied (liés directement ou indirectement (avec des pas courus, pas chassés, tours chaînés …) </a:t>
            </a:r>
            <a:r>
              <a:rPr lang="fr-FR" sz="3200" b="1" dirty="0"/>
              <a:t>et  </a:t>
            </a:r>
            <a:r>
              <a:rPr lang="fr-FR" sz="2400" dirty="0"/>
              <a:t>1 pirouette de 360° minimum</a:t>
            </a:r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r>
              <a:rPr lang="fr-FR" sz="2400" dirty="0"/>
              <a:t>4)  Trois éléments acrobatiques avec envol en AV, AR &amp; Latéral</a:t>
            </a:r>
          </a:p>
          <a:p>
            <a:pPr marL="914325" lvl="1" algn="just">
              <a:spcAft>
                <a:spcPct val="20000"/>
              </a:spcAft>
            </a:pPr>
            <a:r>
              <a:rPr lang="fr-FR" sz="1800" i="1" dirty="0"/>
              <a:t>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78637"/>
              </p:ext>
            </p:extLst>
          </p:nvPr>
        </p:nvGraphicFramePr>
        <p:xfrm>
          <a:off x="2233595" y="2997584"/>
          <a:ext cx="5075781" cy="10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3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801384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819792">
                  <a:extLst>
                    <a:ext uri="{9D8B030D-6E8A-4147-A177-3AD203B41FA5}">
                      <a16:colId xmlns:a16="http://schemas.microsoft.com/office/drawing/2014/main" val="1245204856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913942">
                  <a:extLst>
                    <a:ext uri="{9D8B030D-6E8A-4147-A177-3AD203B41FA5}">
                      <a16:colId xmlns:a16="http://schemas.microsoft.com/office/drawing/2014/main" val="1205958629"/>
                    </a:ext>
                  </a:extLst>
                </a:gridCol>
              </a:tblGrid>
              <a:tr h="476210"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Autres difficultés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Difficultés 6ème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85227"/>
              </p:ext>
            </p:extLst>
          </p:nvPr>
        </p:nvGraphicFramePr>
        <p:xfrm>
          <a:off x="791386" y="3282921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03BEEED6-993C-ADE6-EE4E-79911EDB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64546"/>
              </p:ext>
            </p:extLst>
          </p:nvPr>
        </p:nvGraphicFramePr>
        <p:xfrm>
          <a:off x="779401" y="5367563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BEA1317E-1834-8532-6A64-4F0D8643B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5500"/>
              </p:ext>
            </p:extLst>
          </p:nvPr>
        </p:nvGraphicFramePr>
        <p:xfrm>
          <a:off x="2197844" y="5105329"/>
          <a:ext cx="8022481" cy="10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00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242470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3099980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</a:tblGrid>
              <a:tr h="47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AV, Lat. &amp; AR en série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Lat. &amp; AR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puis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AV, Lat., AR non enchaînées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4BC148B-5974-1BCE-50FA-774ADC9C1064}"/>
              </a:ext>
            </a:extLst>
          </p:cNvPr>
          <p:cNvCxnSpPr>
            <a:cxnSpLocks/>
          </p:cNvCxnSpPr>
          <p:nvPr/>
        </p:nvCxnSpPr>
        <p:spPr>
          <a:xfrm>
            <a:off x="2289958" y="3530739"/>
            <a:ext cx="14601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16813B75-8E98-C6EE-678F-DD8179A9D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02" y="5649752"/>
            <a:ext cx="595901" cy="45288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2" y="5685316"/>
            <a:ext cx="400431" cy="40043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04CAC52-CC32-2E91-F180-09D67361E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45" y="5685316"/>
            <a:ext cx="400431" cy="407582"/>
          </a:xfrm>
          <a:prstGeom prst="rect">
            <a:avLst/>
          </a:prstGeom>
        </p:spPr>
      </p:pic>
      <p:sp>
        <p:nvSpPr>
          <p:cNvPr id="4" name="Bouée 7">
            <a:extLst>
              <a:ext uri="{FF2B5EF4-FFF2-40B4-BE49-F238E27FC236}">
                <a16:creationId xmlns:a16="http://schemas.microsoft.com/office/drawing/2014/main" id="{CDE9DAF7-480E-94FE-4FDD-F9AD2ED72D38}"/>
              </a:ext>
            </a:extLst>
          </p:cNvPr>
          <p:cNvSpPr/>
          <p:nvPr/>
        </p:nvSpPr>
        <p:spPr>
          <a:xfrm>
            <a:off x="4857571" y="2204688"/>
            <a:ext cx="653881" cy="642208"/>
          </a:xfrm>
          <a:prstGeom prst="donut">
            <a:avLst>
              <a:gd name="adj" fmla="val 8333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C59FCA-0BF4-A221-2EF4-C3A7DC40C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48" y="3431494"/>
            <a:ext cx="647790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04A94F-8FAA-FC8E-26A2-61FDA6E81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08" y="3431493"/>
            <a:ext cx="428685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3D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51" y="3564687"/>
            <a:ext cx="342218" cy="4334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8" y="3595999"/>
            <a:ext cx="422901" cy="37085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D0E242D-42D3-F47C-C598-2C67EBF1E19C}"/>
              </a:ext>
            </a:extLst>
          </p:cNvPr>
          <p:cNvCxnSpPr>
            <a:cxnSpLocks/>
          </p:cNvCxnSpPr>
          <p:nvPr/>
        </p:nvCxnSpPr>
        <p:spPr>
          <a:xfrm>
            <a:off x="4874181" y="3523641"/>
            <a:ext cx="14601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05" y="3523641"/>
            <a:ext cx="620541" cy="4313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60" y="3543143"/>
            <a:ext cx="340541" cy="431352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7ED4B46-A6C5-44F2-CF22-8B65F09BD36B}"/>
              </a:ext>
            </a:extLst>
          </p:cNvPr>
          <p:cNvCxnSpPr>
            <a:cxnSpLocks/>
          </p:cNvCxnSpPr>
          <p:nvPr/>
        </p:nvCxnSpPr>
        <p:spPr>
          <a:xfrm>
            <a:off x="2530002" y="4974713"/>
            <a:ext cx="18716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E27810E5-8EE7-5777-6A46-70D8A59966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86" y="5638484"/>
            <a:ext cx="329464" cy="41732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EEAE5A9-A217-E25F-B61C-9BDCA03F7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79" y="5685316"/>
            <a:ext cx="329464" cy="417321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0BCA1BE-4F53-1491-D559-203A9764BC51}"/>
              </a:ext>
            </a:extLst>
          </p:cNvPr>
          <p:cNvCxnSpPr>
            <a:cxnSpLocks/>
          </p:cNvCxnSpPr>
          <p:nvPr/>
        </p:nvCxnSpPr>
        <p:spPr>
          <a:xfrm>
            <a:off x="4960859" y="4985295"/>
            <a:ext cx="1135808" cy="99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2B5D87AE-1F23-90F2-9AD0-17559740C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61" y="5635549"/>
            <a:ext cx="543531" cy="4202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26" y="5619234"/>
            <a:ext cx="397267" cy="45288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0000000-0008-0000-0000-00005E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00" y="5685316"/>
            <a:ext cx="373392" cy="41732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36782804-D5B4-4BFF-4AF5-2C23F380F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06" y="5619234"/>
            <a:ext cx="543531" cy="4202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24F439-96BE-7171-9B07-93FE8851B4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2819896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719138" lvl="1" indent="-544513" algn="just">
              <a:spcAft>
                <a:spcPct val="20000"/>
              </a:spcAft>
            </a:pPr>
            <a:r>
              <a:rPr lang="fr-FR" sz="2400" dirty="0"/>
              <a:t>5)   Un saut à l’écart antéropostérieur  </a:t>
            </a:r>
            <a:r>
              <a:rPr lang="fr-FR" sz="3600" dirty="0"/>
              <a:t>≥ </a:t>
            </a:r>
            <a:r>
              <a:rPr lang="fr-FR" sz="2400" dirty="0"/>
              <a:t>à 150°</a:t>
            </a:r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/>
        </p:nvGraphicFramePr>
        <p:xfrm>
          <a:off x="2189315" y="2421370"/>
          <a:ext cx="5052214" cy="10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3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801384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819792">
                  <a:extLst>
                    <a:ext uri="{9D8B030D-6E8A-4147-A177-3AD203B41FA5}">
                      <a16:colId xmlns:a16="http://schemas.microsoft.com/office/drawing/2014/main" val="1245204856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890375">
                  <a:extLst>
                    <a:ext uri="{9D8B030D-6E8A-4147-A177-3AD203B41FA5}">
                      <a16:colId xmlns:a16="http://schemas.microsoft.com/office/drawing/2014/main" val="1205958629"/>
                    </a:ext>
                  </a:extLst>
                </a:gridCol>
              </a:tblGrid>
              <a:tr h="476210"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Autres difficultés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Difficultés 6ème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34613"/>
              </p:ext>
            </p:extLst>
          </p:nvPr>
        </p:nvGraphicFramePr>
        <p:xfrm>
          <a:off x="791386" y="2769355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0C59FCA-0BF4-A221-2EF4-C3A7DC40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59" y="2852853"/>
            <a:ext cx="647790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04A94F-8FAA-FC8E-26A2-61FDA6E8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57" y="2863230"/>
            <a:ext cx="428685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54" y="3035379"/>
            <a:ext cx="422901" cy="370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01" y="2986205"/>
            <a:ext cx="620541" cy="4313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55" y="2930446"/>
            <a:ext cx="620542" cy="4654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94" y="2930447"/>
            <a:ext cx="620541" cy="4654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970F8C-700A-C839-610A-EE7420E61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liaisons bonifiées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314999" y="1329024"/>
            <a:ext cx="9791700" cy="503588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174625" lvl="1" algn="just">
              <a:spcAft>
                <a:spcPct val="20000"/>
              </a:spcAft>
            </a:pPr>
            <a:r>
              <a:rPr lang="fr-FR" sz="2400" dirty="0"/>
              <a:t>Liaison directe : sont considérées en liaison directe les Autres Difficultés ou Difficultés 6èmes exécutées sans arrêt, sans élan intermédiaire, sans pas intermédiaire ou perte d’équilibre. </a:t>
            </a:r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Salto AV en liaison directe avec deux Autres Difficultés ou difficultés 6èmes, acrobatiques avec envol.</a:t>
            </a:r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57149"/>
              </p:ext>
            </p:extLst>
          </p:nvPr>
        </p:nvGraphicFramePr>
        <p:xfrm>
          <a:off x="1054887" y="4099420"/>
          <a:ext cx="8771534" cy="154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920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734070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734070">
                  <a:extLst>
                    <a:ext uri="{9D8B030D-6E8A-4147-A177-3AD203B41FA5}">
                      <a16:colId xmlns:a16="http://schemas.microsoft.com/office/drawing/2014/main" val="3037826897"/>
                    </a:ext>
                  </a:extLst>
                </a:gridCol>
                <a:gridCol w="811321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882403">
                  <a:extLst>
                    <a:ext uri="{9D8B030D-6E8A-4147-A177-3AD203B41FA5}">
                      <a16:colId xmlns:a16="http://schemas.microsoft.com/office/drawing/2014/main" val="1452476766"/>
                    </a:ext>
                  </a:extLst>
                </a:gridCol>
                <a:gridCol w="687015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818747">
                  <a:extLst>
                    <a:ext uri="{9D8B030D-6E8A-4147-A177-3AD203B41FA5}">
                      <a16:colId xmlns:a16="http://schemas.microsoft.com/office/drawing/2014/main" val="1205958629"/>
                    </a:ext>
                  </a:extLst>
                </a:gridCol>
                <a:gridCol w="818747">
                  <a:extLst>
                    <a:ext uri="{9D8B030D-6E8A-4147-A177-3AD203B41FA5}">
                      <a16:colId xmlns:a16="http://schemas.microsoft.com/office/drawing/2014/main" val="1335610159"/>
                    </a:ext>
                  </a:extLst>
                </a:gridCol>
                <a:gridCol w="818747">
                  <a:extLst>
                    <a:ext uri="{9D8B030D-6E8A-4147-A177-3AD203B41FA5}">
                      <a16:colId xmlns:a16="http://schemas.microsoft.com/office/drawing/2014/main" val="4256520022"/>
                    </a:ext>
                  </a:extLst>
                </a:gridCol>
                <a:gridCol w="818747">
                  <a:extLst>
                    <a:ext uri="{9D8B030D-6E8A-4147-A177-3AD203B41FA5}">
                      <a16:colId xmlns:a16="http://schemas.microsoft.com/office/drawing/2014/main" val="2175175130"/>
                    </a:ext>
                  </a:extLst>
                </a:gridCol>
                <a:gridCol w="818747">
                  <a:extLst>
                    <a:ext uri="{9D8B030D-6E8A-4147-A177-3AD203B41FA5}">
                      <a16:colId xmlns:a16="http://schemas.microsoft.com/office/drawing/2014/main" val="100185559"/>
                    </a:ext>
                  </a:extLst>
                </a:gridCol>
              </a:tblGrid>
              <a:tr h="807355"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7424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4509"/>
              </p:ext>
            </p:extLst>
          </p:nvPr>
        </p:nvGraphicFramePr>
        <p:xfrm>
          <a:off x="620713" y="2480154"/>
          <a:ext cx="4383221" cy="51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21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515286">
                <a:tc>
                  <a:txBody>
                    <a:bodyPr/>
                    <a:lstStyle/>
                    <a:p>
                      <a:r>
                        <a:rPr lang="fr-FR" sz="2400" u="sng" dirty="0">
                          <a:solidFill>
                            <a:schemeClr val="tx1"/>
                          </a:solidFill>
                        </a:rPr>
                        <a:t>Bonification de 0,30 Pt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A828BBFD-8694-5051-4B4E-D1045BBA5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90" y="4351113"/>
            <a:ext cx="400431" cy="4004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713D046-DF25-FBB0-2799-A31E3CCB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57" y="4229119"/>
            <a:ext cx="422756" cy="48194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A8CB73-AAF9-7807-D166-71FFA1CE7C6A}"/>
              </a:ext>
            </a:extLst>
          </p:cNvPr>
          <p:cNvCxnSpPr>
            <a:cxnSpLocks/>
          </p:cNvCxnSpPr>
          <p:nvPr/>
        </p:nvCxnSpPr>
        <p:spPr>
          <a:xfrm>
            <a:off x="1275062" y="4117440"/>
            <a:ext cx="17061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85027-5B01-4CA6-7E7C-D4DACB7FC5CE}"/>
              </a:ext>
            </a:extLst>
          </p:cNvPr>
          <p:cNvSpPr/>
          <p:nvPr/>
        </p:nvSpPr>
        <p:spPr>
          <a:xfrm>
            <a:off x="1234877" y="5003745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732F55C-1FDC-4A15-0DE3-09DABAE5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61" y="4337292"/>
            <a:ext cx="400431" cy="4004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EFFC53-6979-BA6A-8FB6-E294A874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29" y="4351113"/>
            <a:ext cx="400431" cy="4004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E135C1E-290C-1E7A-B14D-0CB08E314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72" y="4323158"/>
            <a:ext cx="329464" cy="4173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03F239-9722-88ED-C902-C83826EC2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4" y="4337292"/>
            <a:ext cx="329464" cy="4173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ACD200-9C74-B70E-B1F6-0C40D8B21E0C}"/>
              </a:ext>
            </a:extLst>
          </p:cNvPr>
          <p:cNvSpPr/>
          <p:nvPr/>
        </p:nvSpPr>
        <p:spPr>
          <a:xfrm>
            <a:off x="4384326" y="5003745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D4286-E032-FB3E-E941-A89854A26F91}"/>
              </a:ext>
            </a:extLst>
          </p:cNvPr>
          <p:cNvSpPr/>
          <p:nvPr/>
        </p:nvSpPr>
        <p:spPr>
          <a:xfrm>
            <a:off x="7457161" y="4999428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1143CB6-E641-0F0A-8417-B9AF9D110877}"/>
              </a:ext>
            </a:extLst>
          </p:cNvPr>
          <p:cNvCxnSpPr>
            <a:cxnSpLocks/>
          </p:cNvCxnSpPr>
          <p:nvPr/>
        </p:nvCxnSpPr>
        <p:spPr>
          <a:xfrm>
            <a:off x="4356950" y="4122934"/>
            <a:ext cx="18291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3EC804D-E4FC-CFFF-B01F-0D27F53F1EB8}"/>
              </a:ext>
            </a:extLst>
          </p:cNvPr>
          <p:cNvCxnSpPr>
            <a:cxnSpLocks/>
          </p:cNvCxnSpPr>
          <p:nvPr/>
        </p:nvCxnSpPr>
        <p:spPr>
          <a:xfrm>
            <a:off x="7681858" y="4122934"/>
            <a:ext cx="18291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845C7AE4-1B1D-EBA5-FED5-521D4C2AB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98" y="4320748"/>
            <a:ext cx="329464" cy="42680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B80730A-DC7F-962C-720D-8E7C1EE9E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73" y="4351113"/>
            <a:ext cx="400431" cy="4075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0998FDD-ADF7-4E32-1D45-37FDD4B63297}"/>
              </a:ext>
            </a:extLst>
          </p:cNvPr>
          <p:cNvSpPr/>
          <p:nvPr/>
        </p:nvSpPr>
        <p:spPr>
          <a:xfrm>
            <a:off x="5853715" y="501359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3A9116-340B-60D9-0FE0-A682CC5100F9}"/>
              </a:ext>
            </a:extLst>
          </p:cNvPr>
          <p:cNvSpPr/>
          <p:nvPr/>
        </p:nvSpPr>
        <p:spPr>
          <a:xfrm>
            <a:off x="9164462" y="4994038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8AB9ED1-6FC4-71F6-9958-189970B28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17080"/>
              </p:ext>
            </p:extLst>
          </p:nvPr>
        </p:nvGraphicFramePr>
        <p:xfrm>
          <a:off x="1954176" y="5003745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4EA00471-1D9A-8237-7C15-6C128AF7A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53172"/>
              </p:ext>
            </p:extLst>
          </p:nvPr>
        </p:nvGraphicFramePr>
        <p:xfrm>
          <a:off x="2677726" y="5013594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5A34E05C-5978-8DC2-A353-CE46E3181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16890"/>
              </p:ext>
            </p:extLst>
          </p:nvPr>
        </p:nvGraphicFramePr>
        <p:xfrm>
          <a:off x="5064358" y="4999428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DE5FCCF3-92F8-310B-165D-EAC77E8C4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27171"/>
              </p:ext>
            </p:extLst>
          </p:nvPr>
        </p:nvGraphicFramePr>
        <p:xfrm>
          <a:off x="8265593" y="5093104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39" name="Image 38">
            <a:extLst>
              <a:ext uri="{FF2B5EF4-FFF2-40B4-BE49-F238E27FC236}">
                <a16:creationId xmlns:a16="http://schemas.microsoft.com/office/drawing/2014/main" id="{7A265E1B-1A83-FF26-EC2C-C39477D6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54" y="4324364"/>
            <a:ext cx="533881" cy="4610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6D287B-53A5-B396-58AA-2C3BCAD6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liaisons bonifiées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570068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Saut de mains + salto Av Groupé ou carpé :</a:t>
            </a:r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Saut de mains + Flip Avant (ou inverse) :</a:t>
            </a:r>
          </a:p>
          <a:p>
            <a:pPr marL="719138" lvl="1" indent="-544513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27114"/>
              </p:ext>
            </p:extLst>
          </p:nvPr>
        </p:nvGraphicFramePr>
        <p:xfrm>
          <a:off x="1656224" y="2546266"/>
          <a:ext cx="4754672" cy="124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786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948333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785105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1151996">
                  <a:extLst>
                    <a:ext uri="{9D8B030D-6E8A-4147-A177-3AD203B41FA5}">
                      <a16:colId xmlns:a16="http://schemas.microsoft.com/office/drawing/2014/main" val="3221317254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</a:tblGrid>
              <a:tr h="648177"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60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29297"/>
              </p:ext>
            </p:extLst>
          </p:nvPr>
        </p:nvGraphicFramePr>
        <p:xfrm>
          <a:off x="436952" y="1443295"/>
          <a:ext cx="4089072" cy="52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072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522255">
                <a:tc>
                  <a:txBody>
                    <a:bodyPr/>
                    <a:lstStyle/>
                    <a:p>
                      <a:r>
                        <a:rPr lang="fr-FR" sz="2400" u="sng" dirty="0">
                          <a:solidFill>
                            <a:schemeClr val="tx1"/>
                          </a:solidFill>
                        </a:rPr>
                        <a:t>Bonification de 0,30 Pt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5713D046-DF25-FBB0-2799-A31E3CCB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40" y="2632709"/>
            <a:ext cx="422756" cy="48194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A8CB73-AAF9-7807-D166-71FFA1CE7C6A}"/>
              </a:ext>
            </a:extLst>
          </p:cNvPr>
          <p:cNvCxnSpPr>
            <a:cxnSpLocks/>
          </p:cNvCxnSpPr>
          <p:nvPr/>
        </p:nvCxnSpPr>
        <p:spPr>
          <a:xfrm flipV="1">
            <a:off x="1953239" y="2570925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85027-5B01-4CA6-7E7C-D4DACB7FC5CE}"/>
              </a:ext>
            </a:extLst>
          </p:cNvPr>
          <p:cNvSpPr/>
          <p:nvPr/>
        </p:nvSpPr>
        <p:spPr>
          <a:xfrm>
            <a:off x="2757390" y="3257325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1EFFC53-6979-BA6A-8FB6-E294A874F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26" y="2723132"/>
            <a:ext cx="400431" cy="4004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ACD200-9C74-B70E-B1F6-0C40D8B21E0C}"/>
              </a:ext>
            </a:extLst>
          </p:cNvPr>
          <p:cNvSpPr/>
          <p:nvPr/>
        </p:nvSpPr>
        <p:spPr>
          <a:xfrm>
            <a:off x="5750084" y="325672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1143CB6-E641-0F0A-8417-B9AF9D110877}"/>
              </a:ext>
            </a:extLst>
          </p:cNvPr>
          <p:cNvCxnSpPr>
            <a:cxnSpLocks/>
          </p:cNvCxnSpPr>
          <p:nvPr/>
        </p:nvCxnSpPr>
        <p:spPr>
          <a:xfrm>
            <a:off x="4750348" y="2570925"/>
            <a:ext cx="126576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8AB9ED1-6FC4-71F6-9958-189970B28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70142"/>
              </p:ext>
            </p:extLst>
          </p:nvPr>
        </p:nvGraphicFramePr>
        <p:xfrm>
          <a:off x="1879390" y="3306830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4EA00471-1D9A-8237-7C15-6C128AF7A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3438"/>
              </p:ext>
            </p:extLst>
          </p:nvPr>
        </p:nvGraphicFramePr>
        <p:xfrm>
          <a:off x="4493533" y="3328871"/>
          <a:ext cx="7432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39" name="Image 38">
            <a:extLst>
              <a:ext uri="{FF2B5EF4-FFF2-40B4-BE49-F238E27FC236}">
                <a16:creationId xmlns:a16="http://schemas.microsoft.com/office/drawing/2014/main" id="{7A265E1B-1A83-FF26-EC2C-C39477D65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95" y="2681512"/>
            <a:ext cx="533881" cy="4610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3112E9-C461-3B15-4842-9179A2E0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43" y="2632223"/>
            <a:ext cx="422756" cy="481942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4664DC4-D24F-6E4C-FB8A-6042BF51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84166"/>
              </p:ext>
            </p:extLst>
          </p:nvPr>
        </p:nvGraphicFramePr>
        <p:xfrm>
          <a:off x="1781961" y="4686750"/>
          <a:ext cx="4729567" cy="1378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39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896503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780989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1200701">
                  <a:extLst>
                    <a:ext uri="{9D8B030D-6E8A-4147-A177-3AD203B41FA5}">
                      <a16:colId xmlns:a16="http://schemas.microsoft.com/office/drawing/2014/main" val="2613524870"/>
                    </a:ext>
                  </a:extLst>
                </a:gridCol>
                <a:gridCol w="839035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</a:tblGrid>
              <a:tr h="717980"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6602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3554244E-532A-FFB2-F00C-444CE648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2" y="4715019"/>
            <a:ext cx="422756" cy="4819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7D6196-F83F-3069-9A7C-C1CE727D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51" y="4765042"/>
            <a:ext cx="422756" cy="4819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7E8C81C-0250-885D-845B-A41791A13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03" y="4748534"/>
            <a:ext cx="380480" cy="4819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F415AD4-8F2A-19D7-69E9-358A6817B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1" y="4782826"/>
            <a:ext cx="380480" cy="4819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5942D4-051C-2B23-380C-172BE3864A01}"/>
              </a:ext>
            </a:extLst>
          </p:cNvPr>
          <p:cNvSpPr/>
          <p:nvPr/>
        </p:nvSpPr>
        <p:spPr>
          <a:xfrm>
            <a:off x="2933496" y="5501090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4A0B30-D0A3-9469-406B-44871109D92E}"/>
              </a:ext>
            </a:extLst>
          </p:cNvPr>
          <p:cNvSpPr/>
          <p:nvPr/>
        </p:nvSpPr>
        <p:spPr>
          <a:xfrm>
            <a:off x="4970017" y="5487161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89DFD7EC-56AE-57CB-8E9D-DAB169337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08959"/>
              </p:ext>
            </p:extLst>
          </p:nvPr>
        </p:nvGraphicFramePr>
        <p:xfrm>
          <a:off x="1953239" y="5484773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BF6AFF79-C30C-C579-5EAB-3059D1EF2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998"/>
              </p:ext>
            </p:extLst>
          </p:nvPr>
        </p:nvGraphicFramePr>
        <p:xfrm>
          <a:off x="5779424" y="5518530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3E9522F-8401-A92F-FB9E-E23B949EA3A0}"/>
              </a:ext>
            </a:extLst>
          </p:cNvPr>
          <p:cNvCxnSpPr>
            <a:cxnSpLocks/>
          </p:cNvCxnSpPr>
          <p:nvPr/>
        </p:nvCxnSpPr>
        <p:spPr>
          <a:xfrm flipV="1">
            <a:off x="1917496" y="4686750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99AD3ED-A277-65A3-F3B3-7563E29C411E}"/>
              </a:ext>
            </a:extLst>
          </p:cNvPr>
          <p:cNvCxnSpPr>
            <a:cxnSpLocks/>
          </p:cNvCxnSpPr>
          <p:nvPr/>
        </p:nvCxnSpPr>
        <p:spPr>
          <a:xfrm flipV="1">
            <a:off x="4910190" y="4667649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63FBE4F-7953-63DD-BB72-6A945A8C7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4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liaisons bonifiées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518362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Saut de mains + salto Av Tendu, Groupé 1 tour, Tendu 1 tour :</a:t>
            </a:r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Flip Avant + Salto AV Gr, Salto AV Carpé, Salto AV Tendu, Salto AV Tendu 1 tour</a:t>
            </a:r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78730"/>
              </p:ext>
            </p:extLst>
          </p:nvPr>
        </p:nvGraphicFramePr>
        <p:xfrm>
          <a:off x="1731598" y="2594743"/>
          <a:ext cx="7710816" cy="137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9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986483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816689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1198339">
                  <a:extLst>
                    <a:ext uri="{9D8B030D-6E8A-4147-A177-3AD203B41FA5}">
                      <a16:colId xmlns:a16="http://schemas.microsoft.com/office/drawing/2014/main" val="3221317254"/>
                    </a:ext>
                  </a:extLst>
                </a:gridCol>
                <a:gridCol w="951186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951186">
                  <a:extLst>
                    <a:ext uri="{9D8B030D-6E8A-4147-A177-3AD203B41FA5}">
                      <a16:colId xmlns:a16="http://schemas.microsoft.com/office/drawing/2014/main" val="343921773"/>
                    </a:ext>
                  </a:extLst>
                </a:gridCol>
                <a:gridCol w="952605">
                  <a:extLst>
                    <a:ext uri="{9D8B030D-6E8A-4147-A177-3AD203B41FA5}">
                      <a16:colId xmlns:a16="http://schemas.microsoft.com/office/drawing/2014/main" val="1893602516"/>
                    </a:ext>
                  </a:extLst>
                </a:gridCol>
                <a:gridCol w="887137">
                  <a:extLst>
                    <a:ext uri="{9D8B030D-6E8A-4147-A177-3AD203B41FA5}">
                      <a16:colId xmlns:a16="http://schemas.microsoft.com/office/drawing/2014/main" val="4053570200"/>
                    </a:ext>
                  </a:extLst>
                </a:gridCol>
              </a:tblGrid>
              <a:tr h="717980"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6602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01546"/>
              </p:ext>
            </p:extLst>
          </p:nvPr>
        </p:nvGraphicFramePr>
        <p:xfrm>
          <a:off x="436952" y="1443295"/>
          <a:ext cx="4089072" cy="52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072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522255">
                <a:tc>
                  <a:txBody>
                    <a:bodyPr/>
                    <a:lstStyle/>
                    <a:p>
                      <a:r>
                        <a:rPr lang="fr-FR" sz="2400" u="sng" dirty="0">
                          <a:solidFill>
                            <a:schemeClr val="tx1"/>
                          </a:solidFill>
                        </a:rPr>
                        <a:t>Bonification de 0,50 Pt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5713D046-DF25-FBB0-2799-A31E3CCB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2" y="2668201"/>
            <a:ext cx="422756" cy="48194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A8CB73-AAF9-7807-D166-71FFA1CE7C6A}"/>
              </a:ext>
            </a:extLst>
          </p:cNvPr>
          <p:cNvCxnSpPr>
            <a:cxnSpLocks/>
          </p:cNvCxnSpPr>
          <p:nvPr/>
        </p:nvCxnSpPr>
        <p:spPr>
          <a:xfrm flipV="1">
            <a:off x="2043542" y="2644466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85027-5B01-4CA6-7E7C-D4DACB7FC5CE}"/>
              </a:ext>
            </a:extLst>
          </p:cNvPr>
          <p:cNvSpPr/>
          <p:nvPr/>
        </p:nvSpPr>
        <p:spPr>
          <a:xfrm>
            <a:off x="2883436" y="342344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ACD200-9C74-B70E-B1F6-0C40D8B21E0C}"/>
              </a:ext>
            </a:extLst>
          </p:cNvPr>
          <p:cNvSpPr/>
          <p:nvPr/>
        </p:nvSpPr>
        <p:spPr>
          <a:xfrm>
            <a:off x="5820505" y="341400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1143CB6-E641-0F0A-8417-B9AF9D110877}"/>
              </a:ext>
            </a:extLst>
          </p:cNvPr>
          <p:cNvCxnSpPr>
            <a:cxnSpLocks/>
          </p:cNvCxnSpPr>
          <p:nvPr/>
        </p:nvCxnSpPr>
        <p:spPr>
          <a:xfrm>
            <a:off x="4910190" y="2647886"/>
            <a:ext cx="126576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8AB9ED1-6FC4-71F6-9958-189970B28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70770"/>
              </p:ext>
            </p:extLst>
          </p:nvPr>
        </p:nvGraphicFramePr>
        <p:xfrm>
          <a:off x="1885588" y="3462561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4EA00471-1D9A-8237-7C15-6C128AF7A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09137"/>
              </p:ext>
            </p:extLst>
          </p:nvPr>
        </p:nvGraphicFramePr>
        <p:xfrm>
          <a:off x="4598407" y="3453116"/>
          <a:ext cx="7432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2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C3112E9-C461-3B15-4842-9179A2E0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80" y="2701030"/>
            <a:ext cx="422756" cy="481942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4664DC4-D24F-6E4C-FB8A-6042BF51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92159"/>
              </p:ext>
            </p:extLst>
          </p:nvPr>
        </p:nvGraphicFramePr>
        <p:xfrm>
          <a:off x="1276664" y="4919405"/>
          <a:ext cx="8744158" cy="164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07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774858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804293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2613524870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801666">
                  <a:extLst>
                    <a:ext uri="{9D8B030D-6E8A-4147-A177-3AD203B41FA5}">
                      <a16:colId xmlns:a16="http://schemas.microsoft.com/office/drawing/2014/main" val="1783001278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val="2562193888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520213069"/>
                    </a:ext>
                  </a:extLst>
                </a:gridCol>
                <a:gridCol w="814191">
                  <a:extLst>
                    <a:ext uri="{9D8B030D-6E8A-4147-A177-3AD203B41FA5}">
                      <a16:colId xmlns:a16="http://schemas.microsoft.com/office/drawing/2014/main" val="394553941"/>
                    </a:ext>
                  </a:extLst>
                </a:gridCol>
                <a:gridCol w="801666">
                  <a:extLst>
                    <a:ext uri="{9D8B030D-6E8A-4147-A177-3AD203B41FA5}">
                      <a16:colId xmlns:a16="http://schemas.microsoft.com/office/drawing/2014/main" val="3021881849"/>
                    </a:ext>
                  </a:extLst>
                </a:gridCol>
                <a:gridCol w="826718">
                  <a:extLst>
                    <a:ext uri="{9D8B030D-6E8A-4147-A177-3AD203B41FA5}">
                      <a16:colId xmlns:a16="http://schemas.microsoft.com/office/drawing/2014/main" val="2935713715"/>
                    </a:ext>
                  </a:extLst>
                </a:gridCol>
              </a:tblGrid>
              <a:tr h="819273"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8249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07E8C81C-0250-885D-845B-A41791A13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7" y="5088482"/>
            <a:ext cx="380480" cy="4819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F415AD4-8F2A-19D7-69E9-358A6817B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23" y="5103336"/>
            <a:ext cx="380480" cy="4819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5942D4-051C-2B23-380C-172BE3864A01}"/>
              </a:ext>
            </a:extLst>
          </p:cNvPr>
          <p:cNvSpPr/>
          <p:nvPr/>
        </p:nvSpPr>
        <p:spPr>
          <a:xfrm>
            <a:off x="1399462" y="582217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4A0B30-D0A3-9469-406B-44871109D92E}"/>
              </a:ext>
            </a:extLst>
          </p:cNvPr>
          <p:cNvSpPr/>
          <p:nvPr/>
        </p:nvSpPr>
        <p:spPr>
          <a:xfrm>
            <a:off x="3791894" y="5844227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3E9522F-8401-A92F-FB9E-E23B949EA3A0}"/>
              </a:ext>
            </a:extLst>
          </p:cNvPr>
          <p:cNvCxnSpPr>
            <a:cxnSpLocks/>
          </p:cNvCxnSpPr>
          <p:nvPr/>
        </p:nvCxnSpPr>
        <p:spPr>
          <a:xfrm flipV="1">
            <a:off x="1341382" y="4958354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99AD3ED-A277-65A3-F3B3-7563E29C411E}"/>
              </a:ext>
            </a:extLst>
          </p:cNvPr>
          <p:cNvCxnSpPr>
            <a:cxnSpLocks/>
          </p:cNvCxnSpPr>
          <p:nvPr/>
        </p:nvCxnSpPr>
        <p:spPr>
          <a:xfrm flipV="1">
            <a:off x="3910062" y="4959563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A844A5A-FDCD-9DDD-0AFE-4967392F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01" y="2701030"/>
            <a:ext cx="422756" cy="481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7D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9" y="2690433"/>
            <a:ext cx="676816" cy="507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6" y="2729256"/>
            <a:ext cx="572832" cy="43535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DE102DC-FCCE-9149-D6C1-C9DB38486F53}"/>
              </a:ext>
            </a:extLst>
          </p:cNvPr>
          <p:cNvCxnSpPr>
            <a:cxnSpLocks/>
          </p:cNvCxnSpPr>
          <p:nvPr/>
        </p:nvCxnSpPr>
        <p:spPr>
          <a:xfrm>
            <a:off x="7822901" y="2601725"/>
            <a:ext cx="126576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D0D1F503-0D12-2F6B-B5A9-B24C4B47F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63566"/>
              </p:ext>
            </p:extLst>
          </p:nvPr>
        </p:nvGraphicFramePr>
        <p:xfrm>
          <a:off x="7764958" y="3443005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7F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96" y="2787426"/>
            <a:ext cx="569745" cy="3912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F5679D-EC5B-E761-773C-79561B0DD3AE}"/>
              </a:ext>
            </a:extLst>
          </p:cNvPr>
          <p:cNvSpPr/>
          <p:nvPr/>
        </p:nvSpPr>
        <p:spPr>
          <a:xfrm>
            <a:off x="8760150" y="3439082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716180-3633-5CC4-1FFC-A83F7E94E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76" y="5111777"/>
            <a:ext cx="572832" cy="4353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999269-D19F-4BF9-DFD3-F57F8E45F702}"/>
              </a:ext>
            </a:extLst>
          </p:cNvPr>
          <p:cNvSpPr/>
          <p:nvPr/>
        </p:nvSpPr>
        <p:spPr>
          <a:xfrm>
            <a:off x="2078791" y="5768224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FDDCA3-0A41-28DA-B182-4F97FB32E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34" y="5134801"/>
            <a:ext cx="558039" cy="4819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5AA7D70-015B-1DA9-D1AF-95BE94BEF99B}"/>
              </a:ext>
            </a:extLst>
          </p:cNvPr>
          <p:cNvSpPr/>
          <p:nvPr/>
        </p:nvSpPr>
        <p:spPr>
          <a:xfrm>
            <a:off x="4523392" y="5779455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F46ACE6-FE13-5A45-072D-A6588A7BB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96" y="5088482"/>
            <a:ext cx="380480" cy="48194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EBF78F-550C-EE63-EF40-DDF4173CEF1B}"/>
              </a:ext>
            </a:extLst>
          </p:cNvPr>
          <p:cNvSpPr/>
          <p:nvPr/>
        </p:nvSpPr>
        <p:spPr>
          <a:xfrm>
            <a:off x="6175958" y="5865922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505001E-9580-08DB-3DFC-F9F744AB96F1}"/>
              </a:ext>
            </a:extLst>
          </p:cNvPr>
          <p:cNvCxnSpPr>
            <a:cxnSpLocks/>
          </p:cNvCxnSpPr>
          <p:nvPr/>
        </p:nvCxnSpPr>
        <p:spPr>
          <a:xfrm flipV="1">
            <a:off x="6175958" y="4961951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1C860D5F-4E67-6266-FBE6-285E6D16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89" y="5135524"/>
            <a:ext cx="658738" cy="49405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2253AB6-55D9-F0B3-D9C1-F385FD891A02}"/>
              </a:ext>
            </a:extLst>
          </p:cNvPr>
          <p:cNvSpPr/>
          <p:nvPr/>
        </p:nvSpPr>
        <p:spPr>
          <a:xfrm>
            <a:off x="6844063" y="5768224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F20E136-D4A8-93E7-809D-9AA78E46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10" y="5104643"/>
            <a:ext cx="380480" cy="481942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EE2FB94-C6F5-3437-42B1-D71C4FA50CC3}"/>
              </a:ext>
            </a:extLst>
          </p:cNvPr>
          <p:cNvCxnSpPr>
            <a:cxnSpLocks/>
          </p:cNvCxnSpPr>
          <p:nvPr/>
        </p:nvCxnSpPr>
        <p:spPr>
          <a:xfrm flipV="1">
            <a:off x="8569910" y="4963973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7FFC5B-AB35-3CF3-6CD0-9266939A0EA7}"/>
              </a:ext>
            </a:extLst>
          </p:cNvPr>
          <p:cNvSpPr/>
          <p:nvPr/>
        </p:nvSpPr>
        <p:spPr>
          <a:xfrm>
            <a:off x="8584439" y="5865922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8855EC4-47E5-55FA-51C6-CC25BA84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54" y="5238307"/>
            <a:ext cx="569745" cy="39127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1A20B78-981E-0E65-CB42-D4C07508E9CC}"/>
              </a:ext>
            </a:extLst>
          </p:cNvPr>
          <p:cNvSpPr/>
          <p:nvPr/>
        </p:nvSpPr>
        <p:spPr>
          <a:xfrm>
            <a:off x="9288664" y="5782311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E23D34-E543-0140-536B-0E0140A00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4" grpId="0" animBg="1"/>
      <p:bldP spid="30" grpId="0" animBg="1"/>
      <p:bldP spid="26" grpId="0" animBg="1"/>
      <p:bldP spid="14" grpId="0" animBg="1"/>
      <p:bldP spid="28" grpId="0" animBg="1"/>
      <p:bldP spid="31" grpId="0" animBg="1"/>
      <p:bldP spid="37" grpId="0" animBg="1"/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Les liaisons bonifiées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259829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517525" lvl="1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Liaison directe de deux </a:t>
            </a:r>
            <a:r>
              <a:rPr lang="fr-FR" sz="2400" dirty="0" err="1"/>
              <a:t>salti</a:t>
            </a:r>
            <a:r>
              <a:rPr lang="fr-FR" sz="2400" dirty="0"/>
              <a:t> différents :</a:t>
            </a:r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/>
        </p:nvGraphicFramePr>
        <p:xfrm>
          <a:off x="436952" y="1443295"/>
          <a:ext cx="4089072" cy="52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072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522255">
                <a:tc>
                  <a:txBody>
                    <a:bodyPr/>
                    <a:lstStyle/>
                    <a:p>
                      <a:r>
                        <a:rPr lang="fr-FR" sz="2400" u="sng" dirty="0">
                          <a:solidFill>
                            <a:schemeClr val="tx1"/>
                          </a:solidFill>
                        </a:rPr>
                        <a:t>Bonification de 0,50 Pt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4664DC4-D24F-6E4C-FB8A-6042BF51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31383"/>
              </p:ext>
            </p:extLst>
          </p:nvPr>
        </p:nvGraphicFramePr>
        <p:xfrm>
          <a:off x="468313" y="2926360"/>
          <a:ext cx="9752011" cy="164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89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864168">
                  <a:extLst>
                    <a:ext uri="{9D8B030D-6E8A-4147-A177-3AD203B41FA5}">
                      <a16:colId xmlns:a16="http://schemas.microsoft.com/office/drawing/2014/main" val="1638554697"/>
                    </a:ext>
                  </a:extLst>
                </a:gridCol>
                <a:gridCol w="896996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935976">
                  <a:extLst>
                    <a:ext uri="{9D8B030D-6E8A-4147-A177-3AD203B41FA5}">
                      <a16:colId xmlns:a16="http://schemas.microsoft.com/office/drawing/2014/main" val="2613524870"/>
                    </a:ext>
                  </a:extLst>
                </a:gridCol>
                <a:gridCol w="880095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894066">
                  <a:extLst>
                    <a:ext uri="{9D8B030D-6E8A-4147-A177-3AD203B41FA5}">
                      <a16:colId xmlns:a16="http://schemas.microsoft.com/office/drawing/2014/main" val="1783001278"/>
                    </a:ext>
                  </a:extLst>
                </a:gridCol>
                <a:gridCol w="866126">
                  <a:extLst>
                    <a:ext uri="{9D8B030D-6E8A-4147-A177-3AD203B41FA5}">
                      <a16:colId xmlns:a16="http://schemas.microsoft.com/office/drawing/2014/main" val="2562193888"/>
                    </a:ext>
                  </a:extLst>
                </a:gridCol>
                <a:gridCol w="838188">
                  <a:extLst>
                    <a:ext uri="{9D8B030D-6E8A-4147-A177-3AD203B41FA5}">
                      <a16:colId xmlns:a16="http://schemas.microsoft.com/office/drawing/2014/main" val="2520213069"/>
                    </a:ext>
                  </a:extLst>
                </a:gridCol>
                <a:gridCol w="908035">
                  <a:extLst>
                    <a:ext uri="{9D8B030D-6E8A-4147-A177-3AD203B41FA5}">
                      <a16:colId xmlns:a16="http://schemas.microsoft.com/office/drawing/2014/main" val="394553941"/>
                    </a:ext>
                  </a:extLst>
                </a:gridCol>
                <a:gridCol w="894066">
                  <a:extLst>
                    <a:ext uri="{9D8B030D-6E8A-4147-A177-3AD203B41FA5}">
                      <a16:colId xmlns:a16="http://schemas.microsoft.com/office/drawing/2014/main" val="3021881849"/>
                    </a:ext>
                  </a:extLst>
                </a:gridCol>
                <a:gridCol w="922006">
                  <a:extLst>
                    <a:ext uri="{9D8B030D-6E8A-4147-A177-3AD203B41FA5}">
                      <a16:colId xmlns:a16="http://schemas.microsoft.com/office/drawing/2014/main" val="2935713715"/>
                    </a:ext>
                  </a:extLst>
                </a:gridCol>
              </a:tblGrid>
              <a:tr h="820676"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8263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A5942D4-051C-2B23-380C-172BE3864A01}"/>
              </a:ext>
            </a:extLst>
          </p:cNvPr>
          <p:cNvSpPr/>
          <p:nvPr/>
        </p:nvSpPr>
        <p:spPr>
          <a:xfrm>
            <a:off x="631109" y="3941762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4A0B30-D0A3-9469-406B-44871109D92E}"/>
              </a:ext>
            </a:extLst>
          </p:cNvPr>
          <p:cNvSpPr/>
          <p:nvPr/>
        </p:nvSpPr>
        <p:spPr>
          <a:xfrm>
            <a:off x="3278156" y="3951026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3E9522F-8401-A92F-FB9E-E23B949EA3A0}"/>
              </a:ext>
            </a:extLst>
          </p:cNvPr>
          <p:cNvCxnSpPr>
            <a:cxnSpLocks/>
          </p:cNvCxnSpPr>
          <p:nvPr/>
        </p:nvCxnSpPr>
        <p:spPr>
          <a:xfrm flipV="1">
            <a:off x="664566" y="2980951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99AD3ED-A277-65A3-F3B3-7563E29C411E}"/>
              </a:ext>
            </a:extLst>
          </p:cNvPr>
          <p:cNvCxnSpPr>
            <a:cxnSpLocks/>
          </p:cNvCxnSpPr>
          <p:nvPr/>
        </p:nvCxnSpPr>
        <p:spPr>
          <a:xfrm flipV="1">
            <a:off x="3353312" y="2980950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8716180-3633-5CC4-1FFC-A83F7E94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2" y="3143068"/>
            <a:ext cx="572832" cy="4353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999269-D19F-4BF9-DFD3-F57F8E45F702}"/>
              </a:ext>
            </a:extLst>
          </p:cNvPr>
          <p:cNvSpPr/>
          <p:nvPr/>
        </p:nvSpPr>
        <p:spPr>
          <a:xfrm>
            <a:off x="1384685" y="3778040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FDDCA3-0A41-28DA-B182-4F97FB32E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0" y="3148391"/>
            <a:ext cx="558039" cy="4819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5AA7D70-015B-1DA9-D1AF-95BE94BEF99B}"/>
              </a:ext>
            </a:extLst>
          </p:cNvPr>
          <p:cNvSpPr/>
          <p:nvPr/>
        </p:nvSpPr>
        <p:spPr>
          <a:xfrm>
            <a:off x="4117347" y="3778665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EBF78F-550C-EE63-EF40-DDF4173CEF1B}"/>
              </a:ext>
            </a:extLst>
          </p:cNvPr>
          <p:cNvSpPr/>
          <p:nvPr/>
        </p:nvSpPr>
        <p:spPr>
          <a:xfrm>
            <a:off x="5984427" y="398364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505001E-9580-08DB-3DFC-F9F744AB96F1}"/>
              </a:ext>
            </a:extLst>
          </p:cNvPr>
          <p:cNvCxnSpPr>
            <a:cxnSpLocks/>
          </p:cNvCxnSpPr>
          <p:nvPr/>
        </p:nvCxnSpPr>
        <p:spPr>
          <a:xfrm flipV="1">
            <a:off x="5982320" y="2980952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2253AB6-55D9-F0B3-D9C1-F385FD891A02}"/>
              </a:ext>
            </a:extLst>
          </p:cNvPr>
          <p:cNvSpPr/>
          <p:nvPr/>
        </p:nvSpPr>
        <p:spPr>
          <a:xfrm>
            <a:off x="6731240" y="3779557"/>
            <a:ext cx="661777" cy="78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AD 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000" b="1" dirty="0">
                <a:solidFill>
                  <a:schemeClr val="tx1"/>
                </a:solidFill>
              </a:rPr>
              <a:t>D6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800" dirty="0">
                <a:solidFill>
                  <a:schemeClr val="tx1"/>
                </a:solidFill>
              </a:rPr>
              <a:t>devient </a:t>
            </a:r>
            <a:r>
              <a:rPr lang="fr-FR" sz="800" b="1" dirty="0">
                <a:solidFill>
                  <a:schemeClr val="tx1"/>
                </a:solidFill>
              </a:rPr>
              <a:t>AD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EE2FB94-C6F5-3437-42B1-D71C4FA50CC3}"/>
              </a:ext>
            </a:extLst>
          </p:cNvPr>
          <p:cNvCxnSpPr>
            <a:cxnSpLocks/>
          </p:cNvCxnSpPr>
          <p:nvPr/>
        </p:nvCxnSpPr>
        <p:spPr>
          <a:xfrm flipV="1">
            <a:off x="8641788" y="2980953"/>
            <a:ext cx="135363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7FFC5B-AB35-3CF3-6CD0-9266939A0EA7}"/>
              </a:ext>
            </a:extLst>
          </p:cNvPr>
          <p:cNvSpPr/>
          <p:nvPr/>
        </p:nvSpPr>
        <p:spPr>
          <a:xfrm>
            <a:off x="8586546" y="396330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D8A8AC3-4F14-3695-1442-9D7B4D53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5" y="3083925"/>
            <a:ext cx="663793" cy="5183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2FDFF7A-E1AE-79F3-8C12-696848463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57" y="3081548"/>
            <a:ext cx="502841" cy="51182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51FA3C7-2825-75CD-7724-2E9D32F72800}"/>
              </a:ext>
            </a:extLst>
          </p:cNvPr>
          <p:cNvSpPr/>
          <p:nvPr/>
        </p:nvSpPr>
        <p:spPr>
          <a:xfrm>
            <a:off x="9509251" y="3977588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5BE1891-A1A7-7A7D-D177-39F58E2B0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47" y="3083925"/>
            <a:ext cx="518305" cy="5183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B76F7172-B644-C7B6-DA8D-ECD09830A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03" y="3143068"/>
            <a:ext cx="572832" cy="43535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0535A27-1253-2D07-8B13-AAD8CB9A4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54" y="3118513"/>
            <a:ext cx="502841" cy="51182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5CFA290-5565-BAD0-EC9D-71A4E57FA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97" y="3101591"/>
            <a:ext cx="518305" cy="5183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2AE67-5270-8E06-BAFF-1AAEBE00B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14" grpId="0" animBg="1"/>
      <p:bldP spid="28" grpId="0" animBg="1"/>
      <p:bldP spid="31" grpId="0" animBg="1"/>
      <p:bldP spid="37" grpId="0" animBg="1"/>
      <p:bldP spid="43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39038"/>
              </p:ext>
            </p:extLst>
          </p:nvPr>
        </p:nvGraphicFramePr>
        <p:xfrm>
          <a:off x="481372" y="2261316"/>
          <a:ext cx="9794161" cy="358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443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7674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9177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6171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7674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7674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  <a:gridCol w="1027674">
                  <a:extLst>
                    <a:ext uri="{9D8B030D-6E8A-4147-A177-3AD203B41FA5}">
                      <a16:colId xmlns:a16="http://schemas.microsoft.com/office/drawing/2014/main" val="3550799446"/>
                    </a:ext>
                  </a:extLst>
                </a:gridCol>
                <a:gridCol w="1027674">
                  <a:extLst>
                    <a:ext uri="{9D8B030D-6E8A-4147-A177-3AD203B41FA5}">
                      <a16:colId xmlns:a16="http://schemas.microsoft.com/office/drawing/2014/main" val="2171760464"/>
                    </a:ext>
                  </a:extLst>
                </a:gridCol>
              </a:tblGrid>
              <a:tr h="85186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6-1  Eléments gymniques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Groupé 1 tour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carpé écart ½ tour ou ½ tour saut carpé écart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fouetté chgt de jambes au grand écart (1/2 tour jeté)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écart antéropostérieur ½ tour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sissonne pied tête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cosaque 1tour (appel 2 pieds)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chgt de jambes ¼ de tour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68133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Pirouette 2 tours ou 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écart antéropostérieur 1 tour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</a:t>
                      </a:r>
                      <a:r>
                        <a:rPr lang="fr-FR" sz="1050" b="1" dirty="0" err="1"/>
                        <a:t>popa</a:t>
                      </a:r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fouetté chgt de jambes au grand écart 1 tour  (1 tour jeté)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chgt de jambes pied tête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Saut chgt de jambes 1/2 tour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05961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286E711-0A19-1315-EE6F-DF64E712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77524"/>
              </p:ext>
            </p:extLst>
          </p:nvPr>
        </p:nvGraphicFramePr>
        <p:xfrm>
          <a:off x="468313" y="1370749"/>
          <a:ext cx="9791700" cy="85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1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3263898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3263901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non bonifié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bonifié à 0,30 Pt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Elément bonifié à 0,50 Pt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301E462-E92F-5106-A34B-2CD2475A2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18" y="2333675"/>
            <a:ext cx="391579" cy="7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01B0E6-6525-7AC1-FC16-3D74DFE1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2" y="2329816"/>
            <a:ext cx="682105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34A74-EB2B-89ED-C52D-F0E1286EA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92" y="2360032"/>
            <a:ext cx="513668" cy="7319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0E5D06-B159-3A28-8650-83A5F337A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04" y="2298387"/>
            <a:ext cx="903013" cy="6772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43C8DC-E5EB-C871-58C8-C1D0DFD18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88" y="2329816"/>
            <a:ext cx="454737" cy="7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DF1332-4771-261A-279D-5A9D060EF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24" y="2333675"/>
            <a:ext cx="656842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81537F-9D07-8049-C9CC-ED64469F7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52" y="2317118"/>
            <a:ext cx="903014" cy="6277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5D492C-64B6-AB38-D633-91D56F1D4A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18" y="4001359"/>
            <a:ext cx="568421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7CE613-8645-8454-6BE2-E4F458C42C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19" y="4052869"/>
            <a:ext cx="822638" cy="61697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5B8627A-EE29-7EEA-297C-5E79BDF163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69" y="4052869"/>
            <a:ext cx="672313" cy="70966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52A1E32-B139-AFA1-A4A3-7BC4DF4B43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036" y="4038073"/>
            <a:ext cx="700347" cy="73925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E9E7AA9-BC59-7066-28B8-38D34D9DF0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1" y="4055697"/>
            <a:ext cx="700347" cy="6141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5DEAD5E-4C39-0630-2D5F-6F3FD68BBD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46" y="4001359"/>
            <a:ext cx="568421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93DC03A-45B8-D555-442B-A0F9E4CF2B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00943"/>
              </p:ext>
            </p:extLst>
          </p:nvPr>
        </p:nvGraphicFramePr>
        <p:xfrm>
          <a:off x="465851" y="1358615"/>
          <a:ext cx="8014268" cy="169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003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64253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64253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64253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64253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64253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</a:tblGrid>
              <a:tr h="8797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6-2   ATR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819767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ATR 2 tours 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</a:rPr>
                        <a:t>ou +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Roulade AR ATR 1 tour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Souplesse AR valse 1 tour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Roulade AR ATR 2 tours 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</a:rPr>
                        <a:t>et +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Souplesse AR valse 2 tours 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</a:rPr>
                        <a:t>et +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54D7FCE-C2AD-82E3-95DE-ED0D67D42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45" y="1458783"/>
            <a:ext cx="151579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F6AA9CB-C7FC-B772-4CA2-8ECB99CB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38" y="1458783"/>
            <a:ext cx="606316" cy="7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4408C3A-6FF6-5F94-7747-5E602CFC8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42" y="1430880"/>
            <a:ext cx="694736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F58ED7-125A-751D-9275-D65D2AC12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07" y="1430880"/>
            <a:ext cx="606316" cy="7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0E9E74-8C91-3C73-C942-26E81C635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71" y="1430880"/>
            <a:ext cx="707368" cy="720000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676E189F-0A27-F397-E946-0C21A01E3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27056"/>
              </p:ext>
            </p:extLst>
          </p:nvPr>
        </p:nvGraphicFramePr>
        <p:xfrm>
          <a:off x="465851" y="3120743"/>
          <a:ext cx="3751100" cy="180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591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62509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</a:tblGrid>
              <a:tr h="8440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6-3   Eléments acrobatiques latéraux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956574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Renversement latéral libre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27F76495-863D-23A4-0E17-7DCC5178F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48" y="3293551"/>
            <a:ext cx="602772" cy="6736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AA6F57-E2BD-C782-F205-23CDBC5C0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42203"/>
              </p:ext>
            </p:extLst>
          </p:nvPr>
        </p:nvGraphicFramePr>
        <p:xfrm>
          <a:off x="465851" y="1452965"/>
          <a:ext cx="8202160" cy="32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140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89204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89204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89204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89204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89204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</a:tblGrid>
              <a:tr h="85186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6-4  Eléments acrobatiques Avant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Flip AV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AV groupé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AV carpé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Renversement AV libre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Twist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68133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AV tendu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AV tendu ou groupé avec 1 tour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Twist carpé ou tendu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05961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5B378439-0F82-E1CC-7255-FE99B5EAB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57" y="1452965"/>
            <a:ext cx="568421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FA280B-5B1F-72F2-1F90-89C30E253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68" y="1579983"/>
            <a:ext cx="592982" cy="5929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609546-B4BA-1A52-190E-1FA248213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03" y="1637984"/>
            <a:ext cx="686611" cy="5929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AC6208F-B66D-F1DD-782E-916E6AD5E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92" y="1619348"/>
            <a:ext cx="686612" cy="62122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4146D6E-2488-A4FE-4995-FF5CB1960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19" y="1637984"/>
            <a:ext cx="811354" cy="6030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EC19A2-B6FF-671C-3E79-8B3D8DE46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47" y="3107038"/>
            <a:ext cx="973916" cy="6769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E9C02E2-B79A-303F-AEC1-8DD40EA7E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24" y="3168437"/>
            <a:ext cx="780485" cy="59316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FD5D5F1-DFA5-E45D-8E87-32951068DF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03" y="3223677"/>
            <a:ext cx="882636" cy="6061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36C5F2-4614-B840-CC3B-24F0C3813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ACA48-A494-7A80-D150-F0390209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Familles de difficultés 6èmes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28DE971-14B1-2464-30A8-D35BF50D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67292"/>
              </p:ext>
            </p:extLst>
          </p:nvPr>
        </p:nvGraphicFramePr>
        <p:xfrm>
          <a:off x="465850" y="1452965"/>
          <a:ext cx="8708968" cy="32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382">
                  <a:extLst>
                    <a:ext uri="{9D8B030D-6E8A-4147-A177-3AD203B41FA5}">
                      <a16:colId xmlns:a16="http://schemas.microsoft.com/office/drawing/2014/main" val="2761735709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1637493293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1043732549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2763624445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2118347821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4238307134"/>
                    </a:ext>
                  </a:extLst>
                </a:gridCol>
                <a:gridCol w="1020931">
                  <a:extLst>
                    <a:ext uri="{9D8B030D-6E8A-4147-A177-3AD203B41FA5}">
                      <a16:colId xmlns:a16="http://schemas.microsoft.com/office/drawing/2014/main" val="2823063899"/>
                    </a:ext>
                  </a:extLst>
                </a:gridCol>
              </a:tblGrid>
              <a:tr h="85186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6-5  Eléments acrobatiques Arrière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35779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groupé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carpé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tempo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tendu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tendu décalé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groupé ½ tour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9340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68133"/>
                  </a:ext>
                </a:extLst>
              </a:tr>
              <a:tr h="793798"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tendu ½ tour 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ou +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Salto AR groupé 1 tour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0596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CE3CC04-67F4-95D6-A7A0-4317136F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95" y="1651744"/>
            <a:ext cx="533474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04D6C7-B192-3988-2567-2FB1A2A20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95" y="1628111"/>
            <a:ext cx="735242" cy="590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436FC3-F9FD-FB8B-E872-BCDB783B8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63" y="1651744"/>
            <a:ext cx="755954" cy="590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77FAF3-E287-0B4D-C7C9-BE31922A1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50" y="1543157"/>
            <a:ext cx="842720" cy="6515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88D84F-C4C8-2BE0-CD7B-99B5809D5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31" y="1553174"/>
            <a:ext cx="842720" cy="6580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609CE2-3436-947D-83AD-DEEB2F421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83" y="1566329"/>
            <a:ext cx="454737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2E02D8-78B3-009A-BCE4-0A24B7119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64" y="3114640"/>
            <a:ext cx="454737" cy="7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062B04-CA9D-D769-3977-01FC52481E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89" y="3114640"/>
            <a:ext cx="454737" cy="7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DDF19E-25F0-46F4-210C-ED569A5FA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DA020-140E-C2B0-34EE-D098409F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Précisions</a:t>
            </a:r>
            <a:endParaRPr lang="fr-FR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31956-D98E-90A3-884C-3DBAF28C4C53}"/>
              </a:ext>
            </a:extLst>
          </p:cNvPr>
          <p:cNvSpPr/>
          <p:nvPr/>
        </p:nvSpPr>
        <p:spPr>
          <a:xfrm>
            <a:off x="468313" y="1435308"/>
            <a:ext cx="9791700" cy="46111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Le renversement latéral libre et le renversement AV libre sont considérés comme des salti</a:t>
            </a:r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Les 2 salti différents peuvent faire partie de la même série acrobatique </a:t>
            </a:r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Aucun Salto dans le mouvement: </a:t>
            </a:r>
            <a:r>
              <a:rPr lang="fr-FR" sz="2400" b="1" u="sng" dirty="0">
                <a:solidFill>
                  <a:srgbClr val="FF0000"/>
                </a:solidFill>
              </a:rPr>
              <a:t>-2,00 Pts sur la note E </a:t>
            </a:r>
            <a:r>
              <a:rPr lang="fr-FR" sz="2400" u="sng" dirty="0"/>
              <a:t>(salto de la grille ou autre difficulté</a:t>
            </a:r>
            <a:r>
              <a:rPr lang="fr-FR" sz="2400" dirty="0"/>
              <a:t>)</a:t>
            </a:r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61950" lvl="1" indent="-187325" algn="just" defTabSz="1825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Le Twist tendu ou le Salto AR tendu ½ tour seront reconnus au bénéfice de la gymnaste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76573A-16CB-4B27-40F7-9F1075F8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33471" y="1353086"/>
            <a:ext cx="9791700" cy="240747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60363" lvl="1" indent="-185738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Difficulté 6</a:t>
            </a:r>
            <a:r>
              <a:rPr lang="fr-FR" sz="2400" baseline="30000" dirty="0"/>
              <a:t>ème</a:t>
            </a:r>
            <a:r>
              <a:rPr lang="fr-FR" sz="2400" dirty="0"/>
              <a:t> ou une « autre difficulté » </a:t>
            </a:r>
            <a:r>
              <a:rPr lang="fr-FR" sz="2400" b="1" u="sng" dirty="0"/>
              <a:t>ne peut être exécutée 2 fois.</a:t>
            </a:r>
          </a:p>
          <a:p>
            <a:pPr marL="360363" lvl="1" indent="-185738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difficulté 6</a:t>
            </a:r>
            <a:r>
              <a:rPr lang="fr-FR" sz="2400" baseline="30000" dirty="0"/>
              <a:t>ème</a:t>
            </a:r>
            <a:r>
              <a:rPr lang="fr-FR" sz="2400" dirty="0"/>
              <a:t> ou une « autre difficulté » répétée ne sera pas reconnue ni comptabilisée à sa deuxième exécution. Nous enlèverons les éventuelles fautes d’exécution des deux éléments.</a:t>
            </a:r>
            <a:endParaRPr lang="fr-FR" sz="2000" dirty="0"/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:</a:t>
            </a: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53461"/>
              </p:ext>
            </p:extLst>
          </p:nvPr>
        </p:nvGraphicFramePr>
        <p:xfrm>
          <a:off x="479701" y="3758279"/>
          <a:ext cx="9745470" cy="221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06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1201881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929873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961574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434720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1560581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123145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1513290">
                  <a:extLst>
                    <a:ext uri="{9D8B030D-6E8A-4147-A177-3AD203B41FA5}">
                      <a16:colId xmlns:a16="http://schemas.microsoft.com/office/drawing/2014/main" val="3847656174"/>
                    </a:ext>
                  </a:extLst>
                </a:gridCol>
              </a:tblGrid>
              <a:tr h="854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Pirouette 2 Tours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Salto AV Groupé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Rondade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Saut vertical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Saut changement de jambes 135°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Saut changement de jambes ½ Tr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Rondade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Salto AR tendu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6684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0485CCD3-D3DF-6E50-61DB-F941CC63594E}"/>
              </a:ext>
            </a:extLst>
          </p:cNvPr>
          <p:cNvSpPr/>
          <p:nvPr/>
        </p:nvSpPr>
        <p:spPr>
          <a:xfrm>
            <a:off x="1770708" y="545808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ABA98-C4E6-4834-7E80-DE431DCEBE70}"/>
              </a:ext>
            </a:extLst>
          </p:cNvPr>
          <p:cNvSpPr/>
          <p:nvPr/>
        </p:nvSpPr>
        <p:spPr>
          <a:xfrm>
            <a:off x="704916" y="5453834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922-58AD-9412-5911-F23124DEBA0D}"/>
              </a:ext>
            </a:extLst>
          </p:cNvPr>
          <p:cNvSpPr/>
          <p:nvPr/>
        </p:nvSpPr>
        <p:spPr>
          <a:xfrm>
            <a:off x="9212419" y="544377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897056-804F-3C87-F0C7-D0F601D7D0D3}"/>
              </a:ext>
            </a:extLst>
          </p:cNvPr>
          <p:cNvSpPr/>
          <p:nvPr/>
        </p:nvSpPr>
        <p:spPr>
          <a:xfrm>
            <a:off x="2907713" y="5451451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7C0DC9-61BC-392F-22EA-9E072F5FBB71}"/>
              </a:ext>
            </a:extLst>
          </p:cNvPr>
          <p:cNvSpPr/>
          <p:nvPr/>
        </p:nvSpPr>
        <p:spPr>
          <a:xfrm>
            <a:off x="6456210" y="5443779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D6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3679605" y="5443779"/>
            <a:ext cx="874030" cy="43960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Elément non retenu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040659A-D39A-6ED6-7100-B4C92D17B18A}"/>
              </a:ext>
            </a:extLst>
          </p:cNvPr>
          <p:cNvCxnSpPr>
            <a:cxnSpLocks/>
          </p:cNvCxnSpPr>
          <p:nvPr/>
        </p:nvCxnSpPr>
        <p:spPr>
          <a:xfrm flipV="1">
            <a:off x="7476858" y="3797609"/>
            <a:ext cx="246580" cy="72125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4624B2F-4A7C-548E-F28C-53D84B301739}"/>
              </a:ext>
            </a:extLst>
          </p:cNvPr>
          <p:cNvCxnSpPr>
            <a:cxnSpLocks/>
          </p:cNvCxnSpPr>
          <p:nvPr/>
        </p:nvCxnSpPr>
        <p:spPr>
          <a:xfrm flipV="1">
            <a:off x="4496176" y="3804931"/>
            <a:ext cx="246580" cy="72125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renthèse fermante 21">
            <a:extLst>
              <a:ext uri="{FF2B5EF4-FFF2-40B4-BE49-F238E27FC236}">
                <a16:creationId xmlns:a16="http://schemas.microsoft.com/office/drawing/2014/main" id="{574E5ED9-8B8A-4FDB-1420-3C31DB71E7DC}"/>
              </a:ext>
            </a:extLst>
          </p:cNvPr>
          <p:cNvSpPr/>
          <p:nvPr/>
        </p:nvSpPr>
        <p:spPr>
          <a:xfrm rot="16200000">
            <a:off x="5987530" y="2787124"/>
            <a:ext cx="119382" cy="2268836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enthèse fermante 22">
            <a:extLst>
              <a:ext uri="{FF2B5EF4-FFF2-40B4-BE49-F238E27FC236}">
                <a16:creationId xmlns:a16="http://schemas.microsoft.com/office/drawing/2014/main" id="{9250B93F-E07E-4371-2E37-9AD2B0ECDDBB}"/>
              </a:ext>
            </a:extLst>
          </p:cNvPr>
          <p:cNvSpPr/>
          <p:nvPr/>
        </p:nvSpPr>
        <p:spPr>
          <a:xfrm rot="16200000">
            <a:off x="8926082" y="2982590"/>
            <a:ext cx="125725" cy="182872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90D8016-D5FD-6780-4117-5F1ABFD4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11" y="3721231"/>
            <a:ext cx="568421" cy="72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4AEDEBB-CDAD-CEF5-8BB6-7357A87DF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18" y="3949789"/>
            <a:ext cx="428685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A00318-F84E-3EAC-B4FE-DB71E414A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3806185"/>
            <a:ext cx="568421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4758F0-2553-D7FF-35A3-2F21FE390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3" y="3944039"/>
            <a:ext cx="592982" cy="592982"/>
          </a:xfrm>
          <a:prstGeom prst="rect">
            <a:avLst/>
          </a:prstGeom>
        </p:spPr>
      </p:pic>
      <p:sp>
        <p:nvSpPr>
          <p:cNvPr id="9" name="Parenthèse fermante 8">
            <a:extLst>
              <a:ext uri="{FF2B5EF4-FFF2-40B4-BE49-F238E27FC236}">
                <a16:creationId xmlns:a16="http://schemas.microsoft.com/office/drawing/2014/main" id="{D8545CDA-25E4-4662-5377-3966112988AD}"/>
              </a:ext>
            </a:extLst>
          </p:cNvPr>
          <p:cNvSpPr/>
          <p:nvPr/>
        </p:nvSpPr>
        <p:spPr>
          <a:xfrm rot="16200000">
            <a:off x="3000718" y="2730480"/>
            <a:ext cx="134112" cy="2316625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681A30-7F99-3876-03A7-367B7C2BB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60" y="3853378"/>
            <a:ext cx="215238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745E20-6446-16CF-F9B0-53BCB2FB7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10" y="3792446"/>
            <a:ext cx="568421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B8BEE5-0A46-B719-98EB-14D502492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81" y="3957564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F39312-D042-11E7-9F97-77E4AFA89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05" y="3860858"/>
            <a:ext cx="842720" cy="6515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F12DA9-5ED0-5CD3-B54F-F255682A5DEE}"/>
              </a:ext>
            </a:extLst>
          </p:cNvPr>
          <p:cNvSpPr/>
          <p:nvPr/>
        </p:nvSpPr>
        <p:spPr>
          <a:xfrm>
            <a:off x="5067157" y="5450189"/>
            <a:ext cx="513738" cy="435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F0A234-B3F9-B865-10B6-0851F5A60A8B}"/>
              </a:ext>
            </a:extLst>
          </p:cNvPr>
          <p:cNvSpPr/>
          <p:nvPr/>
        </p:nvSpPr>
        <p:spPr>
          <a:xfrm>
            <a:off x="7780816" y="5463050"/>
            <a:ext cx="874030" cy="43960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Elément non retenu</a:t>
            </a:r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A3CD0773-8C2E-B8E6-2AFD-3AF5EFD9CA9D}"/>
              </a:ext>
            </a:extLst>
          </p:cNvPr>
          <p:cNvSpPr/>
          <p:nvPr/>
        </p:nvSpPr>
        <p:spPr>
          <a:xfrm>
            <a:off x="8015005" y="6020658"/>
            <a:ext cx="296789" cy="18493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0B7803-CFBC-8C4F-766F-5A2F4F701D00}"/>
              </a:ext>
            </a:extLst>
          </p:cNvPr>
          <p:cNvSpPr/>
          <p:nvPr/>
        </p:nvSpPr>
        <p:spPr>
          <a:xfrm>
            <a:off x="7747991" y="6282482"/>
            <a:ext cx="874030" cy="439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FF0000"/>
                </a:solidFill>
              </a:rPr>
              <a:t>Répétition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D13CD7-FB53-6B97-5891-BE2B06D9A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42" grpId="0" animBg="1"/>
      <p:bldP spid="12" grpId="0" animBg="1"/>
      <p:bldP spid="22" grpId="0" animBg="1"/>
      <p:bldP spid="23" grpId="0" animBg="1"/>
      <p:bldP spid="9" grpId="0" animBg="1"/>
      <p:bldP spid="18" grpId="0" animBg="1"/>
      <p:bldP spid="30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Précisions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68313" y="1375496"/>
            <a:ext cx="9770708" cy="165650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285750" lvl="1" indent="-28575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difficulté 6</a:t>
            </a:r>
            <a:r>
              <a:rPr lang="fr-FR" sz="2400" baseline="30000" dirty="0"/>
              <a:t>ème</a:t>
            </a:r>
            <a:r>
              <a:rPr lang="fr-FR" sz="2400" dirty="0"/>
              <a:t> ou une « autre difficulté » répétée ne peut remplir une exigence de composition mais peut valider une liaison bonifiée de difficultés.</a:t>
            </a:r>
          </a:p>
          <a:p>
            <a:pPr marL="0" lvl="1" algn="just">
              <a:spcAft>
                <a:spcPct val="20000"/>
              </a:spcAft>
            </a:pPr>
            <a:r>
              <a:rPr lang="fr-FR" sz="2400" b="1" u="sng" dirty="0"/>
              <a:t>Exemple :</a:t>
            </a:r>
            <a:endParaRPr lang="fr-FR" sz="2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263475E-2B2A-CBF7-8859-4BA1F9E7F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68373"/>
              </p:ext>
            </p:extLst>
          </p:nvPr>
        </p:nvGraphicFramePr>
        <p:xfrm>
          <a:off x="468311" y="3524022"/>
          <a:ext cx="9770709" cy="167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99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251570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25090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250231">
                  <a:extLst>
                    <a:ext uri="{9D8B030D-6E8A-4147-A177-3AD203B41FA5}">
                      <a16:colId xmlns:a16="http://schemas.microsoft.com/office/drawing/2014/main" val="76167673"/>
                    </a:ext>
                  </a:extLst>
                </a:gridCol>
                <a:gridCol w="1249559">
                  <a:extLst>
                    <a:ext uri="{9D8B030D-6E8A-4147-A177-3AD203B41FA5}">
                      <a16:colId xmlns:a16="http://schemas.microsoft.com/office/drawing/2014/main" val="4103722504"/>
                    </a:ext>
                  </a:extLst>
                </a:gridCol>
                <a:gridCol w="1248890">
                  <a:extLst>
                    <a:ext uri="{9D8B030D-6E8A-4147-A177-3AD203B41FA5}">
                      <a16:colId xmlns:a16="http://schemas.microsoft.com/office/drawing/2014/main" val="1310345801"/>
                    </a:ext>
                  </a:extLst>
                </a:gridCol>
                <a:gridCol w="1252911">
                  <a:extLst>
                    <a:ext uri="{9D8B030D-6E8A-4147-A177-3AD203B41FA5}">
                      <a16:colId xmlns:a16="http://schemas.microsoft.com/office/drawing/2014/main" val="1952728906"/>
                    </a:ext>
                  </a:extLst>
                </a:gridCol>
                <a:gridCol w="1122548">
                  <a:extLst>
                    <a:ext uri="{9D8B030D-6E8A-4147-A177-3AD203B41FA5}">
                      <a16:colId xmlns:a16="http://schemas.microsoft.com/office/drawing/2014/main" val="2139586100"/>
                    </a:ext>
                  </a:extLst>
                </a:gridCol>
              </a:tblGrid>
              <a:tr h="48146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EC série de saut non validée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Liaison acrobatique bonifiée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66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dirty="0"/>
                        <a:t>puis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dirty="0"/>
                        <a:t>puis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  <a:tr h="5966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80118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9C2443F-E147-7E42-D154-6D96CCAEA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53395"/>
              </p:ext>
            </p:extLst>
          </p:nvPr>
        </p:nvGraphicFramePr>
        <p:xfrm>
          <a:off x="720381" y="4660029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5C70E98-D072-46B3-C89C-3CBFE8CD3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24245"/>
              </p:ext>
            </p:extLst>
          </p:nvPr>
        </p:nvGraphicFramePr>
        <p:xfrm>
          <a:off x="4331942" y="4656856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1DF31284-04BE-E2BD-8036-4FF3BDD2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6" y="3986092"/>
            <a:ext cx="428685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E0F8A4-B59E-D942-4DAE-88B5139E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83" y="4014380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DFE40F0-B21A-7A56-DA0F-7E659BA4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42" y="4014380"/>
            <a:ext cx="647790" cy="543001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998DC025-0E97-60F2-7B90-DF5435586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34912"/>
              </p:ext>
            </p:extLst>
          </p:nvPr>
        </p:nvGraphicFramePr>
        <p:xfrm>
          <a:off x="2993600" y="4695698"/>
          <a:ext cx="933849" cy="40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849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40520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FDE46D6F-FB31-ED06-E3DB-5DE6D3151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56054"/>
              </p:ext>
            </p:extLst>
          </p:nvPr>
        </p:nvGraphicFramePr>
        <p:xfrm>
          <a:off x="7956713" y="4721098"/>
          <a:ext cx="916532" cy="35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532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54408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BE1FFF03-6461-1974-52E5-6C35FDA75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60202"/>
              </p:ext>
            </p:extLst>
          </p:nvPr>
        </p:nvGraphicFramePr>
        <p:xfrm>
          <a:off x="5680401" y="4656856"/>
          <a:ext cx="595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0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01" y="4090697"/>
            <a:ext cx="595901" cy="4528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4B99AD-D647-B6C3-18A8-DC0F534BB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48" y="4095533"/>
            <a:ext cx="595901" cy="4528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52" y="4086425"/>
            <a:ext cx="461427" cy="461427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9B853E3-B09A-3F51-6A29-592B28B9B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04763"/>
              </p:ext>
            </p:extLst>
          </p:nvPr>
        </p:nvGraphicFramePr>
        <p:xfrm>
          <a:off x="9305172" y="4617627"/>
          <a:ext cx="93384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849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47281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AD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D6 devient AD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sp>
        <p:nvSpPr>
          <p:cNvPr id="5" name="Parenthèse fermante 4">
            <a:extLst>
              <a:ext uri="{FF2B5EF4-FFF2-40B4-BE49-F238E27FC236}">
                <a16:creationId xmlns:a16="http://schemas.microsoft.com/office/drawing/2014/main" id="{D8BF9A2D-B781-7C08-0B7A-EDBCC851FB92}"/>
              </a:ext>
            </a:extLst>
          </p:cNvPr>
          <p:cNvSpPr/>
          <p:nvPr/>
        </p:nvSpPr>
        <p:spPr>
          <a:xfrm rot="16200000">
            <a:off x="3977813" y="3226480"/>
            <a:ext cx="125725" cy="182872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enthèse fermante 10">
            <a:extLst>
              <a:ext uri="{FF2B5EF4-FFF2-40B4-BE49-F238E27FC236}">
                <a16:creationId xmlns:a16="http://schemas.microsoft.com/office/drawing/2014/main" id="{65700B49-4662-3092-3226-3D7BDCF5407B}"/>
              </a:ext>
            </a:extLst>
          </p:cNvPr>
          <p:cNvSpPr/>
          <p:nvPr/>
        </p:nvSpPr>
        <p:spPr>
          <a:xfrm rot="16200000">
            <a:off x="9000299" y="3196238"/>
            <a:ext cx="125725" cy="182872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BA97D0D-877B-DE63-8FFE-5D0D3CE84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21584"/>
              </p:ext>
            </p:extLst>
          </p:nvPr>
        </p:nvGraphicFramePr>
        <p:xfrm>
          <a:off x="7956713" y="5530261"/>
          <a:ext cx="2282307" cy="54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307">
                  <a:extLst>
                    <a:ext uri="{9D8B030D-6E8A-4147-A177-3AD203B41FA5}">
                      <a16:colId xmlns:a16="http://schemas.microsoft.com/office/drawing/2014/main" val="2814726910"/>
                    </a:ext>
                  </a:extLst>
                </a:gridCol>
              </a:tblGrid>
              <a:tr h="5448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EC de série Acrobatique non validée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61808"/>
                  </a:ext>
                </a:extLst>
              </a:tr>
            </a:tbl>
          </a:graphicData>
        </a:graphic>
      </p:graphicFrame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88507BE1-AC4B-9229-D0D6-92A68B589055}"/>
              </a:ext>
            </a:extLst>
          </p:cNvPr>
          <p:cNvSpPr/>
          <p:nvPr/>
        </p:nvSpPr>
        <p:spPr>
          <a:xfrm>
            <a:off x="8910975" y="5228183"/>
            <a:ext cx="296789" cy="1849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7DA503-0487-6E47-F4DE-3E5B00380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18DEC-3792-748B-1FB6-55438E7C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Exigences de composition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DC3B0-D8C5-BB25-A165-591E64184A6F}"/>
              </a:ext>
            </a:extLst>
          </p:cNvPr>
          <p:cNvSpPr/>
          <p:nvPr/>
        </p:nvSpPr>
        <p:spPr>
          <a:xfrm>
            <a:off x="468313" y="1479252"/>
            <a:ext cx="9791700" cy="296762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631825" lvl="1" indent="-457200" algn="just">
              <a:spcAft>
                <a:spcPct val="20000"/>
              </a:spcAft>
              <a:buAutoNum type="arabicParenR"/>
            </a:pPr>
            <a:r>
              <a:rPr lang="fr-FR" sz="2400" dirty="0"/>
              <a:t>Une série acrobatique de minimum 2 éléments avec envol dont un salto</a:t>
            </a:r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719138" lvl="1" indent="-544513" algn="just">
              <a:spcAft>
                <a:spcPct val="20000"/>
              </a:spcAft>
              <a:buFont typeface="+mj-ea"/>
              <a:buAutoNum type="circleNumDbPlain"/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endParaRPr lang="fr-FR" sz="2400" dirty="0"/>
          </a:p>
          <a:p>
            <a:pPr marL="174625" lvl="1" algn="just">
              <a:spcAft>
                <a:spcPct val="20000"/>
              </a:spcAft>
            </a:pPr>
            <a:r>
              <a:rPr lang="fr-FR" sz="2400" dirty="0"/>
              <a:t>2)  Deux </a:t>
            </a:r>
            <a:r>
              <a:rPr lang="fr-FR" sz="2400" dirty="0" err="1"/>
              <a:t>salti</a:t>
            </a:r>
            <a:r>
              <a:rPr lang="fr-FR" sz="2400" dirty="0"/>
              <a:t> différents dans le mouvement</a:t>
            </a:r>
          </a:p>
          <a:p>
            <a:pPr marL="914325" lvl="1" algn="just">
              <a:spcAft>
                <a:spcPct val="20000"/>
              </a:spcAft>
            </a:pPr>
            <a:endParaRPr lang="fr-FR" sz="1800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E535EF-09B2-9237-FA94-EBC04533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11184"/>
              </p:ext>
            </p:extLst>
          </p:nvPr>
        </p:nvGraphicFramePr>
        <p:xfrm>
          <a:off x="2230024" y="2359726"/>
          <a:ext cx="7578320" cy="10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53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1263053">
                  <a:extLst>
                    <a:ext uri="{9D8B030D-6E8A-4147-A177-3AD203B41FA5}">
                      <a16:colId xmlns:a16="http://schemas.microsoft.com/office/drawing/2014/main" val="4217336352"/>
                    </a:ext>
                  </a:extLst>
                </a:gridCol>
                <a:gridCol w="1293941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1232166">
                  <a:extLst>
                    <a:ext uri="{9D8B030D-6E8A-4147-A177-3AD203B41FA5}">
                      <a16:colId xmlns:a16="http://schemas.microsoft.com/office/drawing/2014/main" val="1245204856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val="3855057292"/>
                    </a:ext>
                  </a:extLst>
                </a:gridCol>
                <a:gridCol w="890375">
                  <a:extLst>
                    <a:ext uri="{9D8B030D-6E8A-4147-A177-3AD203B41FA5}">
                      <a16:colId xmlns:a16="http://schemas.microsoft.com/office/drawing/2014/main" val="1205958629"/>
                    </a:ext>
                  </a:extLst>
                </a:gridCol>
              </a:tblGrid>
              <a:tr h="476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Acro.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Acro. Lat. &amp; 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Acro. Lat., AR &amp;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A27216-612E-4B63-A484-5A696102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38221"/>
              </p:ext>
            </p:extLst>
          </p:nvPr>
        </p:nvGraphicFramePr>
        <p:xfrm>
          <a:off x="791386" y="2769355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09" y="2938514"/>
            <a:ext cx="329464" cy="417321"/>
          </a:xfrm>
          <a:prstGeom prst="rect">
            <a:avLst/>
          </a:prstGeom>
        </p:spPr>
      </p:pic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03BEEED6-993C-ADE6-EE4E-79911EDB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81968"/>
              </p:ext>
            </p:extLst>
          </p:nvPr>
        </p:nvGraphicFramePr>
        <p:xfrm>
          <a:off x="779401" y="4678633"/>
          <a:ext cx="13979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29">
                  <a:extLst>
                    <a:ext uri="{9D8B030D-6E8A-4147-A177-3AD203B41FA5}">
                      <a16:colId xmlns:a16="http://schemas.microsoft.com/office/drawing/2014/main" val="309302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u="sng" dirty="0">
                          <a:solidFill>
                            <a:schemeClr val="tx1"/>
                          </a:solidFill>
                        </a:rPr>
                        <a:t>Exemples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3417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BEA1317E-1834-8532-6A64-4F0D8643B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70610"/>
              </p:ext>
            </p:extLst>
          </p:nvPr>
        </p:nvGraphicFramePr>
        <p:xfrm>
          <a:off x="2248862" y="4453936"/>
          <a:ext cx="7573232" cy="10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106">
                  <a:extLst>
                    <a:ext uri="{9D8B030D-6E8A-4147-A177-3AD203B41FA5}">
                      <a16:colId xmlns:a16="http://schemas.microsoft.com/office/drawing/2014/main" val="903202612"/>
                    </a:ext>
                  </a:extLst>
                </a:gridCol>
                <a:gridCol w="2526106">
                  <a:extLst>
                    <a:ext uri="{9D8B030D-6E8A-4147-A177-3AD203B41FA5}">
                      <a16:colId xmlns:a16="http://schemas.microsoft.com/office/drawing/2014/main" val="103137729"/>
                    </a:ext>
                  </a:extLst>
                </a:gridCol>
                <a:gridCol w="2521020">
                  <a:extLst>
                    <a:ext uri="{9D8B030D-6E8A-4147-A177-3AD203B41FA5}">
                      <a16:colId xmlns:a16="http://schemas.microsoft.com/office/drawing/2014/main" val="1983696440"/>
                    </a:ext>
                  </a:extLst>
                </a:gridCol>
              </a:tblGrid>
              <a:tr h="47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Acro. 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Acro. AV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Acro. AV &amp; 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21033"/>
                  </a:ext>
                </a:extLst>
              </a:tr>
              <a:tr h="590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1589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0F75632F-C26E-6F3B-B352-5A9D7EA4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77" y="2923023"/>
            <a:ext cx="595901" cy="45288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05" y="2857780"/>
            <a:ext cx="422756" cy="481942"/>
          </a:xfrm>
          <a:prstGeom prst="rect">
            <a:avLst/>
          </a:prstGeom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70D9089-6F54-7CAD-ED01-7CED16E7BC2C}"/>
              </a:ext>
            </a:extLst>
          </p:cNvPr>
          <p:cNvCxnSpPr>
            <a:cxnSpLocks/>
          </p:cNvCxnSpPr>
          <p:nvPr/>
        </p:nvCxnSpPr>
        <p:spPr>
          <a:xfrm>
            <a:off x="2820365" y="2878712"/>
            <a:ext cx="14827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03871FF4-0464-E200-4720-868AF793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46" y="2958587"/>
            <a:ext cx="329464" cy="41732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8D10B-6841-1090-7CEA-C97DD9992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77" y="2949102"/>
            <a:ext cx="329464" cy="42680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0000000-0008-0000-0000-00004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1" y="2963333"/>
            <a:ext cx="400431" cy="40758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0000000-0008-0000-0000-000061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83" y="2958586"/>
            <a:ext cx="594356" cy="441751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4BC148B-5974-1BCE-50FA-774ADC9C1064}"/>
              </a:ext>
            </a:extLst>
          </p:cNvPr>
          <p:cNvCxnSpPr>
            <a:cxnSpLocks/>
          </p:cNvCxnSpPr>
          <p:nvPr/>
        </p:nvCxnSpPr>
        <p:spPr>
          <a:xfrm>
            <a:off x="5129348" y="2898876"/>
            <a:ext cx="1846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F4812F7-5BA8-E7E8-A584-CACD1E41835D}"/>
              </a:ext>
            </a:extLst>
          </p:cNvPr>
          <p:cNvCxnSpPr>
            <a:cxnSpLocks/>
          </p:cNvCxnSpPr>
          <p:nvPr/>
        </p:nvCxnSpPr>
        <p:spPr>
          <a:xfrm>
            <a:off x="7763138" y="2887389"/>
            <a:ext cx="1846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C5F31F12-4C94-D629-791A-BBD84CC0C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39" y="4997365"/>
            <a:ext cx="400431" cy="40758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7" y="4983797"/>
            <a:ext cx="543531" cy="42025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6813B75-8E98-C6EE-678F-DD8179A9D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90" y="4974713"/>
            <a:ext cx="595901" cy="45288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09" y="5034529"/>
            <a:ext cx="400431" cy="40043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45781B2-566A-BAC2-0259-600C7E55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10" y="5014466"/>
            <a:ext cx="400431" cy="40043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04CAC52-CC32-2E91-F180-09D67361E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02" y="5015188"/>
            <a:ext cx="400431" cy="4075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94040B-F360-04A3-5EA7-206A85F14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943" y="504798"/>
            <a:ext cx="1138095" cy="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</TotalTime>
  <Words>819</Words>
  <Application>Microsoft Office PowerPoint</Application>
  <PresentationFormat>Personnalisé</PresentationFormat>
  <Paragraphs>233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Masque des Contenus</vt:lpstr>
      <vt:lpstr>Présentation PowerPoint</vt:lpstr>
      <vt:lpstr>Familles de difficultés 6èmes </vt:lpstr>
      <vt:lpstr>Familles de difficultés 6èmes </vt:lpstr>
      <vt:lpstr>Familles de difficultés 6èmes </vt:lpstr>
      <vt:lpstr>Familles de difficultés 6èmes </vt:lpstr>
      <vt:lpstr>Précisions</vt:lpstr>
      <vt:lpstr>Répétitions</vt:lpstr>
      <vt:lpstr>Précisions</vt:lpstr>
      <vt:lpstr>Exigences de composition</vt:lpstr>
      <vt:lpstr>Exigences de composition</vt:lpstr>
      <vt:lpstr>Exigences de composition</vt:lpstr>
      <vt:lpstr>Les liaisons bonifiées</vt:lpstr>
      <vt:lpstr>Les liaisons bonifiées</vt:lpstr>
      <vt:lpstr>Les liaisons bonifiées</vt:lpstr>
      <vt:lpstr>Les liaisons bonifiées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203</cp:revision>
  <dcterms:created xsi:type="dcterms:W3CDTF">2014-03-28T08:32:44Z</dcterms:created>
  <dcterms:modified xsi:type="dcterms:W3CDTF">2024-10-28T22:17:26Z</dcterms:modified>
</cp:coreProperties>
</file>