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81" r:id="rId2"/>
    <p:sldId id="393" r:id="rId3"/>
    <p:sldId id="407" r:id="rId4"/>
    <p:sldId id="408" r:id="rId5"/>
    <p:sldId id="409" r:id="rId6"/>
    <p:sldId id="379" r:id="rId7"/>
    <p:sldId id="410" r:id="rId8"/>
    <p:sldId id="397" r:id="rId9"/>
    <p:sldId id="398" r:id="rId10"/>
    <p:sldId id="384" r:id="rId11"/>
    <p:sldId id="385" r:id="rId12"/>
    <p:sldId id="386" r:id="rId13"/>
  </p:sldIdLst>
  <p:sldSz cx="10688638" cy="7562850"/>
  <p:notesSz cx="6858000" cy="9144000"/>
  <p:defaultText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4" autoAdjust="0"/>
    <p:restoredTop sz="92749" autoAdjust="0"/>
  </p:normalViewPr>
  <p:slideViewPr>
    <p:cSldViewPr snapToGrid="0" snapToObjects="1">
      <p:cViewPr varScale="1">
        <p:scale>
          <a:sx n="61" d="100"/>
          <a:sy n="61" d="100"/>
        </p:scale>
        <p:origin x="816" y="48"/>
      </p:cViewPr>
      <p:guideLst>
        <p:guide orient="horz" pos="1160"/>
        <p:guide pos="2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AD806-7611-4D26-A794-1444F5E99E0B}" type="datetimeFigureOut">
              <a:rPr lang="fr-FR" smtClean="0"/>
              <a:t>28/10/2024</a:t>
            </a:fld>
            <a:endParaRPr lang="fr-FR" dirty="0"/>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954A3-6C25-41AD-A473-2A8096544686}" type="slidenum">
              <a:rPr lang="fr-FR" smtClean="0"/>
              <a:t>‹N°›</a:t>
            </a:fld>
            <a:endParaRPr lang="fr-FR" dirty="0"/>
          </a:p>
        </p:txBody>
      </p:sp>
    </p:spTree>
    <p:extLst>
      <p:ext uri="{BB962C8B-B14F-4D97-AF65-F5344CB8AC3E}">
        <p14:creationId xmlns:p14="http://schemas.microsoft.com/office/powerpoint/2010/main" val="177209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C9954A3-6C25-41AD-A473-2A8096544686}" type="slidenum">
              <a:rPr lang="fr-FR" smtClean="0"/>
              <a:t>9</a:t>
            </a:fld>
            <a:endParaRPr lang="fr-FR" dirty="0"/>
          </a:p>
        </p:txBody>
      </p:sp>
    </p:spTree>
    <p:extLst>
      <p:ext uri="{BB962C8B-B14F-4D97-AF65-F5344CB8AC3E}">
        <p14:creationId xmlns:p14="http://schemas.microsoft.com/office/powerpoint/2010/main" val="199400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4" name="Image 3" descr="powerpoint magenta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5" name="Espace réservé du contenu 2"/>
          <p:cNvSpPr>
            <a:spLocks noGrp="1"/>
          </p:cNvSpPr>
          <p:nvPr>
            <p:ph sz="half" idx="1"/>
          </p:nvPr>
        </p:nvSpPr>
        <p:spPr>
          <a:xfrm>
            <a:off x="468313" y="1799999"/>
            <a:ext cx="9791687" cy="4680000"/>
          </a:xfrm>
          <a:prstGeom prst="rect">
            <a:avLst/>
          </a:prstGeom>
        </p:spPr>
        <p:txBody>
          <a:bodyPr lIns="0" tIns="0" rIns="0" bIns="0"/>
          <a:lstStyle>
            <a:lvl1pPr marL="0" indent="0">
              <a:lnSpc>
                <a:spcPts val="2400"/>
              </a:lnSpc>
              <a:spcBef>
                <a:spcPts val="3600"/>
              </a:spcBef>
              <a:buFontTx/>
              <a:buNone/>
              <a:defRPr sz="2300" cap="none" baseline="0">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51412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pic>
        <p:nvPicPr>
          <p:cNvPr id="4" name="Image 3" descr="powerpoint magenta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
        <p:nvSpPr>
          <p:cNvPr id="3" name="Espace réservé du contenu 2"/>
          <p:cNvSpPr>
            <a:spLocks noGrp="1"/>
          </p:cNvSpPr>
          <p:nvPr>
            <p:ph sz="half" idx="1"/>
          </p:nvPr>
        </p:nvSpPr>
        <p:spPr>
          <a:xfrm>
            <a:off x="2700013" y="1799999"/>
            <a:ext cx="7560000" cy="4320000"/>
          </a:xfrm>
          <a:prstGeom prst="rect">
            <a:avLst/>
          </a:prstGeom>
        </p:spPr>
        <p:txBody>
          <a:bodyPr lIns="0" tIns="0" rIns="0" bIns="0"/>
          <a:lstStyle>
            <a:lvl1pPr marL="0" indent="0">
              <a:lnSpc>
                <a:spcPts val="2400"/>
              </a:lnSpc>
              <a:spcBef>
                <a:spcPts val="3600"/>
              </a:spcBef>
              <a:buFontTx/>
              <a:buNone/>
              <a:defRPr sz="2300" cap="all">
                <a:solidFill>
                  <a:schemeClr val="tx1"/>
                </a:solidFill>
              </a:defRPr>
            </a:lvl1pPr>
            <a:lvl2pPr marL="0" indent="0">
              <a:lnSpc>
                <a:spcPct val="100000"/>
              </a:lnSpc>
              <a:spcBef>
                <a:spcPts val="1200"/>
              </a:spcBef>
              <a:buFontTx/>
              <a:buNone/>
              <a:defRPr sz="1400"/>
            </a:lvl2pPr>
            <a:lvl3pPr marL="0" indent="0">
              <a:spcBef>
                <a:spcPts val="0"/>
              </a:spcBef>
              <a:buFontTx/>
              <a:buNone/>
              <a:defRPr sz="2300"/>
            </a:lvl3pPr>
            <a:lvl4pPr marL="0" indent="0">
              <a:spcBef>
                <a:spcPts val="0"/>
              </a:spcBef>
              <a:buFontTx/>
              <a:buNone/>
              <a:defRPr sz="2100"/>
            </a:lvl4pPr>
            <a:lvl5pPr marL="0" indent="0">
              <a:spcBef>
                <a:spcPts val="0"/>
              </a:spcBef>
              <a:buFontTx/>
              <a:buNone/>
              <a:defRPr sz="2100"/>
            </a:lvl5pPr>
            <a:lvl6pPr>
              <a:defRPr sz="2100"/>
            </a:lvl6pPr>
            <a:lvl7pPr>
              <a:defRPr sz="2100"/>
            </a:lvl7pPr>
            <a:lvl8pPr>
              <a:defRPr sz="2100"/>
            </a:lvl8pPr>
            <a:lvl9pPr>
              <a:defRPr sz="2100"/>
            </a:lvl9pPr>
          </a:lstStyle>
          <a:p>
            <a:pPr lvl="0"/>
            <a:r>
              <a:rPr lang="fr-FR" dirty="0"/>
              <a:t>Cliquez pour modifier les styles du texte</a:t>
            </a:r>
          </a:p>
          <a:p>
            <a:pPr lvl="1"/>
            <a:r>
              <a:rPr lang="fr-FR" dirty="0"/>
              <a:t>Deuxième niveau</a:t>
            </a:r>
          </a:p>
        </p:txBody>
      </p:sp>
    </p:spTree>
    <p:extLst>
      <p:ext uri="{BB962C8B-B14F-4D97-AF65-F5344CB8AC3E}">
        <p14:creationId xmlns:p14="http://schemas.microsoft.com/office/powerpoint/2010/main" val="135532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3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2" name="Image 1" descr="powerpoint magenta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
        <p:nvSpPr>
          <p:cNvPr id="6" name="AutoShape 3"/>
          <p:cNvSpPr>
            <a:spLocks noChangeAspect="1" noChangeArrowheads="1" noTextEdit="1"/>
          </p:cNvSpPr>
          <p:nvPr userDrawn="1"/>
        </p:nvSpPr>
        <p:spPr bwMode="auto">
          <a:xfrm>
            <a:off x="468313" y="468313"/>
            <a:ext cx="97790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 name="Espace réservé du texte 10"/>
          <p:cNvSpPr>
            <a:spLocks noGrp="1"/>
          </p:cNvSpPr>
          <p:nvPr>
            <p:ph type="body" sz="quarter" idx="10"/>
          </p:nvPr>
        </p:nvSpPr>
        <p:spPr>
          <a:xfrm>
            <a:off x="28800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3" name="Espace réservé du texte 12"/>
          <p:cNvSpPr>
            <a:spLocks noGrp="1"/>
          </p:cNvSpPr>
          <p:nvPr>
            <p:ph type="body" sz="quarter" idx="11" hasCustomPrompt="1"/>
          </p:nvPr>
        </p:nvSpPr>
        <p:spPr>
          <a:xfrm>
            <a:off x="252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sp>
        <p:nvSpPr>
          <p:cNvPr id="14" name="Espace réservé du texte 10"/>
          <p:cNvSpPr>
            <a:spLocks noGrp="1"/>
          </p:cNvSpPr>
          <p:nvPr>
            <p:ph type="body" sz="quarter" idx="12"/>
          </p:nvPr>
        </p:nvSpPr>
        <p:spPr>
          <a:xfrm>
            <a:off x="6141600" y="3240000"/>
            <a:ext cx="2880000" cy="2520000"/>
          </a:xfrm>
          <a:prstGeom prst="rect">
            <a:avLst/>
          </a:prstGeom>
        </p:spPr>
        <p:txBody>
          <a:bodyPr vert="horz" lIns="0" tIns="0" rIns="0" bIns="0"/>
          <a:lstStyle>
            <a:lvl1pPr marL="0" indent="0">
              <a:lnSpc>
                <a:spcPts val="1800"/>
              </a:lnSpc>
              <a:spcBef>
                <a:spcPts val="0"/>
              </a:spcBef>
              <a:buNone/>
              <a:defRPr sz="1600">
                <a:solidFill>
                  <a:srgbClr val="FFFFFF"/>
                </a:solidFill>
              </a:defRPr>
            </a:lvl1pPr>
          </a:lstStyle>
          <a:p>
            <a:pPr lvl="0"/>
            <a:r>
              <a:rPr lang="fr-FR" dirty="0"/>
              <a:t>Cliquez pour modifier</a:t>
            </a:r>
          </a:p>
        </p:txBody>
      </p:sp>
      <p:sp>
        <p:nvSpPr>
          <p:cNvPr id="15" name="Espace réservé du texte 12"/>
          <p:cNvSpPr>
            <a:spLocks noGrp="1"/>
          </p:cNvSpPr>
          <p:nvPr>
            <p:ph type="body" sz="quarter" idx="13" hasCustomPrompt="1"/>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00</a:t>
            </a:r>
          </a:p>
        </p:txBody>
      </p:sp>
      <p:pic>
        <p:nvPicPr>
          <p:cNvPr id="17" name="Image 16" descr="FSCF Sommaire.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2000" y="684000"/>
            <a:ext cx="1752600" cy="2247900"/>
          </a:xfrm>
          <a:prstGeom prst="rect">
            <a:avLst/>
          </a:prstGeom>
        </p:spPr>
      </p:pic>
    </p:spTree>
    <p:extLst>
      <p:ext uri="{BB962C8B-B14F-4D97-AF65-F5344CB8AC3E}">
        <p14:creationId xmlns:p14="http://schemas.microsoft.com/office/powerpoint/2010/main" val="414299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uvertu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6455" y="208071"/>
            <a:ext cx="7534033" cy="5906536"/>
          </a:xfrm>
          <a:prstGeom prst="rect">
            <a:avLst/>
          </a:prstGeom>
        </p:spPr>
      </p:pic>
      <p:sp>
        <p:nvSpPr>
          <p:cNvPr id="8"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7" name="Imag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313" y="6114607"/>
            <a:ext cx="1861932" cy="1089525"/>
          </a:xfrm>
          <a:prstGeom prst="rect">
            <a:avLst/>
          </a:prstGeom>
        </p:spPr>
      </p:pic>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0283" y="6974807"/>
            <a:ext cx="4310205" cy="229325"/>
          </a:xfrm>
          <a:prstGeom prst="rect">
            <a:avLst/>
          </a:prstGeom>
        </p:spPr>
      </p:pic>
    </p:spTree>
    <p:extLst>
      <p:ext uri="{BB962C8B-B14F-4D97-AF65-F5344CB8AC3E}">
        <p14:creationId xmlns:p14="http://schemas.microsoft.com/office/powerpoint/2010/main" val="226590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u Normal">
    <p:spTree>
      <p:nvGrpSpPr>
        <p:cNvPr id="1" name=""/>
        <p:cNvGrpSpPr/>
        <p:nvPr/>
      </p:nvGrpSpPr>
      <p:grpSpPr>
        <a:xfrm>
          <a:off x="0" y="0"/>
          <a:ext cx="0" cy="0"/>
          <a:chOff x="0" y="0"/>
          <a:chExt cx="0" cy="0"/>
        </a:xfrm>
      </p:grpSpPr>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3" y="6114607"/>
            <a:ext cx="1861932" cy="1089525"/>
          </a:xfrm>
          <a:prstGeom prst="rect">
            <a:avLst/>
          </a:prstGeom>
        </p:spPr>
      </p:pic>
      <p:sp>
        <p:nvSpPr>
          <p:cNvPr id="8" name="Arrondir un rectangle avec un coin diagonal 7"/>
          <p:cNvSpPr/>
          <p:nvPr userDrawn="1"/>
        </p:nvSpPr>
        <p:spPr>
          <a:xfrm flipH="1">
            <a:off x="468312" y="461962"/>
            <a:ext cx="9791699"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283" y="6974807"/>
            <a:ext cx="4310205" cy="229325"/>
          </a:xfrm>
          <a:prstGeom prst="rect">
            <a:avLst/>
          </a:prstGeom>
        </p:spPr>
      </p:pic>
    </p:spTree>
    <p:extLst>
      <p:ext uri="{BB962C8B-B14F-4D97-AF65-F5344CB8AC3E}">
        <p14:creationId xmlns:p14="http://schemas.microsoft.com/office/powerpoint/2010/main" val="2172751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8330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7" r:id="rId3"/>
    <p:sldLayoutId id="2147483650" r:id="rId4"/>
    <p:sldLayoutId id="2147483671" r:id="rId5"/>
    <p:sldLayoutId id="2147483672" r:id="rId6"/>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8.jpg"/><Relationship Id="rId3" Type="http://schemas.openxmlformats.org/officeDocument/2006/relationships/image" Target="../media/image58.png"/><Relationship Id="rId7" Type="http://schemas.openxmlformats.org/officeDocument/2006/relationships/image" Target="../media/image20.png"/><Relationship Id="rId12" Type="http://schemas.openxmlformats.org/officeDocument/2006/relationships/image" Target="../media/image16.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12.png"/><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6.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8.jpg"/><Relationship Id="rId5" Type="http://schemas.openxmlformats.org/officeDocument/2006/relationships/image" Target="../media/image55.png"/><Relationship Id="rId10" Type="http://schemas.openxmlformats.org/officeDocument/2006/relationships/image" Target="../media/image63.png"/><Relationship Id="rId4" Type="http://schemas.openxmlformats.org/officeDocument/2006/relationships/image" Target="../media/image18.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21.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8.jp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8.jp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50.png"/><Relationship Id="rId4" Type="http://schemas.openxmlformats.org/officeDocument/2006/relationships/image" Target="../media/image19.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3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36.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8.jpg"/><Relationship Id="rId5" Type="http://schemas.openxmlformats.org/officeDocument/2006/relationships/image" Target="../media/image51.png"/><Relationship Id="rId10"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a:extLst>
              <a:ext uri="{FF2B5EF4-FFF2-40B4-BE49-F238E27FC236}">
                <a16:creationId xmlns:a16="http://schemas.microsoft.com/office/drawing/2014/main" id="{44503DF9-9BDD-7D4A-22E9-44167A7EDCF7}"/>
              </a:ext>
            </a:extLst>
          </p:cNvPr>
          <p:cNvSpPr txBox="1">
            <a:spLocks/>
          </p:cNvSpPr>
          <p:nvPr/>
        </p:nvSpPr>
        <p:spPr>
          <a:xfrm>
            <a:off x="5498614" y="5108313"/>
            <a:ext cx="3783728" cy="627368"/>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a:buNone/>
            </a:pPr>
            <a:r>
              <a:rPr lang="fr-FR" b="1" dirty="0">
                <a:solidFill>
                  <a:schemeClr val="accent2">
                    <a:lumMod val="60000"/>
                    <a:lumOff val="40000"/>
                  </a:schemeClr>
                </a:solidFill>
                <a:latin typeface="Arial" panose="020B0604020202020204" pitchFamily="34" charset="0"/>
                <a:cs typeface="Arial" panose="020B0604020202020204" pitchFamily="34" charset="0"/>
              </a:rPr>
              <a:t>2024-2025</a:t>
            </a:r>
          </a:p>
        </p:txBody>
      </p:sp>
      <p:pic>
        <p:nvPicPr>
          <p:cNvPr id="5" name="Image 4">
            <a:extLst>
              <a:ext uri="{FF2B5EF4-FFF2-40B4-BE49-F238E27FC236}">
                <a16:creationId xmlns:a16="http://schemas.microsoft.com/office/drawing/2014/main" id="{6ACA4FFC-F75F-3844-4E3A-274238C1AAB2}"/>
              </a:ext>
            </a:extLst>
          </p:cNvPr>
          <p:cNvPicPr>
            <a:picLocks noChangeAspect="1"/>
          </p:cNvPicPr>
          <p:nvPr/>
        </p:nvPicPr>
        <p:blipFill>
          <a:blip r:embed="rId2"/>
          <a:stretch>
            <a:fillRect/>
          </a:stretch>
        </p:blipFill>
        <p:spPr>
          <a:xfrm>
            <a:off x="3824019" y="428688"/>
            <a:ext cx="6047047" cy="4516785"/>
          </a:xfrm>
          <a:prstGeom prst="rect">
            <a:avLst/>
          </a:prstGeom>
        </p:spPr>
      </p:pic>
      <p:sp>
        <p:nvSpPr>
          <p:cNvPr id="6" name="Titre 1">
            <a:extLst>
              <a:ext uri="{FF2B5EF4-FFF2-40B4-BE49-F238E27FC236}">
                <a16:creationId xmlns:a16="http://schemas.microsoft.com/office/drawing/2014/main" id="{D1E0473B-CDA2-66A6-8A54-D8F1283F3926}"/>
              </a:ext>
            </a:extLst>
          </p:cNvPr>
          <p:cNvSpPr txBox="1">
            <a:spLocks/>
          </p:cNvSpPr>
          <p:nvPr/>
        </p:nvSpPr>
        <p:spPr>
          <a:xfrm>
            <a:off x="4162753" y="1034168"/>
            <a:ext cx="5720332" cy="979131"/>
          </a:xfrm>
          <a:prstGeom prst="rect">
            <a:avLst/>
          </a:prstGeom>
        </p:spPr>
        <p:txBody>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fr-FR" sz="4800" dirty="0">
                <a:solidFill>
                  <a:schemeClr val="accent2">
                    <a:lumMod val="60000"/>
                    <a:lumOff val="40000"/>
                  </a:schemeClr>
                </a:solidFill>
                <a:latin typeface="Arial" panose="020B0604020202020204" pitchFamily="34" charset="0"/>
                <a:cs typeface="Arial" panose="020B0604020202020204" pitchFamily="34" charset="0"/>
              </a:rPr>
              <a:t>Guide du juge 6</a:t>
            </a:r>
            <a:r>
              <a:rPr lang="fr-FR" sz="4800" baseline="30000" dirty="0">
                <a:solidFill>
                  <a:schemeClr val="accent2">
                    <a:lumMod val="60000"/>
                    <a:lumOff val="40000"/>
                  </a:schemeClr>
                </a:solidFill>
                <a:latin typeface="Arial" panose="020B0604020202020204" pitchFamily="34" charset="0"/>
                <a:cs typeface="Arial" panose="020B0604020202020204" pitchFamily="34" charset="0"/>
              </a:rPr>
              <a:t>ème</a:t>
            </a:r>
          </a:p>
          <a:p>
            <a:endParaRPr lang="fr-FR" sz="4800" baseline="30000" dirty="0">
              <a:solidFill>
                <a:schemeClr val="accent2">
                  <a:lumMod val="60000"/>
                  <a:lumOff val="40000"/>
                </a:schemeClr>
              </a:solidFill>
              <a:latin typeface="Arial" panose="020B0604020202020204" pitchFamily="34" charset="0"/>
              <a:cs typeface="Arial" panose="020B0604020202020204" pitchFamily="34" charset="0"/>
            </a:endParaRPr>
          </a:p>
          <a:p>
            <a:endParaRPr lang="fr-FR" sz="4800" baseline="30000" dirty="0">
              <a:solidFill>
                <a:schemeClr val="accent2">
                  <a:lumMod val="60000"/>
                  <a:lumOff val="40000"/>
                </a:schemeClr>
              </a:solidFill>
              <a:latin typeface="Arial" panose="020B0604020202020204" pitchFamily="34" charset="0"/>
              <a:cs typeface="Arial" panose="020B0604020202020204" pitchFamily="34" charset="0"/>
            </a:endParaRPr>
          </a:p>
          <a:p>
            <a:pPr algn="r"/>
            <a:r>
              <a:rPr lang="fr-FR" sz="8000" baseline="30000" dirty="0">
                <a:solidFill>
                  <a:schemeClr val="accent2">
                    <a:lumMod val="60000"/>
                    <a:lumOff val="40000"/>
                  </a:schemeClr>
                </a:solidFill>
                <a:latin typeface="Arial" panose="020B0604020202020204" pitchFamily="34" charset="0"/>
                <a:cs typeface="Arial" panose="020B0604020202020204" pitchFamily="34" charset="0"/>
              </a:rPr>
              <a:t>Poutre</a:t>
            </a:r>
            <a:endParaRPr lang="fr-FR" sz="8000"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38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sp>
        <p:nvSpPr>
          <p:cNvPr id="7" name="Rectangle 6">
            <a:extLst>
              <a:ext uri="{FF2B5EF4-FFF2-40B4-BE49-F238E27FC236}">
                <a16:creationId xmlns:a16="http://schemas.microsoft.com/office/drawing/2014/main" id="{CF2DC3B0-D8C5-BB25-A165-591E64184A6F}"/>
              </a:ext>
            </a:extLst>
          </p:cNvPr>
          <p:cNvSpPr/>
          <p:nvPr/>
        </p:nvSpPr>
        <p:spPr>
          <a:xfrm>
            <a:off x="468313" y="1479252"/>
            <a:ext cx="9915764" cy="3780159"/>
          </a:xfrm>
          <a:prstGeom prst="rect">
            <a:avLst/>
          </a:prstGeom>
        </p:spPr>
        <p:txBody>
          <a:bodyPr wrap="square" lIns="104287" tIns="52144" rIns="104287" bIns="52144">
            <a:spAutoFit/>
          </a:bodyPr>
          <a:lstStyle/>
          <a:p>
            <a:pPr marL="631825" lvl="1" indent="-457200" algn="just">
              <a:spcAft>
                <a:spcPct val="20000"/>
              </a:spcAft>
              <a:buAutoNum type="arabicParenR"/>
            </a:pPr>
            <a:r>
              <a:rPr lang="fr-FR" sz="2400" dirty="0"/>
              <a:t>Un élément acrobatique avec/sans envol(Entrée et sortie exclue) ou 1 ATR de la grille des difficultés 6</a:t>
            </a:r>
            <a:r>
              <a:rPr lang="fr-FR" sz="2400" baseline="30000" dirty="0"/>
              <a:t>èmes</a:t>
            </a:r>
            <a:r>
              <a:rPr lang="fr-FR" sz="2400" dirty="0"/>
              <a:t> </a:t>
            </a:r>
          </a:p>
          <a:p>
            <a:pPr marL="631825" lvl="1" indent="-457200" algn="just">
              <a:spcAft>
                <a:spcPct val="20000"/>
              </a:spcAft>
              <a:buAutoNum type="arabicParenR"/>
            </a:pPr>
            <a:endParaRPr lang="fr-FR" sz="2400" dirty="0"/>
          </a:p>
          <a:p>
            <a:pPr marL="174625" lvl="1" algn="just">
              <a:spcAft>
                <a:spcPct val="20000"/>
              </a:spcAft>
            </a:pPr>
            <a:endParaRPr lang="fr-FR" sz="2400" dirty="0"/>
          </a:p>
          <a:p>
            <a:pPr marL="719138" lvl="1" indent="-544513" algn="just">
              <a:spcAft>
                <a:spcPct val="20000"/>
              </a:spcAft>
              <a:buFont typeface="+mj-ea"/>
              <a:buAutoNum type="circleNumDbPlain"/>
            </a:pPr>
            <a:endParaRPr lang="fr-FR" sz="2400" dirty="0"/>
          </a:p>
          <a:p>
            <a:pPr marL="174625" lvl="1" algn="just">
              <a:spcAft>
                <a:spcPct val="20000"/>
              </a:spcAft>
            </a:pPr>
            <a:r>
              <a:rPr lang="fr-FR" sz="2400" dirty="0"/>
              <a:t>2)  Une série gymnique de 2 sauts différents (« Autre difficulté » ou difficulté 6</a:t>
            </a:r>
            <a:r>
              <a:rPr lang="fr-FR" sz="2400" baseline="30000" dirty="0"/>
              <a:t>ème</a:t>
            </a:r>
            <a:r>
              <a:rPr lang="fr-FR" sz="2400" dirty="0"/>
              <a:t>)</a:t>
            </a:r>
          </a:p>
          <a:p>
            <a:pPr marL="174625" lvl="1" algn="just">
              <a:spcAft>
                <a:spcPct val="20000"/>
              </a:spcAft>
            </a:pPr>
            <a:endParaRPr lang="fr-FR" sz="2400" dirty="0"/>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118471360"/>
              </p:ext>
            </p:extLst>
          </p:nvPr>
        </p:nvGraphicFramePr>
        <p:xfrm>
          <a:off x="2230024" y="2359726"/>
          <a:ext cx="7578318"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4217336352"/>
                    </a:ext>
                  </a:extLst>
                </a:gridCol>
                <a:gridCol w="1263053">
                  <a:extLst>
                    <a:ext uri="{9D8B030D-6E8A-4147-A177-3AD203B41FA5}">
                      <a16:colId xmlns:a16="http://schemas.microsoft.com/office/drawing/2014/main" val="103137729"/>
                    </a:ext>
                  </a:extLst>
                </a:gridCol>
                <a:gridCol w="1263053">
                  <a:extLst>
                    <a:ext uri="{9D8B030D-6E8A-4147-A177-3AD203B41FA5}">
                      <a16:colId xmlns:a16="http://schemas.microsoft.com/office/drawing/2014/main" val="1638554697"/>
                    </a:ext>
                  </a:extLst>
                </a:gridCol>
                <a:gridCol w="1263053">
                  <a:extLst>
                    <a:ext uri="{9D8B030D-6E8A-4147-A177-3AD203B41FA5}">
                      <a16:colId xmlns:a16="http://schemas.microsoft.com/office/drawing/2014/main" val="1983696440"/>
                    </a:ext>
                  </a:extLst>
                </a:gridCol>
                <a:gridCol w="1263053">
                  <a:extLst>
                    <a:ext uri="{9D8B030D-6E8A-4147-A177-3AD203B41FA5}">
                      <a16:colId xmlns:a16="http://schemas.microsoft.com/office/drawing/2014/main" val="1205958629"/>
                    </a:ext>
                  </a:extLst>
                </a:gridCol>
              </a:tblGrid>
              <a:tr h="476210">
                <a:tc gridSpan="2">
                  <a:txBody>
                    <a:bodyPr/>
                    <a:lstStyle/>
                    <a:p>
                      <a:pPr algn="ctr">
                        <a:lnSpc>
                          <a:spcPct val="150000"/>
                        </a:lnSpc>
                      </a:pPr>
                      <a:r>
                        <a:rPr lang="fr-FR" sz="1600" dirty="0">
                          <a:solidFill>
                            <a:schemeClr val="tx1"/>
                          </a:solidFill>
                        </a:rPr>
                        <a:t>Acro. Sans envol</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800" dirty="0">
                          <a:solidFill>
                            <a:schemeClr val="tx1"/>
                          </a:solidFill>
                        </a:rPr>
                        <a:t>Acro. Avec envol</a:t>
                      </a:r>
                    </a:p>
                  </a:txBody>
                  <a:tcPr>
                    <a:solidFill>
                      <a:schemeClr val="accent3">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50000"/>
                        </a:lnSpc>
                      </a:pPr>
                      <a:r>
                        <a:rPr lang="fr-FR" sz="1600" dirty="0">
                          <a:solidFill>
                            <a:schemeClr val="tx1"/>
                          </a:solidFill>
                        </a:rPr>
                        <a:t>ATR</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4" name="Image 3">
            <a:extLst>
              <a:ext uri="{FF2B5EF4-FFF2-40B4-BE49-F238E27FC236}">
                <a16:creationId xmlns:a16="http://schemas.microsoft.com/office/drawing/2014/main" id="{4FAFAA43-9350-D938-81AE-27C2C4E89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431" y="2892881"/>
            <a:ext cx="329463" cy="411829"/>
          </a:xfrm>
          <a:prstGeom prst="rect">
            <a:avLst/>
          </a:prstGeom>
        </p:spPr>
      </p:pic>
      <p:pic>
        <p:nvPicPr>
          <p:cNvPr id="5" name="Image 4">
            <a:extLst>
              <a:ext uri="{FF2B5EF4-FFF2-40B4-BE49-F238E27FC236}">
                <a16:creationId xmlns:a16="http://schemas.microsoft.com/office/drawing/2014/main" id="{00000000-0008-0000-0000-000097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50" y="2815537"/>
            <a:ext cx="740603" cy="469049"/>
          </a:xfrm>
          <a:prstGeom prst="rect">
            <a:avLst/>
          </a:prstGeom>
        </p:spPr>
      </p:pic>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extLst>
              <p:ext uri="{D42A27DB-BD31-4B8C-83A1-F6EECF244321}">
                <p14:modId xmlns:p14="http://schemas.microsoft.com/office/powerpoint/2010/main" val="644425919"/>
              </p:ext>
            </p:extLst>
          </p:nvPr>
        </p:nvGraphicFramePr>
        <p:xfrm>
          <a:off x="791386" y="2769355"/>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u="sng" dirty="0">
                          <a:solidFill>
                            <a:schemeClr val="tx1"/>
                          </a:solidFill>
                        </a:rPr>
                        <a:t>Exemples :</a:t>
                      </a:r>
                    </a:p>
                  </a:txBody>
                  <a:tcPr>
                    <a:noFill/>
                  </a:tcPr>
                </a:tc>
                <a:extLst>
                  <a:ext uri="{0D108BD9-81ED-4DB2-BD59-A6C34878D82A}">
                    <a16:rowId xmlns:a16="http://schemas.microsoft.com/office/drawing/2014/main" val="2588934171"/>
                  </a:ext>
                </a:extLst>
              </a:tr>
            </a:tbl>
          </a:graphicData>
        </a:graphic>
      </p:graphicFrame>
      <p:pic>
        <p:nvPicPr>
          <p:cNvPr id="9" name="Image 8">
            <a:extLst>
              <a:ext uri="{FF2B5EF4-FFF2-40B4-BE49-F238E27FC236}">
                <a16:creationId xmlns:a16="http://schemas.microsoft.com/office/drawing/2014/main" id="{00000000-0008-0000-0000-00006C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209" y="2887389"/>
            <a:ext cx="329464" cy="417321"/>
          </a:xfrm>
          <a:prstGeom prst="rect">
            <a:avLst/>
          </a:prstGeom>
        </p:spPr>
      </p:pic>
      <p:pic>
        <p:nvPicPr>
          <p:cNvPr id="10" name="Image 9">
            <a:extLst>
              <a:ext uri="{FF2B5EF4-FFF2-40B4-BE49-F238E27FC236}">
                <a16:creationId xmlns:a16="http://schemas.microsoft.com/office/drawing/2014/main" id="{00000000-0008-0000-0000-00006B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680" y="2857780"/>
            <a:ext cx="329464" cy="426806"/>
          </a:xfrm>
          <a:prstGeom prst="rect">
            <a:avLst/>
          </a:prstGeom>
        </p:spPr>
      </p:pic>
      <p:pic>
        <p:nvPicPr>
          <p:cNvPr id="11" name="Image 10">
            <a:extLst>
              <a:ext uri="{FF2B5EF4-FFF2-40B4-BE49-F238E27FC236}">
                <a16:creationId xmlns:a16="http://schemas.microsoft.com/office/drawing/2014/main" id="{00000000-0008-0000-0000-00000A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2454" y="2887389"/>
            <a:ext cx="584806" cy="406512"/>
          </a:xfrm>
          <a:prstGeom prst="rect">
            <a:avLst/>
          </a:prstGeom>
        </p:spPr>
      </p:pic>
      <p:pic>
        <p:nvPicPr>
          <p:cNvPr id="12" name="Image 11">
            <a:extLst>
              <a:ext uri="{FF2B5EF4-FFF2-40B4-BE49-F238E27FC236}">
                <a16:creationId xmlns:a16="http://schemas.microsoft.com/office/drawing/2014/main" id="{00000000-0008-0000-0000-000057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7776" y="2857780"/>
            <a:ext cx="114316" cy="543001"/>
          </a:xfrm>
          <a:prstGeom prst="rect">
            <a:avLst/>
          </a:prstGeom>
        </p:spPr>
      </p:pic>
      <p:graphicFrame>
        <p:nvGraphicFramePr>
          <p:cNvPr id="13" name="Tableau 6">
            <a:extLst>
              <a:ext uri="{FF2B5EF4-FFF2-40B4-BE49-F238E27FC236}">
                <a16:creationId xmlns:a16="http://schemas.microsoft.com/office/drawing/2014/main" id="{03BEEED6-993C-ADE6-EE4E-79911EDB4324}"/>
              </a:ext>
            </a:extLst>
          </p:cNvPr>
          <p:cNvGraphicFramePr>
            <a:graphicFrameLocks noGrp="1"/>
          </p:cNvGraphicFramePr>
          <p:nvPr>
            <p:extLst>
              <p:ext uri="{D42A27DB-BD31-4B8C-83A1-F6EECF244321}">
                <p14:modId xmlns:p14="http://schemas.microsoft.com/office/powerpoint/2010/main" val="1411323539"/>
              </p:ext>
            </p:extLst>
          </p:nvPr>
        </p:nvGraphicFramePr>
        <p:xfrm>
          <a:off x="779401" y="4678633"/>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u="sng" dirty="0">
                          <a:solidFill>
                            <a:schemeClr val="tx1"/>
                          </a:solidFill>
                        </a:rPr>
                        <a:t>Exemples :</a:t>
                      </a:r>
                    </a:p>
                  </a:txBody>
                  <a:tcPr>
                    <a:no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BEA1317E-1834-8532-6A64-4F0D8643BE38}"/>
              </a:ext>
            </a:extLst>
          </p:cNvPr>
          <p:cNvGraphicFramePr>
            <a:graphicFrameLocks noGrp="1"/>
          </p:cNvGraphicFramePr>
          <p:nvPr>
            <p:extLst>
              <p:ext uri="{D42A27DB-BD31-4B8C-83A1-F6EECF244321}">
                <p14:modId xmlns:p14="http://schemas.microsoft.com/office/powerpoint/2010/main" val="1281449614"/>
              </p:ext>
            </p:extLst>
          </p:nvPr>
        </p:nvGraphicFramePr>
        <p:xfrm>
          <a:off x="2248862" y="4453936"/>
          <a:ext cx="7573232" cy="1066311"/>
        </p:xfrm>
        <a:graphic>
          <a:graphicData uri="http://schemas.openxmlformats.org/drawingml/2006/table">
            <a:tbl>
              <a:tblPr firstRow="1" bandRow="1">
                <a:tableStyleId>{5C22544A-7EE6-4342-B048-85BDC9FD1C3A}</a:tableStyleId>
              </a:tblPr>
              <a:tblGrid>
                <a:gridCol w="2526106">
                  <a:extLst>
                    <a:ext uri="{9D8B030D-6E8A-4147-A177-3AD203B41FA5}">
                      <a16:colId xmlns:a16="http://schemas.microsoft.com/office/drawing/2014/main" val="903202612"/>
                    </a:ext>
                  </a:extLst>
                </a:gridCol>
                <a:gridCol w="2526106">
                  <a:extLst>
                    <a:ext uri="{9D8B030D-6E8A-4147-A177-3AD203B41FA5}">
                      <a16:colId xmlns:a16="http://schemas.microsoft.com/office/drawing/2014/main" val="103137729"/>
                    </a:ext>
                  </a:extLst>
                </a:gridCol>
                <a:gridCol w="2521020">
                  <a:extLst>
                    <a:ext uri="{9D8B030D-6E8A-4147-A177-3AD203B41FA5}">
                      <a16:colId xmlns:a16="http://schemas.microsoft.com/office/drawing/2014/main" val="1983696440"/>
                    </a:ext>
                  </a:extLst>
                </a:gridCol>
              </a:tblGrid>
              <a:tr h="476210">
                <a:tc>
                  <a:txBody>
                    <a:bodyPr/>
                    <a:lstStyle/>
                    <a:p>
                      <a:pPr algn="ctr">
                        <a:lnSpc>
                          <a:spcPct val="150000"/>
                        </a:lnSpc>
                      </a:pPr>
                      <a:r>
                        <a:rPr lang="fr-FR" sz="1600" dirty="0">
                          <a:solidFill>
                            <a:schemeClr val="tx1"/>
                          </a:solidFill>
                        </a:rPr>
                        <a:t>Autres difficultés</a:t>
                      </a:r>
                    </a:p>
                  </a:txBody>
                  <a:tcPr>
                    <a:solidFill>
                      <a:schemeClr val="accent5">
                        <a:lumMod val="20000"/>
                        <a:lumOff val="80000"/>
                      </a:schemeClr>
                    </a:solidFill>
                  </a:tcPr>
                </a:tc>
                <a:tc>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800" dirty="0">
                          <a:solidFill>
                            <a:schemeClr val="tx1"/>
                          </a:solidFill>
                        </a:rPr>
                        <a:t>Difficultés 6èmes</a:t>
                      </a:r>
                    </a:p>
                  </a:txBody>
                  <a:tcPr>
                    <a:solidFill>
                      <a:schemeClr val="accent3">
                        <a:lumMod val="20000"/>
                        <a:lumOff val="80000"/>
                      </a:schemeClr>
                    </a:solidFill>
                  </a:tcPr>
                </a:tc>
                <a:tc>
                  <a:txBody>
                    <a:bodyPr/>
                    <a:lstStyle/>
                    <a:p>
                      <a:pPr algn="ctr">
                        <a:lnSpc>
                          <a:spcPct val="150000"/>
                        </a:lnSpc>
                      </a:pPr>
                      <a:r>
                        <a:rPr lang="fr-FR" sz="1600" dirty="0">
                          <a:solidFill>
                            <a:schemeClr val="tx1"/>
                          </a:solidFill>
                        </a:rPr>
                        <a:t>AD + D6</a:t>
                      </a: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pic>
        <p:nvPicPr>
          <p:cNvPr id="15" name="Image 14">
            <a:extLst>
              <a:ext uri="{FF2B5EF4-FFF2-40B4-BE49-F238E27FC236}">
                <a16:creationId xmlns:a16="http://schemas.microsoft.com/office/drawing/2014/main" id="{00000000-0008-0000-0000-000014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1267" y="4958859"/>
            <a:ext cx="647790" cy="543001"/>
          </a:xfrm>
          <a:prstGeom prst="rect">
            <a:avLst/>
          </a:prstGeom>
        </p:spPr>
      </p:pic>
      <p:pic>
        <p:nvPicPr>
          <p:cNvPr id="16" name="Image 15">
            <a:extLst>
              <a:ext uri="{FF2B5EF4-FFF2-40B4-BE49-F238E27FC236}">
                <a16:creationId xmlns:a16="http://schemas.microsoft.com/office/drawing/2014/main" id="{00000000-0008-0000-0000-000018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1462" y="4958858"/>
            <a:ext cx="724001" cy="543001"/>
          </a:xfrm>
          <a:prstGeom prst="rect">
            <a:avLst/>
          </a:prstGeom>
        </p:spPr>
      </p:pic>
      <p:pic>
        <p:nvPicPr>
          <p:cNvPr id="17" name="Image 16">
            <a:extLst>
              <a:ext uri="{FF2B5EF4-FFF2-40B4-BE49-F238E27FC236}">
                <a16:creationId xmlns:a16="http://schemas.microsoft.com/office/drawing/2014/main" id="{676EFF7D-B68E-EA10-313B-0D69F5F958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2454" y="4958857"/>
            <a:ext cx="724001" cy="543001"/>
          </a:xfrm>
          <a:prstGeom prst="rect">
            <a:avLst/>
          </a:prstGeom>
        </p:spPr>
      </p:pic>
      <p:pic>
        <p:nvPicPr>
          <p:cNvPr id="18" name="Image 17">
            <a:extLst>
              <a:ext uri="{FF2B5EF4-FFF2-40B4-BE49-F238E27FC236}">
                <a16:creationId xmlns:a16="http://schemas.microsoft.com/office/drawing/2014/main" id="{00000000-0008-0000-0000-00000801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5209" y="4939418"/>
            <a:ext cx="428685" cy="543001"/>
          </a:xfrm>
          <a:prstGeom prst="rect">
            <a:avLst/>
          </a:prstGeom>
        </p:spPr>
      </p:pic>
      <p:pic>
        <p:nvPicPr>
          <p:cNvPr id="19" name="Image 18">
            <a:extLst>
              <a:ext uri="{FF2B5EF4-FFF2-40B4-BE49-F238E27FC236}">
                <a16:creationId xmlns:a16="http://schemas.microsoft.com/office/drawing/2014/main" id="{00000000-0008-0000-0000-0000C00000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15218" y="5006824"/>
            <a:ext cx="478585" cy="505173"/>
          </a:xfrm>
          <a:prstGeom prst="rect">
            <a:avLst/>
          </a:prstGeom>
        </p:spPr>
      </p:pic>
      <p:pic>
        <p:nvPicPr>
          <p:cNvPr id="20" name="Image 19">
            <a:extLst>
              <a:ext uri="{FF2B5EF4-FFF2-40B4-BE49-F238E27FC236}">
                <a16:creationId xmlns:a16="http://schemas.microsoft.com/office/drawing/2014/main" id="{00000000-0008-0000-0000-0000190000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46354" y="4939418"/>
            <a:ext cx="724768" cy="543576"/>
          </a:xfrm>
          <a:prstGeom prst="rect">
            <a:avLst/>
          </a:prstGeom>
        </p:spPr>
      </p:pic>
      <p:sp>
        <p:nvSpPr>
          <p:cNvPr id="21" name="Parenthèse fermante 20">
            <a:extLst>
              <a:ext uri="{FF2B5EF4-FFF2-40B4-BE49-F238E27FC236}">
                <a16:creationId xmlns:a16="http://schemas.microsoft.com/office/drawing/2014/main" id="{49F067E2-4A6A-963C-BE5C-8B5D488A0473}"/>
              </a:ext>
            </a:extLst>
          </p:cNvPr>
          <p:cNvSpPr/>
          <p:nvPr/>
        </p:nvSpPr>
        <p:spPr>
          <a:xfrm rot="16200000">
            <a:off x="3433359" y="4182574"/>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23" name="Parenthèse fermante 22">
            <a:extLst>
              <a:ext uri="{FF2B5EF4-FFF2-40B4-BE49-F238E27FC236}">
                <a16:creationId xmlns:a16="http://schemas.microsoft.com/office/drawing/2014/main" id="{B62FCE7C-2DDE-DCA5-5E63-14B909A49F76}"/>
              </a:ext>
            </a:extLst>
          </p:cNvPr>
          <p:cNvSpPr/>
          <p:nvPr/>
        </p:nvSpPr>
        <p:spPr>
          <a:xfrm rot="16200000">
            <a:off x="5925602" y="4135594"/>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26" name="Parenthèse fermante 25">
            <a:extLst>
              <a:ext uri="{FF2B5EF4-FFF2-40B4-BE49-F238E27FC236}">
                <a16:creationId xmlns:a16="http://schemas.microsoft.com/office/drawing/2014/main" id="{5EBE24DA-23D9-D84C-068E-A227AA1555DE}"/>
              </a:ext>
            </a:extLst>
          </p:cNvPr>
          <p:cNvSpPr/>
          <p:nvPr/>
        </p:nvSpPr>
        <p:spPr>
          <a:xfrm rot="16200000">
            <a:off x="8505632" y="4140427"/>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pic>
        <p:nvPicPr>
          <p:cNvPr id="22" name="Image 21">
            <a:extLst>
              <a:ext uri="{FF2B5EF4-FFF2-40B4-BE49-F238E27FC236}">
                <a16:creationId xmlns:a16="http://schemas.microsoft.com/office/drawing/2014/main" id="{452CAEF7-F2CA-09E9-B86C-BAAA57872FBB}"/>
              </a:ext>
            </a:extLst>
          </p:cNvPr>
          <p:cNvPicPr>
            <a:picLocks noChangeAspect="1"/>
          </p:cNvPicPr>
          <p:nvPr/>
        </p:nvPicPr>
        <p:blipFill>
          <a:blip r:embed="rId13"/>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260147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4" fill="hold" nodeType="after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6" presetClass="entr" presetSubtype="16" fill="hold" nodeType="with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500"/>
                                        <p:tgtEl>
                                          <p:spTgt spid="4"/>
                                        </p:tgtEl>
                                      </p:cBhvr>
                                    </p:animEffect>
                                  </p:childTnLst>
                                </p:cTn>
                              </p:par>
                              <p:par>
                                <p:cTn id="19" presetID="6" presetClass="entr" presetSubtype="16"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par>
                                <p:cTn id="22" presetID="6" presetClass="entr" presetSubtype="16" fill="hold" nodeType="withEffect">
                                  <p:stCondLst>
                                    <p:cond delay="100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par>
                                <p:cTn id="25" presetID="6" presetClass="entr" presetSubtype="16" fill="hold" nodeType="with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par>
                                <p:cTn id="28" presetID="6" presetClass="entr" presetSubtype="16" fill="hold" nodeType="with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500"/>
                                        <p:tgtEl>
                                          <p:spTgt spid="11"/>
                                        </p:tgtEl>
                                      </p:cBhvr>
                                    </p:animEffect>
                                  </p:childTnLst>
                                </p:cTn>
                              </p:par>
                              <p:par>
                                <p:cTn id="31" presetID="6" presetClass="entr" presetSubtype="16"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4" fill="hold"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6" presetClass="entr" presetSubtype="16"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500"/>
                                        <p:tgtEl>
                                          <p:spTgt spid="15"/>
                                        </p:tgtEl>
                                      </p:cBhvr>
                                    </p:animEffect>
                                  </p:childTnLst>
                                </p:cTn>
                              </p:par>
                              <p:par>
                                <p:cTn id="50" presetID="6" presetClass="entr" presetSubtype="16" fill="hold"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500"/>
                                        <p:tgtEl>
                                          <p:spTgt spid="16"/>
                                        </p:tgtEl>
                                      </p:cBhvr>
                                    </p:animEffect>
                                  </p:childTnLst>
                                </p:cTn>
                              </p:par>
                              <p:par>
                                <p:cTn id="53" presetID="6" presetClass="entr" presetSubtype="16" fill="hold" nodeType="withEffect">
                                  <p:stCondLst>
                                    <p:cond delay="100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500"/>
                                        <p:tgtEl>
                                          <p:spTgt spid="18"/>
                                        </p:tgtEl>
                                      </p:cBhvr>
                                    </p:animEffect>
                                  </p:childTnLst>
                                </p:cTn>
                              </p:par>
                              <p:par>
                                <p:cTn id="56" presetID="6" presetClass="entr" presetSubtype="16" fill="hold" nodeType="withEffect">
                                  <p:stCondLst>
                                    <p:cond delay="100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500"/>
                                        <p:tgtEl>
                                          <p:spTgt spid="19"/>
                                        </p:tgtEl>
                                      </p:cBhvr>
                                    </p:animEffect>
                                  </p:childTnLst>
                                </p:cTn>
                              </p:par>
                              <p:par>
                                <p:cTn id="59" presetID="6" presetClass="entr" presetSubtype="16" fill="hold" nodeType="withEffect">
                                  <p:stCondLst>
                                    <p:cond delay="100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500"/>
                                        <p:tgtEl>
                                          <p:spTgt spid="17"/>
                                        </p:tgtEl>
                                      </p:cBhvr>
                                    </p:animEffect>
                                  </p:childTnLst>
                                </p:cTn>
                              </p:par>
                              <p:par>
                                <p:cTn id="62" presetID="6" presetClass="entr" presetSubtype="16" fill="hold" nodeType="withEffect">
                                  <p:stCondLst>
                                    <p:cond delay="1000"/>
                                  </p:stCondLst>
                                  <p:childTnLst>
                                    <p:set>
                                      <p:cBhvr>
                                        <p:cTn id="63" dur="1" fill="hold">
                                          <p:stCondLst>
                                            <p:cond delay="0"/>
                                          </p:stCondLst>
                                        </p:cTn>
                                        <p:tgtEl>
                                          <p:spTgt spid="20"/>
                                        </p:tgtEl>
                                        <p:attrNameLst>
                                          <p:attrName>style.visibility</p:attrName>
                                        </p:attrNameLst>
                                      </p:cBhvr>
                                      <p:to>
                                        <p:strVal val="visible"/>
                                      </p:to>
                                    </p:set>
                                    <p:animEffect transition="in" filter="circle(in)">
                                      <p:cBhvr>
                                        <p:cTn id="64" dur="500"/>
                                        <p:tgtEl>
                                          <p:spTgt spid="20"/>
                                        </p:tgtEl>
                                      </p:cBhvr>
                                    </p:animEffect>
                                  </p:childTnLst>
                                </p:cTn>
                              </p:par>
                              <p:par>
                                <p:cTn id="65" presetID="22" presetClass="entr" presetSubtype="4" fill="hold" grpId="0" nodeType="withEffect">
                                  <p:stCondLst>
                                    <p:cond delay="100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par>
                                <p:cTn id="68" presetID="22" presetClass="entr" presetSubtype="4" fill="hold" grpId="0" nodeType="withEffect">
                                  <p:stCondLst>
                                    <p:cond delay="100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100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sp>
        <p:nvSpPr>
          <p:cNvPr id="7" name="Rectangle 6">
            <a:extLst>
              <a:ext uri="{FF2B5EF4-FFF2-40B4-BE49-F238E27FC236}">
                <a16:creationId xmlns:a16="http://schemas.microsoft.com/office/drawing/2014/main" id="{CF2DC3B0-D8C5-BB25-A165-591E64184A6F}"/>
              </a:ext>
            </a:extLst>
          </p:cNvPr>
          <p:cNvSpPr/>
          <p:nvPr/>
        </p:nvSpPr>
        <p:spPr>
          <a:xfrm>
            <a:off x="468313" y="1449066"/>
            <a:ext cx="9791700" cy="3041495"/>
          </a:xfrm>
          <a:prstGeom prst="rect">
            <a:avLst/>
          </a:prstGeom>
        </p:spPr>
        <p:txBody>
          <a:bodyPr wrap="square" lIns="104287" tIns="52144" rIns="104287" bIns="52144">
            <a:spAutoFit/>
          </a:bodyPr>
          <a:lstStyle/>
          <a:p>
            <a:pPr marL="174625" lvl="1" algn="just">
              <a:spcAft>
                <a:spcPct val="20000"/>
              </a:spcAft>
            </a:pPr>
            <a:r>
              <a:rPr lang="fr-FR" sz="2400" dirty="0"/>
              <a:t>3)   Une pirouette 360° ou plus sur une jambe</a:t>
            </a:r>
          </a:p>
          <a:p>
            <a:pPr marL="1042873" lvl="1" indent="-521437"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buFont typeface="+mj-ea"/>
              <a:buAutoNum type="circleNumDbPlain"/>
            </a:pPr>
            <a:endParaRPr lang="fr-FR" sz="2400" dirty="0"/>
          </a:p>
          <a:p>
            <a:pPr marL="719138" lvl="1" indent="-544513" algn="just">
              <a:spcAft>
                <a:spcPct val="20000"/>
              </a:spcAft>
            </a:pPr>
            <a:r>
              <a:rPr lang="fr-FR" sz="2400" dirty="0"/>
              <a:t>4)   Un saut à l’écart antéropostérieur  ≥ 135°</a:t>
            </a:r>
          </a:p>
          <a:p>
            <a:pPr marL="174625" lvl="1" algn="just">
              <a:spcAft>
                <a:spcPct val="20000"/>
              </a:spcAft>
            </a:pPr>
            <a:endParaRPr lang="fr-FR" sz="2400" dirty="0"/>
          </a:p>
          <a:p>
            <a:pPr marL="914325" lvl="1" algn="just">
              <a:spcAft>
                <a:spcPct val="20000"/>
              </a:spcAft>
            </a:pPr>
            <a:endParaRPr lang="fr-FR" sz="1800" i="1"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3882395630"/>
              </p:ext>
            </p:extLst>
          </p:nvPr>
        </p:nvGraphicFramePr>
        <p:xfrm>
          <a:off x="2230024" y="1948760"/>
          <a:ext cx="5052212"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4217336352"/>
                    </a:ext>
                  </a:extLst>
                </a:gridCol>
                <a:gridCol w="1263053">
                  <a:extLst>
                    <a:ext uri="{9D8B030D-6E8A-4147-A177-3AD203B41FA5}">
                      <a16:colId xmlns:a16="http://schemas.microsoft.com/office/drawing/2014/main" val="103137729"/>
                    </a:ext>
                  </a:extLst>
                </a:gridCol>
                <a:gridCol w="1263053">
                  <a:extLst>
                    <a:ext uri="{9D8B030D-6E8A-4147-A177-3AD203B41FA5}">
                      <a16:colId xmlns:a16="http://schemas.microsoft.com/office/drawing/2014/main" val="1638554697"/>
                    </a:ext>
                  </a:extLst>
                </a:gridCol>
              </a:tblGrid>
              <a:tr h="476210">
                <a:tc gridSpan="2">
                  <a:txBody>
                    <a:bodyPr/>
                    <a:lstStyle/>
                    <a:p>
                      <a:pPr algn="ctr">
                        <a:lnSpc>
                          <a:spcPct val="150000"/>
                        </a:lnSpc>
                      </a:pPr>
                      <a:r>
                        <a:rPr lang="fr-FR" sz="1600" dirty="0">
                          <a:solidFill>
                            <a:schemeClr val="tx1"/>
                          </a:solidFill>
                        </a:rPr>
                        <a:t>Pirouette 360°</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50000"/>
                        </a:lnSpc>
                      </a:pPr>
                      <a:r>
                        <a:rPr lang="fr-FR" sz="1800" dirty="0">
                          <a:solidFill>
                            <a:schemeClr val="tx1"/>
                          </a:solidFill>
                        </a:rPr>
                        <a:t>Pirouette 540°</a:t>
                      </a:r>
                    </a:p>
                  </a:txBody>
                  <a:tcPr>
                    <a:solidFill>
                      <a:schemeClr val="accent3">
                        <a:lumMod val="20000"/>
                        <a:lumOff val="80000"/>
                      </a:schemeClr>
                    </a:solidFill>
                  </a:tcPr>
                </a:tc>
                <a:tc hMerge="1">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extLst>
              <p:ext uri="{D42A27DB-BD31-4B8C-83A1-F6EECF244321}">
                <p14:modId xmlns:p14="http://schemas.microsoft.com/office/powerpoint/2010/main" val="4213237960"/>
              </p:ext>
            </p:extLst>
          </p:nvPr>
        </p:nvGraphicFramePr>
        <p:xfrm>
          <a:off x="791386" y="2245376"/>
          <a:ext cx="1397929" cy="370840"/>
        </p:xfrm>
        <a:graphic>
          <a:graphicData uri="http://schemas.openxmlformats.org/drawingml/2006/table">
            <a:tbl>
              <a:tblPr firstRow="1" bandRow="1">
                <a:tableStyleId>{5C22544A-7EE6-4342-B048-85BDC9FD1C3A}</a:tableStyleId>
              </a:tblPr>
              <a:tblGrid>
                <a:gridCol w="1397929">
                  <a:extLst>
                    <a:ext uri="{9D8B030D-6E8A-4147-A177-3AD203B41FA5}">
                      <a16:colId xmlns:a16="http://schemas.microsoft.com/office/drawing/2014/main" val="3093023436"/>
                    </a:ext>
                  </a:extLst>
                </a:gridCol>
              </a:tblGrid>
              <a:tr h="370840">
                <a:tc>
                  <a:txBody>
                    <a:bodyPr/>
                    <a:lstStyle/>
                    <a:p>
                      <a:r>
                        <a:rPr lang="fr-FR" sz="1800" u="sng" dirty="0">
                          <a:solidFill>
                            <a:schemeClr val="tx1"/>
                          </a:solidFill>
                        </a:rPr>
                        <a:t>Exemples :</a:t>
                      </a:r>
                    </a:p>
                  </a:txBody>
                  <a:tcPr>
                    <a:noFill/>
                  </a:tcPr>
                </a:tc>
                <a:extLst>
                  <a:ext uri="{0D108BD9-81ED-4DB2-BD59-A6C34878D82A}">
                    <a16:rowId xmlns:a16="http://schemas.microsoft.com/office/drawing/2014/main" val="2588934171"/>
                  </a:ext>
                </a:extLst>
              </a:tr>
            </a:tbl>
          </a:graphicData>
        </a:graphic>
      </p:graphicFrame>
      <p:graphicFrame>
        <p:nvGraphicFramePr>
          <p:cNvPr id="13" name="Tableau 6">
            <a:extLst>
              <a:ext uri="{FF2B5EF4-FFF2-40B4-BE49-F238E27FC236}">
                <a16:creationId xmlns:a16="http://schemas.microsoft.com/office/drawing/2014/main" id="{03BEEED6-993C-ADE6-EE4E-79911EDB4324}"/>
              </a:ext>
            </a:extLst>
          </p:cNvPr>
          <p:cNvGraphicFramePr>
            <a:graphicFrameLocks noGrp="1"/>
          </p:cNvGraphicFramePr>
          <p:nvPr>
            <p:extLst>
              <p:ext uri="{D42A27DB-BD31-4B8C-83A1-F6EECF244321}">
                <p14:modId xmlns:p14="http://schemas.microsoft.com/office/powerpoint/2010/main" val="2764347432"/>
              </p:ext>
            </p:extLst>
          </p:nvPr>
        </p:nvGraphicFramePr>
        <p:xfrm>
          <a:off x="779401" y="4092287"/>
          <a:ext cx="1398720" cy="365760"/>
        </p:xfrm>
        <a:graphic>
          <a:graphicData uri="http://schemas.openxmlformats.org/drawingml/2006/table">
            <a:tbl>
              <a:tblPr firstRow="1" bandRow="1">
                <a:tableStyleId>{5C22544A-7EE6-4342-B048-85BDC9FD1C3A}</a:tableStyleId>
              </a:tblPr>
              <a:tblGrid>
                <a:gridCol w="1398720">
                  <a:extLst>
                    <a:ext uri="{9D8B030D-6E8A-4147-A177-3AD203B41FA5}">
                      <a16:colId xmlns:a16="http://schemas.microsoft.com/office/drawing/2014/main" val="3093023436"/>
                    </a:ext>
                  </a:extLst>
                </a:gridCol>
              </a:tblGrid>
              <a:tr h="313086">
                <a:tc>
                  <a:txBody>
                    <a:bodyPr/>
                    <a:lstStyle/>
                    <a:p>
                      <a:r>
                        <a:rPr lang="fr-FR" sz="1800" u="sng" dirty="0">
                          <a:solidFill>
                            <a:schemeClr val="tx1"/>
                          </a:solidFill>
                        </a:rPr>
                        <a:t>Exemples :</a:t>
                      </a:r>
                    </a:p>
                  </a:txBody>
                  <a:tcPr>
                    <a:noFill/>
                  </a:tcPr>
                </a:tc>
                <a:extLst>
                  <a:ext uri="{0D108BD9-81ED-4DB2-BD59-A6C34878D82A}">
                    <a16:rowId xmlns:a16="http://schemas.microsoft.com/office/drawing/2014/main" val="2588934171"/>
                  </a:ext>
                </a:extLst>
              </a:tr>
            </a:tbl>
          </a:graphicData>
        </a:graphic>
      </p:graphicFrame>
      <p:graphicFrame>
        <p:nvGraphicFramePr>
          <p:cNvPr id="14" name="Tableau 13">
            <a:extLst>
              <a:ext uri="{FF2B5EF4-FFF2-40B4-BE49-F238E27FC236}">
                <a16:creationId xmlns:a16="http://schemas.microsoft.com/office/drawing/2014/main" id="{BEA1317E-1834-8532-6A64-4F0D8643BE38}"/>
              </a:ext>
            </a:extLst>
          </p:cNvPr>
          <p:cNvGraphicFramePr>
            <a:graphicFrameLocks noGrp="1"/>
          </p:cNvGraphicFramePr>
          <p:nvPr>
            <p:extLst>
              <p:ext uri="{D42A27DB-BD31-4B8C-83A1-F6EECF244321}">
                <p14:modId xmlns:p14="http://schemas.microsoft.com/office/powerpoint/2010/main" val="1251846657"/>
              </p:ext>
            </p:extLst>
          </p:nvPr>
        </p:nvGraphicFramePr>
        <p:xfrm>
          <a:off x="2253813" y="3781425"/>
          <a:ext cx="6298177" cy="1066311"/>
        </p:xfrm>
        <a:graphic>
          <a:graphicData uri="http://schemas.openxmlformats.org/drawingml/2006/table">
            <a:tbl>
              <a:tblPr firstRow="1" bandRow="1">
                <a:tableStyleId>{5C22544A-7EE6-4342-B048-85BDC9FD1C3A}</a:tableStyleId>
              </a:tblPr>
              <a:tblGrid>
                <a:gridCol w="1263053">
                  <a:extLst>
                    <a:ext uri="{9D8B030D-6E8A-4147-A177-3AD203B41FA5}">
                      <a16:colId xmlns:a16="http://schemas.microsoft.com/office/drawing/2014/main" val="903202612"/>
                    </a:ext>
                  </a:extLst>
                </a:gridCol>
                <a:gridCol w="1263053">
                  <a:extLst>
                    <a:ext uri="{9D8B030D-6E8A-4147-A177-3AD203B41FA5}">
                      <a16:colId xmlns:a16="http://schemas.microsoft.com/office/drawing/2014/main" val="2454307040"/>
                    </a:ext>
                  </a:extLst>
                </a:gridCol>
                <a:gridCol w="1263053">
                  <a:extLst>
                    <a:ext uri="{9D8B030D-6E8A-4147-A177-3AD203B41FA5}">
                      <a16:colId xmlns:a16="http://schemas.microsoft.com/office/drawing/2014/main" val="637113004"/>
                    </a:ext>
                  </a:extLst>
                </a:gridCol>
                <a:gridCol w="1254508">
                  <a:extLst>
                    <a:ext uri="{9D8B030D-6E8A-4147-A177-3AD203B41FA5}">
                      <a16:colId xmlns:a16="http://schemas.microsoft.com/office/drawing/2014/main" val="1826937878"/>
                    </a:ext>
                  </a:extLst>
                </a:gridCol>
                <a:gridCol w="1254510">
                  <a:extLst>
                    <a:ext uri="{9D8B030D-6E8A-4147-A177-3AD203B41FA5}">
                      <a16:colId xmlns:a16="http://schemas.microsoft.com/office/drawing/2014/main" val="627264460"/>
                    </a:ext>
                  </a:extLst>
                </a:gridCol>
              </a:tblGrid>
              <a:tr h="476210">
                <a:tc gridSpan="3">
                  <a:txBody>
                    <a:bodyPr/>
                    <a:lstStyle/>
                    <a:p>
                      <a:pPr algn="ctr">
                        <a:lnSpc>
                          <a:spcPct val="150000"/>
                        </a:lnSpc>
                      </a:pPr>
                      <a:r>
                        <a:rPr lang="fr-FR" sz="1600" dirty="0">
                          <a:solidFill>
                            <a:schemeClr val="tx1"/>
                          </a:solidFill>
                        </a:rPr>
                        <a:t>Appel un pied</a:t>
                      </a:r>
                    </a:p>
                  </a:txBody>
                  <a:tcPr>
                    <a:solidFill>
                      <a:schemeClr val="accent5">
                        <a:lumMod val="20000"/>
                        <a:lumOff val="80000"/>
                      </a:schemeClr>
                    </a:solidFill>
                  </a:tcPr>
                </a:tc>
                <a:tc hMerge="1">
                  <a:txBody>
                    <a:bodyPr/>
                    <a:lstStyle/>
                    <a:p>
                      <a:endParaRPr lang="fr-FR"/>
                    </a:p>
                  </a:txBody>
                  <a:tcPr/>
                </a:tc>
                <a:tc hMerge="1">
                  <a:txBody>
                    <a:bodyPr/>
                    <a:lstStyle/>
                    <a:p>
                      <a:endParaRPr lang="fr-FR"/>
                    </a:p>
                  </a:txBody>
                  <a:tcPr/>
                </a:tc>
                <a:tc gridSpan="2">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r>
                        <a:rPr lang="fr-FR" sz="1600" dirty="0">
                          <a:solidFill>
                            <a:schemeClr val="tx1"/>
                          </a:solidFill>
                        </a:rPr>
                        <a:t>Appel deux pieds</a:t>
                      </a:r>
                    </a:p>
                  </a:txBody>
                  <a:tcP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941811589"/>
                  </a:ext>
                </a:extLst>
              </a:tr>
            </a:tbl>
          </a:graphicData>
        </a:graphic>
      </p:graphicFrame>
      <p:pic>
        <p:nvPicPr>
          <p:cNvPr id="17" name="Image 16">
            <a:extLst>
              <a:ext uri="{FF2B5EF4-FFF2-40B4-BE49-F238E27FC236}">
                <a16:creationId xmlns:a16="http://schemas.microsoft.com/office/drawing/2014/main" id="{676EFF7D-B68E-EA10-313B-0D69F5F95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5699" y="4224320"/>
            <a:ext cx="724001" cy="543001"/>
          </a:xfrm>
          <a:prstGeom prst="rect">
            <a:avLst/>
          </a:prstGeom>
        </p:spPr>
      </p:pic>
      <p:pic>
        <p:nvPicPr>
          <p:cNvPr id="20" name="Image 19">
            <a:extLst>
              <a:ext uri="{FF2B5EF4-FFF2-40B4-BE49-F238E27FC236}">
                <a16:creationId xmlns:a16="http://schemas.microsoft.com/office/drawing/2014/main" id="{00000000-0008-0000-0000-000019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223" y="4223745"/>
            <a:ext cx="724768" cy="543576"/>
          </a:xfrm>
          <a:prstGeom prst="rect">
            <a:avLst/>
          </a:prstGeom>
        </p:spPr>
      </p:pic>
      <p:pic>
        <p:nvPicPr>
          <p:cNvPr id="21" name="Image 20">
            <a:extLst>
              <a:ext uri="{FF2B5EF4-FFF2-40B4-BE49-F238E27FC236}">
                <a16:creationId xmlns:a16="http://schemas.microsoft.com/office/drawing/2014/main" id="{00000000-0008-0000-0000-000051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11780" y="2442105"/>
            <a:ext cx="504765" cy="543001"/>
          </a:xfrm>
          <a:prstGeom prst="rect">
            <a:avLst/>
          </a:prstGeom>
        </p:spPr>
      </p:pic>
      <p:pic>
        <p:nvPicPr>
          <p:cNvPr id="23" name="Image 22">
            <a:extLst>
              <a:ext uri="{FF2B5EF4-FFF2-40B4-BE49-F238E27FC236}">
                <a16:creationId xmlns:a16="http://schemas.microsoft.com/office/drawing/2014/main" id="{00000000-0008-0000-0000-000050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267" y="2442104"/>
            <a:ext cx="428685" cy="543001"/>
          </a:xfrm>
          <a:prstGeom prst="rect">
            <a:avLst/>
          </a:prstGeom>
        </p:spPr>
      </p:pic>
      <p:pic>
        <p:nvPicPr>
          <p:cNvPr id="26" name="Image 25">
            <a:extLst>
              <a:ext uri="{FF2B5EF4-FFF2-40B4-BE49-F238E27FC236}">
                <a16:creationId xmlns:a16="http://schemas.microsoft.com/office/drawing/2014/main" id="{00000000-0008-0000-0000-0000330000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5918" y="2442103"/>
            <a:ext cx="592517" cy="527711"/>
          </a:xfrm>
          <a:prstGeom prst="rect">
            <a:avLst/>
          </a:prstGeom>
        </p:spPr>
      </p:pic>
      <p:pic>
        <p:nvPicPr>
          <p:cNvPr id="27" name="Image 26">
            <a:extLst>
              <a:ext uri="{FF2B5EF4-FFF2-40B4-BE49-F238E27FC236}">
                <a16:creationId xmlns:a16="http://schemas.microsoft.com/office/drawing/2014/main" id="{00000000-0008-0000-0000-0000340000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420" y="2442105"/>
            <a:ext cx="628738" cy="543001"/>
          </a:xfrm>
          <a:prstGeom prst="rect">
            <a:avLst/>
          </a:prstGeom>
        </p:spPr>
      </p:pic>
      <p:pic>
        <p:nvPicPr>
          <p:cNvPr id="29" name="Image 28">
            <a:extLst>
              <a:ext uri="{FF2B5EF4-FFF2-40B4-BE49-F238E27FC236}">
                <a16:creationId xmlns:a16="http://schemas.microsoft.com/office/drawing/2014/main" id="{00000000-0008-0000-0000-000014000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1267" y="4186546"/>
            <a:ext cx="647790" cy="543001"/>
          </a:xfrm>
          <a:prstGeom prst="rect">
            <a:avLst/>
          </a:prstGeom>
        </p:spPr>
      </p:pic>
      <p:pic>
        <p:nvPicPr>
          <p:cNvPr id="30" name="Image 29">
            <a:extLst>
              <a:ext uri="{FF2B5EF4-FFF2-40B4-BE49-F238E27FC236}">
                <a16:creationId xmlns:a16="http://schemas.microsoft.com/office/drawing/2014/main" id="{00000000-0008-0000-0000-00000801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14255" y="4200491"/>
            <a:ext cx="428685" cy="543001"/>
          </a:xfrm>
          <a:prstGeom prst="rect">
            <a:avLst/>
          </a:prstGeom>
        </p:spPr>
      </p:pic>
      <p:pic>
        <p:nvPicPr>
          <p:cNvPr id="31" name="Image 30">
            <a:extLst>
              <a:ext uri="{FF2B5EF4-FFF2-40B4-BE49-F238E27FC236}">
                <a16:creationId xmlns:a16="http://schemas.microsoft.com/office/drawing/2014/main" id="{00000000-0008-0000-0000-00000C01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3148" y="4163210"/>
            <a:ext cx="781159" cy="543001"/>
          </a:xfrm>
          <a:prstGeom prst="rect">
            <a:avLst/>
          </a:prstGeom>
        </p:spPr>
      </p:pic>
      <p:pic>
        <p:nvPicPr>
          <p:cNvPr id="4" name="Image 3">
            <a:extLst>
              <a:ext uri="{FF2B5EF4-FFF2-40B4-BE49-F238E27FC236}">
                <a16:creationId xmlns:a16="http://schemas.microsoft.com/office/drawing/2014/main" id="{1FA45C7D-BC36-35FF-DA2F-AF50054D9EAC}"/>
              </a:ext>
            </a:extLst>
          </p:cNvPr>
          <p:cNvPicPr>
            <a:picLocks noChangeAspect="1"/>
          </p:cNvPicPr>
          <p:nvPr/>
        </p:nvPicPr>
        <p:blipFill>
          <a:blip r:embed="rId11"/>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37653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22" presetClass="entr" presetSubtype="4"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6" presetClass="entr" presetSubtype="16"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circle(in)">
                                      <p:cBhvr>
                                        <p:cTn id="19" dur="500"/>
                                        <p:tgtEl>
                                          <p:spTgt spid="23"/>
                                        </p:tgtEl>
                                      </p:cBhvr>
                                    </p:animEffect>
                                  </p:childTnLst>
                                </p:cTn>
                              </p:par>
                              <p:par>
                                <p:cTn id="20" presetID="6" presetClass="entr" presetSubtype="16" fill="hold" nodeType="withEffect">
                                  <p:stCondLst>
                                    <p:cond delay="100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500"/>
                                        <p:tgtEl>
                                          <p:spTgt spid="26"/>
                                        </p:tgtEl>
                                      </p:cBhvr>
                                    </p:animEffect>
                                  </p:childTnLst>
                                </p:cTn>
                              </p:par>
                              <p:par>
                                <p:cTn id="23" presetID="6" presetClass="entr" presetSubtype="16" fill="hold"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500"/>
                                        <p:tgtEl>
                                          <p:spTgt spid="21"/>
                                        </p:tgtEl>
                                      </p:cBhvr>
                                    </p:animEffect>
                                  </p:childTnLst>
                                </p:cTn>
                              </p:par>
                              <p:par>
                                <p:cTn id="26" presetID="6" presetClass="entr" presetSubtype="16" fill="hold" nodeType="withEffect">
                                  <p:stCondLst>
                                    <p:cond delay="100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p:cTn id="3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4" fill="hold" nodeType="afterEffect">
                                  <p:stCondLst>
                                    <p:cond delay="100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100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6" presetClass="entr" presetSubtype="16" fill="hold"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circle(in)">
                                      <p:cBhvr>
                                        <p:cTn id="44" dur="500"/>
                                        <p:tgtEl>
                                          <p:spTgt spid="17"/>
                                        </p:tgtEl>
                                      </p:cBhvr>
                                    </p:animEffect>
                                  </p:childTnLst>
                                </p:cTn>
                              </p:par>
                              <p:par>
                                <p:cTn id="45" presetID="6" presetClass="entr" presetSubtype="16" fill="hold" nodeType="withEffect">
                                  <p:stCondLst>
                                    <p:cond delay="100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500"/>
                                        <p:tgtEl>
                                          <p:spTgt spid="20"/>
                                        </p:tgtEl>
                                      </p:cBhvr>
                                    </p:animEffect>
                                  </p:childTnLst>
                                </p:cTn>
                              </p:par>
                              <p:par>
                                <p:cTn id="48" presetID="6" presetClass="entr" presetSubtype="16" fill="hold" nodeType="withEffect">
                                  <p:stCondLst>
                                    <p:cond delay="100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500"/>
                                        <p:tgtEl>
                                          <p:spTgt spid="29"/>
                                        </p:tgtEl>
                                      </p:cBhvr>
                                    </p:animEffect>
                                  </p:childTnLst>
                                </p:cTn>
                              </p:par>
                              <p:par>
                                <p:cTn id="51" presetID="6" presetClass="entr" presetSubtype="16" fill="hold" nodeType="withEffect">
                                  <p:stCondLst>
                                    <p:cond delay="100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500"/>
                                        <p:tgtEl>
                                          <p:spTgt spid="30"/>
                                        </p:tgtEl>
                                      </p:cBhvr>
                                    </p:animEffect>
                                  </p:childTnLst>
                                </p:cTn>
                              </p:par>
                              <p:par>
                                <p:cTn id="54" presetID="6" presetClass="entr" presetSubtype="16" fill="hold" nodeType="withEffect">
                                  <p:stCondLst>
                                    <p:cond delay="1000"/>
                                  </p:stCondLst>
                                  <p:childTnLst>
                                    <p:set>
                                      <p:cBhvr>
                                        <p:cTn id="55" dur="1" fill="hold">
                                          <p:stCondLst>
                                            <p:cond delay="0"/>
                                          </p:stCondLst>
                                        </p:cTn>
                                        <p:tgtEl>
                                          <p:spTgt spid="31"/>
                                        </p:tgtEl>
                                        <p:attrNameLst>
                                          <p:attrName>style.visibility</p:attrName>
                                        </p:attrNameLst>
                                      </p:cBhvr>
                                      <p:to>
                                        <p:strVal val="visible"/>
                                      </p:to>
                                    </p:set>
                                    <p:animEffect transition="in" filter="circle(in)">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18DEC-3792-748B-1FB6-55438E7C88FE}"/>
              </a:ext>
            </a:extLst>
          </p:cNvPr>
          <p:cNvSpPr>
            <a:spLocks noGrp="1"/>
          </p:cNvSpPr>
          <p:nvPr>
            <p:ph type="title"/>
          </p:nvPr>
        </p:nvSpPr>
        <p:spPr/>
        <p:txBody>
          <a:bodyPr/>
          <a:lstStyle/>
          <a:p>
            <a:r>
              <a:rPr lang="fr-FR" sz="2800" cap="none" dirty="0"/>
              <a:t>Exigences de composition</a:t>
            </a:r>
          </a:p>
        </p:txBody>
      </p:sp>
      <p:sp>
        <p:nvSpPr>
          <p:cNvPr id="7" name="Rectangle 6">
            <a:extLst>
              <a:ext uri="{FF2B5EF4-FFF2-40B4-BE49-F238E27FC236}">
                <a16:creationId xmlns:a16="http://schemas.microsoft.com/office/drawing/2014/main" id="{CF2DC3B0-D8C5-BB25-A165-591E64184A6F}"/>
              </a:ext>
            </a:extLst>
          </p:cNvPr>
          <p:cNvSpPr/>
          <p:nvPr/>
        </p:nvSpPr>
        <p:spPr>
          <a:xfrm>
            <a:off x="468313" y="1479252"/>
            <a:ext cx="9791700" cy="3170761"/>
          </a:xfrm>
          <a:prstGeom prst="rect">
            <a:avLst/>
          </a:prstGeom>
        </p:spPr>
        <p:txBody>
          <a:bodyPr wrap="square" lIns="104287" tIns="52144" rIns="104287" bIns="52144">
            <a:spAutoFit/>
          </a:bodyPr>
          <a:lstStyle/>
          <a:p>
            <a:pPr marL="719138" lvl="1" indent="-544513" algn="just">
              <a:spcAft>
                <a:spcPct val="20000"/>
              </a:spcAft>
            </a:pPr>
            <a:r>
              <a:rPr lang="fr-FR" sz="2400" dirty="0"/>
              <a:t>5) 1 passage proche de la poutre </a:t>
            </a:r>
            <a:r>
              <a:rPr lang="fr-FR" sz="3200" b="1" u="sng" dirty="0"/>
              <a:t>et</a:t>
            </a:r>
            <a:r>
              <a:rPr lang="fr-FR" sz="2400" dirty="0"/>
              <a:t> 3 longueurs minimum</a:t>
            </a:r>
          </a:p>
          <a:p>
            <a:pPr marL="1229360" lvl="1" indent="-315035" algn="just">
              <a:spcAft>
                <a:spcPct val="20000"/>
              </a:spcAft>
              <a:buFont typeface="Wingdings" charset="2"/>
              <a:buChar char="Ø"/>
            </a:pPr>
            <a:r>
              <a:rPr lang="fr-FR" sz="2000" i="1" dirty="0"/>
              <a:t>Le passage proche de la poutre ne doit pas être obligatoirement un élément codifié. Le seul fait de toucher la poutre avec une partie du corps autre que les pieds suffit pour remplir l’EC5</a:t>
            </a:r>
          </a:p>
          <a:p>
            <a:pPr marL="1229360" lvl="1" indent="-315035" algn="just">
              <a:spcAft>
                <a:spcPct val="20000"/>
              </a:spcAft>
              <a:buFont typeface="Wingdings" charset="2"/>
              <a:buChar char="Ø"/>
            </a:pPr>
            <a:r>
              <a:rPr lang="fr-FR" sz="2000" i="1" dirty="0"/>
              <a:t>Une longueur doit comporter au moins une « Autre difficulté » ou une difficulté 6ème</a:t>
            </a:r>
          </a:p>
          <a:p>
            <a:pPr marL="719138" lvl="1" indent="-544513" algn="just">
              <a:spcAft>
                <a:spcPct val="20000"/>
              </a:spcAft>
              <a:buFont typeface="+mj-ea"/>
              <a:buAutoNum type="circleNumDbPlain"/>
            </a:pPr>
            <a:endParaRPr lang="fr-FR" sz="2400" dirty="0"/>
          </a:p>
          <a:p>
            <a:pPr marL="174625" lvl="1" algn="just">
              <a:spcAft>
                <a:spcPct val="20000"/>
              </a:spcAft>
            </a:pPr>
            <a:endParaRPr lang="fr-FR" sz="2400" dirty="0"/>
          </a:p>
        </p:txBody>
      </p:sp>
      <p:graphicFrame>
        <p:nvGraphicFramePr>
          <p:cNvPr id="3" name="Tableau 2">
            <a:extLst>
              <a:ext uri="{FF2B5EF4-FFF2-40B4-BE49-F238E27FC236}">
                <a16:creationId xmlns:a16="http://schemas.microsoft.com/office/drawing/2014/main" id="{6FE535EF-09B2-9237-FA94-EBC045335783}"/>
              </a:ext>
            </a:extLst>
          </p:cNvPr>
          <p:cNvGraphicFramePr>
            <a:graphicFrameLocks noGrp="1"/>
          </p:cNvGraphicFramePr>
          <p:nvPr>
            <p:extLst>
              <p:ext uri="{D42A27DB-BD31-4B8C-83A1-F6EECF244321}">
                <p14:modId xmlns:p14="http://schemas.microsoft.com/office/powerpoint/2010/main" val="2901588924"/>
              </p:ext>
            </p:extLst>
          </p:nvPr>
        </p:nvGraphicFramePr>
        <p:xfrm>
          <a:off x="2188394" y="3970306"/>
          <a:ext cx="7027521" cy="1199701"/>
        </p:xfrm>
        <a:graphic>
          <a:graphicData uri="http://schemas.openxmlformats.org/drawingml/2006/table">
            <a:tbl>
              <a:tblPr firstRow="1" bandRow="1">
                <a:tableStyleId>{5C22544A-7EE6-4342-B048-85BDC9FD1C3A}</a:tableStyleId>
              </a:tblPr>
              <a:tblGrid>
                <a:gridCol w="1128970">
                  <a:extLst>
                    <a:ext uri="{9D8B030D-6E8A-4147-A177-3AD203B41FA5}">
                      <a16:colId xmlns:a16="http://schemas.microsoft.com/office/drawing/2014/main" val="903202612"/>
                    </a:ext>
                  </a:extLst>
                </a:gridCol>
                <a:gridCol w="1128970">
                  <a:extLst>
                    <a:ext uri="{9D8B030D-6E8A-4147-A177-3AD203B41FA5}">
                      <a16:colId xmlns:a16="http://schemas.microsoft.com/office/drawing/2014/main" val="4217336352"/>
                    </a:ext>
                  </a:extLst>
                </a:gridCol>
                <a:gridCol w="1128970">
                  <a:extLst>
                    <a:ext uri="{9D8B030D-6E8A-4147-A177-3AD203B41FA5}">
                      <a16:colId xmlns:a16="http://schemas.microsoft.com/office/drawing/2014/main" val="103137729"/>
                    </a:ext>
                  </a:extLst>
                </a:gridCol>
                <a:gridCol w="1213537">
                  <a:extLst>
                    <a:ext uri="{9D8B030D-6E8A-4147-A177-3AD203B41FA5}">
                      <a16:colId xmlns:a16="http://schemas.microsoft.com/office/drawing/2014/main" val="1638554697"/>
                    </a:ext>
                  </a:extLst>
                </a:gridCol>
                <a:gridCol w="1213537">
                  <a:extLst>
                    <a:ext uri="{9D8B030D-6E8A-4147-A177-3AD203B41FA5}">
                      <a16:colId xmlns:a16="http://schemas.microsoft.com/office/drawing/2014/main" val="2655334447"/>
                    </a:ext>
                  </a:extLst>
                </a:gridCol>
                <a:gridCol w="1213537">
                  <a:extLst>
                    <a:ext uri="{9D8B030D-6E8A-4147-A177-3AD203B41FA5}">
                      <a16:colId xmlns:a16="http://schemas.microsoft.com/office/drawing/2014/main" val="1581825258"/>
                    </a:ext>
                  </a:extLst>
                </a:gridCol>
              </a:tblGrid>
              <a:tr h="476210">
                <a:tc gridSpan="2">
                  <a:txBody>
                    <a:bodyPr/>
                    <a:lstStyle/>
                    <a:p>
                      <a:pPr algn="ctr">
                        <a:lnSpc>
                          <a:spcPct val="150000"/>
                        </a:lnSpc>
                      </a:pPr>
                      <a:r>
                        <a:rPr lang="fr-FR" sz="1600" dirty="0">
                          <a:solidFill>
                            <a:schemeClr val="tx1"/>
                          </a:solidFill>
                        </a:rPr>
                        <a:t>PP En entrée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00000"/>
                        </a:lnSpc>
                      </a:pPr>
                      <a:r>
                        <a:rPr lang="fr-FR" sz="1600" dirty="0">
                          <a:solidFill>
                            <a:schemeClr val="tx1"/>
                          </a:solidFill>
                        </a:rPr>
                        <a:t>PP En cours de mouvement</a:t>
                      </a:r>
                    </a:p>
                  </a:txBody>
                  <a:tcPr>
                    <a:solidFill>
                      <a:schemeClr val="accent3">
                        <a:lumMod val="20000"/>
                        <a:lumOff val="80000"/>
                      </a:schemeClr>
                    </a:solidFill>
                  </a:tcPr>
                </a:tc>
                <a:tc hMerge="1">
                  <a:txBody>
                    <a:bodyPr/>
                    <a:lstStyle/>
                    <a:p>
                      <a:endParaRPr lang="fr-FR" dirty="0"/>
                    </a:p>
                  </a:txBody>
                  <a:tcPr>
                    <a:solidFill>
                      <a:schemeClr val="accent5">
                        <a:lumMod val="20000"/>
                        <a:lumOff val="80000"/>
                      </a:schemeClr>
                    </a:solidFill>
                  </a:tcPr>
                </a:tc>
                <a:tc gridSpan="2">
                  <a:txBody>
                    <a:bodyPr/>
                    <a:lstStyle/>
                    <a:p>
                      <a:pPr algn="ctr">
                        <a:lnSpc>
                          <a:spcPct val="100000"/>
                        </a:lnSpc>
                      </a:pPr>
                      <a:r>
                        <a:rPr lang="fr-FR" sz="1800" dirty="0">
                          <a:solidFill>
                            <a:schemeClr val="tx1"/>
                          </a:solidFill>
                        </a:rPr>
                        <a:t> </a:t>
                      </a:r>
                      <a:r>
                        <a:rPr lang="fr-FR" sz="1600" dirty="0">
                          <a:solidFill>
                            <a:schemeClr val="tx1"/>
                          </a:solidFill>
                        </a:rPr>
                        <a:t>PP Passage chorégraphique</a:t>
                      </a:r>
                    </a:p>
                  </a:txBody>
                  <a:tcPr>
                    <a:solidFill>
                      <a:schemeClr val="accent5">
                        <a:lumMod val="20000"/>
                        <a:lumOff val="80000"/>
                      </a:schemeClr>
                    </a:solidFill>
                  </a:tcPr>
                </a:tc>
                <a:tc hMerge="1">
                  <a:txBody>
                    <a:bodyPr/>
                    <a:lstStyle/>
                    <a:p>
                      <a:pPr algn="ctr">
                        <a:lnSpc>
                          <a:spcPct val="100000"/>
                        </a:lnSpc>
                      </a:pPr>
                      <a:endParaRPr lang="fr-FR" sz="18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bl>
          </a:graphicData>
        </a:graphic>
      </p:graphicFrame>
      <p:graphicFrame>
        <p:nvGraphicFramePr>
          <p:cNvPr id="8" name="Tableau 6">
            <a:extLst>
              <a:ext uri="{FF2B5EF4-FFF2-40B4-BE49-F238E27FC236}">
                <a16:creationId xmlns:a16="http://schemas.microsoft.com/office/drawing/2014/main" id="{04A27216-612E-4B63-A484-5A696102B415}"/>
              </a:ext>
            </a:extLst>
          </p:cNvPr>
          <p:cNvGraphicFramePr>
            <a:graphicFrameLocks noGrp="1"/>
          </p:cNvGraphicFramePr>
          <p:nvPr>
            <p:extLst>
              <p:ext uri="{D42A27DB-BD31-4B8C-83A1-F6EECF244321}">
                <p14:modId xmlns:p14="http://schemas.microsoft.com/office/powerpoint/2010/main" val="3228638327"/>
              </p:ext>
            </p:extLst>
          </p:nvPr>
        </p:nvGraphicFramePr>
        <p:xfrm>
          <a:off x="665671" y="4315075"/>
          <a:ext cx="1448656" cy="365760"/>
        </p:xfrm>
        <a:graphic>
          <a:graphicData uri="http://schemas.openxmlformats.org/drawingml/2006/table">
            <a:tbl>
              <a:tblPr firstRow="1" bandRow="1">
                <a:tableStyleId>{5C22544A-7EE6-4342-B048-85BDC9FD1C3A}</a:tableStyleId>
              </a:tblPr>
              <a:tblGrid>
                <a:gridCol w="1448656">
                  <a:extLst>
                    <a:ext uri="{9D8B030D-6E8A-4147-A177-3AD203B41FA5}">
                      <a16:colId xmlns:a16="http://schemas.microsoft.com/office/drawing/2014/main" val="3093023436"/>
                    </a:ext>
                  </a:extLst>
                </a:gridCol>
              </a:tblGrid>
              <a:tr h="364260">
                <a:tc>
                  <a:txBody>
                    <a:bodyPr/>
                    <a:lstStyle/>
                    <a:p>
                      <a:r>
                        <a:rPr lang="fr-FR" sz="1800" u="sng" dirty="0">
                          <a:solidFill>
                            <a:schemeClr val="tx1"/>
                          </a:solidFill>
                        </a:rPr>
                        <a:t>Exemples :</a:t>
                      </a:r>
                    </a:p>
                  </a:txBody>
                  <a:tcPr>
                    <a:noFill/>
                  </a:tcPr>
                </a:tc>
                <a:extLst>
                  <a:ext uri="{0D108BD9-81ED-4DB2-BD59-A6C34878D82A}">
                    <a16:rowId xmlns:a16="http://schemas.microsoft.com/office/drawing/2014/main" val="2588934171"/>
                  </a:ext>
                </a:extLst>
              </a:tr>
            </a:tbl>
          </a:graphicData>
        </a:graphic>
      </p:graphicFrame>
      <p:pic>
        <p:nvPicPr>
          <p:cNvPr id="5" name="Image 4">
            <a:extLst>
              <a:ext uri="{FF2B5EF4-FFF2-40B4-BE49-F238E27FC236}">
                <a16:creationId xmlns:a16="http://schemas.microsoft.com/office/drawing/2014/main" id="{00000000-0008-0000-0000-000006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968" y="4619069"/>
            <a:ext cx="438145" cy="416238"/>
          </a:xfrm>
          <a:prstGeom prst="rect">
            <a:avLst/>
          </a:prstGeom>
        </p:spPr>
      </p:pic>
      <p:pic>
        <p:nvPicPr>
          <p:cNvPr id="9" name="Image 8">
            <a:extLst>
              <a:ext uri="{FF2B5EF4-FFF2-40B4-BE49-F238E27FC236}">
                <a16:creationId xmlns:a16="http://schemas.microsoft.com/office/drawing/2014/main" id="{00000000-0008-0000-0000-000010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940" y="4619069"/>
            <a:ext cx="528369" cy="456319"/>
          </a:xfrm>
          <a:prstGeom prst="rect">
            <a:avLst/>
          </a:prstGeom>
        </p:spPr>
      </p:pic>
      <p:pic>
        <p:nvPicPr>
          <p:cNvPr id="10" name="Image 9">
            <a:extLst>
              <a:ext uri="{FF2B5EF4-FFF2-40B4-BE49-F238E27FC236}">
                <a16:creationId xmlns:a16="http://schemas.microsoft.com/office/drawing/2014/main" id="{00000000-0008-0000-0000-000097000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818" y="4619069"/>
            <a:ext cx="613131" cy="388316"/>
          </a:xfrm>
          <a:prstGeom prst="rect">
            <a:avLst/>
          </a:prstGeom>
        </p:spPr>
      </p:pic>
      <p:pic>
        <p:nvPicPr>
          <p:cNvPr id="11" name="Image 10">
            <a:extLst>
              <a:ext uri="{FF2B5EF4-FFF2-40B4-BE49-F238E27FC236}">
                <a16:creationId xmlns:a16="http://schemas.microsoft.com/office/drawing/2014/main" id="{3D6A3F7E-9984-EAF2-71DC-16D78B84F1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801" y="4629153"/>
            <a:ext cx="376262" cy="456319"/>
          </a:xfrm>
          <a:prstGeom prst="rect">
            <a:avLst/>
          </a:prstGeom>
        </p:spPr>
      </p:pic>
      <p:sp>
        <p:nvSpPr>
          <p:cNvPr id="12" name="Bouée 5">
            <a:extLst>
              <a:ext uri="{FF2B5EF4-FFF2-40B4-BE49-F238E27FC236}">
                <a16:creationId xmlns:a16="http://schemas.microsoft.com/office/drawing/2014/main" id="{65B5A916-5642-75B4-624B-A19EF3A3348B}"/>
              </a:ext>
            </a:extLst>
          </p:cNvPr>
          <p:cNvSpPr/>
          <p:nvPr/>
        </p:nvSpPr>
        <p:spPr>
          <a:xfrm>
            <a:off x="5109611" y="1479252"/>
            <a:ext cx="759190" cy="708378"/>
          </a:xfrm>
          <a:prstGeom prst="donut">
            <a:avLst>
              <a:gd name="adj" fmla="val 8333"/>
            </a:avLst>
          </a:prstGeom>
          <a:noFill/>
          <a:ln w="12700">
            <a:solidFill>
              <a:srgbClr val="0000FF"/>
            </a:solidFill>
          </a:ln>
        </p:spPr>
        <p:style>
          <a:lnRef idx="1">
            <a:schemeClr val="accent1"/>
          </a:lnRef>
          <a:fillRef idx="3">
            <a:schemeClr val="accent1"/>
          </a:fillRef>
          <a:effectRef idx="2">
            <a:schemeClr val="accent1"/>
          </a:effectRef>
          <a:fontRef idx="minor">
            <a:schemeClr val="lt1"/>
          </a:fontRef>
        </p:style>
        <p:txBody>
          <a:bodyPr lIns="104287" tIns="52144" rIns="104287" bIns="52144" rtlCol="0" anchor="ctr"/>
          <a:lstStyle/>
          <a:p>
            <a:pPr algn="ctr"/>
            <a:endParaRPr lang="fr-FR" dirty="0">
              <a:solidFill>
                <a:schemeClr val="tx1"/>
              </a:solidFill>
            </a:endParaRPr>
          </a:p>
        </p:txBody>
      </p:sp>
      <p:pic>
        <p:nvPicPr>
          <p:cNvPr id="4" name="Image 3">
            <a:extLst>
              <a:ext uri="{FF2B5EF4-FFF2-40B4-BE49-F238E27FC236}">
                <a16:creationId xmlns:a16="http://schemas.microsoft.com/office/drawing/2014/main" id="{1B2EE499-89C2-C7EA-6464-33881F4AC711}"/>
              </a:ext>
            </a:extLst>
          </p:cNvPr>
          <p:cNvPicPr>
            <a:picLocks noChangeAspect="1"/>
          </p:cNvPicPr>
          <p:nvPr/>
        </p:nvPicPr>
        <p:blipFill>
          <a:blip r:embed="rId6"/>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35838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5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p:cTn id="1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7">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7">
                                            <p:txEl>
                                              <p:pRg st="2" end="2"/>
                                            </p:txEl>
                                          </p:spTgt>
                                        </p:tgtEl>
                                      </p:cBhvr>
                                    </p:animEffect>
                                  </p:childTnLst>
                                </p:cTn>
                              </p:par>
                            </p:childTnLst>
                          </p:cTn>
                        </p:par>
                        <p:par>
                          <p:cTn id="25" fill="hold">
                            <p:stCondLst>
                              <p:cond delay="1500"/>
                            </p:stCondLst>
                            <p:childTnLst>
                              <p:par>
                                <p:cTn id="26" presetID="22" presetClass="entr" presetSubtype="4"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6" presetClass="entr" presetSubtype="16" fill="hold" nodeType="with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500"/>
                                        <p:tgtEl>
                                          <p:spTgt spid="5"/>
                                        </p:tgtEl>
                                      </p:cBhvr>
                                    </p:animEffect>
                                  </p:childTnLst>
                                </p:cTn>
                              </p:par>
                              <p:par>
                                <p:cTn id="35" presetID="6" presetClass="entr" presetSubtype="16" fill="hold" nodeType="with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500"/>
                                        <p:tgtEl>
                                          <p:spTgt spid="9"/>
                                        </p:tgtEl>
                                      </p:cBhvr>
                                    </p:animEffect>
                                  </p:childTnLst>
                                </p:cTn>
                              </p:par>
                              <p:par>
                                <p:cTn id="38" presetID="6" presetClass="entr" presetSubtype="16" fill="hold"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500"/>
                                        <p:tgtEl>
                                          <p:spTgt spid="10"/>
                                        </p:tgtEl>
                                      </p:cBhvr>
                                    </p:animEffect>
                                  </p:childTnLst>
                                </p:cTn>
                              </p:par>
                              <p:par>
                                <p:cTn id="41" presetID="6" presetClass="entr" presetSubtype="16" fill="hold" nodeType="with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ACA48-A494-7A80-D150-F039020976CD}"/>
              </a:ext>
            </a:extLst>
          </p:cNvPr>
          <p:cNvSpPr>
            <a:spLocks noGrp="1"/>
          </p:cNvSpPr>
          <p:nvPr>
            <p:ph type="title"/>
          </p:nvPr>
        </p:nvSpPr>
        <p:spPr/>
        <p:txBody>
          <a:bodyPr/>
          <a:lstStyle/>
          <a:p>
            <a:r>
              <a:rPr lang="fr-FR" cap="none" dirty="0"/>
              <a:t>Familles de difficultés 6èmes </a:t>
            </a:r>
          </a:p>
        </p:txBody>
      </p:sp>
      <p:graphicFrame>
        <p:nvGraphicFramePr>
          <p:cNvPr id="5" name="Tableau 4">
            <a:extLst>
              <a:ext uri="{FF2B5EF4-FFF2-40B4-BE49-F238E27FC236}">
                <a16:creationId xmlns:a16="http://schemas.microsoft.com/office/drawing/2014/main" id="{F28DE971-14B1-2464-30A8-D35BF50D158E}"/>
              </a:ext>
            </a:extLst>
          </p:cNvPr>
          <p:cNvGraphicFramePr>
            <a:graphicFrameLocks noGrp="1"/>
          </p:cNvGraphicFramePr>
          <p:nvPr>
            <p:extLst>
              <p:ext uri="{D42A27DB-BD31-4B8C-83A1-F6EECF244321}">
                <p14:modId xmlns:p14="http://schemas.microsoft.com/office/powerpoint/2010/main" val="1312960548"/>
              </p:ext>
            </p:extLst>
          </p:nvPr>
        </p:nvGraphicFramePr>
        <p:xfrm>
          <a:off x="468313" y="2017146"/>
          <a:ext cx="8788701" cy="3233257"/>
        </p:xfrm>
        <a:graphic>
          <a:graphicData uri="http://schemas.openxmlformats.org/drawingml/2006/table">
            <a:tbl>
              <a:tblPr firstRow="1" bandRow="1">
                <a:tableStyleId>{5C22544A-7EE6-4342-B048-85BDC9FD1C3A}</a:tableStyleId>
              </a:tblPr>
              <a:tblGrid>
                <a:gridCol w="2607033">
                  <a:extLst>
                    <a:ext uri="{9D8B030D-6E8A-4147-A177-3AD203B41FA5}">
                      <a16:colId xmlns:a16="http://schemas.microsoft.com/office/drawing/2014/main" val="2761735709"/>
                    </a:ext>
                  </a:extLst>
                </a:gridCol>
                <a:gridCol w="1030278">
                  <a:extLst>
                    <a:ext uri="{9D8B030D-6E8A-4147-A177-3AD203B41FA5}">
                      <a16:colId xmlns:a16="http://schemas.microsoft.com/office/drawing/2014/main" val="1637493293"/>
                    </a:ext>
                  </a:extLst>
                </a:gridCol>
                <a:gridCol w="1030278">
                  <a:extLst>
                    <a:ext uri="{9D8B030D-6E8A-4147-A177-3AD203B41FA5}">
                      <a16:colId xmlns:a16="http://schemas.microsoft.com/office/drawing/2014/main" val="1043732549"/>
                    </a:ext>
                  </a:extLst>
                </a:gridCol>
                <a:gridCol w="1030278">
                  <a:extLst>
                    <a:ext uri="{9D8B030D-6E8A-4147-A177-3AD203B41FA5}">
                      <a16:colId xmlns:a16="http://schemas.microsoft.com/office/drawing/2014/main" val="2763624445"/>
                    </a:ext>
                  </a:extLst>
                </a:gridCol>
                <a:gridCol w="1030278">
                  <a:extLst>
                    <a:ext uri="{9D8B030D-6E8A-4147-A177-3AD203B41FA5}">
                      <a16:colId xmlns:a16="http://schemas.microsoft.com/office/drawing/2014/main" val="2118347821"/>
                    </a:ext>
                  </a:extLst>
                </a:gridCol>
                <a:gridCol w="1030278">
                  <a:extLst>
                    <a:ext uri="{9D8B030D-6E8A-4147-A177-3AD203B41FA5}">
                      <a16:colId xmlns:a16="http://schemas.microsoft.com/office/drawing/2014/main" val="4238307134"/>
                    </a:ext>
                  </a:extLst>
                </a:gridCol>
                <a:gridCol w="1030278">
                  <a:extLst>
                    <a:ext uri="{9D8B030D-6E8A-4147-A177-3AD203B41FA5}">
                      <a16:colId xmlns:a16="http://schemas.microsoft.com/office/drawing/2014/main" val="3550799446"/>
                    </a:ext>
                  </a:extLst>
                </a:gridCol>
              </a:tblGrid>
              <a:tr h="851863">
                <a:tc rowSpan="4">
                  <a:txBody>
                    <a:bodyPr/>
                    <a:lstStyle/>
                    <a:p>
                      <a:pPr algn="ctr">
                        <a:lnSpc>
                          <a:spcPct val="300000"/>
                        </a:lnSpc>
                      </a:pPr>
                      <a:r>
                        <a:rPr lang="fr-FR" sz="1800" dirty="0">
                          <a:solidFill>
                            <a:schemeClr val="tx1"/>
                          </a:solidFill>
                        </a:rPr>
                        <a:t>6-1  Eléments gymniques</a:t>
                      </a:r>
                    </a:p>
                  </a:txBody>
                  <a:tcPr>
                    <a:solidFill>
                      <a:schemeClr val="bg1">
                        <a:lumMod val="85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1">
                        <a:lumMod val="40000"/>
                        <a:lumOff val="60000"/>
                      </a:schemeClr>
                    </a:solidFill>
                  </a:tcPr>
                </a:tc>
                <a:tc>
                  <a:txBody>
                    <a:bodyPr/>
                    <a:lstStyle/>
                    <a:p>
                      <a:endParaRPr lang="fr-FR" dirty="0"/>
                    </a:p>
                  </a:txBody>
                  <a:tcPr>
                    <a:solidFill>
                      <a:schemeClr val="accent1">
                        <a:lumMod val="40000"/>
                        <a:lumOff val="60000"/>
                      </a:schemeClr>
                    </a:solidFill>
                  </a:tcPr>
                </a:tc>
                <a:tc>
                  <a:txBody>
                    <a:bodyPr/>
                    <a:lstStyle/>
                    <a:p>
                      <a:endParaRPr lang="fr-FR" dirty="0"/>
                    </a:p>
                  </a:txBody>
                  <a:tcPr>
                    <a:solidFill>
                      <a:schemeClr val="accent1">
                        <a:lumMod val="40000"/>
                        <a:lumOff val="60000"/>
                      </a:schemeClr>
                    </a:solidFill>
                  </a:tcPr>
                </a:tc>
                <a:extLst>
                  <a:ext uri="{0D108BD9-81ED-4DB2-BD59-A6C34878D82A}">
                    <a16:rowId xmlns:a16="http://schemas.microsoft.com/office/drawing/2014/main" val="1573635779"/>
                  </a:ext>
                </a:extLst>
              </a:tr>
              <a:tr h="793798">
                <a:tc vMerge="1">
                  <a:txBody>
                    <a:bodyPr/>
                    <a:lstStyle/>
                    <a:p>
                      <a:endParaRPr lang="fr-FR" dirty="0">
                        <a:solidFill>
                          <a:schemeClr val="tx1"/>
                        </a:solidFill>
                      </a:endParaRPr>
                    </a:p>
                  </a:txBody>
                  <a:tcPr>
                    <a:solidFill>
                      <a:schemeClr val="accent5">
                        <a:lumMod val="20000"/>
                        <a:lumOff val="80000"/>
                      </a:schemeClr>
                    </a:solidFill>
                  </a:tcPr>
                </a:tc>
                <a:tc>
                  <a:txBody>
                    <a:bodyPr/>
                    <a:lstStyle/>
                    <a:p>
                      <a:pPr algn="ctr"/>
                      <a:r>
                        <a:rPr lang="fr-FR" sz="1050" b="1" dirty="0"/>
                        <a:t>Saut Groupé ½ tour</a:t>
                      </a:r>
                    </a:p>
                  </a:txBody>
                  <a:tcPr>
                    <a:solidFill>
                      <a:schemeClr val="accent5">
                        <a:lumMod val="20000"/>
                        <a:lumOff val="80000"/>
                      </a:schemeClr>
                    </a:solidFill>
                  </a:tcPr>
                </a:tc>
                <a:tc>
                  <a:txBody>
                    <a:bodyPr/>
                    <a:lstStyle/>
                    <a:p>
                      <a:pPr algn="ctr"/>
                      <a:r>
                        <a:rPr lang="fr-FR" sz="1050" b="1" dirty="0"/>
                        <a:t>Cosaque appel 1 pied</a:t>
                      </a:r>
                    </a:p>
                  </a:txBody>
                  <a:tcPr>
                    <a:solidFill>
                      <a:schemeClr val="accent5">
                        <a:lumMod val="20000"/>
                        <a:lumOff val="80000"/>
                      </a:schemeClr>
                    </a:solidFill>
                  </a:tcPr>
                </a:tc>
                <a:tc>
                  <a:txBody>
                    <a:bodyPr/>
                    <a:lstStyle/>
                    <a:p>
                      <a:pPr algn="ctr"/>
                      <a:r>
                        <a:rPr lang="fr-FR" sz="1050" b="1" dirty="0"/>
                        <a:t>Cosaque appel 2 pieds</a:t>
                      </a:r>
                    </a:p>
                  </a:txBody>
                  <a:tcPr>
                    <a:solidFill>
                      <a:schemeClr val="accent5">
                        <a:lumMod val="20000"/>
                        <a:lumOff val="80000"/>
                      </a:schemeClr>
                    </a:solidFill>
                  </a:tcPr>
                </a:tc>
                <a:tc>
                  <a:txBody>
                    <a:bodyPr/>
                    <a:lstStyle/>
                    <a:p>
                      <a:pPr algn="ctr"/>
                      <a:r>
                        <a:rPr lang="fr-FR" sz="1050" b="1" dirty="0"/>
                        <a:t>Saut carpé écart</a:t>
                      </a:r>
                    </a:p>
                  </a:txBody>
                  <a:tcPr>
                    <a:solidFill>
                      <a:schemeClr val="accent1">
                        <a:lumMod val="40000"/>
                        <a:lumOff val="60000"/>
                      </a:schemeClr>
                    </a:solidFill>
                  </a:tcPr>
                </a:tc>
                <a:tc>
                  <a:txBody>
                    <a:bodyPr/>
                    <a:lstStyle/>
                    <a:p>
                      <a:pPr algn="ctr"/>
                      <a:r>
                        <a:rPr lang="fr-FR" sz="1050" b="1" dirty="0"/>
                        <a:t>Saut 1 tour bascule BI</a:t>
                      </a:r>
                    </a:p>
                  </a:txBody>
                  <a:tcPr>
                    <a:solidFill>
                      <a:schemeClr val="accent1">
                        <a:lumMod val="40000"/>
                        <a:lumOff val="60000"/>
                      </a:schemeClr>
                    </a:solidFill>
                  </a:tcPr>
                </a:tc>
                <a:tc>
                  <a:txBody>
                    <a:bodyPr/>
                    <a:lstStyle/>
                    <a:p>
                      <a:pPr algn="ctr"/>
                      <a:r>
                        <a:rPr lang="fr-FR" sz="1050" b="1" dirty="0"/>
                        <a:t>Saut changement de jambes 135°</a:t>
                      </a:r>
                    </a:p>
                  </a:txBody>
                  <a:tcPr>
                    <a:solidFill>
                      <a:schemeClr val="accent1">
                        <a:lumMod val="40000"/>
                        <a:lumOff val="60000"/>
                      </a:schemeClr>
                    </a:solidFill>
                  </a:tcPr>
                </a:tc>
                <a:extLst>
                  <a:ext uri="{0D108BD9-81ED-4DB2-BD59-A6C34878D82A}">
                    <a16:rowId xmlns:a16="http://schemas.microsoft.com/office/drawing/2014/main" val="443889340"/>
                  </a:ext>
                </a:extLst>
              </a:tr>
              <a:tr h="793798">
                <a:tc vMerge="1">
                  <a:txBody>
                    <a:bodyPr/>
                    <a:lstStyle/>
                    <a:p>
                      <a:pPr algn="ctr">
                        <a:lnSpc>
                          <a:spcPct val="300000"/>
                        </a:lnSpc>
                      </a:pPr>
                      <a:endParaRPr lang="fr-FR" sz="1400" dirty="0">
                        <a:solidFill>
                          <a:schemeClr val="tx1"/>
                        </a:solidFill>
                      </a:endParaRPr>
                    </a:p>
                  </a:txBody>
                  <a:tcPr>
                    <a:solidFill>
                      <a:schemeClr val="accent5">
                        <a:lumMod val="20000"/>
                        <a:lumOff val="8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noFill/>
                  </a:tcPr>
                </a:tc>
                <a:extLst>
                  <a:ext uri="{0D108BD9-81ED-4DB2-BD59-A6C34878D82A}">
                    <a16:rowId xmlns:a16="http://schemas.microsoft.com/office/drawing/2014/main" val="2660768133"/>
                  </a:ext>
                </a:extLst>
              </a:tr>
              <a:tr h="793798">
                <a:tc vMerge="1">
                  <a:txBody>
                    <a:bodyPr/>
                    <a:lstStyle/>
                    <a:p>
                      <a:pPr algn="ctr">
                        <a:lnSpc>
                          <a:spcPct val="300000"/>
                        </a:lnSpc>
                      </a:pPr>
                      <a:endParaRPr lang="fr-FR" sz="1400" dirty="0">
                        <a:solidFill>
                          <a:schemeClr val="tx1"/>
                        </a:solidFill>
                      </a:endParaRPr>
                    </a:p>
                  </a:txBody>
                  <a:tcPr>
                    <a:solidFill>
                      <a:schemeClr val="accent5">
                        <a:lumMod val="20000"/>
                        <a:lumOff val="80000"/>
                      </a:schemeClr>
                    </a:solidFill>
                  </a:tcPr>
                </a:tc>
                <a:tc>
                  <a:txBody>
                    <a:bodyPr/>
                    <a:lstStyle/>
                    <a:p>
                      <a:pPr algn="ctr"/>
                      <a:r>
                        <a:rPr lang="fr-FR" sz="1050" b="1" dirty="0"/>
                        <a:t>Saut carpé en position latérale</a:t>
                      </a:r>
                    </a:p>
                  </a:txBody>
                  <a:tcPr>
                    <a:solidFill>
                      <a:schemeClr val="accent6">
                        <a:lumMod val="40000"/>
                        <a:lumOff val="60000"/>
                      </a:schemeClr>
                    </a:solidFill>
                  </a:tcPr>
                </a:tc>
                <a:tc>
                  <a:txBody>
                    <a:bodyPr/>
                    <a:lstStyle/>
                    <a:p>
                      <a:pPr algn="ctr"/>
                      <a:r>
                        <a:rPr lang="fr-FR" sz="1050" b="1" dirty="0"/>
                        <a:t>Saut groupé 1 tour ou +</a:t>
                      </a:r>
                    </a:p>
                  </a:txBody>
                  <a:tcPr>
                    <a:solidFill>
                      <a:schemeClr val="accent6">
                        <a:lumMod val="40000"/>
                        <a:lumOff val="60000"/>
                      </a:schemeClr>
                    </a:solidFill>
                  </a:tcPr>
                </a:tc>
                <a:tc>
                  <a:txBody>
                    <a:bodyPr/>
                    <a:lstStyle/>
                    <a:p>
                      <a:pPr algn="ctr"/>
                      <a:r>
                        <a:rPr lang="fr-FR" sz="1050" b="1" dirty="0"/>
                        <a:t>Saut écart antéropostérieur ½ tour</a:t>
                      </a:r>
                    </a:p>
                  </a:txBody>
                  <a:tcPr>
                    <a:solidFill>
                      <a:schemeClr val="accent6">
                        <a:lumMod val="40000"/>
                        <a:lumOff val="60000"/>
                      </a:schemeClr>
                    </a:solidFill>
                  </a:tcPr>
                </a:tc>
                <a:tc>
                  <a:txBody>
                    <a:bodyPr/>
                    <a:lstStyle/>
                    <a:p>
                      <a:pPr algn="ctr"/>
                      <a:r>
                        <a:rPr lang="fr-FR" sz="1050" b="1" dirty="0"/>
                        <a:t>Saut changement de jambes 150°</a:t>
                      </a:r>
                    </a:p>
                  </a:txBody>
                  <a:tcPr>
                    <a:solidFill>
                      <a:schemeClr val="accent6">
                        <a:lumMod val="40000"/>
                        <a:lumOff val="60000"/>
                      </a:schemeClr>
                    </a:solidFill>
                  </a:tcPr>
                </a:tc>
                <a:tc>
                  <a:txBody>
                    <a:bodyPr/>
                    <a:lstStyle/>
                    <a:p>
                      <a:pPr algn="ctr"/>
                      <a:r>
                        <a:rPr lang="fr-FR" sz="1050" b="1" dirty="0"/>
                        <a:t>Pirouette 1 ½  ou + sur 1 jambe</a:t>
                      </a:r>
                    </a:p>
                  </a:txBody>
                  <a:tcPr>
                    <a:solidFill>
                      <a:schemeClr val="accent6">
                        <a:lumMod val="40000"/>
                        <a:lumOff val="60000"/>
                      </a:schemeClr>
                    </a:solidFill>
                  </a:tcPr>
                </a:tc>
                <a:tc>
                  <a:txBody>
                    <a:bodyPr/>
                    <a:lstStyle/>
                    <a:p>
                      <a:pPr algn="ctr"/>
                      <a:endParaRPr lang="fr-FR" sz="1050" b="1" dirty="0"/>
                    </a:p>
                  </a:txBody>
                  <a:tcPr>
                    <a:noFill/>
                  </a:tcPr>
                </a:tc>
                <a:extLst>
                  <a:ext uri="{0D108BD9-81ED-4DB2-BD59-A6C34878D82A}">
                    <a16:rowId xmlns:a16="http://schemas.microsoft.com/office/drawing/2014/main" val="583905961"/>
                  </a:ext>
                </a:extLst>
              </a:tr>
            </a:tbl>
          </a:graphicData>
        </a:graphic>
      </p:graphicFrame>
      <p:graphicFrame>
        <p:nvGraphicFramePr>
          <p:cNvPr id="13" name="Tableau 12">
            <a:extLst>
              <a:ext uri="{FF2B5EF4-FFF2-40B4-BE49-F238E27FC236}">
                <a16:creationId xmlns:a16="http://schemas.microsoft.com/office/drawing/2014/main" id="{A286E711-0A19-1315-EE6F-DF64E712601A}"/>
              </a:ext>
            </a:extLst>
          </p:cNvPr>
          <p:cNvGraphicFramePr>
            <a:graphicFrameLocks noGrp="1"/>
          </p:cNvGraphicFramePr>
          <p:nvPr>
            <p:extLst>
              <p:ext uri="{D42A27DB-BD31-4B8C-83A1-F6EECF244321}">
                <p14:modId xmlns:p14="http://schemas.microsoft.com/office/powerpoint/2010/main" val="2935839208"/>
              </p:ext>
            </p:extLst>
          </p:nvPr>
        </p:nvGraphicFramePr>
        <p:xfrm>
          <a:off x="468313" y="1339928"/>
          <a:ext cx="9776733" cy="636086"/>
        </p:xfrm>
        <a:graphic>
          <a:graphicData uri="http://schemas.openxmlformats.org/drawingml/2006/table">
            <a:tbl>
              <a:tblPr firstRow="1" bandRow="1">
                <a:tableStyleId>{5C22544A-7EE6-4342-B048-85BDC9FD1C3A}</a:tableStyleId>
              </a:tblPr>
              <a:tblGrid>
                <a:gridCol w="3258912">
                  <a:extLst>
                    <a:ext uri="{9D8B030D-6E8A-4147-A177-3AD203B41FA5}">
                      <a16:colId xmlns:a16="http://schemas.microsoft.com/office/drawing/2014/main" val="1637493293"/>
                    </a:ext>
                  </a:extLst>
                </a:gridCol>
                <a:gridCol w="3258909">
                  <a:extLst>
                    <a:ext uri="{9D8B030D-6E8A-4147-A177-3AD203B41FA5}">
                      <a16:colId xmlns:a16="http://schemas.microsoft.com/office/drawing/2014/main" val="1043732549"/>
                    </a:ext>
                  </a:extLst>
                </a:gridCol>
                <a:gridCol w="3258912">
                  <a:extLst>
                    <a:ext uri="{9D8B030D-6E8A-4147-A177-3AD203B41FA5}">
                      <a16:colId xmlns:a16="http://schemas.microsoft.com/office/drawing/2014/main" val="2763624445"/>
                    </a:ext>
                  </a:extLst>
                </a:gridCol>
              </a:tblGrid>
              <a:tr h="636086">
                <a:tc>
                  <a:txBody>
                    <a:bodyPr/>
                    <a:lstStyle/>
                    <a:p>
                      <a:pPr algn="ctr">
                        <a:lnSpc>
                          <a:spcPct val="200000"/>
                        </a:lnSpc>
                      </a:pPr>
                      <a:r>
                        <a:rPr lang="fr-FR" sz="1800" dirty="0">
                          <a:solidFill>
                            <a:schemeClr val="tx1"/>
                          </a:solidFill>
                        </a:rPr>
                        <a:t>Elément non bonifié</a:t>
                      </a:r>
                    </a:p>
                  </a:txBody>
                  <a:tcPr>
                    <a:solidFill>
                      <a:schemeClr val="accent5">
                        <a:lumMod val="20000"/>
                        <a:lumOff val="80000"/>
                      </a:schemeClr>
                    </a:solidFill>
                  </a:tcPr>
                </a:tc>
                <a:tc>
                  <a:txBody>
                    <a:bodyPr/>
                    <a:lstStyle/>
                    <a:p>
                      <a:pPr algn="ctr">
                        <a:lnSpc>
                          <a:spcPct val="200000"/>
                        </a:lnSpc>
                      </a:pPr>
                      <a:r>
                        <a:rPr lang="fr-FR" sz="1800" dirty="0">
                          <a:solidFill>
                            <a:schemeClr val="tx1"/>
                          </a:solidFill>
                        </a:rPr>
                        <a:t>Elément bonifié à 0,30 Pt</a:t>
                      </a:r>
                    </a:p>
                  </a:txBody>
                  <a:tcPr>
                    <a:solidFill>
                      <a:schemeClr val="accent1">
                        <a:lumMod val="40000"/>
                        <a:lumOff val="60000"/>
                      </a:schemeClr>
                    </a:solidFill>
                  </a:tcPr>
                </a:tc>
                <a:tc>
                  <a:txBody>
                    <a:bodyPr/>
                    <a:lstStyle/>
                    <a:p>
                      <a:pPr algn="ctr">
                        <a:lnSpc>
                          <a:spcPct val="200000"/>
                        </a:lnSpc>
                      </a:pPr>
                      <a:r>
                        <a:rPr lang="fr-FR" sz="1800" dirty="0">
                          <a:solidFill>
                            <a:schemeClr val="tx1"/>
                          </a:solidFill>
                        </a:rPr>
                        <a:t>Elément bonifié à 0,50 Pt</a:t>
                      </a:r>
                    </a:p>
                  </a:txBody>
                  <a:tcPr>
                    <a:solidFill>
                      <a:schemeClr val="accent6">
                        <a:lumMod val="40000"/>
                        <a:lumOff val="60000"/>
                      </a:schemeClr>
                    </a:solidFill>
                  </a:tcPr>
                </a:tc>
                <a:extLst>
                  <a:ext uri="{0D108BD9-81ED-4DB2-BD59-A6C34878D82A}">
                    <a16:rowId xmlns:a16="http://schemas.microsoft.com/office/drawing/2014/main" val="1573635779"/>
                  </a:ext>
                </a:extLst>
              </a:tr>
            </a:tbl>
          </a:graphicData>
        </a:graphic>
      </p:graphicFrame>
      <p:pic>
        <p:nvPicPr>
          <p:cNvPr id="14" name="Image 13">
            <a:extLst>
              <a:ext uri="{FF2B5EF4-FFF2-40B4-BE49-F238E27FC236}">
                <a16:creationId xmlns:a16="http://schemas.microsoft.com/office/drawing/2014/main" id="{1DB21739-6E73-9491-F0BA-0234186FF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14" y="2155801"/>
            <a:ext cx="295316" cy="543001"/>
          </a:xfrm>
          <a:prstGeom prst="rect">
            <a:avLst/>
          </a:prstGeom>
        </p:spPr>
      </p:pic>
      <p:pic>
        <p:nvPicPr>
          <p:cNvPr id="15" name="Image 14">
            <a:extLst>
              <a:ext uri="{FF2B5EF4-FFF2-40B4-BE49-F238E27FC236}">
                <a16:creationId xmlns:a16="http://schemas.microsoft.com/office/drawing/2014/main" id="{FCA84021-F139-C5FA-B1E9-F7595BF9F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268" y="2155801"/>
            <a:ext cx="314369" cy="543001"/>
          </a:xfrm>
          <a:prstGeom prst="rect">
            <a:avLst/>
          </a:prstGeom>
        </p:spPr>
      </p:pic>
      <p:pic>
        <p:nvPicPr>
          <p:cNvPr id="16" name="Image 15">
            <a:extLst>
              <a:ext uri="{FF2B5EF4-FFF2-40B4-BE49-F238E27FC236}">
                <a16:creationId xmlns:a16="http://schemas.microsoft.com/office/drawing/2014/main" id="{2BDD41A0-537D-44E4-9F2E-781744B21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345" y="2155801"/>
            <a:ext cx="381053" cy="543001"/>
          </a:xfrm>
          <a:prstGeom prst="rect">
            <a:avLst/>
          </a:prstGeom>
        </p:spPr>
      </p:pic>
      <p:pic>
        <p:nvPicPr>
          <p:cNvPr id="17" name="Image 16">
            <a:extLst>
              <a:ext uri="{FF2B5EF4-FFF2-40B4-BE49-F238E27FC236}">
                <a16:creationId xmlns:a16="http://schemas.microsoft.com/office/drawing/2014/main" id="{4520E296-42FB-EE5C-A3BF-2972678B0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810" y="2144713"/>
            <a:ext cx="514422" cy="543001"/>
          </a:xfrm>
          <a:prstGeom prst="rect">
            <a:avLst/>
          </a:prstGeom>
        </p:spPr>
      </p:pic>
      <p:pic>
        <p:nvPicPr>
          <p:cNvPr id="18" name="Image 17">
            <a:extLst>
              <a:ext uri="{FF2B5EF4-FFF2-40B4-BE49-F238E27FC236}">
                <a16:creationId xmlns:a16="http://schemas.microsoft.com/office/drawing/2014/main" id="{3A9B5F34-8CCA-7A05-F05D-797093CA94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136" y="2144713"/>
            <a:ext cx="495369" cy="543001"/>
          </a:xfrm>
          <a:prstGeom prst="rect">
            <a:avLst/>
          </a:prstGeom>
        </p:spPr>
      </p:pic>
      <p:pic>
        <p:nvPicPr>
          <p:cNvPr id="19" name="Image 18">
            <a:extLst>
              <a:ext uri="{FF2B5EF4-FFF2-40B4-BE49-F238E27FC236}">
                <a16:creationId xmlns:a16="http://schemas.microsoft.com/office/drawing/2014/main" id="{EA8DB243-5E87-68E7-B57A-4780C5B492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342" y="3840086"/>
            <a:ext cx="573587" cy="605453"/>
          </a:xfrm>
          <a:prstGeom prst="rect">
            <a:avLst/>
          </a:prstGeom>
        </p:spPr>
      </p:pic>
      <p:pic>
        <p:nvPicPr>
          <p:cNvPr id="20" name="Image 19">
            <a:extLst>
              <a:ext uri="{FF2B5EF4-FFF2-40B4-BE49-F238E27FC236}">
                <a16:creationId xmlns:a16="http://schemas.microsoft.com/office/drawing/2014/main" id="{030F6404-EDE2-2059-3E83-C284A46160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6324" y="3840086"/>
            <a:ext cx="295316" cy="543001"/>
          </a:xfrm>
          <a:prstGeom prst="rect">
            <a:avLst/>
          </a:prstGeom>
        </p:spPr>
      </p:pic>
      <p:graphicFrame>
        <p:nvGraphicFramePr>
          <p:cNvPr id="21" name="Tableau 20">
            <a:extLst>
              <a:ext uri="{FF2B5EF4-FFF2-40B4-BE49-F238E27FC236}">
                <a16:creationId xmlns:a16="http://schemas.microsoft.com/office/drawing/2014/main" id="{83223E5F-BF34-E638-1859-F40FE3A57406}"/>
              </a:ext>
            </a:extLst>
          </p:cNvPr>
          <p:cNvGraphicFramePr>
            <a:graphicFrameLocks noGrp="1"/>
          </p:cNvGraphicFramePr>
          <p:nvPr>
            <p:extLst>
              <p:ext uri="{D42A27DB-BD31-4B8C-83A1-F6EECF244321}">
                <p14:modId xmlns:p14="http://schemas.microsoft.com/office/powerpoint/2010/main" val="2163085696"/>
              </p:ext>
            </p:extLst>
          </p:nvPr>
        </p:nvGraphicFramePr>
        <p:xfrm>
          <a:off x="4651813" y="3959055"/>
          <a:ext cx="451468" cy="243840"/>
        </p:xfrm>
        <a:graphic>
          <a:graphicData uri="http://schemas.openxmlformats.org/drawingml/2006/table">
            <a:tbl>
              <a:tblPr firstRow="1" bandRow="1">
                <a:tableStyleId>{5C22544A-7EE6-4342-B048-85BDC9FD1C3A}</a:tableStyleId>
              </a:tblPr>
              <a:tblGrid>
                <a:gridCol w="451468">
                  <a:extLst>
                    <a:ext uri="{9D8B030D-6E8A-4147-A177-3AD203B41FA5}">
                      <a16:colId xmlns:a16="http://schemas.microsoft.com/office/drawing/2014/main" val="1814826592"/>
                    </a:ext>
                  </a:extLst>
                </a:gridCol>
              </a:tblGrid>
              <a:tr h="208686">
                <a:tc>
                  <a:txBody>
                    <a:bodyPr/>
                    <a:lstStyle/>
                    <a:p>
                      <a:r>
                        <a:rPr lang="fr-FR" sz="1000" dirty="0">
                          <a:solidFill>
                            <a:schemeClr val="tx1"/>
                          </a:solidFill>
                        </a:rPr>
                        <a:t>ou +</a:t>
                      </a:r>
                    </a:p>
                  </a:txBody>
                  <a:tcPr>
                    <a:noFill/>
                  </a:tcPr>
                </a:tc>
                <a:extLst>
                  <a:ext uri="{0D108BD9-81ED-4DB2-BD59-A6C34878D82A}">
                    <a16:rowId xmlns:a16="http://schemas.microsoft.com/office/drawing/2014/main" val="201316"/>
                  </a:ext>
                </a:extLst>
              </a:tr>
            </a:tbl>
          </a:graphicData>
        </a:graphic>
      </p:graphicFrame>
      <p:pic>
        <p:nvPicPr>
          <p:cNvPr id="22" name="Image 21">
            <a:extLst>
              <a:ext uri="{FF2B5EF4-FFF2-40B4-BE49-F238E27FC236}">
                <a16:creationId xmlns:a16="http://schemas.microsoft.com/office/drawing/2014/main" id="{ADD2F57D-DB13-C188-E488-E260C18483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1112" y="3758327"/>
            <a:ext cx="724768" cy="543576"/>
          </a:xfrm>
          <a:prstGeom prst="rect">
            <a:avLst/>
          </a:prstGeom>
        </p:spPr>
      </p:pic>
      <p:pic>
        <p:nvPicPr>
          <p:cNvPr id="23" name="Image 22">
            <a:extLst>
              <a:ext uri="{FF2B5EF4-FFF2-40B4-BE49-F238E27FC236}">
                <a16:creationId xmlns:a16="http://schemas.microsoft.com/office/drawing/2014/main" id="{FEBBAF62-24CD-27BA-13D0-257E82E44E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92435" y="3781425"/>
            <a:ext cx="428685" cy="543001"/>
          </a:xfrm>
          <a:prstGeom prst="rect">
            <a:avLst/>
          </a:prstGeom>
        </p:spPr>
      </p:pic>
      <p:pic>
        <p:nvPicPr>
          <p:cNvPr id="24" name="Image 23">
            <a:extLst>
              <a:ext uri="{FF2B5EF4-FFF2-40B4-BE49-F238E27FC236}">
                <a16:creationId xmlns:a16="http://schemas.microsoft.com/office/drawing/2014/main" id="{E0BE3203-5537-EB01-5BEB-5995222B91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7319" y="2100861"/>
            <a:ext cx="428685" cy="543001"/>
          </a:xfrm>
          <a:prstGeom prst="rect">
            <a:avLst/>
          </a:prstGeom>
        </p:spPr>
      </p:pic>
      <p:pic>
        <p:nvPicPr>
          <p:cNvPr id="26" name="Image 25">
            <a:extLst>
              <a:ext uri="{FF2B5EF4-FFF2-40B4-BE49-F238E27FC236}">
                <a16:creationId xmlns:a16="http://schemas.microsoft.com/office/drawing/2014/main" id="{F61E8F93-DDE9-5A0F-2A01-62ED5F1709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7352515" y="3812768"/>
            <a:ext cx="504765" cy="543001"/>
          </a:xfrm>
          <a:prstGeom prst="rect">
            <a:avLst/>
          </a:prstGeom>
        </p:spPr>
      </p:pic>
      <p:graphicFrame>
        <p:nvGraphicFramePr>
          <p:cNvPr id="27" name="Tableau 26">
            <a:extLst>
              <a:ext uri="{FF2B5EF4-FFF2-40B4-BE49-F238E27FC236}">
                <a16:creationId xmlns:a16="http://schemas.microsoft.com/office/drawing/2014/main" id="{97A66A33-F585-9AAF-6D34-31DC36C333BF}"/>
              </a:ext>
            </a:extLst>
          </p:cNvPr>
          <p:cNvGraphicFramePr>
            <a:graphicFrameLocks noGrp="1"/>
          </p:cNvGraphicFramePr>
          <p:nvPr>
            <p:extLst>
              <p:ext uri="{D42A27DB-BD31-4B8C-83A1-F6EECF244321}">
                <p14:modId xmlns:p14="http://schemas.microsoft.com/office/powerpoint/2010/main" val="555692510"/>
              </p:ext>
            </p:extLst>
          </p:nvPr>
        </p:nvGraphicFramePr>
        <p:xfrm>
          <a:off x="483279" y="5261485"/>
          <a:ext cx="9776733" cy="1132015"/>
        </p:xfrm>
        <a:graphic>
          <a:graphicData uri="http://schemas.openxmlformats.org/drawingml/2006/table">
            <a:tbl>
              <a:tblPr firstRow="1" bandRow="1">
                <a:tableStyleId>{5C22544A-7EE6-4342-B048-85BDC9FD1C3A}</a:tableStyleId>
              </a:tblPr>
              <a:tblGrid>
                <a:gridCol w="9776733">
                  <a:extLst>
                    <a:ext uri="{9D8B030D-6E8A-4147-A177-3AD203B41FA5}">
                      <a16:colId xmlns:a16="http://schemas.microsoft.com/office/drawing/2014/main" val="1637493293"/>
                    </a:ext>
                  </a:extLst>
                </a:gridCol>
              </a:tblGrid>
              <a:tr h="501200">
                <a:tc>
                  <a:txBody>
                    <a:bodyPr/>
                    <a:lstStyle/>
                    <a:p>
                      <a:pPr marL="171450" indent="-171450" algn="l">
                        <a:lnSpc>
                          <a:spcPct val="200000"/>
                        </a:lnSpc>
                        <a:buFont typeface="Arial" panose="020B0604020202020204" pitchFamily="34" charset="0"/>
                        <a:buChar char="•"/>
                      </a:pPr>
                      <a:r>
                        <a:rPr lang="fr-FR" sz="1200" b="0" dirty="0">
                          <a:solidFill>
                            <a:srgbClr val="FF0000"/>
                          </a:solidFill>
                        </a:rPr>
                        <a:t>Le saut cosaque appel 1 ou 2 pieds (même élément) et le saut changement de jambes ouverture 135° ou 150° (même élément).</a:t>
                      </a:r>
                    </a:p>
                    <a:p>
                      <a:pPr marL="171450" indent="-171450" algn="l">
                        <a:lnSpc>
                          <a:spcPct val="200000"/>
                        </a:lnSpc>
                        <a:buFont typeface="Arial" panose="020B0604020202020204" pitchFamily="34" charset="0"/>
                        <a:buChar char="•"/>
                      </a:pPr>
                      <a:r>
                        <a:rPr lang="fr-FR" sz="1200" b="0" dirty="0">
                          <a:solidFill>
                            <a:srgbClr val="FF0000"/>
                          </a:solidFill>
                        </a:rPr>
                        <a:t>Le saut carpé écart en position transversale et le saut carpé en position latérale (même élément).</a:t>
                      </a:r>
                    </a:p>
                    <a:p>
                      <a:pPr marL="171450" indent="-171450" algn="l">
                        <a:lnSpc>
                          <a:spcPct val="200000"/>
                        </a:lnSpc>
                        <a:buFont typeface="Arial" panose="020B0604020202020204" pitchFamily="34" charset="0"/>
                        <a:buChar char="•"/>
                      </a:pPr>
                      <a:r>
                        <a:rPr lang="fr-FR" sz="1200" b="0" dirty="0">
                          <a:solidFill>
                            <a:srgbClr val="FF0000"/>
                          </a:solidFill>
                        </a:rPr>
                        <a:t>L’ordre chronologique sera retenu. </a:t>
                      </a:r>
                    </a:p>
                  </a:txBody>
                  <a:tcPr>
                    <a:solidFill>
                      <a:schemeClr val="bg1">
                        <a:lumMod val="85000"/>
                      </a:schemeClr>
                    </a:solidFill>
                  </a:tcPr>
                </a:tc>
                <a:extLst>
                  <a:ext uri="{0D108BD9-81ED-4DB2-BD59-A6C34878D82A}">
                    <a16:rowId xmlns:a16="http://schemas.microsoft.com/office/drawing/2014/main" val="1573635779"/>
                  </a:ext>
                </a:extLst>
              </a:tr>
            </a:tbl>
          </a:graphicData>
        </a:graphic>
      </p:graphicFrame>
      <p:pic>
        <p:nvPicPr>
          <p:cNvPr id="3" name="Image 2">
            <a:extLst>
              <a:ext uri="{FF2B5EF4-FFF2-40B4-BE49-F238E27FC236}">
                <a16:creationId xmlns:a16="http://schemas.microsoft.com/office/drawing/2014/main" id="{546CE8B5-427D-2972-6858-62CD310C6B7C}"/>
              </a:ext>
            </a:extLst>
          </p:cNvPr>
          <p:cNvPicPr>
            <a:picLocks noChangeAspect="1"/>
          </p:cNvPicPr>
          <p:nvPr/>
        </p:nvPicPr>
        <p:blipFill>
          <a:blip r:embed="rId12"/>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67130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6" presetClass="entr" presetSubtype="16"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500"/>
                                        <p:tgtEl>
                                          <p:spTgt spid="14"/>
                                        </p:tgtEl>
                                      </p:cBhvr>
                                    </p:animEffect>
                                  </p:childTnLst>
                                </p:cTn>
                              </p:par>
                            </p:childTnLst>
                          </p:cTn>
                        </p:par>
                        <p:par>
                          <p:cTn id="16" fill="hold">
                            <p:stCondLst>
                              <p:cond delay="2500"/>
                            </p:stCondLst>
                            <p:childTnLst>
                              <p:par>
                                <p:cTn id="17" presetID="6" presetClass="entr" presetSubtype="16"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500"/>
                                        <p:tgtEl>
                                          <p:spTgt spid="15"/>
                                        </p:tgtEl>
                                      </p:cBhvr>
                                    </p:animEffect>
                                  </p:childTnLst>
                                </p:cTn>
                              </p:par>
                            </p:childTnLst>
                          </p:cTn>
                        </p:par>
                        <p:par>
                          <p:cTn id="20" fill="hold">
                            <p:stCondLst>
                              <p:cond delay="4000"/>
                            </p:stCondLst>
                            <p:childTnLst>
                              <p:par>
                                <p:cTn id="21" presetID="6" presetClass="entr" presetSubtype="16"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500"/>
                                        <p:tgtEl>
                                          <p:spTgt spid="16"/>
                                        </p:tgtEl>
                                      </p:cBhvr>
                                    </p:animEffect>
                                  </p:childTnLst>
                                </p:cTn>
                              </p:par>
                            </p:childTnLst>
                          </p:cTn>
                        </p:par>
                        <p:par>
                          <p:cTn id="24" fill="hold">
                            <p:stCondLst>
                              <p:cond delay="5500"/>
                            </p:stCondLst>
                            <p:childTnLst>
                              <p:par>
                                <p:cTn id="25" presetID="6" presetClass="entr" presetSubtype="16" fill="hold" nodeType="after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500"/>
                                        <p:tgtEl>
                                          <p:spTgt spid="17"/>
                                        </p:tgtEl>
                                      </p:cBhvr>
                                    </p:animEffect>
                                  </p:childTnLst>
                                </p:cTn>
                              </p:par>
                            </p:childTnLst>
                          </p:cTn>
                        </p:par>
                        <p:par>
                          <p:cTn id="28" fill="hold">
                            <p:stCondLst>
                              <p:cond delay="7000"/>
                            </p:stCondLst>
                            <p:childTnLst>
                              <p:par>
                                <p:cTn id="29" presetID="6" presetClass="entr" presetSubtype="16" fill="hold" nodeType="afterEffect">
                                  <p:stCondLst>
                                    <p:cond delay="100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500"/>
                                        <p:tgtEl>
                                          <p:spTgt spid="18"/>
                                        </p:tgtEl>
                                      </p:cBhvr>
                                    </p:animEffect>
                                  </p:childTnLst>
                                </p:cTn>
                              </p:par>
                            </p:childTnLst>
                          </p:cTn>
                        </p:par>
                        <p:par>
                          <p:cTn id="32" fill="hold">
                            <p:stCondLst>
                              <p:cond delay="8500"/>
                            </p:stCondLst>
                            <p:childTnLst>
                              <p:par>
                                <p:cTn id="33" presetID="6" presetClass="entr" presetSubtype="16" fill="hold" nodeType="afterEffect">
                                  <p:stCondLst>
                                    <p:cond delay="100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500"/>
                                        <p:tgtEl>
                                          <p:spTgt spid="24"/>
                                        </p:tgtEl>
                                      </p:cBhvr>
                                    </p:animEffect>
                                  </p:childTnLst>
                                </p:cTn>
                              </p:par>
                            </p:childTnLst>
                          </p:cTn>
                        </p:par>
                        <p:par>
                          <p:cTn id="36" fill="hold">
                            <p:stCondLst>
                              <p:cond delay="10000"/>
                            </p:stCondLst>
                            <p:childTnLst>
                              <p:par>
                                <p:cTn id="37" presetID="6" presetClass="entr" presetSubtype="16" fill="hold" nodeType="afterEffect">
                                  <p:stCondLst>
                                    <p:cond delay="100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500"/>
                                        <p:tgtEl>
                                          <p:spTgt spid="19"/>
                                        </p:tgtEl>
                                      </p:cBhvr>
                                    </p:animEffect>
                                  </p:childTnLst>
                                </p:cTn>
                              </p:par>
                            </p:childTnLst>
                          </p:cTn>
                        </p:par>
                        <p:par>
                          <p:cTn id="40" fill="hold">
                            <p:stCondLst>
                              <p:cond delay="11500"/>
                            </p:stCondLst>
                            <p:childTnLst>
                              <p:par>
                                <p:cTn id="41" presetID="6" presetClass="entr" presetSubtype="16" fill="hold" nodeType="afterEffect">
                                  <p:stCondLst>
                                    <p:cond delay="100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500"/>
                                        <p:tgtEl>
                                          <p:spTgt spid="20"/>
                                        </p:tgtEl>
                                      </p:cBhvr>
                                    </p:animEffect>
                                  </p:childTnLst>
                                </p:cTn>
                              </p:par>
                              <p:par>
                                <p:cTn id="44" presetID="6" presetClass="entr" presetSubtype="16" fill="hold" nodeType="withEffect">
                                  <p:stCondLst>
                                    <p:cond delay="100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500"/>
                                        <p:tgtEl>
                                          <p:spTgt spid="21"/>
                                        </p:tgtEl>
                                      </p:cBhvr>
                                    </p:animEffect>
                                  </p:childTnLst>
                                </p:cTn>
                              </p:par>
                            </p:childTnLst>
                          </p:cTn>
                        </p:par>
                        <p:par>
                          <p:cTn id="47" fill="hold">
                            <p:stCondLst>
                              <p:cond delay="13000"/>
                            </p:stCondLst>
                            <p:childTnLst>
                              <p:par>
                                <p:cTn id="48" presetID="6" presetClass="entr" presetSubtype="16" fill="hold" nodeType="afterEffect">
                                  <p:stCondLst>
                                    <p:cond delay="1000"/>
                                  </p:stCondLst>
                                  <p:childTnLst>
                                    <p:set>
                                      <p:cBhvr>
                                        <p:cTn id="49" dur="1" fill="hold">
                                          <p:stCondLst>
                                            <p:cond delay="0"/>
                                          </p:stCondLst>
                                        </p:cTn>
                                        <p:tgtEl>
                                          <p:spTgt spid="22"/>
                                        </p:tgtEl>
                                        <p:attrNameLst>
                                          <p:attrName>style.visibility</p:attrName>
                                        </p:attrNameLst>
                                      </p:cBhvr>
                                      <p:to>
                                        <p:strVal val="visible"/>
                                      </p:to>
                                    </p:set>
                                    <p:animEffect transition="in" filter="circle(in)">
                                      <p:cBhvr>
                                        <p:cTn id="50" dur="500"/>
                                        <p:tgtEl>
                                          <p:spTgt spid="22"/>
                                        </p:tgtEl>
                                      </p:cBhvr>
                                    </p:animEffect>
                                  </p:childTnLst>
                                </p:cTn>
                              </p:par>
                            </p:childTnLst>
                          </p:cTn>
                        </p:par>
                        <p:par>
                          <p:cTn id="51" fill="hold">
                            <p:stCondLst>
                              <p:cond delay="14500"/>
                            </p:stCondLst>
                            <p:childTnLst>
                              <p:par>
                                <p:cTn id="52" presetID="6" presetClass="entr" presetSubtype="16" fill="hold" nodeType="afterEffect">
                                  <p:stCondLst>
                                    <p:cond delay="100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500"/>
                                        <p:tgtEl>
                                          <p:spTgt spid="23"/>
                                        </p:tgtEl>
                                      </p:cBhvr>
                                    </p:animEffect>
                                  </p:childTnLst>
                                </p:cTn>
                              </p:par>
                            </p:childTnLst>
                          </p:cTn>
                        </p:par>
                        <p:par>
                          <p:cTn id="55" fill="hold">
                            <p:stCondLst>
                              <p:cond delay="16000"/>
                            </p:stCondLst>
                            <p:childTnLst>
                              <p:par>
                                <p:cTn id="56" presetID="6" presetClass="entr" presetSubtype="16" fill="hold" nodeType="afterEffect">
                                  <p:stCondLst>
                                    <p:cond delay="1000"/>
                                  </p:stCondLst>
                                  <p:childTnLst>
                                    <p:set>
                                      <p:cBhvr>
                                        <p:cTn id="57" dur="1" fill="hold">
                                          <p:stCondLst>
                                            <p:cond delay="0"/>
                                          </p:stCondLst>
                                        </p:cTn>
                                        <p:tgtEl>
                                          <p:spTgt spid="26"/>
                                        </p:tgtEl>
                                        <p:attrNameLst>
                                          <p:attrName>style.visibility</p:attrName>
                                        </p:attrNameLst>
                                      </p:cBhvr>
                                      <p:to>
                                        <p:strVal val="visible"/>
                                      </p:to>
                                    </p:set>
                                    <p:animEffect transition="in" filter="circle(in)">
                                      <p:cBhvr>
                                        <p:cTn id="58" dur="500"/>
                                        <p:tgtEl>
                                          <p:spTgt spid="26"/>
                                        </p:tgtEl>
                                      </p:cBhvr>
                                    </p:animEffect>
                                  </p:childTnLst>
                                </p:cTn>
                              </p:par>
                            </p:childTnLst>
                          </p:cTn>
                        </p:par>
                        <p:par>
                          <p:cTn id="59" fill="hold">
                            <p:stCondLst>
                              <p:cond delay="17500"/>
                            </p:stCondLst>
                            <p:childTnLst>
                              <p:par>
                                <p:cTn id="60" presetID="22" presetClass="entr" presetSubtype="4"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ACA48-A494-7A80-D150-F039020976CD}"/>
              </a:ext>
            </a:extLst>
          </p:cNvPr>
          <p:cNvSpPr>
            <a:spLocks noGrp="1"/>
          </p:cNvSpPr>
          <p:nvPr>
            <p:ph type="title"/>
          </p:nvPr>
        </p:nvSpPr>
        <p:spPr/>
        <p:txBody>
          <a:bodyPr/>
          <a:lstStyle/>
          <a:p>
            <a:r>
              <a:rPr lang="fr-FR" cap="none" dirty="0"/>
              <a:t>Familles de difficultés 6èmes </a:t>
            </a:r>
          </a:p>
        </p:txBody>
      </p:sp>
      <p:graphicFrame>
        <p:nvGraphicFramePr>
          <p:cNvPr id="4" name="Tableau 3">
            <a:extLst>
              <a:ext uri="{FF2B5EF4-FFF2-40B4-BE49-F238E27FC236}">
                <a16:creationId xmlns:a16="http://schemas.microsoft.com/office/drawing/2014/main" id="{4AEC063A-D501-A8B7-FF3A-D2B22B76A70D}"/>
              </a:ext>
            </a:extLst>
          </p:cNvPr>
          <p:cNvGraphicFramePr>
            <a:graphicFrameLocks noGrp="1"/>
          </p:cNvGraphicFramePr>
          <p:nvPr>
            <p:extLst>
              <p:ext uri="{D42A27DB-BD31-4B8C-83A1-F6EECF244321}">
                <p14:modId xmlns:p14="http://schemas.microsoft.com/office/powerpoint/2010/main" val="662925749"/>
              </p:ext>
            </p:extLst>
          </p:nvPr>
        </p:nvGraphicFramePr>
        <p:xfrm>
          <a:off x="468312" y="1390420"/>
          <a:ext cx="9791701" cy="2223463"/>
        </p:xfrm>
        <a:graphic>
          <a:graphicData uri="http://schemas.openxmlformats.org/drawingml/2006/table">
            <a:tbl>
              <a:tblPr firstRow="1" bandRow="1">
                <a:tableStyleId>{5C22544A-7EE6-4342-B048-85BDC9FD1C3A}</a:tableStyleId>
              </a:tblPr>
              <a:tblGrid>
                <a:gridCol w="2599789">
                  <a:extLst>
                    <a:ext uri="{9D8B030D-6E8A-4147-A177-3AD203B41FA5}">
                      <a16:colId xmlns:a16="http://schemas.microsoft.com/office/drawing/2014/main" val="2761735709"/>
                    </a:ext>
                  </a:extLst>
                </a:gridCol>
                <a:gridCol w="1027416">
                  <a:extLst>
                    <a:ext uri="{9D8B030D-6E8A-4147-A177-3AD203B41FA5}">
                      <a16:colId xmlns:a16="http://schemas.microsoft.com/office/drawing/2014/main" val="1637493293"/>
                    </a:ext>
                  </a:extLst>
                </a:gridCol>
                <a:gridCol w="1027416">
                  <a:extLst>
                    <a:ext uri="{9D8B030D-6E8A-4147-A177-3AD203B41FA5}">
                      <a16:colId xmlns:a16="http://schemas.microsoft.com/office/drawing/2014/main" val="1043732549"/>
                    </a:ext>
                  </a:extLst>
                </a:gridCol>
                <a:gridCol w="1027416">
                  <a:extLst>
                    <a:ext uri="{9D8B030D-6E8A-4147-A177-3AD203B41FA5}">
                      <a16:colId xmlns:a16="http://schemas.microsoft.com/office/drawing/2014/main" val="2763624445"/>
                    </a:ext>
                  </a:extLst>
                </a:gridCol>
                <a:gridCol w="1027416">
                  <a:extLst>
                    <a:ext uri="{9D8B030D-6E8A-4147-A177-3AD203B41FA5}">
                      <a16:colId xmlns:a16="http://schemas.microsoft.com/office/drawing/2014/main" val="2118347821"/>
                    </a:ext>
                  </a:extLst>
                </a:gridCol>
                <a:gridCol w="1027416">
                  <a:extLst>
                    <a:ext uri="{9D8B030D-6E8A-4147-A177-3AD203B41FA5}">
                      <a16:colId xmlns:a16="http://schemas.microsoft.com/office/drawing/2014/main" val="4238307134"/>
                    </a:ext>
                  </a:extLst>
                </a:gridCol>
                <a:gridCol w="1027416">
                  <a:extLst>
                    <a:ext uri="{9D8B030D-6E8A-4147-A177-3AD203B41FA5}">
                      <a16:colId xmlns:a16="http://schemas.microsoft.com/office/drawing/2014/main" val="3550799446"/>
                    </a:ext>
                  </a:extLst>
                </a:gridCol>
                <a:gridCol w="1027416">
                  <a:extLst>
                    <a:ext uri="{9D8B030D-6E8A-4147-A177-3AD203B41FA5}">
                      <a16:colId xmlns:a16="http://schemas.microsoft.com/office/drawing/2014/main" val="2273279051"/>
                    </a:ext>
                  </a:extLst>
                </a:gridCol>
              </a:tblGrid>
              <a:tr h="851863">
                <a:tc rowSpan="2">
                  <a:txBody>
                    <a:bodyPr/>
                    <a:lstStyle/>
                    <a:p>
                      <a:pPr algn="ctr">
                        <a:lnSpc>
                          <a:spcPct val="300000"/>
                        </a:lnSpc>
                      </a:pPr>
                      <a:r>
                        <a:rPr lang="fr-FR" sz="1800" dirty="0">
                          <a:solidFill>
                            <a:schemeClr val="tx1"/>
                          </a:solidFill>
                        </a:rPr>
                        <a:t>6-2 ATR  tenu – Partie de maintien</a:t>
                      </a:r>
                    </a:p>
                  </a:txBody>
                  <a:tcPr>
                    <a:solidFill>
                      <a:schemeClr val="bg1">
                        <a:lumMod val="85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1">
                        <a:lumMod val="40000"/>
                        <a:lumOff val="60000"/>
                      </a:schemeClr>
                    </a:solidFill>
                  </a:tcPr>
                </a:tc>
                <a:tc>
                  <a:txBody>
                    <a:bodyPr/>
                    <a:lstStyle/>
                    <a:p>
                      <a:endParaRPr lang="fr-FR" dirty="0"/>
                    </a:p>
                  </a:txBody>
                  <a:tcPr>
                    <a:solidFill>
                      <a:schemeClr val="accent6">
                        <a:lumMod val="40000"/>
                        <a:lumOff val="60000"/>
                      </a:schemeClr>
                    </a:solidFill>
                  </a:tcPr>
                </a:tc>
                <a:tc>
                  <a:txBody>
                    <a:bodyPr/>
                    <a:lstStyle/>
                    <a:p>
                      <a:endParaRPr lang="fr-FR" dirty="0"/>
                    </a:p>
                  </a:txBody>
                  <a:tcPr>
                    <a:solidFill>
                      <a:schemeClr val="accent6">
                        <a:lumMod val="40000"/>
                        <a:lumOff val="60000"/>
                      </a:schemeClr>
                    </a:solidFill>
                  </a:tcPr>
                </a:tc>
                <a:tc>
                  <a:txBody>
                    <a:bodyPr/>
                    <a:lstStyle/>
                    <a:p>
                      <a:endParaRPr lang="fr-FR" dirty="0"/>
                    </a:p>
                  </a:txBody>
                  <a:tcPr>
                    <a:solidFill>
                      <a:schemeClr val="accent6">
                        <a:lumMod val="40000"/>
                        <a:lumOff val="60000"/>
                      </a:schemeClr>
                    </a:solidFill>
                  </a:tcPr>
                </a:tc>
                <a:extLst>
                  <a:ext uri="{0D108BD9-81ED-4DB2-BD59-A6C34878D82A}">
                    <a16:rowId xmlns:a16="http://schemas.microsoft.com/office/drawing/2014/main" val="1573635779"/>
                  </a:ext>
                </a:extLst>
              </a:tr>
              <a:tr h="793798">
                <a:tc vMerge="1">
                  <a:txBody>
                    <a:bodyPr/>
                    <a:lstStyle/>
                    <a:p>
                      <a:endParaRPr lang="fr-FR" dirty="0">
                        <a:solidFill>
                          <a:schemeClr val="tx1"/>
                        </a:solidFill>
                      </a:endParaRPr>
                    </a:p>
                  </a:txBody>
                  <a:tcPr>
                    <a:solidFill>
                      <a:schemeClr val="accent5">
                        <a:lumMod val="20000"/>
                        <a:lumOff val="80000"/>
                      </a:schemeClr>
                    </a:solidFill>
                  </a:tcPr>
                </a:tc>
                <a:tc>
                  <a:txBody>
                    <a:bodyPr/>
                    <a:lstStyle/>
                    <a:p>
                      <a:pPr algn="ctr"/>
                      <a:r>
                        <a:rPr lang="fr-FR" sz="1050" b="1" dirty="0"/>
                        <a:t>ATR transversal  poisson</a:t>
                      </a:r>
                    </a:p>
                  </a:txBody>
                  <a:tcPr>
                    <a:solidFill>
                      <a:schemeClr val="accent5">
                        <a:lumMod val="20000"/>
                        <a:lumOff val="80000"/>
                      </a:schemeClr>
                    </a:solidFill>
                  </a:tcPr>
                </a:tc>
                <a:tc>
                  <a:txBody>
                    <a:bodyPr/>
                    <a:lstStyle/>
                    <a:p>
                      <a:pPr algn="ctr"/>
                      <a:r>
                        <a:rPr lang="fr-FR" sz="1050" b="1" dirty="0"/>
                        <a:t>ATR latéral</a:t>
                      </a:r>
                    </a:p>
                  </a:txBody>
                  <a:tcPr>
                    <a:solidFill>
                      <a:schemeClr val="accent5">
                        <a:lumMod val="20000"/>
                        <a:lumOff val="80000"/>
                      </a:schemeClr>
                    </a:solidFill>
                  </a:tcPr>
                </a:tc>
                <a:tc>
                  <a:txBody>
                    <a:bodyPr/>
                    <a:lstStyle/>
                    <a:p>
                      <a:pPr algn="ctr"/>
                      <a:r>
                        <a:rPr lang="fr-FR" sz="1050" b="1" dirty="0"/>
                        <a:t>Equerre renversée (entrée ou en cours de mouvement)</a:t>
                      </a:r>
                    </a:p>
                  </a:txBody>
                  <a:tcPr>
                    <a:solidFill>
                      <a:schemeClr val="accent5">
                        <a:lumMod val="20000"/>
                        <a:lumOff val="80000"/>
                      </a:schemeClr>
                    </a:solidFill>
                  </a:tcPr>
                </a:tc>
                <a:tc>
                  <a:txBody>
                    <a:bodyPr/>
                    <a:lstStyle/>
                    <a:p>
                      <a:pPr algn="ctr"/>
                      <a:r>
                        <a:rPr lang="fr-FR" sz="1050" b="1" dirty="0"/>
                        <a:t>ATR transversal roulade AV</a:t>
                      </a:r>
                    </a:p>
                  </a:txBody>
                  <a:tcPr>
                    <a:solidFill>
                      <a:schemeClr val="accent1">
                        <a:lumMod val="40000"/>
                        <a:lumOff val="60000"/>
                      </a:schemeClr>
                    </a:solidFill>
                  </a:tcPr>
                </a:tc>
                <a:tc>
                  <a:txBody>
                    <a:bodyPr/>
                    <a:lstStyle/>
                    <a:p>
                      <a:pPr algn="ctr"/>
                      <a:r>
                        <a:rPr lang="fr-FR" sz="1050" b="1" dirty="0"/>
                        <a:t>ATR transversal ½ tour</a:t>
                      </a:r>
                    </a:p>
                  </a:txBody>
                  <a:tcPr>
                    <a:solidFill>
                      <a:schemeClr val="accent6">
                        <a:lumMod val="40000"/>
                        <a:lumOff val="60000"/>
                      </a:schemeClr>
                    </a:solidFill>
                  </a:tcPr>
                </a:tc>
                <a:tc>
                  <a:txBody>
                    <a:bodyPr/>
                    <a:lstStyle/>
                    <a:p>
                      <a:pPr algn="ctr"/>
                      <a:r>
                        <a:rPr lang="fr-FR" sz="1050" b="1" dirty="0"/>
                        <a:t>ATR transversal ou latéral arrivée équerre (entrée ou en cours de mouvement)</a:t>
                      </a:r>
                    </a:p>
                  </a:txBody>
                  <a:tcPr>
                    <a:solidFill>
                      <a:schemeClr val="accent6">
                        <a:lumMod val="40000"/>
                        <a:lumOff val="60000"/>
                      </a:schemeClr>
                    </a:solidFill>
                  </a:tcPr>
                </a:tc>
                <a:tc>
                  <a:txBody>
                    <a:bodyPr/>
                    <a:lstStyle/>
                    <a:p>
                      <a:pPr algn="ctr"/>
                      <a:r>
                        <a:rPr lang="fr-FR" sz="1050" b="1" dirty="0"/>
                        <a:t>ATR en entrée</a:t>
                      </a:r>
                    </a:p>
                  </a:txBody>
                  <a:tcPr>
                    <a:solidFill>
                      <a:schemeClr val="accent6">
                        <a:lumMod val="40000"/>
                        <a:lumOff val="60000"/>
                      </a:schemeClr>
                    </a:solidFill>
                  </a:tcPr>
                </a:tc>
                <a:extLst>
                  <a:ext uri="{0D108BD9-81ED-4DB2-BD59-A6C34878D82A}">
                    <a16:rowId xmlns:a16="http://schemas.microsoft.com/office/drawing/2014/main" val="443889340"/>
                  </a:ext>
                </a:extLst>
              </a:tr>
            </a:tbl>
          </a:graphicData>
        </a:graphic>
      </p:graphicFrame>
      <p:pic>
        <p:nvPicPr>
          <p:cNvPr id="6" name="Image 5">
            <a:extLst>
              <a:ext uri="{FF2B5EF4-FFF2-40B4-BE49-F238E27FC236}">
                <a16:creationId xmlns:a16="http://schemas.microsoft.com/office/drawing/2014/main" id="{DB90336B-3C83-E69C-2446-18A898D9B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500" y="1491945"/>
            <a:ext cx="295910" cy="648725"/>
          </a:xfrm>
          <a:prstGeom prst="rect">
            <a:avLst/>
          </a:prstGeom>
        </p:spPr>
      </p:pic>
      <p:pic>
        <p:nvPicPr>
          <p:cNvPr id="7" name="Image 6">
            <a:extLst>
              <a:ext uri="{FF2B5EF4-FFF2-40B4-BE49-F238E27FC236}">
                <a16:creationId xmlns:a16="http://schemas.microsoft.com/office/drawing/2014/main" id="{43D3CBDB-EF76-CD18-9BB9-D97AE9DAD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794" y="1491945"/>
            <a:ext cx="137759" cy="654355"/>
          </a:xfrm>
          <a:prstGeom prst="rect">
            <a:avLst/>
          </a:prstGeom>
        </p:spPr>
      </p:pic>
      <p:pic>
        <p:nvPicPr>
          <p:cNvPr id="8" name="Image 7">
            <a:extLst>
              <a:ext uri="{FF2B5EF4-FFF2-40B4-BE49-F238E27FC236}">
                <a16:creationId xmlns:a16="http://schemas.microsoft.com/office/drawing/2014/main" id="{E37DE580-9D55-B867-047A-16AB908EC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645" y="1528814"/>
            <a:ext cx="538883" cy="653540"/>
          </a:xfrm>
          <a:prstGeom prst="rect">
            <a:avLst/>
          </a:prstGeom>
        </p:spPr>
      </p:pic>
      <p:pic>
        <p:nvPicPr>
          <p:cNvPr id="9" name="Image 8">
            <a:extLst>
              <a:ext uri="{FF2B5EF4-FFF2-40B4-BE49-F238E27FC236}">
                <a16:creationId xmlns:a16="http://schemas.microsoft.com/office/drawing/2014/main" id="{CF135177-B190-5526-BB6A-CC0031011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780" y="1523719"/>
            <a:ext cx="674771" cy="640605"/>
          </a:xfrm>
          <a:prstGeom prst="rect">
            <a:avLst/>
          </a:prstGeom>
        </p:spPr>
      </p:pic>
      <p:pic>
        <p:nvPicPr>
          <p:cNvPr id="10" name="Image 9">
            <a:extLst>
              <a:ext uri="{FF2B5EF4-FFF2-40B4-BE49-F238E27FC236}">
                <a16:creationId xmlns:a16="http://schemas.microsoft.com/office/drawing/2014/main" id="{D844ECB8-C9BB-DF42-ABDE-B65120B77F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9763" y="1420670"/>
            <a:ext cx="151579" cy="720000"/>
          </a:xfrm>
          <a:prstGeom prst="rect">
            <a:avLst/>
          </a:prstGeom>
        </p:spPr>
      </p:pic>
      <p:pic>
        <p:nvPicPr>
          <p:cNvPr id="11" name="Image 10">
            <a:extLst>
              <a:ext uri="{FF2B5EF4-FFF2-40B4-BE49-F238E27FC236}">
                <a16:creationId xmlns:a16="http://schemas.microsoft.com/office/drawing/2014/main" id="{AD9704A1-33FD-69B0-0886-266DC8FDA0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5586" y="1444324"/>
            <a:ext cx="758400" cy="720000"/>
          </a:xfrm>
          <a:prstGeom prst="rect">
            <a:avLst/>
          </a:prstGeom>
        </p:spPr>
      </p:pic>
      <p:pic>
        <p:nvPicPr>
          <p:cNvPr id="12" name="Image 11">
            <a:extLst>
              <a:ext uri="{FF2B5EF4-FFF2-40B4-BE49-F238E27FC236}">
                <a16:creationId xmlns:a16="http://schemas.microsoft.com/office/drawing/2014/main" id="{E7409B98-164F-B6BA-A82C-DD81E1CD1C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7708" y="1502213"/>
            <a:ext cx="308583" cy="628188"/>
          </a:xfrm>
          <a:prstGeom prst="rect">
            <a:avLst/>
          </a:prstGeom>
        </p:spPr>
      </p:pic>
      <p:graphicFrame>
        <p:nvGraphicFramePr>
          <p:cNvPr id="25" name="Tableau 24">
            <a:extLst>
              <a:ext uri="{FF2B5EF4-FFF2-40B4-BE49-F238E27FC236}">
                <a16:creationId xmlns:a16="http://schemas.microsoft.com/office/drawing/2014/main" id="{605E61C3-19CC-79A8-C7B6-BBE42BDA45A8}"/>
              </a:ext>
            </a:extLst>
          </p:cNvPr>
          <p:cNvGraphicFramePr>
            <a:graphicFrameLocks noGrp="1"/>
          </p:cNvGraphicFramePr>
          <p:nvPr>
            <p:extLst>
              <p:ext uri="{D42A27DB-BD31-4B8C-83A1-F6EECF244321}">
                <p14:modId xmlns:p14="http://schemas.microsoft.com/office/powerpoint/2010/main" val="1192602080"/>
              </p:ext>
            </p:extLst>
          </p:nvPr>
        </p:nvGraphicFramePr>
        <p:xfrm>
          <a:off x="473003" y="3657443"/>
          <a:ext cx="4654621" cy="1645661"/>
        </p:xfrm>
        <a:graphic>
          <a:graphicData uri="http://schemas.openxmlformats.org/drawingml/2006/table">
            <a:tbl>
              <a:tblPr firstRow="1" bandRow="1">
                <a:tableStyleId>{5C22544A-7EE6-4342-B048-85BDC9FD1C3A}</a:tableStyleId>
              </a:tblPr>
              <a:tblGrid>
                <a:gridCol w="2599789">
                  <a:extLst>
                    <a:ext uri="{9D8B030D-6E8A-4147-A177-3AD203B41FA5}">
                      <a16:colId xmlns:a16="http://schemas.microsoft.com/office/drawing/2014/main" val="2761735709"/>
                    </a:ext>
                  </a:extLst>
                </a:gridCol>
                <a:gridCol w="1027416">
                  <a:extLst>
                    <a:ext uri="{9D8B030D-6E8A-4147-A177-3AD203B41FA5}">
                      <a16:colId xmlns:a16="http://schemas.microsoft.com/office/drawing/2014/main" val="1637493293"/>
                    </a:ext>
                  </a:extLst>
                </a:gridCol>
                <a:gridCol w="1027416">
                  <a:extLst>
                    <a:ext uri="{9D8B030D-6E8A-4147-A177-3AD203B41FA5}">
                      <a16:colId xmlns:a16="http://schemas.microsoft.com/office/drawing/2014/main" val="1043732549"/>
                    </a:ext>
                  </a:extLst>
                </a:gridCol>
              </a:tblGrid>
              <a:tr h="851863">
                <a:tc rowSpan="2">
                  <a:txBody>
                    <a:bodyPr/>
                    <a:lstStyle/>
                    <a:p>
                      <a:pPr algn="ctr">
                        <a:lnSpc>
                          <a:spcPct val="300000"/>
                        </a:lnSpc>
                      </a:pPr>
                      <a:r>
                        <a:rPr lang="fr-FR" sz="1800" dirty="0">
                          <a:solidFill>
                            <a:schemeClr val="tx1"/>
                          </a:solidFill>
                        </a:rPr>
                        <a:t>6-3  Eléments acrobatiques latéraux</a:t>
                      </a:r>
                    </a:p>
                  </a:txBody>
                  <a:tcPr>
                    <a:solidFill>
                      <a:schemeClr val="bg1">
                        <a:lumMod val="85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1">
                        <a:lumMod val="40000"/>
                        <a:lumOff val="60000"/>
                      </a:schemeClr>
                    </a:solidFill>
                  </a:tcPr>
                </a:tc>
                <a:extLst>
                  <a:ext uri="{0D108BD9-81ED-4DB2-BD59-A6C34878D82A}">
                    <a16:rowId xmlns:a16="http://schemas.microsoft.com/office/drawing/2014/main" val="1573635779"/>
                  </a:ext>
                </a:extLst>
              </a:tr>
              <a:tr h="793798">
                <a:tc vMerge="1">
                  <a:txBody>
                    <a:bodyPr/>
                    <a:lstStyle/>
                    <a:p>
                      <a:endParaRPr lang="fr-FR" dirty="0">
                        <a:solidFill>
                          <a:schemeClr val="tx1"/>
                        </a:solidFill>
                      </a:endParaRPr>
                    </a:p>
                  </a:txBody>
                  <a:tcPr>
                    <a:solidFill>
                      <a:schemeClr val="accent5">
                        <a:lumMod val="20000"/>
                        <a:lumOff val="80000"/>
                      </a:schemeClr>
                    </a:solidFill>
                  </a:tcPr>
                </a:tc>
                <a:tc>
                  <a:txBody>
                    <a:bodyPr/>
                    <a:lstStyle/>
                    <a:p>
                      <a:pPr algn="ctr"/>
                      <a:r>
                        <a:rPr lang="fr-FR" sz="1050" b="1" dirty="0"/>
                        <a:t>Roue d’un bras</a:t>
                      </a:r>
                    </a:p>
                  </a:txBody>
                  <a:tcPr>
                    <a:solidFill>
                      <a:schemeClr val="accent5">
                        <a:lumMod val="20000"/>
                        <a:lumOff val="80000"/>
                      </a:schemeClr>
                    </a:solidFill>
                  </a:tcPr>
                </a:tc>
                <a:tc>
                  <a:txBody>
                    <a:bodyPr/>
                    <a:lstStyle/>
                    <a:p>
                      <a:pPr algn="ctr"/>
                      <a:r>
                        <a:rPr lang="fr-FR" sz="1050" b="1" dirty="0"/>
                        <a:t>Rondade</a:t>
                      </a:r>
                    </a:p>
                  </a:txBody>
                  <a:tcPr>
                    <a:solidFill>
                      <a:schemeClr val="accent1">
                        <a:lumMod val="40000"/>
                        <a:lumOff val="60000"/>
                      </a:schemeClr>
                    </a:solidFill>
                  </a:tcPr>
                </a:tc>
                <a:extLst>
                  <a:ext uri="{0D108BD9-81ED-4DB2-BD59-A6C34878D82A}">
                    <a16:rowId xmlns:a16="http://schemas.microsoft.com/office/drawing/2014/main" val="443889340"/>
                  </a:ext>
                </a:extLst>
              </a:tr>
            </a:tbl>
          </a:graphicData>
        </a:graphic>
      </p:graphicFrame>
      <p:pic>
        <p:nvPicPr>
          <p:cNvPr id="28" name="Image 27">
            <a:extLst>
              <a:ext uri="{FF2B5EF4-FFF2-40B4-BE49-F238E27FC236}">
                <a16:creationId xmlns:a16="http://schemas.microsoft.com/office/drawing/2014/main" id="{F39B819D-2F03-C853-8629-C534EC47C7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303474" y="3810489"/>
            <a:ext cx="641100" cy="540000"/>
          </a:xfrm>
          <a:prstGeom prst="rect">
            <a:avLst/>
          </a:prstGeom>
        </p:spPr>
      </p:pic>
      <p:pic>
        <p:nvPicPr>
          <p:cNvPr id="29" name="Image 28">
            <a:extLst>
              <a:ext uri="{FF2B5EF4-FFF2-40B4-BE49-F238E27FC236}">
                <a16:creationId xmlns:a16="http://schemas.microsoft.com/office/drawing/2014/main" id="{FE5EB0EE-8315-85D1-8AD9-BD8ECA8E26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1756" y="3810489"/>
            <a:ext cx="428685" cy="543001"/>
          </a:xfrm>
          <a:prstGeom prst="rect">
            <a:avLst/>
          </a:prstGeom>
        </p:spPr>
      </p:pic>
      <p:pic>
        <p:nvPicPr>
          <p:cNvPr id="3" name="Image 2">
            <a:extLst>
              <a:ext uri="{FF2B5EF4-FFF2-40B4-BE49-F238E27FC236}">
                <a16:creationId xmlns:a16="http://schemas.microsoft.com/office/drawing/2014/main" id="{EF252B30-69B5-CD44-FE38-5DF221E84AC1}"/>
              </a:ext>
            </a:extLst>
          </p:cNvPr>
          <p:cNvPicPr>
            <a:picLocks noChangeAspect="1"/>
          </p:cNvPicPr>
          <p:nvPr/>
        </p:nvPicPr>
        <p:blipFill>
          <a:blip r:embed="rId11"/>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22594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500"/>
                                        <p:tgtEl>
                                          <p:spTgt spid="6"/>
                                        </p:tgtEl>
                                      </p:cBhvr>
                                    </p:animEffect>
                                  </p:childTnLst>
                                </p:cTn>
                              </p:par>
                            </p:childTnLst>
                          </p:cTn>
                        </p:par>
                        <p:par>
                          <p:cTn id="12" fill="hold">
                            <p:stCondLst>
                              <p:cond delay="2000"/>
                            </p:stCondLst>
                            <p:childTnLst>
                              <p:par>
                                <p:cTn id="13" presetID="6" presetClass="entr" presetSubtype="16"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childTnLst>
                          </p:cTn>
                        </p:par>
                        <p:par>
                          <p:cTn id="16" fill="hold">
                            <p:stCondLst>
                              <p:cond delay="3500"/>
                            </p:stCondLst>
                            <p:childTnLst>
                              <p:par>
                                <p:cTn id="17" presetID="6" presetClass="entr" presetSubtype="16"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500"/>
                                        <p:tgtEl>
                                          <p:spTgt spid="8"/>
                                        </p:tgtEl>
                                      </p:cBhvr>
                                    </p:animEffect>
                                  </p:childTnLst>
                                </p:cTn>
                              </p:par>
                            </p:childTnLst>
                          </p:cTn>
                        </p:par>
                        <p:par>
                          <p:cTn id="20" fill="hold">
                            <p:stCondLst>
                              <p:cond delay="5000"/>
                            </p:stCondLst>
                            <p:childTnLst>
                              <p:par>
                                <p:cTn id="21" presetID="6" presetClass="entr" presetSubtype="16"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par>
                          <p:cTn id="24" fill="hold">
                            <p:stCondLst>
                              <p:cond delay="6500"/>
                            </p:stCondLst>
                            <p:childTnLst>
                              <p:par>
                                <p:cTn id="25" presetID="6" presetClass="entr" presetSubtype="16"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par>
                          <p:cTn id="28" fill="hold">
                            <p:stCondLst>
                              <p:cond delay="8000"/>
                            </p:stCondLst>
                            <p:childTnLst>
                              <p:par>
                                <p:cTn id="29" presetID="6" presetClass="entr" presetSubtype="16" fill="hold"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childTnLst>
                          </p:cTn>
                        </p:par>
                        <p:par>
                          <p:cTn id="32" fill="hold">
                            <p:stCondLst>
                              <p:cond delay="9500"/>
                            </p:stCondLst>
                            <p:childTnLst>
                              <p:par>
                                <p:cTn id="33" presetID="6" presetClass="entr" presetSubtype="16" fill="hold"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500"/>
                                        <p:tgtEl>
                                          <p:spTgt spid="12"/>
                                        </p:tgtEl>
                                      </p:cBhvr>
                                    </p:animEffect>
                                  </p:childTnLst>
                                </p:cTn>
                              </p:par>
                            </p:childTnLst>
                          </p:cTn>
                        </p:par>
                        <p:par>
                          <p:cTn id="36" fill="hold">
                            <p:stCondLst>
                              <p:cond delay="11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11500"/>
                            </p:stCondLst>
                            <p:childTnLst>
                              <p:par>
                                <p:cTn id="41" presetID="6" presetClass="entr" presetSubtype="16" fill="hold" nodeType="afterEffect">
                                  <p:stCondLst>
                                    <p:cond delay="1000"/>
                                  </p:stCondLst>
                                  <p:childTnLst>
                                    <p:set>
                                      <p:cBhvr>
                                        <p:cTn id="42" dur="1" fill="hold">
                                          <p:stCondLst>
                                            <p:cond delay="0"/>
                                          </p:stCondLst>
                                        </p:cTn>
                                        <p:tgtEl>
                                          <p:spTgt spid="28"/>
                                        </p:tgtEl>
                                        <p:attrNameLst>
                                          <p:attrName>style.visibility</p:attrName>
                                        </p:attrNameLst>
                                      </p:cBhvr>
                                      <p:to>
                                        <p:strVal val="visible"/>
                                      </p:to>
                                    </p:set>
                                    <p:animEffect transition="in" filter="circle(in)">
                                      <p:cBhvr>
                                        <p:cTn id="43" dur="500"/>
                                        <p:tgtEl>
                                          <p:spTgt spid="28"/>
                                        </p:tgtEl>
                                      </p:cBhvr>
                                    </p:animEffect>
                                  </p:childTnLst>
                                </p:cTn>
                              </p:par>
                            </p:childTnLst>
                          </p:cTn>
                        </p:par>
                        <p:par>
                          <p:cTn id="44" fill="hold">
                            <p:stCondLst>
                              <p:cond delay="13000"/>
                            </p:stCondLst>
                            <p:childTnLst>
                              <p:par>
                                <p:cTn id="45" presetID="6" presetClass="entr" presetSubtype="16" fill="hold" nodeType="afterEffect">
                                  <p:stCondLst>
                                    <p:cond delay="1000"/>
                                  </p:stCondLst>
                                  <p:childTnLst>
                                    <p:set>
                                      <p:cBhvr>
                                        <p:cTn id="46" dur="1" fill="hold">
                                          <p:stCondLst>
                                            <p:cond delay="0"/>
                                          </p:stCondLst>
                                        </p:cTn>
                                        <p:tgtEl>
                                          <p:spTgt spid="29"/>
                                        </p:tgtEl>
                                        <p:attrNameLst>
                                          <p:attrName>style.visibility</p:attrName>
                                        </p:attrNameLst>
                                      </p:cBhvr>
                                      <p:to>
                                        <p:strVal val="visible"/>
                                      </p:to>
                                    </p:set>
                                    <p:animEffect transition="in" filter="circle(i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ACA48-A494-7A80-D150-F039020976CD}"/>
              </a:ext>
            </a:extLst>
          </p:cNvPr>
          <p:cNvSpPr>
            <a:spLocks noGrp="1"/>
          </p:cNvSpPr>
          <p:nvPr>
            <p:ph type="title"/>
          </p:nvPr>
        </p:nvSpPr>
        <p:spPr/>
        <p:txBody>
          <a:bodyPr/>
          <a:lstStyle/>
          <a:p>
            <a:r>
              <a:rPr lang="fr-FR" cap="none" dirty="0"/>
              <a:t>Familles de difficultés 6èmes </a:t>
            </a:r>
          </a:p>
        </p:txBody>
      </p:sp>
      <p:graphicFrame>
        <p:nvGraphicFramePr>
          <p:cNvPr id="4" name="Tableau 3">
            <a:extLst>
              <a:ext uri="{FF2B5EF4-FFF2-40B4-BE49-F238E27FC236}">
                <a16:creationId xmlns:a16="http://schemas.microsoft.com/office/drawing/2014/main" id="{4AEC063A-D501-A8B7-FF3A-D2B22B76A70D}"/>
              </a:ext>
            </a:extLst>
          </p:cNvPr>
          <p:cNvGraphicFramePr>
            <a:graphicFrameLocks noGrp="1"/>
          </p:cNvGraphicFramePr>
          <p:nvPr>
            <p:extLst>
              <p:ext uri="{D42A27DB-BD31-4B8C-83A1-F6EECF244321}">
                <p14:modId xmlns:p14="http://schemas.microsoft.com/office/powerpoint/2010/main" val="4111219094"/>
              </p:ext>
            </p:extLst>
          </p:nvPr>
        </p:nvGraphicFramePr>
        <p:xfrm>
          <a:off x="468312" y="1390420"/>
          <a:ext cx="7736869" cy="1645661"/>
        </p:xfrm>
        <a:graphic>
          <a:graphicData uri="http://schemas.openxmlformats.org/drawingml/2006/table">
            <a:tbl>
              <a:tblPr firstRow="1" bandRow="1">
                <a:tableStyleId>{5C22544A-7EE6-4342-B048-85BDC9FD1C3A}</a:tableStyleId>
              </a:tblPr>
              <a:tblGrid>
                <a:gridCol w="2599789">
                  <a:extLst>
                    <a:ext uri="{9D8B030D-6E8A-4147-A177-3AD203B41FA5}">
                      <a16:colId xmlns:a16="http://schemas.microsoft.com/office/drawing/2014/main" val="2761735709"/>
                    </a:ext>
                  </a:extLst>
                </a:gridCol>
                <a:gridCol w="1027416">
                  <a:extLst>
                    <a:ext uri="{9D8B030D-6E8A-4147-A177-3AD203B41FA5}">
                      <a16:colId xmlns:a16="http://schemas.microsoft.com/office/drawing/2014/main" val="1637493293"/>
                    </a:ext>
                  </a:extLst>
                </a:gridCol>
                <a:gridCol w="1027416">
                  <a:extLst>
                    <a:ext uri="{9D8B030D-6E8A-4147-A177-3AD203B41FA5}">
                      <a16:colId xmlns:a16="http://schemas.microsoft.com/office/drawing/2014/main" val="1043732549"/>
                    </a:ext>
                  </a:extLst>
                </a:gridCol>
                <a:gridCol w="1027416">
                  <a:extLst>
                    <a:ext uri="{9D8B030D-6E8A-4147-A177-3AD203B41FA5}">
                      <a16:colId xmlns:a16="http://schemas.microsoft.com/office/drawing/2014/main" val="2763624445"/>
                    </a:ext>
                  </a:extLst>
                </a:gridCol>
                <a:gridCol w="1027416">
                  <a:extLst>
                    <a:ext uri="{9D8B030D-6E8A-4147-A177-3AD203B41FA5}">
                      <a16:colId xmlns:a16="http://schemas.microsoft.com/office/drawing/2014/main" val="2118347821"/>
                    </a:ext>
                  </a:extLst>
                </a:gridCol>
                <a:gridCol w="1027416">
                  <a:extLst>
                    <a:ext uri="{9D8B030D-6E8A-4147-A177-3AD203B41FA5}">
                      <a16:colId xmlns:a16="http://schemas.microsoft.com/office/drawing/2014/main" val="4238307134"/>
                    </a:ext>
                  </a:extLst>
                </a:gridCol>
              </a:tblGrid>
              <a:tr h="851863">
                <a:tc rowSpan="2">
                  <a:txBody>
                    <a:bodyPr/>
                    <a:lstStyle/>
                    <a:p>
                      <a:pPr algn="ctr">
                        <a:lnSpc>
                          <a:spcPct val="300000"/>
                        </a:lnSpc>
                      </a:pPr>
                      <a:r>
                        <a:rPr lang="fr-FR" sz="1600" dirty="0">
                          <a:solidFill>
                            <a:schemeClr val="tx1"/>
                          </a:solidFill>
                        </a:rPr>
                        <a:t>6-4 Eléments acrobatiques Avant</a:t>
                      </a:r>
                    </a:p>
                  </a:txBody>
                  <a:tcPr>
                    <a:solidFill>
                      <a:schemeClr val="bg1">
                        <a:lumMod val="85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1">
                        <a:lumMod val="40000"/>
                        <a:lumOff val="60000"/>
                      </a:schemeClr>
                    </a:solidFill>
                  </a:tcPr>
                </a:tc>
                <a:tc>
                  <a:txBody>
                    <a:bodyPr/>
                    <a:lstStyle/>
                    <a:p>
                      <a:endParaRPr lang="fr-FR" dirty="0"/>
                    </a:p>
                  </a:txBody>
                  <a:tcPr>
                    <a:solidFill>
                      <a:schemeClr val="accent6">
                        <a:lumMod val="40000"/>
                        <a:lumOff val="60000"/>
                      </a:schemeClr>
                    </a:solidFill>
                  </a:tcPr>
                </a:tc>
                <a:tc>
                  <a:txBody>
                    <a:bodyPr/>
                    <a:lstStyle/>
                    <a:p>
                      <a:endParaRPr lang="fr-FR" dirty="0"/>
                    </a:p>
                  </a:txBody>
                  <a:tcPr>
                    <a:solidFill>
                      <a:schemeClr val="accent6">
                        <a:lumMod val="40000"/>
                        <a:lumOff val="60000"/>
                      </a:schemeClr>
                    </a:solidFill>
                  </a:tcPr>
                </a:tc>
                <a:extLst>
                  <a:ext uri="{0D108BD9-81ED-4DB2-BD59-A6C34878D82A}">
                    <a16:rowId xmlns:a16="http://schemas.microsoft.com/office/drawing/2014/main" val="1573635779"/>
                  </a:ext>
                </a:extLst>
              </a:tr>
              <a:tr h="793798">
                <a:tc vMerge="1">
                  <a:txBody>
                    <a:bodyPr/>
                    <a:lstStyle/>
                    <a:p>
                      <a:endParaRPr lang="fr-FR" dirty="0">
                        <a:solidFill>
                          <a:schemeClr val="tx1"/>
                        </a:solidFill>
                      </a:endParaRPr>
                    </a:p>
                  </a:txBody>
                  <a:tcPr>
                    <a:solidFill>
                      <a:schemeClr val="accent5">
                        <a:lumMod val="20000"/>
                        <a:lumOff val="80000"/>
                      </a:schemeClr>
                    </a:solidFill>
                  </a:tcPr>
                </a:tc>
                <a:tc>
                  <a:txBody>
                    <a:bodyPr/>
                    <a:lstStyle/>
                    <a:p>
                      <a:pPr algn="ctr"/>
                      <a:r>
                        <a:rPr lang="fr-FR" sz="1050" b="1" dirty="0"/>
                        <a:t>Souplesse AV</a:t>
                      </a:r>
                    </a:p>
                  </a:txBody>
                  <a:tcPr>
                    <a:solidFill>
                      <a:schemeClr val="accent5">
                        <a:lumMod val="20000"/>
                        <a:lumOff val="80000"/>
                      </a:schemeClr>
                    </a:solidFill>
                  </a:tcPr>
                </a:tc>
                <a:tc>
                  <a:txBody>
                    <a:bodyPr/>
                    <a:lstStyle/>
                    <a:p>
                      <a:pPr algn="ctr"/>
                      <a:r>
                        <a:rPr lang="fr-FR" sz="1050" b="1" dirty="0"/>
                        <a:t>Cloche</a:t>
                      </a:r>
                    </a:p>
                  </a:txBody>
                  <a:tcPr>
                    <a:solidFill>
                      <a:schemeClr val="accent5">
                        <a:lumMod val="20000"/>
                        <a:lumOff val="80000"/>
                      </a:schemeClr>
                    </a:solidFill>
                  </a:tcPr>
                </a:tc>
                <a:tc>
                  <a:txBody>
                    <a:bodyPr/>
                    <a:lstStyle/>
                    <a:p>
                      <a:pPr algn="ctr"/>
                      <a:r>
                        <a:rPr lang="fr-FR" sz="1050" b="1" dirty="0"/>
                        <a:t>Saut de mains</a:t>
                      </a:r>
                    </a:p>
                  </a:txBody>
                  <a:tcPr>
                    <a:solidFill>
                      <a:schemeClr val="accent1">
                        <a:lumMod val="40000"/>
                        <a:lumOff val="60000"/>
                      </a:schemeClr>
                    </a:solidFill>
                  </a:tcPr>
                </a:tc>
                <a:tc>
                  <a:txBody>
                    <a:bodyPr/>
                    <a:lstStyle/>
                    <a:p>
                      <a:pPr algn="ctr"/>
                      <a:r>
                        <a:rPr lang="fr-FR" sz="1050" b="1" dirty="0"/>
                        <a:t>Salto AV appel 1 pied arrivée à la station</a:t>
                      </a:r>
                    </a:p>
                  </a:txBody>
                  <a:tcPr>
                    <a:solidFill>
                      <a:schemeClr val="accent6">
                        <a:lumMod val="40000"/>
                        <a:lumOff val="60000"/>
                      </a:schemeClr>
                    </a:solidFill>
                  </a:tcPr>
                </a:tc>
                <a:tc>
                  <a:txBody>
                    <a:bodyPr/>
                    <a:lstStyle/>
                    <a:p>
                      <a:pPr algn="ctr"/>
                      <a:r>
                        <a:rPr lang="fr-FR" sz="1050" b="1" dirty="0"/>
                        <a:t>Salto AV Gr arrivée à la station</a:t>
                      </a:r>
                    </a:p>
                  </a:txBody>
                  <a:tcPr>
                    <a:solidFill>
                      <a:schemeClr val="accent6">
                        <a:lumMod val="40000"/>
                        <a:lumOff val="60000"/>
                      </a:schemeClr>
                    </a:solidFill>
                  </a:tcPr>
                </a:tc>
                <a:extLst>
                  <a:ext uri="{0D108BD9-81ED-4DB2-BD59-A6C34878D82A}">
                    <a16:rowId xmlns:a16="http://schemas.microsoft.com/office/drawing/2014/main" val="443889340"/>
                  </a:ext>
                </a:extLst>
              </a:tr>
            </a:tbl>
          </a:graphicData>
        </a:graphic>
      </p:graphicFrame>
      <p:graphicFrame>
        <p:nvGraphicFramePr>
          <p:cNvPr id="25" name="Tableau 24">
            <a:extLst>
              <a:ext uri="{FF2B5EF4-FFF2-40B4-BE49-F238E27FC236}">
                <a16:creationId xmlns:a16="http://schemas.microsoft.com/office/drawing/2014/main" id="{605E61C3-19CC-79A8-C7B6-BBE42BDA45A8}"/>
              </a:ext>
            </a:extLst>
          </p:cNvPr>
          <p:cNvGraphicFramePr>
            <a:graphicFrameLocks noGrp="1"/>
          </p:cNvGraphicFramePr>
          <p:nvPr>
            <p:extLst>
              <p:ext uri="{D42A27DB-BD31-4B8C-83A1-F6EECF244321}">
                <p14:modId xmlns:p14="http://schemas.microsoft.com/office/powerpoint/2010/main" val="859432210"/>
              </p:ext>
            </p:extLst>
          </p:nvPr>
        </p:nvGraphicFramePr>
        <p:xfrm>
          <a:off x="447903" y="3305209"/>
          <a:ext cx="6733872" cy="1743403"/>
        </p:xfrm>
        <a:graphic>
          <a:graphicData uri="http://schemas.openxmlformats.org/drawingml/2006/table">
            <a:tbl>
              <a:tblPr firstRow="1" bandRow="1">
                <a:tableStyleId>{5C22544A-7EE6-4342-B048-85BDC9FD1C3A}</a:tableStyleId>
              </a:tblPr>
              <a:tblGrid>
                <a:gridCol w="2609252">
                  <a:extLst>
                    <a:ext uri="{9D8B030D-6E8A-4147-A177-3AD203B41FA5}">
                      <a16:colId xmlns:a16="http://schemas.microsoft.com/office/drawing/2014/main" val="2761735709"/>
                    </a:ext>
                  </a:extLst>
                </a:gridCol>
                <a:gridCol w="1031155">
                  <a:extLst>
                    <a:ext uri="{9D8B030D-6E8A-4147-A177-3AD203B41FA5}">
                      <a16:colId xmlns:a16="http://schemas.microsoft.com/office/drawing/2014/main" val="1637493293"/>
                    </a:ext>
                  </a:extLst>
                </a:gridCol>
                <a:gridCol w="1031155">
                  <a:extLst>
                    <a:ext uri="{9D8B030D-6E8A-4147-A177-3AD203B41FA5}">
                      <a16:colId xmlns:a16="http://schemas.microsoft.com/office/drawing/2014/main" val="1043732549"/>
                    </a:ext>
                  </a:extLst>
                </a:gridCol>
                <a:gridCol w="1031155">
                  <a:extLst>
                    <a:ext uri="{9D8B030D-6E8A-4147-A177-3AD203B41FA5}">
                      <a16:colId xmlns:a16="http://schemas.microsoft.com/office/drawing/2014/main" val="195983381"/>
                    </a:ext>
                  </a:extLst>
                </a:gridCol>
                <a:gridCol w="1031155">
                  <a:extLst>
                    <a:ext uri="{9D8B030D-6E8A-4147-A177-3AD203B41FA5}">
                      <a16:colId xmlns:a16="http://schemas.microsoft.com/office/drawing/2014/main" val="3440645048"/>
                    </a:ext>
                  </a:extLst>
                </a:gridCol>
              </a:tblGrid>
              <a:tr h="851863">
                <a:tc rowSpan="2">
                  <a:txBody>
                    <a:bodyPr/>
                    <a:lstStyle/>
                    <a:p>
                      <a:pPr algn="ctr">
                        <a:lnSpc>
                          <a:spcPct val="300000"/>
                        </a:lnSpc>
                      </a:pPr>
                      <a:r>
                        <a:rPr lang="fr-FR" sz="1800" dirty="0">
                          <a:solidFill>
                            <a:schemeClr val="tx1"/>
                          </a:solidFill>
                        </a:rPr>
                        <a:t>6-5  Eléments acrobatiques Arrière</a:t>
                      </a:r>
                    </a:p>
                  </a:txBody>
                  <a:tcPr>
                    <a:solidFill>
                      <a:schemeClr val="bg1">
                        <a:lumMod val="85000"/>
                      </a:schemeClr>
                    </a:solidFill>
                  </a:tcPr>
                </a:tc>
                <a:tc>
                  <a:txBody>
                    <a:bodyPr/>
                    <a:lstStyle/>
                    <a:p>
                      <a:endParaRPr lang="fr-FR" dirty="0"/>
                    </a:p>
                  </a:txBody>
                  <a:tcPr>
                    <a:solidFill>
                      <a:schemeClr val="accent5">
                        <a:lumMod val="20000"/>
                        <a:lumOff val="80000"/>
                      </a:schemeClr>
                    </a:solidFill>
                  </a:tcPr>
                </a:tc>
                <a:tc>
                  <a:txBody>
                    <a:bodyPr/>
                    <a:lstStyle/>
                    <a:p>
                      <a:pPr>
                        <a:lnSpc>
                          <a:spcPct val="250000"/>
                        </a:lnSpc>
                      </a:pPr>
                      <a:r>
                        <a:rPr lang="fr-FR" dirty="0"/>
                        <a:t>        </a:t>
                      </a:r>
                      <a:r>
                        <a:rPr lang="fr-FR" dirty="0">
                          <a:solidFill>
                            <a:schemeClr val="tx1"/>
                          </a:solidFill>
                        </a:rPr>
                        <a:t>+</a:t>
                      </a:r>
                    </a:p>
                  </a:txBody>
                  <a:tcPr>
                    <a:solidFill>
                      <a:schemeClr val="accent5">
                        <a:lumMod val="20000"/>
                        <a:lumOff val="80000"/>
                      </a:schemeClr>
                    </a:solidFill>
                  </a:tcPr>
                </a:tc>
                <a:tc>
                  <a:txBody>
                    <a:bodyPr/>
                    <a:lstStyle/>
                    <a:p>
                      <a:endParaRPr lang="fr-FR" dirty="0"/>
                    </a:p>
                  </a:txBody>
                  <a:tcPr>
                    <a:solidFill>
                      <a:schemeClr val="accent1">
                        <a:lumMod val="40000"/>
                        <a:lumOff val="60000"/>
                      </a:schemeClr>
                    </a:solidFill>
                  </a:tcPr>
                </a:tc>
                <a:tc>
                  <a:txBody>
                    <a:bodyPr/>
                    <a:lstStyle/>
                    <a:p>
                      <a:endParaRPr lang="fr-FR" dirty="0"/>
                    </a:p>
                  </a:txBody>
                  <a:tcPr>
                    <a:solidFill>
                      <a:schemeClr val="accent6">
                        <a:lumMod val="40000"/>
                        <a:lumOff val="60000"/>
                      </a:schemeClr>
                    </a:solidFill>
                  </a:tcPr>
                </a:tc>
                <a:extLst>
                  <a:ext uri="{0D108BD9-81ED-4DB2-BD59-A6C34878D82A}">
                    <a16:rowId xmlns:a16="http://schemas.microsoft.com/office/drawing/2014/main" val="1573635779"/>
                  </a:ext>
                </a:extLst>
              </a:tr>
              <a:tr h="793798">
                <a:tc vMerge="1">
                  <a:txBody>
                    <a:bodyPr/>
                    <a:lstStyle/>
                    <a:p>
                      <a:endParaRPr lang="fr-FR" dirty="0">
                        <a:solidFill>
                          <a:schemeClr val="tx1"/>
                        </a:solidFill>
                      </a:endParaRPr>
                    </a:p>
                  </a:txBody>
                  <a:tcPr>
                    <a:solidFill>
                      <a:schemeClr val="accent5">
                        <a:lumMod val="20000"/>
                        <a:lumOff val="80000"/>
                      </a:schemeClr>
                    </a:solidFill>
                  </a:tcPr>
                </a:tc>
                <a:tc>
                  <a:txBody>
                    <a:bodyPr/>
                    <a:lstStyle/>
                    <a:p>
                      <a:pPr algn="ctr"/>
                      <a:r>
                        <a:rPr lang="fr-FR" sz="1050" b="1" dirty="0"/>
                        <a:t>Souplesse AR </a:t>
                      </a:r>
                      <a:r>
                        <a:rPr lang="fr-FR" sz="1050" b="1" dirty="0">
                          <a:solidFill>
                            <a:srgbClr val="FF0000"/>
                          </a:solidFill>
                        </a:rPr>
                        <a:t>(Sauf arrivée en fente ou à la station)</a:t>
                      </a:r>
                    </a:p>
                  </a:txBody>
                  <a:tcPr>
                    <a:solidFill>
                      <a:schemeClr val="accent5">
                        <a:lumMod val="20000"/>
                        <a:lumOff val="80000"/>
                      </a:schemeClr>
                    </a:solidFill>
                  </a:tcPr>
                </a:tc>
                <a:tc>
                  <a:txBody>
                    <a:bodyPr/>
                    <a:lstStyle/>
                    <a:p>
                      <a:pPr algn="ctr"/>
                      <a:r>
                        <a:rPr lang="fr-FR" sz="1050" b="1" dirty="0"/>
                        <a:t>Souplesse AR </a:t>
                      </a:r>
                      <a:r>
                        <a:rPr lang="fr-FR" sz="1050" b="1" u="sng" dirty="0">
                          <a:solidFill>
                            <a:srgbClr val="0070C0"/>
                          </a:solidFill>
                        </a:rPr>
                        <a:t>en liaison </a:t>
                      </a:r>
                      <a:r>
                        <a:rPr lang="fr-FR" sz="1050" b="1" dirty="0"/>
                        <a:t>avec saut ou AD</a:t>
                      </a:r>
                    </a:p>
                  </a:txBody>
                  <a:tcPr>
                    <a:solidFill>
                      <a:schemeClr val="accent5">
                        <a:lumMod val="20000"/>
                        <a:lumOff val="80000"/>
                      </a:schemeClr>
                    </a:solidFill>
                  </a:tcPr>
                </a:tc>
                <a:tc>
                  <a:txBody>
                    <a:bodyPr/>
                    <a:lstStyle/>
                    <a:p>
                      <a:pPr algn="ctr"/>
                      <a:r>
                        <a:rPr lang="fr-FR" sz="1050" b="1" dirty="0"/>
                        <a:t>Flip arrivée au choix</a:t>
                      </a:r>
                    </a:p>
                  </a:txBody>
                  <a:tcPr>
                    <a:solidFill>
                      <a:schemeClr val="accent1">
                        <a:lumMod val="40000"/>
                        <a:lumOff val="60000"/>
                      </a:schemeClr>
                    </a:solidFill>
                  </a:tcPr>
                </a:tc>
                <a:tc>
                  <a:txBody>
                    <a:bodyPr/>
                    <a:lstStyle/>
                    <a:p>
                      <a:pPr algn="ctr"/>
                      <a:r>
                        <a:rPr lang="fr-FR" sz="1050" b="1" dirty="0"/>
                        <a:t>Salto AR groupé</a:t>
                      </a:r>
                    </a:p>
                  </a:txBody>
                  <a:tcPr>
                    <a:solidFill>
                      <a:schemeClr val="accent6">
                        <a:lumMod val="40000"/>
                        <a:lumOff val="60000"/>
                      </a:schemeClr>
                    </a:solidFill>
                  </a:tcPr>
                </a:tc>
                <a:extLst>
                  <a:ext uri="{0D108BD9-81ED-4DB2-BD59-A6C34878D82A}">
                    <a16:rowId xmlns:a16="http://schemas.microsoft.com/office/drawing/2014/main" val="443889340"/>
                  </a:ext>
                </a:extLst>
              </a:tr>
            </a:tbl>
          </a:graphicData>
        </a:graphic>
      </p:graphicFrame>
      <p:pic>
        <p:nvPicPr>
          <p:cNvPr id="5" name="Image 4">
            <a:extLst>
              <a:ext uri="{FF2B5EF4-FFF2-40B4-BE49-F238E27FC236}">
                <a16:creationId xmlns:a16="http://schemas.microsoft.com/office/drawing/2014/main" id="{E35B66EA-F9D1-8FC0-35EE-81A9A0939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439" y="1432345"/>
            <a:ext cx="566400" cy="720000"/>
          </a:xfrm>
          <a:prstGeom prst="rect">
            <a:avLst/>
          </a:prstGeom>
        </p:spPr>
      </p:pic>
      <p:pic>
        <p:nvPicPr>
          <p:cNvPr id="13" name="Image 12">
            <a:extLst>
              <a:ext uri="{FF2B5EF4-FFF2-40B4-BE49-F238E27FC236}">
                <a16:creationId xmlns:a16="http://schemas.microsoft.com/office/drawing/2014/main" id="{33B59D45-F6C1-EF0E-64AA-6CD3A03F0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756" y="1448536"/>
            <a:ext cx="566400" cy="720000"/>
          </a:xfrm>
          <a:prstGeom prst="rect">
            <a:avLst/>
          </a:prstGeom>
        </p:spPr>
      </p:pic>
      <p:pic>
        <p:nvPicPr>
          <p:cNvPr id="14" name="Image 13">
            <a:extLst>
              <a:ext uri="{FF2B5EF4-FFF2-40B4-BE49-F238E27FC236}">
                <a16:creationId xmlns:a16="http://schemas.microsoft.com/office/drawing/2014/main" id="{AF8FDCD8-7562-3AF2-5648-26AB356F6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319" y="1497586"/>
            <a:ext cx="588552" cy="670950"/>
          </a:xfrm>
          <a:prstGeom prst="rect">
            <a:avLst/>
          </a:prstGeom>
        </p:spPr>
      </p:pic>
      <p:pic>
        <p:nvPicPr>
          <p:cNvPr id="15" name="Image 14">
            <a:extLst>
              <a:ext uri="{FF2B5EF4-FFF2-40B4-BE49-F238E27FC236}">
                <a16:creationId xmlns:a16="http://schemas.microsoft.com/office/drawing/2014/main" id="{69216924-053F-8B8C-0642-6879A86E0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2366" y="1649701"/>
            <a:ext cx="666843" cy="543001"/>
          </a:xfrm>
          <a:prstGeom prst="rect">
            <a:avLst/>
          </a:prstGeom>
        </p:spPr>
      </p:pic>
      <p:pic>
        <p:nvPicPr>
          <p:cNvPr id="16" name="Image 15">
            <a:extLst>
              <a:ext uri="{FF2B5EF4-FFF2-40B4-BE49-F238E27FC236}">
                <a16:creationId xmlns:a16="http://schemas.microsoft.com/office/drawing/2014/main" id="{66095838-C7AC-8053-BEBA-BCBC6CBA98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6782" y="1649701"/>
            <a:ext cx="543001" cy="543001"/>
          </a:xfrm>
          <a:prstGeom prst="rect">
            <a:avLst/>
          </a:prstGeom>
        </p:spPr>
      </p:pic>
      <p:pic>
        <p:nvPicPr>
          <p:cNvPr id="17" name="Image 16">
            <a:extLst>
              <a:ext uri="{FF2B5EF4-FFF2-40B4-BE49-F238E27FC236}">
                <a16:creationId xmlns:a16="http://schemas.microsoft.com/office/drawing/2014/main" id="{2D525AD9-C9E0-5AA4-94C9-E364371B6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7069" y="3371952"/>
            <a:ext cx="860362" cy="544896"/>
          </a:xfrm>
          <a:prstGeom prst="rect">
            <a:avLst/>
          </a:prstGeom>
        </p:spPr>
      </p:pic>
      <p:pic>
        <p:nvPicPr>
          <p:cNvPr id="18" name="Image 17">
            <a:extLst>
              <a:ext uri="{FF2B5EF4-FFF2-40B4-BE49-F238E27FC236}">
                <a16:creationId xmlns:a16="http://schemas.microsoft.com/office/drawing/2014/main" id="{CDF8B18E-D88F-0869-6D7B-9393A44975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4163" y="3373847"/>
            <a:ext cx="419158" cy="543001"/>
          </a:xfrm>
          <a:prstGeom prst="rect">
            <a:avLst/>
          </a:prstGeom>
        </p:spPr>
      </p:pic>
      <p:pic>
        <p:nvPicPr>
          <p:cNvPr id="19" name="Image 18">
            <a:extLst>
              <a:ext uri="{FF2B5EF4-FFF2-40B4-BE49-F238E27FC236}">
                <a16:creationId xmlns:a16="http://schemas.microsoft.com/office/drawing/2014/main" id="{8B5DF489-E8E6-57F6-E31C-6C432C7B1A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5735" y="3373847"/>
            <a:ext cx="533474" cy="543001"/>
          </a:xfrm>
          <a:prstGeom prst="rect">
            <a:avLst/>
          </a:prstGeom>
        </p:spPr>
      </p:pic>
      <p:pic>
        <p:nvPicPr>
          <p:cNvPr id="20" name="Image 19">
            <a:extLst>
              <a:ext uri="{FF2B5EF4-FFF2-40B4-BE49-F238E27FC236}">
                <a16:creationId xmlns:a16="http://schemas.microsoft.com/office/drawing/2014/main" id="{00000000-0008-0000-0000-000060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9332" y="3303605"/>
            <a:ext cx="417600" cy="540000"/>
          </a:xfrm>
          <a:prstGeom prst="rect">
            <a:avLst/>
          </a:prstGeom>
        </p:spPr>
      </p:pic>
      <p:sp>
        <p:nvSpPr>
          <p:cNvPr id="3" name="Rectangle 2">
            <a:extLst>
              <a:ext uri="{FF2B5EF4-FFF2-40B4-BE49-F238E27FC236}">
                <a16:creationId xmlns:a16="http://schemas.microsoft.com/office/drawing/2014/main" id="{DE614B99-95B3-6634-1353-6B267F7E6255}"/>
              </a:ext>
            </a:extLst>
          </p:cNvPr>
          <p:cNvSpPr/>
          <p:nvPr/>
        </p:nvSpPr>
        <p:spPr>
          <a:xfrm>
            <a:off x="2368820" y="5409537"/>
            <a:ext cx="2341148" cy="106046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Arrivée accroupie, au siège, à genoux, à l’arabesque tenue</a:t>
            </a:r>
            <a:endParaRPr lang="fr-FR" sz="1400" b="1" dirty="0">
              <a:solidFill>
                <a:schemeClr val="tx1"/>
              </a:solidFill>
            </a:endParaRPr>
          </a:p>
        </p:txBody>
      </p:sp>
      <p:sp>
        <p:nvSpPr>
          <p:cNvPr id="6" name="Flèche : haut 5">
            <a:extLst>
              <a:ext uri="{FF2B5EF4-FFF2-40B4-BE49-F238E27FC236}">
                <a16:creationId xmlns:a16="http://schemas.microsoft.com/office/drawing/2014/main" id="{84C98F1B-82C7-5D7F-8B10-C02CF469DD4E}"/>
              </a:ext>
            </a:extLst>
          </p:cNvPr>
          <p:cNvSpPr/>
          <p:nvPr/>
        </p:nvSpPr>
        <p:spPr>
          <a:xfrm>
            <a:off x="3326156" y="5097772"/>
            <a:ext cx="410966" cy="240327"/>
          </a:xfrm>
          <a:prstGeom prst="up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8D137742-A9C5-6457-F68B-DE5686119456}"/>
              </a:ext>
            </a:extLst>
          </p:cNvPr>
          <p:cNvPicPr>
            <a:picLocks noChangeAspect="1"/>
          </p:cNvPicPr>
          <p:nvPr/>
        </p:nvPicPr>
        <p:blipFill>
          <a:blip r:embed="rId11"/>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84750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000"/>
                            </p:stCondLst>
                            <p:childTnLst>
                              <p:par>
                                <p:cTn id="9" presetID="6" presetClass="entr" presetSubtype="16"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500"/>
                                        <p:tgtEl>
                                          <p:spTgt spid="5"/>
                                        </p:tgtEl>
                                      </p:cBhvr>
                                    </p:animEffect>
                                  </p:childTnLst>
                                </p:cTn>
                              </p:par>
                            </p:childTnLst>
                          </p:cTn>
                        </p:par>
                        <p:par>
                          <p:cTn id="12" fill="hold">
                            <p:stCondLst>
                              <p:cond delay="2500"/>
                            </p:stCondLst>
                            <p:childTnLst>
                              <p:par>
                                <p:cTn id="13" presetID="6" presetClass="entr" presetSubtype="16"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500"/>
                                        <p:tgtEl>
                                          <p:spTgt spid="13"/>
                                        </p:tgtEl>
                                      </p:cBhvr>
                                    </p:animEffect>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500"/>
                                        <p:tgtEl>
                                          <p:spTgt spid="14"/>
                                        </p:tgtEl>
                                      </p:cBhvr>
                                    </p:animEffect>
                                  </p:childTnLst>
                                </p:cTn>
                              </p:par>
                            </p:childTnLst>
                          </p:cTn>
                        </p:par>
                        <p:par>
                          <p:cTn id="20" fill="hold">
                            <p:stCondLst>
                              <p:cond delay="5500"/>
                            </p:stCondLst>
                            <p:childTnLst>
                              <p:par>
                                <p:cTn id="21" presetID="6" presetClass="entr" presetSubtype="16" fill="hold"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500"/>
                                        <p:tgtEl>
                                          <p:spTgt spid="15"/>
                                        </p:tgtEl>
                                      </p:cBhvr>
                                    </p:animEffect>
                                  </p:childTnLst>
                                </p:cTn>
                              </p:par>
                            </p:childTnLst>
                          </p:cTn>
                        </p:par>
                        <p:par>
                          <p:cTn id="24" fill="hold">
                            <p:stCondLst>
                              <p:cond delay="7000"/>
                            </p:stCondLst>
                            <p:childTnLst>
                              <p:par>
                                <p:cTn id="25" presetID="6" presetClass="entr" presetSubtype="16" fill="hold"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500"/>
                                        <p:tgtEl>
                                          <p:spTgt spid="16"/>
                                        </p:tgtEl>
                                      </p:cBhvr>
                                    </p:animEffect>
                                  </p:childTnLst>
                                </p:cTn>
                              </p:par>
                            </p:childTnLst>
                          </p:cTn>
                        </p:par>
                        <p:par>
                          <p:cTn id="28" fill="hold">
                            <p:stCondLst>
                              <p:cond delay="8500"/>
                            </p:stCondLst>
                            <p:childTnLst>
                              <p:par>
                                <p:cTn id="29" presetID="2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9000"/>
                            </p:stCondLst>
                            <p:childTnLst>
                              <p:par>
                                <p:cTn id="33" presetID="6" presetClass="entr" presetSubtype="16" fill="hold"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500"/>
                                        <p:tgtEl>
                                          <p:spTgt spid="17"/>
                                        </p:tgtEl>
                                      </p:cBhvr>
                                    </p:animEffect>
                                  </p:childTnLst>
                                </p:cTn>
                              </p:par>
                              <p:par>
                                <p:cTn id="36" presetID="6" presetClass="entr" presetSubtype="16" fill="hold" grpId="0" nodeType="withEffect">
                                  <p:stCondLst>
                                    <p:cond delay="100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500"/>
                                        <p:tgtEl>
                                          <p:spTgt spid="6"/>
                                        </p:tgtEl>
                                      </p:cBhvr>
                                    </p:animEffect>
                                  </p:childTnLst>
                                </p:cTn>
                              </p:par>
                            </p:childTnLst>
                          </p:cTn>
                        </p:par>
                        <p:par>
                          <p:cTn id="39" fill="hold">
                            <p:stCondLst>
                              <p:cond delay="10500"/>
                            </p:stCondLst>
                            <p:childTnLst>
                              <p:par>
                                <p:cTn id="40" presetID="22" presetClass="entr" presetSubtype="4"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par>
                          <p:cTn id="43" fill="hold">
                            <p:stCondLst>
                              <p:cond delay="11000"/>
                            </p:stCondLst>
                            <p:childTnLst>
                              <p:par>
                                <p:cTn id="44" presetID="22" presetClass="entr" presetSubtype="4" fill="hold" nodeType="afterEffect">
                                  <p:stCondLst>
                                    <p:cond delay="100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par>
                          <p:cTn id="47" fill="hold">
                            <p:stCondLst>
                              <p:cond delay="12500"/>
                            </p:stCondLst>
                            <p:childTnLst>
                              <p:par>
                                <p:cTn id="48" presetID="6" presetClass="entr" presetSubtype="16" fill="hold" nodeType="afterEffect">
                                  <p:stCondLst>
                                    <p:cond delay="100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500"/>
                                        <p:tgtEl>
                                          <p:spTgt spid="18"/>
                                        </p:tgtEl>
                                      </p:cBhvr>
                                    </p:animEffect>
                                  </p:childTnLst>
                                </p:cTn>
                              </p:par>
                            </p:childTnLst>
                          </p:cTn>
                        </p:par>
                        <p:par>
                          <p:cTn id="51" fill="hold">
                            <p:stCondLst>
                              <p:cond delay="14000"/>
                            </p:stCondLst>
                            <p:childTnLst>
                              <p:par>
                                <p:cTn id="52" presetID="6" presetClass="entr" presetSubtype="16" fill="hold" nodeType="afterEffect">
                                  <p:stCondLst>
                                    <p:cond delay="100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ACA48-A494-7A80-D150-F039020976CD}"/>
              </a:ext>
            </a:extLst>
          </p:cNvPr>
          <p:cNvSpPr>
            <a:spLocks noGrp="1"/>
          </p:cNvSpPr>
          <p:nvPr>
            <p:ph type="title"/>
          </p:nvPr>
        </p:nvSpPr>
        <p:spPr/>
        <p:txBody>
          <a:bodyPr/>
          <a:lstStyle/>
          <a:p>
            <a:r>
              <a:rPr lang="fr-FR" cap="none" dirty="0"/>
              <a:t>Familles de difficultés 6èmes </a:t>
            </a:r>
          </a:p>
        </p:txBody>
      </p:sp>
      <p:graphicFrame>
        <p:nvGraphicFramePr>
          <p:cNvPr id="5" name="Tableau 4">
            <a:extLst>
              <a:ext uri="{FF2B5EF4-FFF2-40B4-BE49-F238E27FC236}">
                <a16:creationId xmlns:a16="http://schemas.microsoft.com/office/drawing/2014/main" id="{F28DE971-14B1-2464-30A8-D35BF50D158E}"/>
              </a:ext>
            </a:extLst>
          </p:cNvPr>
          <p:cNvGraphicFramePr>
            <a:graphicFrameLocks noGrp="1"/>
          </p:cNvGraphicFramePr>
          <p:nvPr>
            <p:extLst>
              <p:ext uri="{D42A27DB-BD31-4B8C-83A1-F6EECF244321}">
                <p14:modId xmlns:p14="http://schemas.microsoft.com/office/powerpoint/2010/main" val="1127507845"/>
              </p:ext>
            </p:extLst>
          </p:nvPr>
        </p:nvGraphicFramePr>
        <p:xfrm>
          <a:off x="483279" y="1452557"/>
          <a:ext cx="8788701" cy="3233257"/>
        </p:xfrm>
        <a:graphic>
          <a:graphicData uri="http://schemas.openxmlformats.org/drawingml/2006/table">
            <a:tbl>
              <a:tblPr firstRow="1" bandRow="1">
                <a:tableStyleId>{5C22544A-7EE6-4342-B048-85BDC9FD1C3A}</a:tableStyleId>
              </a:tblPr>
              <a:tblGrid>
                <a:gridCol w="2607033">
                  <a:extLst>
                    <a:ext uri="{9D8B030D-6E8A-4147-A177-3AD203B41FA5}">
                      <a16:colId xmlns:a16="http://schemas.microsoft.com/office/drawing/2014/main" val="2761735709"/>
                    </a:ext>
                  </a:extLst>
                </a:gridCol>
                <a:gridCol w="1030278">
                  <a:extLst>
                    <a:ext uri="{9D8B030D-6E8A-4147-A177-3AD203B41FA5}">
                      <a16:colId xmlns:a16="http://schemas.microsoft.com/office/drawing/2014/main" val="1637493293"/>
                    </a:ext>
                  </a:extLst>
                </a:gridCol>
                <a:gridCol w="1030278">
                  <a:extLst>
                    <a:ext uri="{9D8B030D-6E8A-4147-A177-3AD203B41FA5}">
                      <a16:colId xmlns:a16="http://schemas.microsoft.com/office/drawing/2014/main" val="1043732549"/>
                    </a:ext>
                  </a:extLst>
                </a:gridCol>
                <a:gridCol w="1030278">
                  <a:extLst>
                    <a:ext uri="{9D8B030D-6E8A-4147-A177-3AD203B41FA5}">
                      <a16:colId xmlns:a16="http://schemas.microsoft.com/office/drawing/2014/main" val="2763624445"/>
                    </a:ext>
                  </a:extLst>
                </a:gridCol>
                <a:gridCol w="1030278">
                  <a:extLst>
                    <a:ext uri="{9D8B030D-6E8A-4147-A177-3AD203B41FA5}">
                      <a16:colId xmlns:a16="http://schemas.microsoft.com/office/drawing/2014/main" val="2118347821"/>
                    </a:ext>
                  </a:extLst>
                </a:gridCol>
                <a:gridCol w="1030278">
                  <a:extLst>
                    <a:ext uri="{9D8B030D-6E8A-4147-A177-3AD203B41FA5}">
                      <a16:colId xmlns:a16="http://schemas.microsoft.com/office/drawing/2014/main" val="4238307134"/>
                    </a:ext>
                  </a:extLst>
                </a:gridCol>
                <a:gridCol w="1030278">
                  <a:extLst>
                    <a:ext uri="{9D8B030D-6E8A-4147-A177-3AD203B41FA5}">
                      <a16:colId xmlns:a16="http://schemas.microsoft.com/office/drawing/2014/main" val="3550799446"/>
                    </a:ext>
                  </a:extLst>
                </a:gridCol>
              </a:tblGrid>
              <a:tr h="851863">
                <a:tc rowSpan="4">
                  <a:txBody>
                    <a:bodyPr/>
                    <a:lstStyle/>
                    <a:p>
                      <a:pPr algn="ctr">
                        <a:lnSpc>
                          <a:spcPct val="300000"/>
                        </a:lnSpc>
                      </a:pPr>
                      <a:r>
                        <a:rPr lang="fr-FR" sz="1800" dirty="0">
                          <a:solidFill>
                            <a:schemeClr val="tx1"/>
                          </a:solidFill>
                        </a:rPr>
                        <a:t>6-6 Sorties</a:t>
                      </a:r>
                    </a:p>
                  </a:txBody>
                  <a:tcPr>
                    <a:solidFill>
                      <a:schemeClr val="bg1">
                        <a:lumMod val="85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1">
                        <a:lumMod val="40000"/>
                        <a:lumOff val="60000"/>
                      </a:schemeClr>
                    </a:solidFill>
                  </a:tcPr>
                </a:tc>
                <a:tc>
                  <a:txBody>
                    <a:bodyPr/>
                    <a:lstStyle/>
                    <a:p>
                      <a:endParaRPr lang="fr-FR" dirty="0"/>
                    </a:p>
                  </a:txBody>
                  <a:tcPr>
                    <a:solidFill>
                      <a:schemeClr val="accent1">
                        <a:lumMod val="40000"/>
                        <a:lumOff val="60000"/>
                      </a:schemeClr>
                    </a:solidFill>
                  </a:tcPr>
                </a:tc>
                <a:extLst>
                  <a:ext uri="{0D108BD9-81ED-4DB2-BD59-A6C34878D82A}">
                    <a16:rowId xmlns:a16="http://schemas.microsoft.com/office/drawing/2014/main" val="1573635779"/>
                  </a:ext>
                </a:extLst>
              </a:tr>
              <a:tr h="793798">
                <a:tc vMerge="1">
                  <a:txBody>
                    <a:bodyPr/>
                    <a:lstStyle/>
                    <a:p>
                      <a:endParaRPr lang="fr-FR" dirty="0">
                        <a:solidFill>
                          <a:schemeClr val="tx1"/>
                        </a:solidFill>
                      </a:endParaRPr>
                    </a:p>
                  </a:txBody>
                  <a:tcPr>
                    <a:solidFill>
                      <a:schemeClr val="accent5">
                        <a:lumMod val="20000"/>
                        <a:lumOff val="80000"/>
                      </a:schemeClr>
                    </a:solidFill>
                  </a:tcPr>
                </a:tc>
                <a:tc>
                  <a:txBody>
                    <a:bodyPr/>
                    <a:lstStyle/>
                    <a:p>
                      <a:pPr algn="ctr"/>
                      <a:r>
                        <a:rPr lang="fr-FR" sz="1050" b="1" dirty="0"/>
                        <a:t>Salto AV carpé</a:t>
                      </a:r>
                    </a:p>
                  </a:txBody>
                  <a:tcPr>
                    <a:solidFill>
                      <a:schemeClr val="accent5">
                        <a:lumMod val="20000"/>
                        <a:lumOff val="80000"/>
                      </a:schemeClr>
                    </a:solidFill>
                  </a:tcPr>
                </a:tc>
                <a:tc>
                  <a:txBody>
                    <a:bodyPr/>
                    <a:lstStyle/>
                    <a:p>
                      <a:pPr algn="ctr"/>
                      <a:r>
                        <a:rPr lang="fr-FR" sz="1050" b="1" dirty="0"/>
                        <a:t>Salto AR groupé</a:t>
                      </a:r>
                    </a:p>
                  </a:txBody>
                  <a:tcPr>
                    <a:solidFill>
                      <a:schemeClr val="accent5">
                        <a:lumMod val="20000"/>
                        <a:lumOff val="80000"/>
                      </a:schemeClr>
                    </a:solidFill>
                  </a:tcPr>
                </a:tc>
                <a:tc>
                  <a:txBody>
                    <a:bodyPr/>
                    <a:lstStyle/>
                    <a:p>
                      <a:pPr algn="ctr"/>
                      <a:r>
                        <a:rPr lang="fr-FR" sz="1050" b="1" dirty="0"/>
                        <a:t>Salto AR carpé</a:t>
                      </a:r>
                    </a:p>
                  </a:txBody>
                  <a:tcPr>
                    <a:solidFill>
                      <a:schemeClr val="accent5">
                        <a:lumMod val="20000"/>
                        <a:lumOff val="80000"/>
                      </a:schemeClr>
                    </a:solidFill>
                  </a:tcPr>
                </a:tc>
                <a:tc>
                  <a:txBody>
                    <a:bodyPr/>
                    <a:lstStyle/>
                    <a:p>
                      <a:pPr algn="ctr"/>
                      <a:r>
                        <a:rPr lang="fr-FR" sz="1050" b="1" dirty="0"/>
                        <a:t>Renversement AV libre</a:t>
                      </a:r>
                    </a:p>
                  </a:txBody>
                  <a:tcPr>
                    <a:solidFill>
                      <a:schemeClr val="accent5">
                        <a:lumMod val="20000"/>
                        <a:lumOff val="80000"/>
                      </a:schemeClr>
                    </a:solidFill>
                  </a:tcPr>
                </a:tc>
                <a:tc>
                  <a:txBody>
                    <a:bodyPr/>
                    <a:lstStyle/>
                    <a:p>
                      <a:pPr algn="ctr"/>
                      <a:r>
                        <a:rPr lang="fr-FR" sz="1050" b="1" dirty="0"/>
                        <a:t>Salto AR tendu</a:t>
                      </a:r>
                    </a:p>
                  </a:txBody>
                  <a:tcPr>
                    <a:solidFill>
                      <a:schemeClr val="accent1">
                        <a:lumMod val="40000"/>
                        <a:lumOff val="60000"/>
                      </a:schemeClr>
                    </a:solidFill>
                  </a:tcPr>
                </a:tc>
                <a:tc>
                  <a:txBody>
                    <a:bodyPr/>
                    <a:lstStyle/>
                    <a:p>
                      <a:pPr algn="ctr"/>
                      <a:r>
                        <a:rPr lang="fr-FR" sz="1050" b="1" dirty="0"/>
                        <a:t>Auerbach sur le côté de la poutre</a:t>
                      </a:r>
                    </a:p>
                  </a:txBody>
                  <a:tcPr>
                    <a:solidFill>
                      <a:schemeClr val="accent1">
                        <a:lumMod val="40000"/>
                        <a:lumOff val="60000"/>
                      </a:schemeClr>
                    </a:solidFill>
                  </a:tcPr>
                </a:tc>
                <a:extLst>
                  <a:ext uri="{0D108BD9-81ED-4DB2-BD59-A6C34878D82A}">
                    <a16:rowId xmlns:a16="http://schemas.microsoft.com/office/drawing/2014/main" val="443889340"/>
                  </a:ext>
                </a:extLst>
              </a:tr>
              <a:tr h="793798">
                <a:tc vMerge="1">
                  <a:txBody>
                    <a:bodyPr/>
                    <a:lstStyle/>
                    <a:p>
                      <a:pPr algn="ctr">
                        <a:lnSpc>
                          <a:spcPct val="300000"/>
                        </a:lnSpc>
                      </a:pPr>
                      <a:endParaRPr lang="fr-FR" sz="1400" dirty="0">
                        <a:solidFill>
                          <a:schemeClr val="tx1"/>
                        </a:solidFill>
                      </a:endParaRPr>
                    </a:p>
                  </a:txBody>
                  <a:tcPr>
                    <a:solidFill>
                      <a:schemeClr val="accent5">
                        <a:lumMod val="20000"/>
                        <a:lumOff val="8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tc>
                  <a:txBody>
                    <a:bodyPr/>
                    <a:lstStyle/>
                    <a:p>
                      <a:pPr algn="ctr"/>
                      <a:endParaRPr lang="fr-FR" sz="1050" b="1" dirty="0"/>
                    </a:p>
                  </a:txBody>
                  <a:tcPr>
                    <a:solidFill>
                      <a:schemeClr val="accent6">
                        <a:lumMod val="40000"/>
                        <a:lumOff val="60000"/>
                      </a:schemeClr>
                    </a:solidFill>
                  </a:tcPr>
                </a:tc>
                <a:extLst>
                  <a:ext uri="{0D108BD9-81ED-4DB2-BD59-A6C34878D82A}">
                    <a16:rowId xmlns:a16="http://schemas.microsoft.com/office/drawing/2014/main" val="2660768133"/>
                  </a:ext>
                </a:extLst>
              </a:tr>
              <a:tr h="793798">
                <a:tc vMerge="1">
                  <a:txBody>
                    <a:bodyPr/>
                    <a:lstStyle/>
                    <a:p>
                      <a:pPr algn="ctr">
                        <a:lnSpc>
                          <a:spcPct val="300000"/>
                        </a:lnSpc>
                      </a:pPr>
                      <a:endParaRPr lang="fr-FR" sz="1400" dirty="0">
                        <a:solidFill>
                          <a:schemeClr val="tx1"/>
                        </a:solidFill>
                      </a:endParaRPr>
                    </a:p>
                  </a:txBody>
                  <a:tcPr>
                    <a:solidFill>
                      <a:schemeClr val="accent5">
                        <a:lumMod val="20000"/>
                        <a:lumOff val="80000"/>
                      </a:schemeClr>
                    </a:solidFill>
                  </a:tcPr>
                </a:tc>
                <a:tc>
                  <a:txBody>
                    <a:bodyPr/>
                    <a:lstStyle/>
                    <a:p>
                      <a:pPr algn="ctr"/>
                      <a:r>
                        <a:rPr lang="fr-FR" sz="1050" b="1" dirty="0"/>
                        <a:t>Salto AV tendu</a:t>
                      </a:r>
                    </a:p>
                  </a:txBody>
                  <a:tcPr>
                    <a:solidFill>
                      <a:schemeClr val="accent6">
                        <a:lumMod val="40000"/>
                        <a:lumOff val="60000"/>
                      </a:schemeClr>
                    </a:solidFill>
                  </a:tcPr>
                </a:tc>
                <a:tc>
                  <a:txBody>
                    <a:bodyPr/>
                    <a:lstStyle/>
                    <a:p>
                      <a:pPr algn="ctr"/>
                      <a:r>
                        <a:rPr lang="fr-FR" sz="1050" b="1" dirty="0"/>
                        <a:t>Salto AV groupé 1 tour</a:t>
                      </a:r>
                    </a:p>
                  </a:txBody>
                  <a:tcPr>
                    <a:solidFill>
                      <a:schemeClr val="accent6">
                        <a:lumMod val="40000"/>
                        <a:lumOff val="60000"/>
                      </a:schemeClr>
                    </a:solidFill>
                  </a:tcPr>
                </a:tc>
                <a:tc>
                  <a:txBody>
                    <a:bodyPr/>
                    <a:lstStyle/>
                    <a:p>
                      <a:pPr algn="ctr"/>
                      <a:r>
                        <a:rPr lang="fr-FR" sz="1050" b="1" dirty="0"/>
                        <a:t>Salto AR tendu ½ tour ou +</a:t>
                      </a:r>
                    </a:p>
                  </a:txBody>
                  <a:tcPr>
                    <a:solidFill>
                      <a:schemeClr val="accent6">
                        <a:lumMod val="40000"/>
                        <a:lumOff val="60000"/>
                      </a:schemeClr>
                    </a:solidFill>
                  </a:tcPr>
                </a:tc>
                <a:tc>
                  <a:txBody>
                    <a:bodyPr/>
                    <a:lstStyle/>
                    <a:p>
                      <a:pPr algn="ctr"/>
                      <a:r>
                        <a:rPr lang="fr-FR" sz="1050" b="1" dirty="0"/>
                        <a:t>Renversement AV libre 1 tour</a:t>
                      </a:r>
                    </a:p>
                  </a:txBody>
                  <a:tcPr>
                    <a:solidFill>
                      <a:schemeClr val="accent6">
                        <a:lumMod val="40000"/>
                        <a:lumOff val="60000"/>
                      </a:schemeClr>
                    </a:solidFill>
                  </a:tcPr>
                </a:tc>
                <a:tc>
                  <a:txBody>
                    <a:bodyPr/>
                    <a:lstStyle/>
                    <a:p>
                      <a:pPr algn="ctr"/>
                      <a:r>
                        <a:rPr lang="fr-FR" sz="1050" b="1" dirty="0"/>
                        <a:t>Auerbach en bout de poutre</a:t>
                      </a:r>
                    </a:p>
                  </a:txBody>
                  <a:tcPr>
                    <a:solidFill>
                      <a:schemeClr val="accent6">
                        <a:lumMod val="40000"/>
                        <a:lumOff val="60000"/>
                      </a:schemeClr>
                    </a:solidFill>
                  </a:tcPr>
                </a:tc>
                <a:tc>
                  <a:txBody>
                    <a:bodyPr/>
                    <a:lstStyle/>
                    <a:p>
                      <a:pPr algn="ctr"/>
                      <a:r>
                        <a:rPr lang="fr-FR" sz="1050" b="1" dirty="0"/>
                        <a:t>Twist</a:t>
                      </a:r>
                    </a:p>
                  </a:txBody>
                  <a:tcPr>
                    <a:solidFill>
                      <a:schemeClr val="accent6">
                        <a:lumMod val="40000"/>
                        <a:lumOff val="60000"/>
                      </a:schemeClr>
                    </a:solidFill>
                  </a:tcPr>
                </a:tc>
                <a:extLst>
                  <a:ext uri="{0D108BD9-81ED-4DB2-BD59-A6C34878D82A}">
                    <a16:rowId xmlns:a16="http://schemas.microsoft.com/office/drawing/2014/main" val="583905961"/>
                  </a:ext>
                </a:extLst>
              </a:tr>
            </a:tbl>
          </a:graphicData>
        </a:graphic>
      </p:graphicFrame>
      <p:pic>
        <p:nvPicPr>
          <p:cNvPr id="3" name="Image 2">
            <a:extLst>
              <a:ext uri="{FF2B5EF4-FFF2-40B4-BE49-F238E27FC236}">
                <a16:creationId xmlns:a16="http://schemas.microsoft.com/office/drawing/2014/main" id="{15161B2E-BE4B-4BC4-9E32-F5488CB56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272" y="1627328"/>
            <a:ext cx="663011" cy="572601"/>
          </a:xfrm>
          <a:prstGeom prst="rect">
            <a:avLst/>
          </a:prstGeom>
        </p:spPr>
      </p:pic>
      <p:pic>
        <p:nvPicPr>
          <p:cNvPr id="4" name="Image 3">
            <a:extLst>
              <a:ext uri="{FF2B5EF4-FFF2-40B4-BE49-F238E27FC236}">
                <a16:creationId xmlns:a16="http://schemas.microsoft.com/office/drawing/2014/main" id="{5C99B27B-98AB-69AD-3A11-E8CEAC171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535" y="1627327"/>
            <a:ext cx="562556" cy="572602"/>
          </a:xfrm>
          <a:prstGeom prst="rect">
            <a:avLst/>
          </a:prstGeom>
        </p:spPr>
      </p:pic>
      <p:pic>
        <p:nvPicPr>
          <p:cNvPr id="6" name="Image 5">
            <a:extLst>
              <a:ext uri="{FF2B5EF4-FFF2-40B4-BE49-F238E27FC236}">
                <a16:creationId xmlns:a16="http://schemas.microsoft.com/office/drawing/2014/main" id="{D815D8EF-6C9A-E08D-256C-D3C381540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294" y="1627328"/>
            <a:ext cx="721636" cy="579342"/>
          </a:xfrm>
          <a:prstGeom prst="rect">
            <a:avLst/>
          </a:prstGeom>
        </p:spPr>
      </p:pic>
      <p:pic>
        <p:nvPicPr>
          <p:cNvPr id="7" name="Image 6">
            <a:extLst>
              <a:ext uri="{FF2B5EF4-FFF2-40B4-BE49-F238E27FC236}">
                <a16:creationId xmlns:a16="http://schemas.microsoft.com/office/drawing/2014/main" id="{4F16DBD2-61BC-DED0-A694-AE8FD8DE6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746" y="1553628"/>
            <a:ext cx="795789" cy="720000"/>
          </a:xfrm>
          <a:prstGeom prst="rect">
            <a:avLst/>
          </a:prstGeom>
        </p:spPr>
      </p:pic>
      <p:pic>
        <p:nvPicPr>
          <p:cNvPr id="8" name="Image 7">
            <a:extLst>
              <a:ext uri="{FF2B5EF4-FFF2-40B4-BE49-F238E27FC236}">
                <a16:creationId xmlns:a16="http://schemas.microsoft.com/office/drawing/2014/main" id="{AF240315-135E-9C73-FB8A-203CF4D9A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3941" y="1627328"/>
            <a:ext cx="894060" cy="572601"/>
          </a:xfrm>
          <a:prstGeom prst="rect">
            <a:avLst/>
          </a:prstGeom>
        </p:spPr>
      </p:pic>
      <p:pic>
        <p:nvPicPr>
          <p:cNvPr id="9" name="Image 8">
            <a:extLst>
              <a:ext uri="{FF2B5EF4-FFF2-40B4-BE49-F238E27FC236}">
                <a16:creationId xmlns:a16="http://schemas.microsoft.com/office/drawing/2014/main" id="{0167E7F7-1398-DF99-238F-27D2AAB80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6190" y="1628933"/>
            <a:ext cx="577737" cy="577737"/>
          </a:xfrm>
          <a:prstGeom prst="rect">
            <a:avLst/>
          </a:prstGeom>
        </p:spPr>
      </p:pic>
      <p:pic>
        <p:nvPicPr>
          <p:cNvPr id="10" name="Image 9">
            <a:extLst>
              <a:ext uri="{FF2B5EF4-FFF2-40B4-BE49-F238E27FC236}">
                <a16:creationId xmlns:a16="http://schemas.microsoft.com/office/drawing/2014/main" id="{5ECF2189-5818-D142-055E-132049A4A8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5662" y="3205683"/>
            <a:ext cx="782621" cy="579343"/>
          </a:xfrm>
          <a:prstGeom prst="rect">
            <a:avLst/>
          </a:prstGeom>
        </p:spPr>
      </p:pic>
      <p:pic>
        <p:nvPicPr>
          <p:cNvPr id="11" name="Image 10">
            <a:extLst>
              <a:ext uri="{FF2B5EF4-FFF2-40B4-BE49-F238E27FC236}">
                <a16:creationId xmlns:a16="http://schemas.microsoft.com/office/drawing/2014/main" id="{DD411602-94CF-7E57-AD47-A15A0B02D3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1839" y="3247891"/>
            <a:ext cx="782622" cy="584647"/>
          </a:xfrm>
          <a:prstGeom prst="rect">
            <a:avLst/>
          </a:prstGeom>
        </p:spPr>
      </p:pic>
      <p:pic>
        <p:nvPicPr>
          <p:cNvPr id="12" name="Image 11">
            <a:extLst>
              <a:ext uri="{FF2B5EF4-FFF2-40B4-BE49-F238E27FC236}">
                <a16:creationId xmlns:a16="http://schemas.microsoft.com/office/drawing/2014/main" id="{276C3429-15B4-BAAA-A704-6BC0424C56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5136" y="3247891"/>
            <a:ext cx="374191" cy="579689"/>
          </a:xfrm>
          <a:prstGeom prst="rect">
            <a:avLst/>
          </a:prstGeom>
        </p:spPr>
      </p:pic>
      <p:pic>
        <p:nvPicPr>
          <p:cNvPr id="25" name="Image 24">
            <a:extLst>
              <a:ext uri="{FF2B5EF4-FFF2-40B4-BE49-F238E27FC236}">
                <a16:creationId xmlns:a16="http://schemas.microsoft.com/office/drawing/2014/main" id="{A2602178-92A6-E33C-3237-4DC9957F814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5650" y="3289537"/>
            <a:ext cx="866896" cy="543001"/>
          </a:xfrm>
          <a:prstGeom prst="rect">
            <a:avLst/>
          </a:prstGeom>
        </p:spPr>
      </p:pic>
      <p:pic>
        <p:nvPicPr>
          <p:cNvPr id="28" name="Image 27">
            <a:extLst>
              <a:ext uri="{FF2B5EF4-FFF2-40B4-BE49-F238E27FC236}">
                <a16:creationId xmlns:a16="http://schemas.microsoft.com/office/drawing/2014/main" id="{A7244D7E-B265-D59E-4280-112D57B2EB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3265" y="3153620"/>
            <a:ext cx="755411" cy="683468"/>
          </a:xfrm>
          <a:prstGeom prst="rect">
            <a:avLst/>
          </a:prstGeom>
        </p:spPr>
      </p:pic>
      <p:pic>
        <p:nvPicPr>
          <p:cNvPr id="29" name="Image 28">
            <a:extLst>
              <a:ext uri="{FF2B5EF4-FFF2-40B4-BE49-F238E27FC236}">
                <a16:creationId xmlns:a16="http://schemas.microsoft.com/office/drawing/2014/main" id="{1CED7F89-E056-2C8C-85E1-A9929091A2F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49209" y="3201586"/>
            <a:ext cx="834658" cy="625994"/>
          </a:xfrm>
          <a:prstGeom prst="rect">
            <a:avLst/>
          </a:prstGeom>
        </p:spPr>
      </p:pic>
      <p:pic>
        <p:nvPicPr>
          <p:cNvPr id="13" name="Image 12">
            <a:extLst>
              <a:ext uri="{FF2B5EF4-FFF2-40B4-BE49-F238E27FC236}">
                <a16:creationId xmlns:a16="http://schemas.microsoft.com/office/drawing/2014/main" id="{D941A4D8-D229-B2BA-18AB-E57CC22D07A5}"/>
              </a:ext>
            </a:extLst>
          </p:cNvPr>
          <p:cNvPicPr>
            <a:picLocks noChangeAspect="1"/>
          </p:cNvPicPr>
          <p:nvPr/>
        </p:nvPicPr>
        <p:blipFill>
          <a:blip r:embed="rId14"/>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15575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6" presetClass="entr" presetSubtype="16"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childTnLst>
                          </p:cTn>
                        </p:par>
                        <p:par>
                          <p:cTn id="12" fill="hold">
                            <p:stCondLst>
                              <p:cond delay="2000"/>
                            </p:stCondLst>
                            <p:childTnLst>
                              <p:par>
                                <p:cTn id="13" presetID="6" presetClass="entr" presetSubtype="16"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childTnLst>
                          </p:cTn>
                        </p:par>
                        <p:par>
                          <p:cTn id="16" fill="hold">
                            <p:stCondLst>
                              <p:cond delay="3500"/>
                            </p:stCondLst>
                            <p:childTnLst>
                              <p:par>
                                <p:cTn id="17" presetID="6" presetClass="entr" presetSubtype="16"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childTnLst>
                          </p:cTn>
                        </p:par>
                        <p:par>
                          <p:cTn id="20" fill="hold">
                            <p:stCondLst>
                              <p:cond delay="5000"/>
                            </p:stCondLst>
                            <p:childTnLst>
                              <p:par>
                                <p:cTn id="21" presetID="22" presetClass="entr" presetSubtype="4"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6500"/>
                            </p:stCondLst>
                            <p:childTnLst>
                              <p:par>
                                <p:cTn id="25" presetID="6" presetClass="entr" presetSubtype="16"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500"/>
                                        <p:tgtEl>
                                          <p:spTgt spid="8"/>
                                        </p:tgtEl>
                                      </p:cBhvr>
                                    </p:animEffect>
                                  </p:childTnLst>
                                </p:cTn>
                              </p:par>
                            </p:childTnLst>
                          </p:cTn>
                        </p:par>
                        <p:par>
                          <p:cTn id="28" fill="hold">
                            <p:stCondLst>
                              <p:cond delay="8000"/>
                            </p:stCondLst>
                            <p:childTnLst>
                              <p:par>
                                <p:cTn id="29" presetID="6" presetClass="entr" presetSubtype="16" fill="hold"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par>
                          <p:cTn id="32" fill="hold">
                            <p:stCondLst>
                              <p:cond delay="9500"/>
                            </p:stCondLst>
                            <p:childTnLst>
                              <p:par>
                                <p:cTn id="33" presetID="6" presetClass="entr" presetSubtype="16" fill="hold" nodeType="after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500"/>
                                        <p:tgtEl>
                                          <p:spTgt spid="10"/>
                                        </p:tgtEl>
                                      </p:cBhvr>
                                    </p:animEffect>
                                  </p:childTnLst>
                                </p:cTn>
                              </p:par>
                            </p:childTnLst>
                          </p:cTn>
                        </p:par>
                        <p:par>
                          <p:cTn id="36" fill="hold">
                            <p:stCondLst>
                              <p:cond delay="11000"/>
                            </p:stCondLst>
                            <p:childTnLst>
                              <p:par>
                                <p:cTn id="37" presetID="6" presetClass="entr" presetSubtype="16" fill="hold" nodeType="after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500"/>
                                        <p:tgtEl>
                                          <p:spTgt spid="11"/>
                                        </p:tgtEl>
                                      </p:cBhvr>
                                    </p:animEffect>
                                  </p:childTnLst>
                                </p:cTn>
                              </p:par>
                            </p:childTnLst>
                          </p:cTn>
                        </p:par>
                        <p:par>
                          <p:cTn id="40" fill="hold">
                            <p:stCondLst>
                              <p:cond delay="12500"/>
                            </p:stCondLst>
                            <p:childTnLst>
                              <p:par>
                                <p:cTn id="41" presetID="6" presetClass="entr" presetSubtype="16" fill="hold" nodeType="afterEffect">
                                  <p:stCondLst>
                                    <p:cond delay="100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500"/>
                                        <p:tgtEl>
                                          <p:spTgt spid="12"/>
                                        </p:tgtEl>
                                      </p:cBhvr>
                                    </p:animEffect>
                                  </p:childTnLst>
                                </p:cTn>
                              </p:par>
                            </p:childTnLst>
                          </p:cTn>
                        </p:par>
                        <p:par>
                          <p:cTn id="44" fill="hold">
                            <p:stCondLst>
                              <p:cond delay="14000"/>
                            </p:stCondLst>
                            <p:childTnLst>
                              <p:par>
                                <p:cTn id="45" presetID="6" presetClass="entr" presetSubtype="16" fill="hold" nodeType="afterEffect">
                                  <p:stCondLst>
                                    <p:cond delay="1000"/>
                                  </p:stCondLst>
                                  <p:childTnLst>
                                    <p:set>
                                      <p:cBhvr>
                                        <p:cTn id="46" dur="1" fill="hold">
                                          <p:stCondLst>
                                            <p:cond delay="0"/>
                                          </p:stCondLst>
                                        </p:cTn>
                                        <p:tgtEl>
                                          <p:spTgt spid="25"/>
                                        </p:tgtEl>
                                        <p:attrNameLst>
                                          <p:attrName>style.visibility</p:attrName>
                                        </p:attrNameLst>
                                      </p:cBhvr>
                                      <p:to>
                                        <p:strVal val="visible"/>
                                      </p:to>
                                    </p:set>
                                    <p:animEffect transition="in" filter="circle(in)">
                                      <p:cBhvr>
                                        <p:cTn id="47" dur="500"/>
                                        <p:tgtEl>
                                          <p:spTgt spid="25"/>
                                        </p:tgtEl>
                                      </p:cBhvr>
                                    </p:animEffect>
                                  </p:childTnLst>
                                </p:cTn>
                              </p:par>
                            </p:childTnLst>
                          </p:cTn>
                        </p:par>
                        <p:par>
                          <p:cTn id="48" fill="hold">
                            <p:stCondLst>
                              <p:cond delay="15500"/>
                            </p:stCondLst>
                            <p:childTnLst>
                              <p:par>
                                <p:cTn id="49" presetID="6" presetClass="entr" presetSubtype="16" fill="hold" nodeType="afterEffect">
                                  <p:stCondLst>
                                    <p:cond delay="100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500"/>
                                        <p:tgtEl>
                                          <p:spTgt spid="28"/>
                                        </p:tgtEl>
                                      </p:cBhvr>
                                    </p:animEffect>
                                  </p:childTnLst>
                                </p:cTn>
                              </p:par>
                            </p:childTnLst>
                          </p:cTn>
                        </p:par>
                        <p:par>
                          <p:cTn id="52" fill="hold">
                            <p:stCondLst>
                              <p:cond delay="17000"/>
                            </p:stCondLst>
                            <p:childTnLst>
                              <p:par>
                                <p:cTn id="53" presetID="6" presetClass="entr" presetSubtype="16" fill="hold" nodeType="afterEffect">
                                  <p:stCondLst>
                                    <p:cond delay="1000"/>
                                  </p:stCondLst>
                                  <p:childTnLst>
                                    <p:set>
                                      <p:cBhvr>
                                        <p:cTn id="54" dur="1" fill="hold">
                                          <p:stCondLst>
                                            <p:cond delay="0"/>
                                          </p:stCondLst>
                                        </p:cTn>
                                        <p:tgtEl>
                                          <p:spTgt spid="29"/>
                                        </p:tgtEl>
                                        <p:attrNameLst>
                                          <p:attrName>style.visibility</p:attrName>
                                        </p:attrNameLst>
                                      </p:cBhvr>
                                      <p:to>
                                        <p:strVal val="visible"/>
                                      </p:to>
                                    </p:set>
                                    <p:animEffect transition="in" filter="circle(in)">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Répétitions</a:t>
            </a:r>
          </a:p>
        </p:txBody>
      </p:sp>
      <p:sp>
        <p:nvSpPr>
          <p:cNvPr id="4" name="Rectangle 3">
            <a:extLst>
              <a:ext uri="{FF2B5EF4-FFF2-40B4-BE49-F238E27FC236}">
                <a16:creationId xmlns:a16="http://schemas.microsoft.com/office/drawing/2014/main" id="{807542B1-F095-42FD-78AE-540FD718C49E}"/>
              </a:ext>
            </a:extLst>
          </p:cNvPr>
          <p:cNvSpPr/>
          <p:nvPr/>
        </p:nvSpPr>
        <p:spPr>
          <a:xfrm>
            <a:off x="433471" y="1353086"/>
            <a:ext cx="9791700" cy="2407475"/>
          </a:xfrm>
          <a:prstGeom prst="rect">
            <a:avLst/>
          </a:prstGeom>
        </p:spPr>
        <p:txBody>
          <a:bodyPr wrap="square" lIns="104287" tIns="52144" rIns="104287" bIns="52144">
            <a:spAutoFit/>
          </a:bodyPr>
          <a:lstStyle/>
          <a:p>
            <a:pPr marL="360363" lvl="1" indent="-185738" algn="just">
              <a:spcAft>
                <a:spcPct val="20000"/>
              </a:spcAft>
              <a:buFont typeface="Arial" panose="020B0604020202020204" pitchFamily="34" charset="0"/>
              <a:buChar char="•"/>
            </a:pPr>
            <a:r>
              <a:rPr lang="fr-FR" sz="2400" dirty="0"/>
              <a:t>Une Difficulté 6</a:t>
            </a:r>
            <a:r>
              <a:rPr lang="fr-FR" sz="2400" baseline="30000" dirty="0"/>
              <a:t>ème</a:t>
            </a:r>
            <a:r>
              <a:rPr lang="fr-FR" sz="2400" dirty="0"/>
              <a:t> ou une « autre difficulté » </a:t>
            </a:r>
            <a:r>
              <a:rPr lang="fr-FR" sz="2400" b="1" u="sng" dirty="0"/>
              <a:t>ne peut être exécutée 2 fois.</a:t>
            </a:r>
          </a:p>
          <a:p>
            <a:pPr marL="360363" lvl="1" indent="-185738" algn="just">
              <a:spcAft>
                <a:spcPct val="20000"/>
              </a:spcAft>
              <a:buFont typeface="Arial" panose="020B0604020202020204" pitchFamily="34" charset="0"/>
              <a:buChar char="•"/>
            </a:pPr>
            <a:r>
              <a:rPr lang="fr-FR" sz="2400" dirty="0"/>
              <a:t>Une difficulté 6</a:t>
            </a:r>
            <a:r>
              <a:rPr lang="fr-FR" sz="2400" baseline="30000" dirty="0"/>
              <a:t>ème</a:t>
            </a:r>
            <a:r>
              <a:rPr lang="fr-FR" sz="2400" dirty="0"/>
              <a:t> ou une « autre difficulté » répétée ne sera pas reconnue ni comptabilisée à sa deuxième exécution. Nous enlèverons les éventuelles fautes d’exécution des deux éléments</a:t>
            </a:r>
            <a:endParaRPr lang="fr-FR" sz="2000" dirty="0"/>
          </a:p>
          <a:p>
            <a:pPr marL="182563" lvl="1">
              <a:spcAft>
                <a:spcPct val="20000"/>
              </a:spcAft>
            </a:pPr>
            <a:r>
              <a:rPr lang="fr-FR" sz="2000" b="1" u="sng" dirty="0"/>
              <a:t>Exemple :</a:t>
            </a:r>
            <a:endParaRPr lang="fr-FR" sz="2000" dirty="0"/>
          </a:p>
        </p:txBody>
      </p:sp>
      <p:graphicFrame>
        <p:nvGraphicFramePr>
          <p:cNvPr id="29" name="Tableau 28">
            <a:extLst>
              <a:ext uri="{FF2B5EF4-FFF2-40B4-BE49-F238E27FC236}">
                <a16:creationId xmlns:a16="http://schemas.microsoft.com/office/drawing/2014/main" id="{6BB6840D-07DA-580C-B9A1-8C474F9EE80A}"/>
              </a:ext>
            </a:extLst>
          </p:cNvPr>
          <p:cNvGraphicFramePr>
            <a:graphicFrameLocks noGrp="1"/>
          </p:cNvGraphicFramePr>
          <p:nvPr>
            <p:extLst>
              <p:ext uri="{D42A27DB-BD31-4B8C-83A1-F6EECF244321}">
                <p14:modId xmlns:p14="http://schemas.microsoft.com/office/powerpoint/2010/main" val="2961967856"/>
              </p:ext>
            </p:extLst>
          </p:nvPr>
        </p:nvGraphicFramePr>
        <p:xfrm>
          <a:off x="479702" y="3758279"/>
          <a:ext cx="9775465" cy="2212187"/>
        </p:xfrm>
        <a:graphic>
          <a:graphicData uri="http://schemas.openxmlformats.org/drawingml/2006/table">
            <a:tbl>
              <a:tblPr firstRow="1" bandRow="1">
                <a:tableStyleId>{5C22544A-7EE6-4342-B048-85BDC9FD1C3A}</a:tableStyleId>
              </a:tblPr>
              <a:tblGrid>
                <a:gridCol w="917583">
                  <a:extLst>
                    <a:ext uri="{9D8B030D-6E8A-4147-A177-3AD203B41FA5}">
                      <a16:colId xmlns:a16="http://schemas.microsoft.com/office/drawing/2014/main" val="2044214033"/>
                    </a:ext>
                  </a:extLst>
                </a:gridCol>
                <a:gridCol w="1243173">
                  <a:extLst>
                    <a:ext uri="{9D8B030D-6E8A-4147-A177-3AD203B41FA5}">
                      <a16:colId xmlns:a16="http://schemas.microsoft.com/office/drawing/2014/main" val="3765490602"/>
                    </a:ext>
                  </a:extLst>
                </a:gridCol>
                <a:gridCol w="904126">
                  <a:extLst>
                    <a:ext uri="{9D8B030D-6E8A-4147-A177-3AD203B41FA5}">
                      <a16:colId xmlns:a16="http://schemas.microsoft.com/office/drawing/2014/main" val="1460792625"/>
                    </a:ext>
                  </a:extLst>
                </a:gridCol>
                <a:gridCol w="934949">
                  <a:extLst>
                    <a:ext uri="{9D8B030D-6E8A-4147-A177-3AD203B41FA5}">
                      <a16:colId xmlns:a16="http://schemas.microsoft.com/office/drawing/2014/main" val="336897290"/>
                    </a:ext>
                  </a:extLst>
                </a:gridCol>
                <a:gridCol w="1263721">
                  <a:extLst>
                    <a:ext uri="{9D8B030D-6E8A-4147-A177-3AD203B41FA5}">
                      <a16:colId xmlns:a16="http://schemas.microsoft.com/office/drawing/2014/main" val="605365767"/>
                    </a:ext>
                  </a:extLst>
                </a:gridCol>
                <a:gridCol w="1294544">
                  <a:extLst>
                    <a:ext uri="{9D8B030D-6E8A-4147-A177-3AD203B41FA5}">
                      <a16:colId xmlns:a16="http://schemas.microsoft.com/office/drawing/2014/main" val="2804655389"/>
                    </a:ext>
                  </a:extLst>
                </a:gridCol>
                <a:gridCol w="1438382">
                  <a:extLst>
                    <a:ext uri="{9D8B030D-6E8A-4147-A177-3AD203B41FA5}">
                      <a16:colId xmlns:a16="http://schemas.microsoft.com/office/drawing/2014/main" val="1643826506"/>
                    </a:ext>
                  </a:extLst>
                </a:gridCol>
                <a:gridCol w="1778987">
                  <a:extLst>
                    <a:ext uri="{9D8B030D-6E8A-4147-A177-3AD203B41FA5}">
                      <a16:colId xmlns:a16="http://schemas.microsoft.com/office/drawing/2014/main" val="3847656174"/>
                    </a:ext>
                  </a:extLst>
                </a:gridCol>
              </a:tblGrid>
              <a:tr h="854818">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1477204343"/>
                  </a:ext>
                </a:extLst>
              </a:tr>
              <a:tr h="688906">
                <a:tc>
                  <a:txBody>
                    <a:bodyPr/>
                    <a:lstStyle/>
                    <a:p>
                      <a:pPr algn="ctr"/>
                      <a:r>
                        <a:rPr lang="fr-FR" sz="1200" dirty="0"/>
                        <a:t>Entrée équerre (5</a:t>
                      </a:r>
                      <a:r>
                        <a:rPr lang="fr-FR" sz="1200" baseline="30000" dirty="0"/>
                        <a:t>ème</a:t>
                      </a:r>
                      <a:r>
                        <a:rPr lang="fr-FR" sz="1200" dirty="0"/>
                        <a:t>)</a:t>
                      </a:r>
                    </a:p>
                  </a:txBody>
                  <a:tcPr>
                    <a:solidFill>
                      <a:schemeClr val="bg1">
                        <a:lumMod val="85000"/>
                      </a:schemeClr>
                    </a:solidFill>
                  </a:tcPr>
                </a:tc>
                <a:tc>
                  <a:txBody>
                    <a:bodyPr/>
                    <a:lstStyle/>
                    <a:p>
                      <a:pPr algn="ctr"/>
                      <a:r>
                        <a:rPr lang="fr-FR" sz="1200" dirty="0"/>
                        <a:t>Saut changement de jambes 150°</a:t>
                      </a:r>
                    </a:p>
                  </a:txBody>
                  <a:tcPr>
                    <a:solidFill>
                      <a:schemeClr val="bg1">
                        <a:lumMod val="85000"/>
                      </a:schemeClr>
                    </a:solidFill>
                  </a:tcPr>
                </a:tc>
                <a:tc>
                  <a:txBody>
                    <a:bodyPr/>
                    <a:lstStyle/>
                    <a:p>
                      <a:pPr algn="ctr"/>
                      <a:r>
                        <a:rPr lang="fr-FR" sz="1200" dirty="0"/>
                        <a:t>ATR poisson</a:t>
                      </a:r>
                    </a:p>
                  </a:txBody>
                  <a:tcPr>
                    <a:solidFill>
                      <a:schemeClr val="bg1">
                        <a:lumMod val="85000"/>
                      </a:schemeClr>
                    </a:solidFill>
                  </a:tcPr>
                </a:tc>
                <a:tc>
                  <a:txBody>
                    <a:bodyPr/>
                    <a:lstStyle/>
                    <a:p>
                      <a:pPr algn="ctr"/>
                      <a:r>
                        <a:rPr lang="fr-FR" sz="1200" dirty="0"/>
                        <a:t>½ tour </a:t>
                      </a:r>
                    </a:p>
                  </a:txBody>
                  <a:tcPr>
                    <a:solidFill>
                      <a:schemeClr val="bg1">
                        <a:lumMod val="85000"/>
                      </a:schemeClr>
                    </a:solidFill>
                  </a:tcPr>
                </a:tc>
                <a:tc>
                  <a:txBody>
                    <a:bodyPr/>
                    <a:lstStyle/>
                    <a:p>
                      <a:pPr algn="ctr"/>
                      <a:r>
                        <a:rPr lang="fr-FR" sz="1200" dirty="0"/>
                        <a:t>Saut changement de jambes 135°</a:t>
                      </a:r>
                    </a:p>
                  </a:txBody>
                  <a:tcPr>
                    <a:solidFill>
                      <a:schemeClr val="bg1">
                        <a:lumMod val="85000"/>
                      </a:schemeClr>
                    </a:solidFill>
                  </a:tcPr>
                </a:tc>
                <a:tc>
                  <a:txBody>
                    <a:bodyPr/>
                    <a:lstStyle/>
                    <a:p>
                      <a:pPr algn="ctr"/>
                      <a:r>
                        <a:rPr lang="fr-FR" sz="1200" dirty="0"/>
                        <a:t>Saut écart antéropostérieur ½ Tr</a:t>
                      </a:r>
                    </a:p>
                  </a:txBody>
                  <a:tcPr>
                    <a:solidFill>
                      <a:schemeClr val="bg1">
                        <a:lumMod val="85000"/>
                      </a:schemeClr>
                    </a:solidFill>
                  </a:tcPr>
                </a:tc>
                <a:tc>
                  <a:txBody>
                    <a:bodyPr/>
                    <a:lstStyle/>
                    <a:p>
                      <a:pPr algn="ctr"/>
                      <a:r>
                        <a:rPr lang="fr-FR" sz="1200" dirty="0"/>
                        <a:t>Rondade </a:t>
                      </a:r>
                    </a:p>
                  </a:txBody>
                  <a:tcPr>
                    <a:solidFill>
                      <a:schemeClr val="bg1">
                        <a:lumMod val="85000"/>
                      </a:schemeClr>
                    </a:solidFill>
                  </a:tcPr>
                </a:tc>
                <a:tc>
                  <a:txBody>
                    <a:bodyPr/>
                    <a:lstStyle/>
                    <a:p>
                      <a:pPr algn="ctr"/>
                      <a:r>
                        <a:rPr lang="fr-FR" sz="1200" dirty="0"/>
                        <a:t>Salto AR groupé°</a:t>
                      </a:r>
                    </a:p>
                  </a:txBody>
                  <a:tcPr>
                    <a:solidFill>
                      <a:schemeClr val="bg1">
                        <a:lumMod val="85000"/>
                      </a:schemeClr>
                    </a:solidFill>
                  </a:tcPr>
                </a:tc>
                <a:extLst>
                  <a:ext uri="{0D108BD9-81ED-4DB2-BD59-A6C34878D82A}">
                    <a16:rowId xmlns:a16="http://schemas.microsoft.com/office/drawing/2014/main" val="2726965496"/>
                  </a:ext>
                </a:extLst>
              </a:tr>
              <a:tr h="668463">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3065319713"/>
                  </a:ext>
                </a:extLst>
              </a:tr>
            </a:tbl>
          </a:graphicData>
        </a:graphic>
      </p:graphicFrame>
      <p:sp>
        <p:nvSpPr>
          <p:cNvPr id="31" name="Rectangle 30">
            <a:extLst>
              <a:ext uri="{FF2B5EF4-FFF2-40B4-BE49-F238E27FC236}">
                <a16:creationId xmlns:a16="http://schemas.microsoft.com/office/drawing/2014/main" id="{0485CCD3-D3DF-6E50-61DB-F941CC63594E}"/>
              </a:ext>
            </a:extLst>
          </p:cNvPr>
          <p:cNvSpPr/>
          <p:nvPr/>
        </p:nvSpPr>
        <p:spPr>
          <a:xfrm>
            <a:off x="2812161" y="5445175"/>
            <a:ext cx="513738" cy="43535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D6</a:t>
            </a:r>
          </a:p>
        </p:txBody>
      </p:sp>
      <p:sp>
        <p:nvSpPr>
          <p:cNvPr id="33" name="Rectangle 32">
            <a:extLst>
              <a:ext uri="{FF2B5EF4-FFF2-40B4-BE49-F238E27FC236}">
                <a16:creationId xmlns:a16="http://schemas.microsoft.com/office/drawing/2014/main" id="{967ABA98-C4E6-4834-7E80-DE431DCEBE70}"/>
              </a:ext>
            </a:extLst>
          </p:cNvPr>
          <p:cNvSpPr/>
          <p:nvPr/>
        </p:nvSpPr>
        <p:spPr>
          <a:xfrm>
            <a:off x="1723895" y="5440925"/>
            <a:ext cx="513738" cy="43535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D6</a:t>
            </a:r>
          </a:p>
        </p:txBody>
      </p:sp>
      <p:sp>
        <p:nvSpPr>
          <p:cNvPr id="35" name="Rectangle 34">
            <a:extLst>
              <a:ext uri="{FF2B5EF4-FFF2-40B4-BE49-F238E27FC236}">
                <a16:creationId xmlns:a16="http://schemas.microsoft.com/office/drawing/2014/main" id="{2ABC5922-58AD-9412-5911-F23124DEBA0D}"/>
              </a:ext>
            </a:extLst>
          </p:cNvPr>
          <p:cNvSpPr/>
          <p:nvPr/>
        </p:nvSpPr>
        <p:spPr>
          <a:xfrm>
            <a:off x="7445278" y="5458084"/>
            <a:ext cx="513738" cy="43535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D6</a:t>
            </a:r>
          </a:p>
        </p:txBody>
      </p:sp>
      <p:sp>
        <p:nvSpPr>
          <p:cNvPr id="37" name="Rectangle 36">
            <a:extLst>
              <a:ext uri="{FF2B5EF4-FFF2-40B4-BE49-F238E27FC236}">
                <a16:creationId xmlns:a16="http://schemas.microsoft.com/office/drawing/2014/main" id="{51897056-804F-3C87-F0C7-D0F601D7D0D3}"/>
              </a:ext>
            </a:extLst>
          </p:cNvPr>
          <p:cNvSpPr/>
          <p:nvPr/>
        </p:nvSpPr>
        <p:spPr>
          <a:xfrm>
            <a:off x="673360" y="5419369"/>
            <a:ext cx="513738" cy="43535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AD</a:t>
            </a:r>
          </a:p>
        </p:txBody>
      </p:sp>
      <p:sp>
        <p:nvSpPr>
          <p:cNvPr id="42" name="Rectangle 41">
            <a:extLst>
              <a:ext uri="{FF2B5EF4-FFF2-40B4-BE49-F238E27FC236}">
                <a16:creationId xmlns:a16="http://schemas.microsoft.com/office/drawing/2014/main" id="{3B7C0DC9-61BC-392F-22EA-9E072F5FBB71}"/>
              </a:ext>
            </a:extLst>
          </p:cNvPr>
          <p:cNvSpPr/>
          <p:nvPr/>
        </p:nvSpPr>
        <p:spPr>
          <a:xfrm>
            <a:off x="6019195" y="5453834"/>
            <a:ext cx="874029" cy="43960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AD </a:t>
            </a:r>
            <a:r>
              <a:rPr lang="fr-FR" sz="1400" dirty="0">
                <a:solidFill>
                  <a:schemeClr val="tx1"/>
                </a:solidFill>
              </a:rPr>
              <a:t> </a:t>
            </a:r>
            <a:r>
              <a:rPr lang="fr-FR" sz="1100" b="1" dirty="0">
                <a:solidFill>
                  <a:schemeClr val="tx1"/>
                </a:solidFill>
              </a:rPr>
              <a:t>D6</a:t>
            </a:r>
            <a:r>
              <a:rPr lang="fr-FR" b="1" dirty="0">
                <a:solidFill>
                  <a:schemeClr val="tx1"/>
                </a:solidFill>
              </a:rPr>
              <a:t> </a:t>
            </a:r>
            <a:r>
              <a:rPr lang="fr-FR" sz="1000" dirty="0">
                <a:solidFill>
                  <a:schemeClr val="tx1"/>
                </a:solidFill>
              </a:rPr>
              <a:t>devient </a:t>
            </a:r>
            <a:r>
              <a:rPr lang="fr-FR" sz="1000" b="1" dirty="0">
                <a:solidFill>
                  <a:schemeClr val="tx1"/>
                </a:solidFill>
              </a:rPr>
              <a:t>AD</a:t>
            </a:r>
          </a:p>
        </p:txBody>
      </p:sp>
      <p:sp>
        <p:nvSpPr>
          <p:cNvPr id="12" name="Rectangle 11">
            <a:extLst>
              <a:ext uri="{FF2B5EF4-FFF2-40B4-BE49-F238E27FC236}">
                <a16:creationId xmlns:a16="http://schemas.microsoft.com/office/drawing/2014/main" id="{E03A451E-22FF-46F2-46A5-718A9E7BBF6B}"/>
              </a:ext>
            </a:extLst>
          </p:cNvPr>
          <p:cNvSpPr/>
          <p:nvPr/>
        </p:nvSpPr>
        <p:spPr>
          <a:xfrm>
            <a:off x="3576208" y="5447938"/>
            <a:ext cx="874030" cy="43960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rgbClr val="FF0000"/>
                </a:solidFill>
              </a:rPr>
              <a:t>Elément non retenu</a:t>
            </a:r>
          </a:p>
        </p:txBody>
      </p:sp>
      <p:sp>
        <p:nvSpPr>
          <p:cNvPr id="13" name="Rectangle 12">
            <a:extLst>
              <a:ext uri="{FF2B5EF4-FFF2-40B4-BE49-F238E27FC236}">
                <a16:creationId xmlns:a16="http://schemas.microsoft.com/office/drawing/2014/main" id="{EED310B8-6BFD-5F80-E8F6-9627D6BD5217}"/>
              </a:ext>
            </a:extLst>
          </p:cNvPr>
          <p:cNvSpPr/>
          <p:nvPr/>
        </p:nvSpPr>
        <p:spPr>
          <a:xfrm>
            <a:off x="8999132" y="5415119"/>
            <a:ext cx="986319" cy="43960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AD </a:t>
            </a:r>
            <a:r>
              <a:rPr lang="fr-FR" sz="1000" dirty="0">
                <a:solidFill>
                  <a:schemeClr val="tx1"/>
                </a:solidFill>
              </a:rPr>
              <a:t> </a:t>
            </a:r>
            <a:r>
              <a:rPr lang="fr-FR" sz="1000" b="1" dirty="0">
                <a:solidFill>
                  <a:schemeClr val="tx1"/>
                </a:solidFill>
              </a:rPr>
              <a:t>D6 </a:t>
            </a:r>
            <a:r>
              <a:rPr lang="fr-FR" sz="1000" dirty="0">
                <a:solidFill>
                  <a:schemeClr val="tx1"/>
                </a:solidFill>
              </a:rPr>
              <a:t>devient </a:t>
            </a:r>
            <a:r>
              <a:rPr lang="fr-FR" sz="1000" b="1" dirty="0">
                <a:solidFill>
                  <a:schemeClr val="tx1"/>
                </a:solidFill>
              </a:rPr>
              <a:t>AD</a:t>
            </a:r>
          </a:p>
        </p:txBody>
      </p:sp>
      <p:sp>
        <p:nvSpPr>
          <p:cNvPr id="15" name="Flèche : haut 14">
            <a:extLst>
              <a:ext uri="{FF2B5EF4-FFF2-40B4-BE49-F238E27FC236}">
                <a16:creationId xmlns:a16="http://schemas.microsoft.com/office/drawing/2014/main" id="{262499F9-EE64-7613-7845-5158B4B0786C}"/>
              </a:ext>
            </a:extLst>
          </p:cNvPr>
          <p:cNvSpPr/>
          <p:nvPr/>
        </p:nvSpPr>
        <p:spPr>
          <a:xfrm>
            <a:off x="4959529" y="6047470"/>
            <a:ext cx="410966" cy="240327"/>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8040659A-D39A-6ED6-7100-B4C92D17B18A}"/>
              </a:ext>
            </a:extLst>
          </p:cNvPr>
          <p:cNvCxnSpPr>
            <a:cxnSpLocks/>
          </p:cNvCxnSpPr>
          <p:nvPr/>
        </p:nvCxnSpPr>
        <p:spPr>
          <a:xfrm flipV="1">
            <a:off x="6988857" y="3824719"/>
            <a:ext cx="246580" cy="721254"/>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94624B2F-4A7C-548E-F28C-53D84B301739}"/>
              </a:ext>
            </a:extLst>
          </p:cNvPr>
          <p:cNvCxnSpPr>
            <a:cxnSpLocks/>
          </p:cNvCxnSpPr>
          <p:nvPr/>
        </p:nvCxnSpPr>
        <p:spPr>
          <a:xfrm flipV="1">
            <a:off x="4377910" y="3826483"/>
            <a:ext cx="246580" cy="721254"/>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462194B-9E74-C926-9E02-986D879B04B9}"/>
              </a:ext>
            </a:extLst>
          </p:cNvPr>
          <p:cNvSpPr/>
          <p:nvPr/>
        </p:nvSpPr>
        <p:spPr>
          <a:xfrm>
            <a:off x="4698279" y="5453834"/>
            <a:ext cx="874030" cy="43960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dirty="0">
                <a:solidFill>
                  <a:srgbClr val="FF0000"/>
                </a:solidFill>
              </a:rPr>
              <a:t>Elément non retenu</a:t>
            </a:r>
          </a:p>
        </p:txBody>
      </p:sp>
      <p:sp>
        <p:nvSpPr>
          <p:cNvPr id="21" name="Rectangle 20">
            <a:extLst>
              <a:ext uri="{FF2B5EF4-FFF2-40B4-BE49-F238E27FC236}">
                <a16:creationId xmlns:a16="http://schemas.microsoft.com/office/drawing/2014/main" id="{AD0BDCF5-EDA9-F248-0FB9-A949173D66EB}"/>
              </a:ext>
            </a:extLst>
          </p:cNvPr>
          <p:cNvSpPr/>
          <p:nvPr/>
        </p:nvSpPr>
        <p:spPr>
          <a:xfrm>
            <a:off x="4575498" y="6360471"/>
            <a:ext cx="1151045" cy="43960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FF0000"/>
                </a:solidFill>
              </a:rPr>
              <a:t>Répétition</a:t>
            </a:r>
          </a:p>
        </p:txBody>
      </p:sp>
      <p:sp>
        <p:nvSpPr>
          <p:cNvPr id="22" name="Parenthèse fermante 21">
            <a:extLst>
              <a:ext uri="{FF2B5EF4-FFF2-40B4-BE49-F238E27FC236}">
                <a16:creationId xmlns:a16="http://schemas.microsoft.com/office/drawing/2014/main" id="{574E5ED9-8B8A-4FDB-1420-3C31DB71E7DC}"/>
              </a:ext>
            </a:extLst>
          </p:cNvPr>
          <p:cNvSpPr/>
          <p:nvPr/>
        </p:nvSpPr>
        <p:spPr>
          <a:xfrm rot="16200000">
            <a:off x="5752349" y="2963650"/>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23" name="Parenthèse fermante 22">
            <a:extLst>
              <a:ext uri="{FF2B5EF4-FFF2-40B4-BE49-F238E27FC236}">
                <a16:creationId xmlns:a16="http://schemas.microsoft.com/office/drawing/2014/main" id="{9250B93F-E07E-4371-2E37-9AD2B0ECDDBB}"/>
              </a:ext>
            </a:extLst>
          </p:cNvPr>
          <p:cNvSpPr/>
          <p:nvPr/>
        </p:nvSpPr>
        <p:spPr>
          <a:xfrm rot="16200000">
            <a:off x="8535670" y="2962042"/>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pic>
        <p:nvPicPr>
          <p:cNvPr id="24" name="Image 23">
            <a:extLst>
              <a:ext uri="{FF2B5EF4-FFF2-40B4-BE49-F238E27FC236}">
                <a16:creationId xmlns:a16="http://schemas.microsoft.com/office/drawing/2014/main" id="{44A8456F-8925-D82A-B386-BD9F81609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02" y="3843395"/>
            <a:ext cx="835200" cy="720000"/>
          </a:xfrm>
          <a:prstGeom prst="rect">
            <a:avLst/>
          </a:prstGeom>
        </p:spPr>
      </p:pic>
      <p:pic>
        <p:nvPicPr>
          <p:cNvPr id="25" name="Image 24">
            <a:extLst>
              <a:ext uri="{FF2B5EF4-FFF2-40B4-BE49-F238E27FC236}">
                <a16:creationId xmlns:a16="http://schemas.microsoft.com/office/drawing/2014/main" id="{CA67C233-3F6B-F916-A156-7D73219CA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73" y="3876403"/>
            <a:ext cx="490592" cy="621417"/>
          </a:xfrm>
          <a:prstGeom prst="rect">
            <a:avLst/>
          </a:prstGeom>
        </p:spPr>
      </p:pic>
      <p:pic>
        <p:nvPicPr>
          <p:cNvPr id="26" name="Image 25">
            <a:extLst>
              <a:ext uri="{FF2B5EF4-FFF2-40B4-BE49-F238E27FC236}">
                <a16:creationId xmlns:a16="http://schemas.microsoft.com/office/drawing/2014/main" id="{1701AF22-2D22-3E97-B9BF-14B359212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1075" y="3879032"/>
            <a:ext cx="295910" cy="648725"/>
          </a:xfrm>
          <a:prstGeom prst="rect">
            <a:avLst/>
          </a:prstGeom>
        </p:spPr>
      </p:pic>
      <p:pic>
        <p:nvPicPr>
          <p:cNvPr id="27" name="Image 26">
            <a:extLst>
              <a:ext uri="{FF2B5EF4-FFF2-40B4-BE49-F238E27FC236}">
                <a16:creationId xmlns:a16="http://schemas.microsoft.com/office/drawing/2014/main" id="{220CFB01-D982-44FA-84C9-0362820F21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896" y="4001627"/>
            <a:ext cx="395410" cy="439603"/>
          </a:xfrm>
          <a:prstGeom prst="rect">
            <a:avLst/>
          </a:prstGeom>
        </p:spPr>
      </p:pic>
      <p:pic>
        <p:nvPicPr>
          <p:cNvPr id="28" name="Image 27">
            <a:extLst>
              <a:ext uri="{FF2B5EF4-FFF2-40B4-BE49-F238E27FC236}">
                <a16:creationId xmlns:a16="http://schemas.microsoft.com/office/drawing/2014/main" id="{290D8016-D5FD-6780-4117-5F1ABFD4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571" y="3846586"/>
            <a:ext cx="490592" cy="621417"/>
          </a:xfrm>
          <a:prstGeom prst="rect">
            <a:avLst/>
          </a:prstGeom>
        </p:spPr>
      </p:pic>
      <p:pic>
        <p:nvPicPr>
          <p:cNvPr id="32" name="Image 31">
            <a:extLst>
              <a:ext uri="{FF2B5EF4-FFF2-40B4-BE49-F238E27FC236}">
                <a16:creationId xmlns:a16="http://schemas.microsoft.com/office/drawing/2014/main" id="{688F36FB-DF6F-4A6F-DAF5-6DE557DFB8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237" y="3897654"/>
            <a:ext cx="724768" cy="543576"/>
          </a:xfrm>
          <a:prstGeom prst="rect">
            <a:avLst/>
          </a:prstGeom>
        </p:spPr>
      </p:pic>
      <p:pic>
        <p:nvPicPr>
          <p:cNvPr id="38" name="Image 37">
            <a:extLst>
              <a:ext uri="{FF2B5EF4-FFF2-40B4-BE49-F238E27FC236}">
                <a16:creationId xmlns:a16="http://schemas.microsoft.com/office/drawing/2014/main" id="{54AEDEBB-CDAD-CEF5-8BB6-7357A87DF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0331" y="3898229"/>
            <a:ext cx="428685" cy="543001"/>
          </a:xfrm>
          <a:prstGeom prst="rect">
            <a:avLst/>
          </a:prstGeom>
        </p:spPr>
      </p:pic>
      <p:pic>
        <p:nvPicPr>
          <p:cNvPr id="40" name="Image 39">
            <a:extLst>
              <a:ext uri="{FF2B5EF4-FFF2-40B4-BE49-F238E27FC236}">
                <a16:creationId xmlns:a16="http://schemas.microsoft.com/office/drawing/2014/main" id="{7B10EE5D-EA9F-6D6A-BAD1-0914D519C9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46165" y="3915610"/>
            <a:ext cx="533474" cy="543001"/>
          </a:xfrm>
          <a:prstGeom prst="rect">
            <a:avLst/>
          </a:prstGeom>
        </p:spPr>
      </p:pic>
      <p:pic>
        <p:nvPicPr>
          <p:cNvPr id="3" name="Image 2">
            <a:extLst>
              <a:ext uri="{FF2B5EF4-FFF2-40B4-BE49-F238E27FC236}">
                <a16:creationId xmlns:a16="http://schemas.microsoft.com/office/drawing/2014/main" id="{82710C1F-ADA1-0A9B-5612-7C38E06D5E51}"/>
              </a:ext>
            </a:extLst>
          </p:cNvPr>
          <p:cNvPicPr>
            <a:picLocks noChangeAspect="1"/>
          </p:cNvPicPr>
          <p:nvPr/>
        </p:nvPicPr>
        <p:blipFill>
          <a:blip r:embed="rId9"/>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11147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2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3" presetClass="entr" presetSubtype="16" fill="hold" nodeType="afterEffect">
                                  <p:stCondLst>
                                    <p:cond delay="250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6000"/>
                            </p:stCondLst>
                            <p:childTnLst>
                              <p:par>
                                <p:cTn id="20" presetID="2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6" presetClass="entr" presetSubtype="16"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500"/>
                                        <p:tgtEl>
                                          <p:spTgt spid="2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6" presetClass="entr" presetSubtype="16"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par>
                                <p:cTn id="47" presetID="6" presetClass="entr" presetSubtype="16"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ircle(i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par>
                                <p:cTn id="53" presetID="6" presetClass="entr" presetSubtype="16"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6" presetClass="entr" presetSubtype="16"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circle(in)">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circle(in)">
                                      <p:cBhvr>
                                        <p:cTn id="70" dur="500"/>
                                        <p:tgtEl>
                                          <p:spTgt spid="15"/>
                                        </p:tgtEl>
                                      </p:cBhvr>
                                    </p:animEffect>
                                  </p:childTnLst>
                                </p:cTn>
                              </p:par>
                              <p:par>
                                <p:cTn id="71" presetID="6" presetClass="entr" presetSubtype="16"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circle(in)">
                                      <p:cBhvr>
                                        <p:cTn id="73" dur="500"/>
                                        <p:tgtEl>
                                          <p:spTgt spid="3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500"/>
                                        <p:tgtEl>
                                          <p:spTgt spid="42"/>
                                        </p:tgtEl>
                                      </p:cBhvr>
                                    </p:animEffect>
                                  </p:childTnLst>
                                </p:cTn>
                              </p:par>
                              <p:par>
                                <p:cTn id="77" presetID="6" presetClass="entr" presetSubtype="16"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circle(in)">
                                      <p:cBhvr>
                                        <p:cTn id="79" dur="500"/>
                                        <p:tgtEl>
                                          <p:spTgt spid="3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par>
                                <p:cTn id="83" presetID="6" presetClass="entr" presetSubtype="16"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circle(in)">
                                      <p:cBhvr>
                                        <p:cTn id="85" dur="500"/>
                                        <p:tgtEl>
                                          <p:spTgt spid="4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42" grpId="0" animBg="1"/>
      <p:bldP spid="12" grpId="0" animBg="1"/>
      <p:bldP spid="13" grpId="0" animBg="1"/>
      <p:bldP spid="15"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Précisions </a:t>
            </a:r>
          </a:p>
        </p:txBody>
      </p:sp>
      <p:sp>
        <p:nvSpPr>
          <p:cNvPr id="4" name="Rectangle 3">
            <a:extLst>
              <a:ext uri="{FF2B5EF4-FFF2-40B4-BE49-F238E27FC236}">
                <a16:creationId xmlns:a16="http://schemas.microsoft.com/office/drawing/2014/main" id="{807542B1-F095-42FD-78AE-540FD718C49E}"/>
              </a:ext>
            </a:extLst>
          </p:cNvPr>
          <p:cNvSpPr/>
          <p:nvPr/>
        </p:nvSpPr>
        <p:spPr>
          <a:xfrm>
            <a:off x="468312" y="1375496"/>
            <a:ext cx="9770709" cy="1656500"/>
          </a:xfrm>
          <a:prstGeom prst="rect">
            <a:avLst/>
          </a:prstGeom>
        </p:spPr>
        <p:txBody>
          <a:bodyPr wrap="square" lIns="104287" tIns="52144" rIns="104287" bIns="52144">
            <a:spAutoFit/>
          </a:bodyPr>
          <a:lstStyle/>
          <a:p>
            <a:pPr marL="285750" lvl="1" indent="-285750" algn="just">
              <a:spcAft>
                <a:spcPct val="20000"/>
              </a:spcAft>
              <a:buFont typeface="Arial" panose="020B0604020202020204" pitchFamily="34" charset="0"/>
              <a:buChar char="•"/>
            </a:pPr>
            <a:r>
              <a:rPr lang="fr-FR" sz="2400" dirty="0"/>
              <a:t>Une difficulté 6</a:t>
            </a:r>
            <a:r>
              <a:rPr lang="fr-FR" sz="2400" baseline="30000" dirty="0"/>
              <a:t>ème</a:t>
            </a:r>
            <a:r>
              <a:rPr lang="fr-FR" sz="2400" dirty="0"/>
              <a:t> ou une « autre difficulté » répétée ne peut remplir une exigence de composition mais peut valider une liaison bonifiée de difficultés </a:t>
            </a:r>
          </a:p>
          <a:p>
            <a:pPr marL="0" lvl="1" algn="just">
              <a:spcAft>
                <a:spcPct val="20000"/>
              </a:spcAft>
            </a:pPr>
            <a:r>
              <a:rPr lang="fr-FR" sz="2400" b="1" u="sng" dirty="0"/>
              <a:t>Exemples :</a:t>
            </a:r>
            <a:endParaRPr lang="fr-FR" sz="2400" dirty="0"/>
          </a:p>
        </p:txBody>
      </p:sp>
      <p:graphicFrame>
        <p:nvGraphicFramePr>
          <p:cNvPr id="6" name="Tableau 5">
            <a:extLst>
              <a:ext uri="{FF2B5EF4-FFF2-40B4-BE49-F238E27FC236}">
                <a16:creationId xmlns:a16="http://schemas.microsoft.com/office/drawing/2014/main" id="{C263475E-2B2A-CBF7-8859-4BA1F9E7F042}"/>
              </a:ext>
            </a:extLst>
          </p:cNvPr>
          <p:cNvGraphicFramePr>
            <a:graphicFrameLocks noGrp="1"/>
          </p:cNvGraphicFramePr>
          <p:nvPr/>
        </p:nvGraphicFramePr>
        <p:xfrm>
          <a:off x="468313" y="3542222"/>
          <a:ext cx="9791701" cy="1656499"/>
        </p:xfrm>
        <a:graphic>
          <a:graphicData uri="http://schemas.openxmlformats.org/drawingml/2006/table">
            <a:tbl>
              <a:tblPr firstRow="1" bandRow="1">
                <a:tableStyleId>{5C22544A-7EE6-4342-B048-85BDC9FD1C3A}</a:tableStyleId>
              </a:tblPr>
              <a:tblGrid>
                <a:gridCol w="1146557">
                  <a:extLst>
                    <a:ext uri="{9D8B030D-6E8A-4147-A177-3AD203B41FA5}">
                      <a16:colId xmlns:a16="http://schemas.microsoft.com/office/drawing/2014/main" val="903202612"/>
                    </a:ext>
                  </a:extLst>
                </a:gridCol>
                <a:gridCol w="1254259">
                  <a:extLst>
                    <a:ext uri="{9D8B030D-6E8A-4147-A177-3AD203B41FA5}">
                      <a16:colId xmlns:a16="http://schemas.microsoft.com/office/drawing/2014/main" val="4217336352"/>
                    </a:ext>
                  </a:extLst>
                </a:gridCol>
                <a:gridCol w="1253588">
                  <a:extLst>
                    <a:ext uri="{9D8B030D-6E8A-4147-A177-3AD203B41FA5}">
                      <a16:colId xmlns:a16="http://schemas.microsoft.com/office/drawing/2014/main" val="103137729"/>
                    </a:ext>
                  </a:extLst>
                </a:gridCol>
                <a:gridCol w="1252917">
                  <a:extLst>
                    <a:ext uri="{9D8B030D-6E8A-4147-A177-3AD203B41FA5}">
                      <a16:colId xmlns:a16="http://schemas.microsoft.com/office/drawing/2014/main" val="76167673"/>
                    </a:ext>
                  </a:extLst>
                </a:gridCol>
                <a:gridCol w="1252244">
                  <a:extLst>
                    <a:ext uri="{9D8B030D-6E8A-4147-A177-3AD203B41FA5}">
                      <a16:colId xmlns:a16="http://schemas.microsoft.com/office/drawing/2014/main" val="4103722504"/>
                    </a:ext>
                  </a:extLst>
                </a:gridCol>
                <a:gridCol w="1251573">
                  <a:extLst>
                    <a:ext uri="{9D8B030D-6E8A-4147-A177-3AD203B41FA5}">
                      <a16:colId xmlns:a16="http://schemas.microsoft.com/office/drawing/2014/main" val="1310345801"/>
                    </a:ext>
                  </a:extLst>
                </a:gridCol>
                <a:gridCol w="1255603">
                  <a:extLst>
                    <a:ext uri="{9D8B030D-6E8A-4147-A177-3AD203B41FA5}">
                      <a16:colId xmlns:a16="http://schemas.microsoft.com/office/drawing/2014/main" val="1952728906"/>
                    </a:ext>
                  </a:extLst>
                </a:gridCol>
                <a:gridCol w="1124960">
                  <a:extLst>
                    <a:ext uri="{9D8B030D-6E8A-4147-A177-3AD203B41FA5}">
                      <a16:colId xmlns:a16="http://schemas.microsoft.com/office/drawing/2014/main" val="2139586100"/>
                    </a:ext>
                  </a:extLst>
                </a:gridCol>
              </a:tblGrid>
              <a:tr h="476235">
                <a:tc gridSpan="4">
                  <a:txBody>
                    <a:bodyPr/>
                    <a:lstStyle/>
                    <a:p>
                      <a:pPr algn="ctr">
                        <a:lnSpc>
                          <a:spcPct val="150000"/>
                        </a:lnSpc>
                      </a:pPr>
                      <a:r>
                        <a:rPr lang="fr-FR" sz="1800" dirty="0">
                          <a:solidFill>
                            <a:schemeClr val="tx1"/>
                          </a:solidFill>
                        </a:rPr>
                        <a:t>EC série de saut non validée</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gridSpan="4">
                  <a:txBody>
                    <a:bodyPr/>
                    <a:lstStyle/>
                    <a:p>
                      <a:pPr algn="ctr">
                        <a:lnSpc>
                          <a:spcPct val="150000"/>
                        </a:lnSpc>
                      </a:pPr>
                      <a:r>
                        <a:rPr lang="fr-FR" sz="1800" dirty="0">
                          <a:solidFill>
                            <a:schemeClr val="tx1"/>
                          </a:solidFill>
                        </a:rPr>
                        <a:t>Liaison </a:t>
                      </a:r>
                      <a:r>
                        <a:rPr lang="fr-FR" sz="1800" dirty="0" err="1">
                          <a:solidFill>
                            <a:schemeClr val="tx1"/>
                          </a:solidFill>
                        </a:rPr>
                        <a:t>acro.</a:t>
                      </a:r>
                      <a:r>
                        <a:rPr lang="fr-FR" sz="1800" dirty="0">
                          <a:solidFill>
                            <a:schemeClr val="tx1"/>
                          </a:solidFill>
                        </a:rPr>
                        <a:t> bonifiée</a:t>
                      </a:r>
                    </a:p>
                  </a:txBody>
                  <a:tcPr>
                    <a:solidFill>
                      <a:schemeClr val="accent3">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32">
                <a:tc>
                  <a:txBody>
                    <a:bodyPr/>
                    <a:lstStyle/>
                    <a:p>
                      <a:endParaRPr lang="fr-FR" dirty="0"/>
                    </a:p>
                  </a:txBody>
                  <a:tcPr>
                    <a:solidFill>
                      <a:schemeClr val="accent5">
                        <a:lumMod val="20000"/>
                        <a:lumOff val="80000"/>
                      </a:schemeClr>
                    </a:solidFill>
                  </a:tcPr>
                </a:tc>
                <a:tc>
                  <a:txBody>
                    <a:bodyPr/>
                    <a:lstStyle/>
                    <a:p>
                      <a:pPr algn="ctr">
                        <a:lnSpc>
                          <a:spcPct val="200000"/>
                        </a:lnSpc>
                      </a:pPr>
                      <a:r>
                        <a:rPr lang="fr-FR" sz="1400" dirty="0"/>
                        <a:t>puis</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pPr algn="ctr">
                        <a:lnSpc>
                          <a:spcPct val="200000"/>
                        </a:lnSpc>
                      </a:pPr>
                      <a:r>
                        <a:rPr lang="fr-FR" sz="1400" dirty="0"/>
                        <a:t>puis</a:t>
                      </a:r>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941811589"/>
                  </a:ext>
                </a:extLst>
              </a:tr>
              <a:tr h="590132">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2830180118"/>
                  </a:ext>
                </a:extLst>
              </a:tr>
            </a:tbl>
          </a:graphicData>
        </a:graphic>
      </p:graphicFrame>
      <p:graphicFrame>
        <p:nvGraphicFramePr>
          <p:cNvPr id="14" name="Tableau 13">
            <a:extLst>
              <a:ext uri="{FF2B5EF4-FFF2-40B4-BE49-F238E27FC236}">
                <a16:creationId xmlns:a16="http://schemas.microsoft.com/office/drawing/2014/main" id="{49C2443F-E147-7E42-D154-6D96CCAEA1E6}"/>
              </a:ext>
            </a:extLst>
          </p:cNvPr>
          <p:cNvGraphicFramePr>
            <a:graphicFrameLocks noGrp="1"/>
          </p:cNvGraphicFramePr>
          <p:nvPr/>
        </p:nvGraphicFramePr>
        <p:xfrm>
          <a:off x="658374" y="4683832"/>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15" name="Tableau 14">
            <a:extLst>
              <a:ext uri="{FF2B5EF4-FFF2-40B4-BE49-F238E27FC236}">
                <a16:creationId xmlns:a16="http://schemas.microsoft.com/office/drawing/2014/main" id="{C5C70E98-D072-46B3-C89C-3CBFE8CD383C}"/>
              </a:ext>
            </a:extLst>
          </p:cNvPr>
          <p:cNvGraphicFramePr>
            <a:graphicFrameLocks noGrp="1"/>
          </p:cNvGraphicFramePr>
          <p:nvPr/>
        </p:nvGraphicFramePr>
        <p:xfrm>
          <a:off x="4473227" y="468699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18" name="Image 17">
            <a:extLst>
              <a:ext uri="{FF2B5EF4-FFF2-40B4-BE49-F238E27FC236}">
                <a16:creationId xmlns:a16="http://schemas.microsoft.com/office/drawing/2014/main" id="{1DF31284-04BE-E2BD-8036-4FF3BDD2E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82" y="3985445"/>
            <a:ext cx="428685" cy="543001"/>
          </a:xfrm>
          <a:prstGeom prst="rect">
            <a:avLst/>
          </a:prstGeom>
        </p:spPr>
      </p:pic>
      <p:pic>
        <p:nvPicPr>
          <p:cNvPr id="19" name="Image 18">
            <a:extLst>
              <a:ext uri="{FF2B5EF4-FFF2-40B4-BE49-F238E27FC236}">
                <a16:creationId xmlns:a16="http://schemas.microsoft.com/office/drawing/2014/main" id="{4AE0F8A4-B59E-D942-4DAE-88B5139ED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120" y="3984539"/>
            <a:ext cx="428685" cy="543001"/>
          </a:xfrm>
          <a:prstGeom prst="rect">
            <a:avLst/>
          </a:prstGeom>
        </p:spPr>
      </p:pic>
      <p:pic>
        <p:nvPicPr>
          <p:cNvPr id="22" name="Image 21">
            <a:extLst>
              <a:ext uri="{FF2B5EF4-FFF2-40B4-BE49-F238E27FC236}">
                <a16:creationId xmlns:a16="http://schemas.microsoft.com/office/drawing/2014/main" id="{6DFE40F0-B21A-7A56-DA0F-7E659BA4F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227" y="4048286"/>
            <a:ext cx="647790" cy="543001"/>
          </a:xfrm>
          <a:prstGeom prst="rect">
            <a:avLst/>
          </a:prstGeom>
        </p:spPr>
      </p:pic>
      <p:graphicFrame>
        <p:nvGraphicFramePr>
          <p:cNvPr id="23" name="Tableau 22">
            <a:extLst>
              <a:ext uri="{FF2B5EF4-FFF2-40B4-BE49-F238E27FC236}">
                <a16:creationId xmlns:a16="http://schemas.microsoft.com/office/drawing/2014/main" id="{998DC025-0E97-60F2-7B90-DF5435586319}"/>
              </a:ext>
            </a:extLst>
          </p:cNvPr>
          <p:cNvGraphicFramePr>
            <a:graphicFrameLocks noGrp="1"/>
          </p:cNvGraphicFramePr>
          <p:nvPr/>
        </p:nvGraphicFramePr>
        <p:xfrm>
          <a:off x="3096836" y="4729958"/>
          <a:ext cx="839275" cy="335280"/>
        </p:xfrm>
        <a:graphic>
          <a:graphicData uri="http://schemas.openxmlformats.org/drawingml/2006/table">
            <a:tbl>
              <a:tblPr firstRow="1" bandRow="1">
                <a:tableStyleId>{5C22544A-7EE6-4342-B048-85BDC9FD1C3A}</a:tableStyleId>
              </a:tblPr>
              <a:tblGrid>
                <a:gridCol w="839275">
                  <a:extLst>
                    <a:ext uri="{9D8B030D-6E8A-4147-A177-3AD203B41FA5}">
                      <a16:colId xmlns:a16="http://schemas.microsoft.com/office/drawing/2014/main" val="2814726910"/>
                    </a:ext>
                  </a:extLst>
                </a:gridCol>
              </a:tblGrid>
              <a:tr h="166981">
                <a:tc>
                  <a:txBody>
                    <a:bodyPr/>
                    <a:lstStyle/>
                    <a:p>
                      <a:pPr algn="ctr"/>
                      <a:r>
                        <a:rPr lang="fr-FR" sz="800" dirty="0">
                          <a:solidFill>
                            <a:srgbClr val="FF0000"/>
                          </a:solidFill>
                        </a:rPr>
                        <a:t>Elément non retenu</a:t>
                      </a:r>
                    </a:p>
                  </a:txBody>
                  <a:tcPr>
                    <a:noFill/>
                  </a:tcPr>
                </a:tc>
                <a:extLst>
                  <a:ext uri="{0D108BD9-81ED-4DB2-BD59-A6C34878D82A}">
                    <a16:rowId xmlns:a16="http://schemas.microsoft.com/office/drawing/2014/main" val="434361808"/>
                  </a:ext>
                </a:extLst>
              </a:tr>
            </a:tbl>
          </a:graphicData>
        </a:graphic>
      </p:graphicFrame>
      <p:pic>
        <p:nvPicPr>
          <p:cNvPr id="24" name="Image 23">
            <a:extLst>
              <a:ext uri="{FF2B5EF4-FFF2-40B4-BE49-F238E27FC236}">
                <a16:creationId xmlns:a16="http://schemas.microsoft.com/office/drawing/2014/main" id="{8A8A0DA3-0E77-A0CD-2E89-B74793FE4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955" y="4120915"/>
            <a:ext cx="329464" cy="417321"/>
          </a:xfrm>
          <a:prstGeom prst="rect">
            <a:avLst/>
          </a:prstGeom>
        </p:spPr>
      </p:pic>
      <p:pic>
        <p:nvPicPr>
          <p:cNvPr id="25" name="Image 24">
            <a:extLst>
              <a:ext uri="{FF2B5EF4-FFF2-40B4-BE49-F238E27FC236}">
                <a16:creationId xmlns:a16="http://schemas.microsoft.com/office/drawing/2014/main" id="{71A4BE90-0DE8-A19E-5872-E640E82F3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125" y="4171567"/>
            <a:ext cx="329464" cy="417321"/>
          </a:xfrm>
          <a:prstGeom prst="rect">
            <a:avLst/>
          </a:prstGeom>
        </p:spPr>
      </p:pic>
      <p:pic>
        <p:nvPicPr>
          <p:cNvPr id="26" name="Image 25">
            <a:extLst>
              <a:ext uri="{FF2B5EF4-FFF2-40B4-BE49-F238E27FC236}">
                <a16:creationId xmlns:a16="http://schemas.microsoft.com/office/drawing/2014/main" id="{00000000-0008-0000-0000-000082000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9639" y="4133206"/>
            <a:ext cx="456534" cy="464687"/>
          </a:xfrm>
          <a:prstGeom prst="rect">
            <a:avLst/>
          </a:prstGeom>
        </p:spPr>
      </p:pic>
      <p:graphicFrame>
        <p:nvGraphicFramePr>
          <p:cNvPr id="27" name="Tableau 26">
            <a:extLst>
              <a:ext uri="{FF2B5EF4-FFF2-40B4-BE49-F238E27FC236}">
                <a16:creationId xmlns:a16="http://schemas.microsoft.com/office/drawing/2014/main" id="{FDE46D6F-FB31-ED06-E3DB-5DE6D3151421}"/>
              </a:ext>
            </a:extLst>
          </p:cNvPr>
          <p:cNvGraphicFramePr>
            <a:graphicFrameLocks noGrp="1"/>
          </p:cNvGraphicFramePr>
          <p:nvPr/>
        </p:nvGraphicFramePr>
        <p:xfrm>
          <a:off x="8032451" y="4758831"/>
          <a:ext cx="839275" cy="335280"/>
        </p:xfrm>
        <a:graphic>
          <a:graphicData uri="http://schemas.openxmlformats.org/drawingml/2006/table">
            <a:tbl>
              <a:tblPr firstRow="1" bandRow="1">
                <a:tableStyleId>{5C22544A-7EE6-4342-B048-85BDC9FD1C3A}</a:tableStyleId>
              </a:tblPr>
              <a:tblGrid>
                <a:gridCol w="839275">
                  <a:extLst>
                    <a:ext uri="{9D8B030D-6E8A-4147-A177-3AD203B41FA5}">
                      <a16:colId xmlns:a16="http://schemas.microsoft.com/office/drawing/2014/main" val="2814726910"/>
                    </a:ext>
                  </a:extLst>
                </a:gridCol>
              </a:tblGrid>
              <a:tr h="166981">
                <a:tc>
                  <a:txBody>
                    <a:bodyPr/>
                    <a:lstStyle/>
                    <a:p>
                      <a:pPr algn="ctr"/>
                      <a:r>
                        <a:rPr lang="fr-FR" sz="800" dirty="0">
                          <a:solidFill>
                            <a:srgbClr val="FF0000"/>
                          </a:solidFill>
                        </a:rPr>
                        <a:t>Elément non retenu</a:t>
                      </a:r>
                    </a:p>
                  </a:txBody>
                  <a:tcPr>
                    <a:no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BE1FFF03-6461-1974-52E5-6C35FDA75FA1}"/>
              </a:ext>
            </a:extLst>
          </p:cNvPr>
          <p:cNvGraphicFramePr>
            <a:graphicFrameLocks noGrp="1"/>
          </p:cNvGraphicFramePr>
          <p:nvPr/>
        </p:nvGraphicFramePr>
        <p:xfrm>
          <a:off x="5672793" y="468699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1006726D-D99E-BEF1-CACD-88B9A57BB109}"/>
              </a:ext>
            </a:extLst>
          </p:cNvPr>
          <p:cNvGraphicFramePr>
            <a:graphicFrameLocks noGrp="1"/>
          </p:cNvGraphicFramePr>
          <p:nvPr/>
        </p:nvGraphicFramePr>
        <p:xfrm>
          <a:off x="9487646" y="4725664"/>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sp>
        <p:nvSpPr>
          <p:cNvPr id="3" name="Parenthèse fermante 2">
            <a:extLst>
              <a:ext uri="{FF2B5EF4-FFF2-40B4-BE49-F238E27FC236}">
                <a16:creationId xmlns:a16="http://schemas.microsoft.com/office/drawing/2014/main" id="{75B16A11-D705-23E7-E835-BE9EE9ADA69E}"/>
              </a:ext>
            </a:extLst>
          </p:cNvPr>
          <p:cNvSpPr/>
          <p:nvPr/>
        </p:nvSpPr>
        <p:spPr>
          <a:xfrm rot="16200000">
            <a:off x="4006654" y="3194343"/>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8" name="Parenthèse fermante 7">
            <a:extLst>
              <a:ext uri="{FF2B5EF4-FFF2-40B4-BE49-F238E27FC236}">
                <a16:creationId xmlns:a16="http://schemas.microsoft.com/office/drawing/2014/main" id="{DF026F9A-3991-0477-30E9-444906A48580}"/>
              </a:ext>
            </a:extLst>
          </p:cNvPr>
          <p:cNvSpPr/>
          <p:nvPr/>
        </p:nvSpPr>
        <p:spPr>
          <a:xfrm rot="16200000">
            <a:off x="9063069" y="3186014"/>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pic>
        <p:nvPicPr>
          <p:cNvPr id="7" name="Image 6">
            <a:extLst>
              <a:ext uri="{FF2B5EF4-FFF2-40B4-BE49-F238E27FC236}">
                <a16:creationId xmlns:a16="http://schemas.microsoft.com/office/drawing/2014/main" id="{4A274C4D-0826-6A33-FC98-2FCBA4608C44}"/>
              </a:ext>
            </a:extLst>
          </p:cNvPr>
          <p:cNvPicPr>
            <a:picLocks noChangeAspect="1"/>
          </p:cNvPicPr>
          <p:nvPr/>
        </p:nvPicPr>
        <p:blipFill>
          <a:blip r:embed="rId6"/>
          <a:stretch>
            <a:fillRect/>
          </a:stretch>
        </p:blipFill>
        <p:spPr>
          <a:xfrm>
            <a:off x="8902238" y="496068"/>
            <a:ext cx="1280509" cy="785864"/>
          </a:xfrm>
          <a:prstGeom prst="rect">
            <a:avLst/>
          </a:prstGeom>
        </p:spPr>
      </p:pic>
    </p:spTree>
    <p:extLst>
      <p:ext uri="{BB962C8B-B14F-4D97-AF65-F5344CB8AC3E}">
        <p14:creationId xmlns:p14="http://schemas.microsoft.com/office/powerpoint/2010/main" val="36190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2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par>
                          <p:cTn id="12" fill="hold">
                            <p:stCondLst>
                              <p:cond delay="6000"/>
                            </p:stCondLst>
                            <p:childTnLst>
                              <p:par>
                                <p:cTn id="13" presetID="22" presetClass="entr" presetSubtype="4"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16" presetClass="entr" presetSubtype="21" fill="hold"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6" presetClass="entr" presetSubtype="16"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16" presetClass="entr" presetSubtype="21" fill="hold" nodeType="withEffect">
                                  <p:stCondLst>
                                    <p:cond delay="100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6" presetClass="entr" presetSubtype="16" fill="hold" nodeType="withEffect">
                                  <p:stCondLst>
                                    <p:cond delay="100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500"/>
                                        <p:tgtEl>
                                          <p:spTgt spid="19"/>
                                        </p:tgtEl>
                                      </p:cBhvr>
                                    </p:animEffect>
                                  </p:childTnLst>
                                </p:cTn>
                              </p:par>
                              <p:par>
                                <p:cTn id="31" presetID="6" presetClass="entr" presetSubtype="16" fill="hold" nodeType="withEffect">
                                  <p:stCondLst>
                                    <p:cond delay="100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500"/>
                                        <p:tgtEl>
                                          <p:spTgt spid="22"/>
                                        </p:tgtEl>
                                      </p:cBhvr>
                                    </p:animEffect>
                                  </p:childTnLst>
                                </p:cTn>
                              </p:par>
                              <p:par>
                                <p:cTn id="34" presetID="6" presetClass="entr" presetSubtype="16" fill="hold" nodeType="withEffect">
                                  <p:stCondLst>
                                    <p:cond delay="100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500"/>
                                        <p:tgtEl>
                                          <p:spTgt spid="24"/>
                                        </p:tgtEl>
                                      </p:cBhvr>
                                    </p:animEffect>
                                  </p:childTnLst>
                                </p:cTn>
                              </p:par>
                              <p:par>
                                <p:cTn id="37" presetID="6" presetClass="entr" presetSubtype="16" fill="hold" nodeType="withEffect">
                                  <p:stCondLst>
                                    <p:cond delay="100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500"/>
                                        <p:tgtEl>
                                          <p:spTgt spid="25"/>
                                        </p:tgtEl>
                                      </p:cBhvr>
                                    </p:animEffect>
                                  </p:childTnLst>
                                </p:cTn>
                              </p:par>
                              <p:par>
                                <p:cTn id="40" presetID="16" presetClass="entr" presetSubtype="21" fill="hold" nodeType="withEffect">
                                  <p:stCondLst>
                                    <p:cond delay="100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nodeType="withEffect">
                                  <p:stCondLst>
                                    <p:cond delay="100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par>
                                <p:cTn id="46" presetID="16" presetClass="entr" presetSubtype="21" fill="hold" nodeType="withEffect">
                                  <p:stCondLst>
                                    <p:cond delay="100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6" presetClass="entr" presetSubtype="16" fill="hold" nodeType="withEffect">
                                  <p:stCondLst>
                                    <p:cond delay="1000"/>
                                  </p:stCondLst>
                                  <p:childTnLst>
                                    <p:set>
                                      <p:cBhvr>
                                        <p:cTn id="50" dur="1" fill="hold">
                                          <p:stCondLst>
                                            <p:cond delay="0"/>
                                          </p:stCondLst>
                                        </p:cTn>
                                        <p:tgtEl>
                                          <p:spTgt spid="26"/>
                                        </p:tgtEl>
                                        <p:attrNameLst>
                                          <p:attrName>style.visibility</p:attrName>
                                        </p:attrNameLst>
                                      </p:cBhvr>
                                      <p:to>
                                        <p:strVal val="visible"/>
                                      </p:to>
                                    </p:set>
                                    <p:animEffect transition="in" filter="circle(in)">
                                      <p:cBhvr>
                                        <p:cTn id="51" dur="500"/>
                                        <p:tgtEl>
                                          <p:spTgt spid="26"/>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par>
                                <p:cTn id="55" presetID="22" presetClass="entr" presetSubtype="4" fill="hold" grpId="0" nodeType="withEffect">
                                  <p:stCondLst>
                                    <p:cond delay="100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Précisions</a:t>
            </a:r>
          </a:p>
        </p:txBody>
      </p:sp>
      <p:sp>
        <p:nvSpPr>
          <p:cNvPr id="4" name="Rectangle 3">
            <a:extLst>
              <a:ext uri="{FF2B5EF4-FFF2-40B4-BE49-F238E27FC236}">
                <a16:creationId xmlns:a16="http://schemas.microsoft.com/office/drawing/2014/main" id="{807542B1-F095-42FD-78AE-540FD718C49E}"/>
              </a:ext>
            </a:extLst>
          </p:cNvPr>
          <p:cNvSpPr/>
          <p:nvPr/>
        </p:nvSpPr>
        <p:spPr>
          <a:xfrm>
            <a:off x="468312" y="1375496"/>
            <a:ext cx="9770709" cy="1730367"/>
          </a:xfrm>
          <a:prstGeom prst="rect">
            <a:avLst/>
          </a:prstGeom>
        </p:spPr>
        <p:txBody>
          <a:bodyPr wrap="square" lIns="104287" tIns="52144" rIns="104287" bIns="52144">
            <a:spAutoFit/>
          </a:bodyPr>
          <a:lstStyle/>
          <a:p>
            <a:pPr marL="285750" lvl="1" indent="-285750" algn="just">
              <a:spcAft>
                <a:spcPct val="20000"/>
              </a:spcAft>
              <a:buFont typeface="Arial" panose="020B0604020202020204" pitchFamily="34" charset="0"/>
              <a:buChar char="•"/>
            </a:pPr>
            <a:r>
              <a:rPr lang="fr-FR" sz="2400" dirty="0"/>
              <a:t>Une difficulté 6</a:t>
            </a:r>
            <a:r>
              <a:rPr lang="fr-FR" sz="2400" baseline="30000" dirty="0"/>
              <a:t>ème</a:t>
            </a:r>
            <a:r>
              <a:rPr lang="fr-FR" sz="2400" dirty="0"/>
              <a:t> répétée mais avec une arrivée différente peut être comptabilisée deux fois.</a:t>
            </a:r>
          </a:p>
          <a:p>
            <a:pPr marL="285750" lvl="1" indent="-285750" algn="just">
              <a:spcAft>
                <a:spcPct val="20000"/>
              </a:spcAft>
              <a:buFont typeface="Arial" panose="020B0604020202020204" pitchFamily="34" charset="0"/>
              <a:buChar char="•"/>
            </a:pPr>
            <a:endParaRPr lang="fr-FR" sz="2400" dirty="0"/>
          </a:p>
          <a:p>
            <a:pPr marL="0" lvl="1" algn="just">
              <a:spcAft>
                <a:spcPct val="20000"/>
              </a:spcAft>
            </a:pPr>
            <a:r>
              <a:rPr lang="fr-FR" sz="2400" b="1" u="sng" dirty="0"/>
              <a:t>Exemples :</a:t>
            </a:r>
            <a:endParaRPr lang="fr-FR" sz="2400" dirty="0"/>
          </a:p>
        </p:txBody>
      </p:sp>
      <p:graphicFrame>
        <p:nvGraphicFramePr>
          <p:cNvPr id="6" name="Tableau 5">
            <a:extLst>
              <a:ext uri="{FF2B5EF4-FFF2-40B4-BE49-F238E27FC236}">
                <a16:creationId xmlns:a16="http://schemas.microsoft.com/office/drawing/2014/main" id="{C263475E-2B2A-CBF7-8859-4BA1F9E7F042}"/>
              </a:ext>
            </a:extLst>
          </p:cNvPr>
          <p:cNvGraphicFramePr>
            <a:graphicFrameLocks noGrp="1"/>
          </p:cNvGraphicFramePr>
          <p:nvPr>
            <p:extLst>
              <p:ext uri="{D42A27DB-BD31-4B8C-83A1-F6EECF244321}">
                <p14:modId xmlns:p14="http://schemas.microsoft.com/office/powerpoint/2010/main" val="1732190930"/>
              </p:ext>
            </p:extLst>
          </p:nvPr>
        </p:nvGraphicFramePr>
        <p:xfrm>
          <a:off x="488514" y="3542222"/>
          <a:ext cx="3945700" cy="2246631"/>
        </p:xfrm>
        <a:graphic>
          <a:graphicData uri="http://schemas.openxmlformats.org/drawingml/2006/table">
            <a:tbl>
              <a:tblPr firstRow="1" bandRow="1">
                <a:tableStyleId>{5C22544A-7EE6-4342-B048-85BDC9FD1C3A}</a:tableStyleId>
              </a:tblPr>
              <a:tblGrid>
                <a:gridCol w="1341687">
                  <a:extLst>
                    <a:ext uri="{9D8B030D-6E8A-4147-A177-3AD203B41FA5}">
                      <a16:colId xmlns:a16="http://schemas.microsoft.com/office/drawing/2014/main" val="903202612"/>
                    </a:ext>
                  </a:extLst>
                </a:gridCol>
                <a:gridCol w="1038259">
                  <a:extLst>
                    <a:ext uri="{9D8B030D-6E8A-4147-A177-3AD203B41FA5}">
                      <a16:colId xmlns:a16="http://schemas.microsoft.com/office/drawing/2014/main" val="4217336352"/>
                    </a:ext>
                  </a:extLst>
                </a:gridCol>
                <a:gridCol w="1565754">
                  <a:extLst>
                    <a:ext uri="{9D8B030D-6E8A-4147-A177-3AD203B41FA5}">
                      <a16:colId xmlns:a16="http://schemas.microsoft.com/office/drawing/2014/main" val="103137729"/>
                    </a:ext>
                  </a:extLst>
                </a:gridCol>
              </a:tblGrid>
              <a:tr h="476235">
                <a:tc gridSpan="3">
                  <a:txBody>
                    <a:bodyPr/>
                    <a:lstStyle/>
                    <a:p>
                      <a:pPr algn="ctr">
                        <a:lnSpc>
                          <a:spcPct val="150000"/>
                        </a:lnSpc>
                      </a:pPr>
                      <a:r>
                        <a:rPr lang="fr-FR" sz="1800" dirty="0">
                          <a:solidFill>
                            <a:schemeClr val="tx1"/>
                          </a:solidFill>
                        </a:rPr>
                        <a:t>Flip</a:t>
                      </a:r>
                    </a:p>
                  </a:txBody>
                  <a:tcPr>
                    <a:solidFill>
                      <a:schemeClr val="accent5">
                        <a:lumMod val="20000"/>
                        <a:lumOff val="80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32">
                <a:tc>
                  <a:txBody>
                    <a:bodyPr/>
                    <a:lstStyle/>
                    <a:p>
                      <a:endParaRPr lang="fr-FR" dirty="0"/>
                    </a:p>
                  </a:txBody>
                  <a:tcPr>
                    <a:solidFill>
                      <a:schemeClr val="accent5">
                        <a:lumMod val="20000"/>
                        <a:lumOff val="80000"/>
                      </a:schemeClr>
                    </a:solidFill>
                  </a:tcPr>
                </a:tc>
                <a:tc>
                  <a:txBody>
                    <a:bodyPr/>
                    <a:lstStyle/>
                    <a:p>
                      <a:pPr algn="ctr">
                        <a:lnSpc>
                          <a:spcPct val="200000"/>
                        </a:lnSpc>
                      </a:pPr>
                      <a:r>
                        <a:rPr lang="fr-FR" sz="1600" dirty="0"/>
                        <a:t>puis</a:t>
                      </a:r>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941811589"/>
                  </a:ext>
                </a:extLst>
              </a:tr>
              <a:tr h="590132">
                <a:tc>
                  <a:txBody>
                    <a:bodyPr/>
                    <a:lstStyle/>
                    <a:p>
                      <a:pPr algn="ctr"/>
                      <a:r>
                        <a:rPr lang="fr-FR" sz="1600" dirty="0"/>
                        <a:t>Flip</a:t>
                      </a:r>
                    </a:p>
                  </a:txBody>
                  <a:tcPr>
                    <a:solidFill>
                      <a:schemeClr val="accent5">
                        <a:lumMod val="20000"/>
                        <a:lumOff val="80000"/>
                      </a:schemeClr>
                    </a:solidFill>
                  </a:tcPr>
                </a:tc>
                <a:tc>
                  <a:txBody>
                    <a:bodyPr/>
                    <a:lstStyle/>
                    <a:p>
                      <a:endParaRPr lang="fr-FR" sz="1600" dirty="0"/>
                    </a:p>
                  </a:txBody>
                  <a:tcPr>
                    <a:solidFill>
                      <a:schemeClr val="accent5">
                        <a:lumMod val="20000"/>
                        <a:lumOff val="80000"/>
                      </a:schemeClr>
                    </a:solidFill>
                  </a:tcPr>
                </a:tc>
                <a:tc>
                  <a:txBody>
                    <a:bodyPr/>
                    <a:lstStyle/>
                    <a:p>
                      <a:r>
                        <a:rPr lang="fr-FR" sz="1600" dirty="0"/>
                        <a:t>Flip poisson</a:t>
                      </a:r>
                    </a:p>
                  </a:txBody>
                  <a:tcPr>
                    <a:solidFill>
                      <a:schemeClr val="accent5">
                        <a:lumMod val="20000"/>
                        <a:lumOff val="80000"/>
                      </a:schemeClr>
                    </a:solidFill>
                  </a:tcPr>
                </a:tc>
                <a:extLst>
                  <a:ext uri="{0D108BD9-81ED-4DB2-BD59-A6C34878D82A}">
                    <a16:rowId xmlns:a16="http://schemas.microsoft.com/office/drawing/2014/main" val="2830180118"/>
                  </a:ext>
                </a:extLst>
              </a:tr>
              <a:tr h="590132">
                <a:tc>
                  <a:txBody>
                    <a:bodyPr/>
                    <a:lstStyle/>
                    <a:p>
                      <a:pPr algn="ctr"/>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tc>
                  <a:txBody>
                    <a:bodyPr/>
                    <a:lstStyle/>
                    <a:p>
                      <a:endParaRPr lang="fr-FR" dirty="0"/>
                    </a:p>
                  </a:txBody>
                  <a:tcPr>
                    <a:solidFill>
                      <a:schemeClr val="accent5">
                        <a:lumMod val="20000"/>
                        <a:lumOff val="80000"/>
                      </a:schemeClr>
                    </a:solidFill>
                  </a:tcPr>
                </a:tc>
                <a:extLst>
                  <a:ext uri="{0D108BD9-81ED-4DB2-BD59-A6C34878D82A}">
                    <a16:rowId xmlns:a16="http://schemas.microsoft.com/office/drawing/2014/main" val="2135049602"/>
                  </a:ext>
                </a:extLst>
              </a:tr>
            </a:tbl>
          </a:graphicData>
        </a:graphic>
      </p:graphicFrame>
      <p:graphicFrame>
        <p:nvGraphicFramePr>
          <p:cNvPr id="14" name="Tableau 13">
            <a:extLst>
              <a:ext uri="{FF2B5EF4-FFF2-40B4-BE49-F238E27FC236}">
                <a16:creationId xmlns:a16="http://schemas.microsoft.com/office/drawing/2014/main" id="{49C2443F-E147-7E42-D154-6D96CCAEA1E6}"/>
              </a:ext>
            </a:extLst>
          </p:cNvPr>
          <p:cNvGraphicFramePr>
            <a:graphicFrameLocks noGrp="1"/>
          </p:cNvGraphicFramePr>
          <p:nvPr>
            <p:extLst>
              <p:ext uri="{D42A27DB-BD31-4B8C-83A1-F6EECF244321}">
                <p14:modId xmlns:p14="http://schemas.microsoft.com/office/powerpoint/2010/main" val="4285638697"/>
              </p:ext>
            </p:extLst>
          </p:nvPr>
        </p:nvGraphicFramePr>
        <p:xfrm>
          <a:off x="798274" y="530958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7" name="Image 6">
            <a:extLst>
              <a:ext uri="{FF2B5EF4-FFF2-40B4-BE49-F238E27FC236}">
                <a16:creationId xmlns:a16="http://schemas.microsoft.com/office/drawing/2014/main" id="{00000000-0008-0000-0000-00006B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74" y="3995235"/>
            <a:ext cx="419158" cy="543001"/>
          </a:xfrm>
          <a:prstGeom prst="rect">
            <a:avLst/>
          </a:prstGeom>
        </p:spPr>
      </p:pic>
      <p:sp>
        <p:nvSpPr>
          <p:cNvPr id="9" name="Rectangle 8">
            <a:extLst>
              <a:ext uri="{FF2B5EF4-FFF2-40B4-BE49-F238E27FC236}">
                <a16:creationId xmlns:a16="http://schemas.microsoft.com/office/drawing/2014/main" id="{4DB1191D-EED7-1891-843E-3A6E4C255858}"/>
              </a:ext>
            </a:extLst>
          </p:cNvPr>
          <p:cNvSpPr/>
          <p:nvPr/>
        </p:nvSpPr>
        <p:spPr>
          <a:xfrm>
            <a:off x="3134305" y="5266227"/>
            <a:ext cx="986319" cy="439602"/>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800" dirty="0">
                <a:solidFill>
                  <a:schemeClr val="tx1"/>
                </a:solidFill>
              </a:rPr>
              <a:t>AD </a:t>
            </a:r>
            <a:r>
              <a:rPr lang="fr-FR" sz="1000" dirty="0">
                <a:solidFill>
                  <a:schemeClr val="tx1"/>
                </a:solidFill>
              </a:rPr>
              <a:t> </a:t>
            </a:r>
            <a:r>
              <a:rPr lang="fr-FR" sz="1000" b="1" dirty="0">
                <a:solidFill>
                  <a:schemeClr val="tx1"/>
                </a:solidFill>
              </a:rPr>
              <a:t>D6 </a:t>
            </a:r>
            <a:r>
              <a:rPr lang="fr-FR" sz="1000" dirty="0">
                <a:solidFill>
                  <a:schemeClr val="tx1"/>
                </a:solidFill>
              </a:rPr>
              <a:t>devient </a:t>
            </a:r>
            <a:r>
              <a:rPr lang="fr-FR" sz="1000" b="1" dirty="0">
                <a:solidFill>
                  <a:schemeClr val="tx1"/>
                </a:solidFill>
              </a:rPr>
              <a:t>AD</a:t>
            </a:r>
          </a:p>
        </p:txBody>
      </p:sp>
      <p:pic>
        <p:nvPicPr>
          <p:cNvPr id="11" name="Image 10">
            <a:extLst>
              <a:ext uri="{FF2B5EF4-FFF2-40B4-BE49-F238E27FC236}">
                <a16:creationId xmlns:a16="http://schemas.microsoft.com/office/drawing/2014/main" id="{00000000-0008-0000-0000-000093000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305" y="4098634"/>
            <a:ext cx="710885" cy="450227"/>
          </a:xfrm>
          <a:prstGeom prst="rect">
            <a:avLst/>
          </a:prstGeom>
        </p:spPr>
      </p:pic>
      <p:pic>
        <p:nvPicPr>
          <p:cNvPr id="3" name="Image 2">
            <a:extLst>
              <a:ext uri="{FF2B5EF4-FFF2-40B4-BE49-F238E27FC236}">
                <a16:creationId xmlns:a16="http://schemas.microsoft.com/office/drawing/2014/main" id="{AF6DDBDE-A676-7DA7-19A3-F7DF0FA515A4}"/>
              </a:ext>
            </a:extLst>
          </p:cNvPr>
          <p:cNvPicPr>
            <a:picLocks noChangeAspect="1"/>
          </p:cNvPicPr>
          <p:nvPr/>
        </p:nvPicPr>
        <p:blipFill>
          <a:blip r:embed="rId4"/>
          <a:stretch>
            <a:fillRect/>
          </a:stretch>
        </p:blipFill>
        <p:spPr>
          <a:xfrm>
            <a:off x="8902238" y="496068"/>
            <a:ext cx="1280509" cy="785864"/>
          </a:xfrm>
          <a:prstGeom prst="rect">
            <a:avLst/>
          </a:prstGeom>
        </p:spPr>
      </p:pic>
      <p:sp>
        <p:nvSpPr>
          <p:cNvPr id="8" name="Rectangle 7">
            <a:extLst>
              <a:ext uri="{FF2B5EF4-FFF2-40B4-BE49-F238E27FC236}">
                <a16:creationId xmlns:a16="http://schemas.microsoft.com/office/drawing/2014/main" id="{DA63743E-B78C-EA5E-99AA-A2386AAB5D39}"/>
              </a:ext>
            </a:extLst>
          </p:cNvPr>
          <p:cNvSpPr/>
          <p:nvPr/>
        </p:nvSpPr>
        <p:spPr>
          <a:xfrm>
            <a:off x="4434213" y="2679190"/>
            <a:ext cx="5457753" cy="70702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schemeClr val="tx1"/>
                </a:solidFill>
              </a:rPr>
              <a:t>Sauf pour la souplesse AR</a:t>
            </a:r>
          </a:p>
        </p:txBody>
      </p:sp>
      <p:sp>
        <p:nvSpPr>
          <p:cNvPr id="15" name="Rectangle 14">
            <a:extLst>
              <a:ext uri="{FF2B5EF4-FFF2-40B4-BE49-F238E27FC236}">
                <a16:creationId xmlns:a16="http://schemas.microsoft.com/office/drawing/2014/main" id="{BC41BE27-9E1F-53D7-EB4E-74F29A1F0D2F}"/>
              </a:ext>
            </a:extLst>
          </p:cNvPr>
          <p:cNvSpPr/>
          <p:nvPr/>
        </p:nvSpPr>
        <p:spPr>
          <a:xfrm>
            <a:off x="8124193" y="5871696"/>
            <a:ext cx="1766170" cy="70702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0000"/>
                </a:solidFill>
              </a:rPr>
              <a:t>Elément non reconnu</a:t>
            </a:r>
          </a:p>
        </p:txBody>
      </p:sp>
      <p:graphicFrame>
        <p:nvGraphicFramePr>
          <p:cNvPr id="19" name="Tableau 18">
            <a:extLst>
              <a:ext uri="{FF2B5EF4-FFF2-40B4-BE49-F238E27FC236}">
                <a16:creationId xmlns:a16="http://schemas.microsoft.com/office/drawing/2014/main" id="{504D28C8-1626-246A-2D63-E5D101797C6F}"/>
              </a:ext>
            </a:extLst>
          </p:cNvPr>
          <p:cNvGraphicFramePr>
            <a:graphicFrameLocks noGrp="1"/>
          </p:cNvGraphicFramePr>
          <p:nvPr>
            <p:extLst>
              <p:ext uri="{D42A27DB-BD31-4B8C-83A1-F6EECF244321}">
                <p14:modId xmlns:p14="http://schemas.microsoft.com/office/powerpoint/2010/main" val="536034863"/>
              </p:ext>
            </p:extLst>
          </p:nvPr>
        </p:nvGraphicFramePr>
        <p:xfrm>
          <a:off x="4521146" y="3524713"/>
          <a:ext cx="5369217" cy="2264139"/>
        </p:xfrm>
        <a:graphic>
          <a:graphicData uri="http://schemas.openxmlformats.org/drawingml/2006/table">
            <a:tbl>
              <a:tblPr firstRow="1" bandRow="1">
                <a:tableStyleId>{5C22544A-7EE6-4342-B048-85BDC9FD1C3A}</a:tableStyleId>
              </a:tblPr>
              <a:tblGrid>
                <a:gridCol w="1789739">
                  <a:extLst>
                    <a:ext uri="{9D8B030D-6E8A-4147-A177-3AD203B41FA5}">
                      <a16:colId xmlns:a16="http://schemas.microsoft.com/office/drawing/2014/main" val="1707980414"/>
                    </a:ext>
                  </a:extLst>
                </a:gridCol>
                <a:gridCol w="1789739">
                  <a:extLst>
                    <a:ext uri="{9D8B030D-6E8A-4147-A177-3AD203B41FA5}">
                      <a16:colId xmlns:a16="http://schemas.microsoft.com/office/drawing/2014/main" val="2400620331"/>
                    </a:ext>
                  </a:extLst>
                </a:gridCol>
                <a:gridCol w="1789739">
                  <a:extLst>
                    <a:ext uri="{9D8B030D-6E8A-4147-A177-3AD203B41FA5}">
                      <a16:colId xmlns:a16="http://schemas.microsoft.com/office/drawing/2014/main" val="3543720954"/>
                    </a:ext>
                  </a:extLst>
                </a:gridCol>
              </a:tblGrid>
              <a:tr h="493413">
                <a:tc gridSpan="3">
                  <a:txBody>
                    <a:bodyPr/>
                    <a:lstStyle/>
                    <a:p>
                      <a:pPr algn="ctr"/>
                      <a:r>
                        <a:rPr lang="fr-FR" dirty="0">
                          <a:solidFill>
                            <a:schemeClr val="tx1"/>
                          </a:solidFill>
                        </a:rPr>
                        <a:t>Souplesse AR</a:t>
                      </a:r>
                    </a:p>
                  </a:txBody>
                  <a:tcPr>
                    <a:solidFill>
                      <a:schemeClr val="accent3">
                        <a:lumMod val="20000"/>
                        <a:lumOff val="80000"/>
                      </a:schemeClr>
                    </a:solidFill>
                  </a:tcPr>
                </a:tc>
                <a:tc hMerge="1">
                  <a:txBody>
                    <a:bodyPr/>
                    <a:lstStyle/>
                    <a:p>
                      <a:endParaRPr lang="fr-FR" dirty="0"/>
                    </a:p>
                  </a:txBody>
                  <a:tcPr>
                    <a:solidFill>
                      <a:schemeClr val="accent3">
                        <a:lumMod val="20000"/>
                        <a:lumOff val="80000"/>
                      </a:schemeClr>
                    </a:solidFill>
                  </a:tcPr>
                </a:tc>
                <a:tc hMerge="1">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1561324845"/>
                  </a:ext>
                </a:extLst>
              </a:tr>
              <a:tr h="590242">
                <a:tc>
                  <a:txBody>
                    <a:bodyPr/>
                    <a:lstStyle/>
                    <a:p>
                      <a:endParaRPr lang="fr-FR"/>
                    </a:p>
                  </a:txBody>
                  <a:tcPr>
                    <a:solidFill>
                      <a:schemeClr val="accent3">
                        <a:lumMod val="20000"/>
                        <a:lumOff val="80000"/>
                      </a:schemeClr>
                    </a:solidFill>
                  </a:tcPr>
                </a:tc>
                <a:tc>
                  <a:txBody>
                    <a:bodyPr/>
                    <a:lstStyle/>
                    <a:p>
                      <a:pPr algn="ctr">
                        <a:lnSpc>
                          <a:spcPct val="150000"/>
                        </a:lnSpc>
                      </a:pPr>
                      <a:r>
                        <a:rPr lang="fr-FR" b="1" dirty="0"/>
                        <a:t>puis</a:t>
                      </a:r>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707485476"/>
                  </a:ext>
                </a:extLst>
              </a:tr>
              <a:tr h="590242">
                <a:tc>
                  <a:txBody>
                    <a:bodyPr/>
                    <a:lstStyle/>
                    <a:p>
                      <a:pPr algn="ctr"/>
                      <a:r>
                        <a:rPr lang="fr-FR" sz="1200" dirty="0"/>
                        <a:t>Souplesse AR + Saut vertical</a:t>
                      </a:r>
                    </a:p>
                  </a:txBody>
                  <a:tcPr>
                    <a:solidFill>
                      <a:schemeClr val="accent3">
                        <a:lumMod val="20000"/>
                        <a:lumOff val="80000"/>
                      </a:schemeClr>
                    </a:solidFill>
                  </a:tcPr>
                </a:tc>
                <a:tc>
                  <a:txBody>
                    <a:bodyPr/>
                    <a:lstStyle/>
                    <a:p>
                      <a:endParaRPr lang="fr-FR"/>
                    </a:p>
                  </a:txBody>
                  <a:tcPr>
                    <a:solidFill>
                      <a:schemeClr val="accent3">
                        <a:lumMod val="20000"/>
                        <a:lumOff val="80000"/>
                      </a:schemeClr>
                    </a:solidFill>
                  </a:tcPr>
                </a:tc>
                <a:tc>
                  <a:txBody>
                    <a:bodyPr/>
                    <a:lstStyle/>
                    <a:p>
                      <a:pPr algn="ctr">
                        <a:lnSpc>
                          <a:spcPct val="150000"/>
                        </a:lnSpc>
                      </a:pPr>
                      <a:r>
                        <a:rPr lang="fr-FR" sz="1200" dirty="0"/>
                        <a:t>Souplesse poisson</a:t>
                      </a:r>
                    </a:p>
                  </a:txBody>
                  <a:tcPr>
                    <a:solidFill>
                      <a:schemeClr val="accent3">
                        <a:lumMod val="20000"/>
                        <a:lumOff val="80000"/>
                      </a:schemeClr>
                    </a:solidFill>
                  </a:tcPr>
                </a:tc>
                <a:extLst>
                  <a:ext uri="{0D108BD9-81ED-4DB2-BD59-A6C34878D82A}">
                    <a16:rowId xmlns:a16="http://schemas.microsoft.com/office/drawing/2014/main" val="3249183474"/>
                  </a:ext>
                </a:extLst>
              </a:tr>
              <a:tr h="590242">
                <a:tc>
                  <a:txBody>
                    <a:bodyPr/>
                    <a:lstStyle/>
                    <a:p>
                      <a:endParaRPr lang="fr-FR"/>
                    </a:p>
                  </a:txBody>
                  <a:tcPr>
                    <a:solidFill>
                      <a:schemeClr val="accent3">
                        <a:lumMod val="20000"/>
                        <a:lumOff val="80000"/>
                      </a:schemeClr>
                    </a:solidFill>
                  </a:tcPr>
                </a:tc>
                <a:tc>
                  <a:txBody>
                    <a:bodyPr/>
                    <a:lstStyle/>
                    <a:p>
                      <a:endParaRPr lang="fr-FR"/>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1772344700"/>
                  </a:ext>
                </a:extLst>
              </a:tr>
            </a:tbl>
          </a:graphicData>
        </a:graphic>
      </p:graphicFrame>
      <p:pic>
        <p:nvPicPr>
          <p:cNvPr id="20" name="Image 19">
            <a:extLst>
              <a:ext uri="{FF2B5EF4-FFF2-40B4-BE49-F238E27FC236}">
                <a16:creationId xmlns:a16="http://schemas.microsoft.com/office/drawing/2014/main" id="{B12A5CAB-8E6B-D8C1-EC27-A5DAB883E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563" y="4008861"/>
            <a:ext cx="417600" cy="540000"/>
          </a:xfrm>
          <a:prstGeom prst="rect">
            <a:avLst/>
          </a:prstGeom>
        </p:spPr>
      </p:pic>
      <p:pic>
        <p:nvPicPr>
          <p:cNvPr id="21" name="Image 20">
            <a:extLst>
              <a:ext uri="{FF2B5EF4-FFF2-40B4-BE49-F238E27FC236}">
                <a16:creationId xmlns:a16="http://schemas.microsoft.com/office/drawing/2014/main" id="{D37FD698-1979-59B2-C0B3-0F9E900863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6544" y="4053747"/>
            <a:ext cx="165600" cy="540000"/>
          </a:xfrm>
          <a:prstGeom prst="rect">
            <a:avLst/>
          </a:prstGeom>
        </p:spPr>
      </p:pic>
      <p:graphicFrame>
        <p:nvGraphicFramePr>
          <p:cNvPr id="22" name="Tableau 21">
            <a:extLst>
              <a:ext uri="{FF2B5EF4-FFF2-40B4-BE49-F238E27FC236}">
                <a16:creationId xmlns:a16="http://schemas.microsoft.com/office/drawing/2014/main" id="{A322F816-187D-DD27-D1F7-0ED1F84BB375}"/>
              </a:ext>
            </a:extLst>
          </p:cNvPr>
          <p:cNvGraphicFramePr>
            <a:graphicFrameLocks noGrp="1"/>
          </p:cNvGraphicFramePr>
          <p:nvPr>
            <p:extLst>
              <p:ext uri="{D42A27DB-BD31-4B8C-83A1-F6EECF244321}">
                <p14:modId xmlns:p14="http://schemas.microsoft.com/office/powerpoint/2010/main" val="4089646032"/>
              </p:ext>
            </p:extLst>
          </p:nvPr>
        </p:nvGraphicFramePr>
        <p:xfrm>
          <a:off x="5049208" y="5296736"/>
          <a:ext cx="590221" cy="396240"/>
        </p:xfrm>
        <a:graphic>
          <a:graphicData uri="http://schemas.openxmlformats.org/drawingml/2006/table">
            <a:tbl>
              <a:tblPr firstRow="1" bandRow="1">
                <a:tableStyleId>{5C22544A-7EE6-4342-B048-85BDC9FD1C3A}</a:tableStyleId>
              </a:tblPr>
              <a:tblGrid>
                <a:gridCol w="590221">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noFill/>
                  </a:tcPr>
                </a:tc>
                <a:extLst>
                  <a:ext uri="{0D108BD9-81ED-4DB2-BD59-A6C34878D82A}">
                    <a16:rowId xmlns:a16="http://schemas.microsoft.com/office/drawing/2014/main" val="434361808"/>
                  </a:ext>
                </a:extLst>
              </a:tr>
            </a:tbl>
          </a:graphicData>
        </a:graphic>
      </p:graphicFrame>
      <p:pic>
        <p:nvPicPr>
          <p:cNvPr id="23" name="Image 22">
            <a:extLst>
              <a:ext uri="{FF2B5EF4-FFF2-40B4-BE49-F238E27FC236}">
                <a16:creationId xmlns:a16="http://schemas.microsoft.com/office/drawing/2014/main" id="{8CA61B30-671C-9C21-A821-E9A52EC9EB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0204" y="4109259"/>
            <a:ext cx="694108" cy="439602"/>
          </a:xfrm>
          <a:prstGeom prst="rect">
            <a:avLst/>
          </a:prstGeom>
        </p:spPr>
      </p:pic>
      <p:sp>
        <p:nvSpPr>
          <p:cNvPr id="24" name="Flèche : haut 23">
            <a:extLst>
              <a:ext uri="{FF2B5EF4-FFF2-40B4-BE49-F238E27FC236}">
                <a16:creationId xmlns:a16="http://schemas.microsoft.com/office/drawing/2014/main" id="{55126E17-8EDB-7EC8-F328-6B0CAF8E30AF}"/>
              </a:ext>
            </a:extLst>
          </p:cNvPr>
          <p:cNvSpPr/>
          <p:nvPr/>
        </p:nvSpPr>
        <p:spPr>
          <a:xfrm>
            <a:off x="8829071" y="5492876"/>
            <a:ext cx="410966" cy="240327"/>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36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2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6000"/>
                            </p:stCondLst>
                            <p:childTnLst>
                              <p:par>
                                <p:cTn id="13" presetID="22" presetClass="entr" presetSubtype="4"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7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16" presetClass="entr" presetSubtype="21" fill="hold"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9000"/>
                            </p:stCondLst>
                            <p:childTnLst>
                              <p:par>
                                <p:cTn id="24" presetID="2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95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16" presetClass="entr" presetSubtype="21"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par>
                          <p:cTn id="50" fill="hold">
                            <p:stCondLst>
                              <p:cond delay="2500"/>
                            </p:stCondLst>
                            <p:childTnLst>
                              <p:par>
                                <p:cTn id="51" presetID="6" presetClass="entr" presetSubtype="16" fill="hold" nodeType="afterEffect">
                                  <p:stCondLst>
                                    <p:cond delay="1000"/>
                                  </p:stCondLst>
                                  <p:childTnLst>
                                    <p:set>
                                      <p:cBhvr>
                                        <p:cTn id="52" dur="1" fill="hold">
                                          <p:stCondLst>
                                            <p:cond delay="0"/>
                                          </p:stCondLst>
                                        </p:cTn>
                                        <p:tgtEl>
                                          <p:spTgt spid="23"/>
                                        </p:tgtEl>
                                        <p:attrNameLst>
                                          <p:attrName>style.visibility</p:attrName>
                                        </p:attrNameLst>
                                      </p:cBhvr>
                                      <p:to>
                                        <p:strVal val="visible"/>
                                      </p:to>
                                    </p:set>
                                    <p:animEffect transition="in" filter="circle(in)">
                                      <p:cBhvr>
                                        <p:cTn id="53" dur="500"/>
                                        <p:tgtEl>
                                          <p:spTgt spid="23"/>
                                        </p:tgtEl>
                                      </p:cBhvr>
                                    </p:animEffect>
                                  </p:childTnLst>
                                </p:cTn>
                              </p:par>
                              <p:par>
                                <p:cTn id="54" presetID="6" presetClass="entr" presetSubtype="16" fill="hold" grpId="0" nodeType="withEffect">
                                  <p:stCondLst>
                                    <p:cond delay="1000"/>
                                  </p:stCondLst>
                                  <p:childTnLst>
                                    <p:set>
                                      <p:cBhvr>
                                        <p:cTn id="55" dur="1" fill="hold">
                                          <p:stCondLst>
                                            <p:cond delay="0"/>
                                          </p:stCondLst>
                                        </p:cTn>
                                        <p:tgtEl>
                                          <p:spTgt spid="24"/>
                                        </p:tgtEl>
                                        <p:attrNameLst>
                                          <p:attrName>style.visibility</p:attrName>
                                        </p:attrNameLst>
                                      </p:cBhvr>
                                      <p:to>
                                        <p:strVal val="visible"/>
                                      </p:to>
                                    </p:set>
                                    <p:animEffect transition="in" filter="circle(in)">
                                      <p:cBhvr>
                                        <p:cTn id="56" dur="500"/>
                                        <p:tgtEl>
                                          <p:spTgt spid="24"/>
                                        </p:tgtEl>
                                      </p:cBhvr>
                                    </p:animEffect>
                                  </p:childTnLst>
                                </p:cTn>
                              </p:par>
                              <p:par>
                                <p:cTn id="57" presetID="22" presetClass="entr" presetSubtype="4" fill="hold" grpId="0" nodeType="withEffect">
                                  <p:stCondLst>
                                    <p:cond delay="100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5"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1401E-3099-951B-1641-78E379A3FAF4}"/>
              </a:ext>
            </a:extLst>
          </p:cNvPr>
          <p:cNvSpPr>
            <a:spLocks noGrp="1"/>
          </p:cNvSpPr>
          <p:nvPr>
            <p:ph type="title"/>
          </p:nvPr>
        </p:nvSpPr>
        <p:spPr/>
        <p:txBody>
          <a:bodyPr/>
          <a:lstStyle/>
          <a:p>
            <a:r>
              <a:rPr lang="fr-FR" sz="2800" cap="none" dirty="0"/>
              <a:t>Précisions</a:t>
            </a:r>
          </a:p>
        </p:txBody>
      </p:sp>
      <p:sp>
        <p:nvSpPr>
          <p:cNvPr id="4" name="Rectangle 3">
            <a:extLst>
              <a:ext uri="{FF2B5EF4-FFF2-40B4-BE49-F238E27FC236}">
                <a16:creationId xmlns:a16="http://schemas.microsoft.com/office/drawing/2014/main" id="{807542B1-F095-42FD-78AE-540FD718C49E}"/>
              </a:ext>
            </a:extLst>
          </p:cNvPr>
          <p:cNvSpPr/>
          <p:nvPr/>
        </p:nvSpPr>
        <p:spPr>
          <a:xfrm>
            <a:off x="283918" y="1375496"/>
            <a:ext cx="9955104" cy="1287168"/>
          </a:xfrm>
          <a:prstGeom prst="rect">
            <a:avLst/>
          </a:prstGeom>
        </p:spPr>
        <p:txBody>
          <a:bodyPr wrap="square" lIns="104287" tIns="52144" rIns="104287" bIns="52144">
            <a:spAutoFit/>
          </a:bodyPr>
          <a:lstStyle/>
          <a:p>
            <a:pPr marL="342900" lvl="1" indent="-342900" algn="just">
              <a:spcAft>
                <a:spcPct val="20000"/>
              </a:spcAft>
              <a:buFont typeface="Arial" panose="020B0604020202020204" pitchFamily="34" charset="0"/>
              <a:buChar char="•"/>
            </a:pPr>
            <a:r>
              <a:rPr lang="fr-FR" sz="2400" dirty="0"/>
              <a:t>Un ATR de la grille non tenu sera pénalisé de 1,00 Pt quand il fait partie des difficultés 6èmes retenues pour la Note D.</a:t>
            </a:r>
          </a:p>
          <a:p>
            <a:pPr marL="0" lvl="1" algn="just">
              <a:spcAft>
                <a:spcPct val="20000"/>
              </a:spcAft>
            </a:pPr>
            <a:r>
              <a:rPr lang="fr-FR" sz="2400" b="1" u="sng" dirty="0"/>
              <a:t>Exemples :</a:t>
            </a:r>
            <a:endParaRPr lang="fr-FR" sz="2000" dirty="0"/>
          </a:p>
        </p:txBody>
      </p:sp>
      <p:graphicFrame>
        <p:nvGraphicFramePr>
          <p:cNvPr id="6" name="Tableau 5">
            <a:extLst>
              <a:ext uri="{FF2B5EF4-FFF2-40B4-BE49-F238E27FC236}">
                <a16:creationId xmlns:a16="http://schemas.microsoft.com/office/drawing/2014/main" id="{C263475E-2B2A-CBF7-8859-4BA1F9E7F042}"/>
              </a:ext>
            </a:extLst>
          </p:cNvPr>
          <p:cNvGraphicFramePr>
            <a:graphicFrameLocks noGrp="1"/>
          </p:cNvGraphicFramePr>
          <p:nvPr>
            <p:extLst>
              <p:ext uri="{D42A27DB-BD31-4B8C-83A1-F6EECF244321}">
                <p14:modId xmlns:p14="http://schemas.microsoft.com/office/powerpoint/2010/main" val="217235762"/>
              </p:ext>
            </p:extLst>
          </p:nvPr>
        </p:nvGraphicFramePr>
        <p:xfrm>
          <a:off x="468315" y="2673771"/>
          <a:ext cx="9791698" cy="1672391"/>
        </p:xfrm>
        <a:graphic>
          <a:graphicData uri="http://schemas.openxmlformats.org/drawingml/2006/table">
            <a:tbl>
              <a:tblPr firstRow="1" bandRow="1">
                <a:tableStyleId>{5C22544A-7EE6-4342-B048-85BDC9FD1C3A}</a:tableStyleId>
              </a:tblPr>
              <a:tblGrid>
                <a:gridCol w="1398814">
                  <a:extLst>
                    <a:ext uri="{9D8B030D-6E8A-4147-A177-3AD203B41FA5}">
                      <a16:colId xmlns:a16="http://schemas.microsoft.com/office/drawing/2014/main" val="903202612"/>
                    </a:ext>
                  </a:extLst>
                </a:gridCol>
                <a:gridCol w="1398814">
                  <a:extLst>
                    <a:ext uri="{9D8B030D-6E8A-4147-A177-3AD203B41FA5}">
                      <a16:colId xmlns:a16="http://schemas.microsoft.com/office/drawing/2014/main" val="4217336352"/>
                    </a:ext>
                  </a:extLst>
                </a:gridCol>
                <a:gridCol w="1398814">
                  <a:extLst>
                    <a:ext uri="{9D8B030D-6E8A-4147-A177-3AD203B41FA5}">
                      <a16:colId xmlns:a16="http://schemas.microsoft.com/office/drawing/2014/main" val="103137729"/>
                    </a:ext>
                  </a:extLst>
                </a:gridCol>
                <a:gridCol w="1398814">
                  <a:extLst>
                    <a:ext uri="{9D8B030D-6E8A-4147-A177-3AD203B41FA5}">
                      <a16:colId xmlns:a16="http://schemas.microsoft.com/office/drawing/2014/main" val="76167673"/>
                    </a:ext>
                  </a:extLst>
                </a:gridCol>
                <a:gridCol w="1398814">
                  <a:extLst>
                    <a:ext uri="{9D8B030D-6E8A-4147-A177-3AD203B41FA5}">
                      <a16:colId xmlns:a16="http://schemas.microsoft.com/office/drawing/2014/main" val="4103722504"/>
                    </a:ext>
                  </a:extLst>
                </a:gridCol>
                <a:gridCol w="1398814">
                  <a:extLst>
                    <a:ext uri="{9D8B030D-6E8A-4147-A177-3AD203B41FA5}">
                      <a16:colId xmlns:a16="http://schemas.microsoft.com/office/drawing/2014/main" val="1310345801"/>
                    </a:ext>
                  </a:extLst>
                </a:gridCol>
                <a:gridCol w="1398814">
                  <a:extLst>
                    <a:ext uri="{9D8B030D-6E8A-4147-A177-3AD203B41FA5}">
                      <a16:colId xmlns:a16="http://schemas.microsoft.com/office/drawing/2014/main" val="1952728906"/>
                    </a:ext>
                  </a:extLst>
                </a:gridCol>
              </a:tblGrid>
              <a:tr h="476210">
                <a:tc gridSpan="7">
                  <a:txBody>
                    <a:bodyPr/>
                    <a:lstStyle/>
                    <a:p>
                      <a:pPr algn="ctr">
                        <a:lnSpc>
                          <a:spcPct val="150000"/>
                        </a:lnSpc>
                      </a:pPr>
                      <a:r>
                        <a:rPr lang="fr-FR" sz="2000" dirty="0">
                          <a:solidFill>
                            <a:srgbClr val="FF0000"/>
                          </a:solidFill>
                        </a:rPr>
                        <a:t>ATR non tenu pénalisé de 1,00 Pt</a:t>
                      </a:r>
                    </a:p>
                  </a:txBody>
                  <a:tcPr>
                    <a:solidFill>
                      <a:schemeClr val="bg1">
                        <a:lumMod val="85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bg1">
                        <a:lumMod val="85000"/>
                      </a:schemeClr>
                    </a:solidFill>
                  </a:tcPr>
                </a:tc>
                <a:tc>
                  <a:txBody>
                    <a:bodyPr/>
                    <a:lstStyle/>
                    <a:p>
                      <a:pPr>
                        <a:lnSpc>
                          <a:spcPct val="250000"/>
                        </a:lnSpc>
                      </a:pPr>
                      <a:r>
                        <a:rPr lang="fr-FR" sz="1050" dirty="0"/>
                        <a:t>                 non tenu</a:t>
                      </a:r>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941811589"/>
                  </a:ext>
                </a:extLst>
              </a:tr>
              <a:tr h="590101">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2830180118"/>
                  </a:ext>
                </a:extLst>
              </a:tr>
            </a:tbl>
          </a:graphicData>
        </a:graphic>
      </p:graphicFrame>
      <p:graphicFrame>
        <p:nvGraphicFramePr>
          <p:cNvPr id="14" name="Tableau 13">
            <a:extLst>
              <a:ext uri="{FF2B5EF4-FFF2-40B4-BE49-F238E27FC236}">
                <a16:creationId xmlns:a16="http://schemas.microsoft.com/office/drawing/2014/main" id="{49C2443F-E147-7E42-D154-6D96CCAEA1E6}"/>
              </a:ext>
            </a:extLst>
          </p:cNvPr>
          <p:cNvGraphicFramePr>
            <a:graphicFrameLocks noGrp="1"/>
          </p:cNvGraphicFramePr>
          <p:nvPr>
            <p:extLst>
              <p:ext uri="{D42A27DB-BD31-4B8C-83A1-F6EECF244321}">
                <p14:modId xmlns:p14="http://schemas.microsoft.com/office/powerpoint/2010/main" val="3374999659"/>
              </p:ext>
            </p:extLst>
          </p:nvPr>
        </p:nvGraphicFramePr>
        <p:xfrm>
          <a:off x="2186197" y="3875230"/>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solidFill>
                      <a:srgbClr val="92D050"/>
                    </a:solidFill>
                  </a:tcPr>
                </a:tc>
                <a:extLst>
                  <a:ext uri="{0D108BD9-81ED-4DB2-BD59-A6C34878D82A}">
                    <a16:rowId xmlns:a16="http://schemas.microsoft.com/office/drawing/2014/main" val="434361808"/>
                  </a:ext>
                </a:extLst>
              </a:tr>
            </a:tbl>
          </a:graphicData>
        </a:graphic>
      </p:graphicFrame>
      <p:pic>
        <p:nvPicPr>
          <p:cNvPr id="3" name="Image 2">
            <a:extLst>
              <a:ext uri="{FF2B5EF4-FFF2-40B4-BE49-F238E27FC236}">
                <a16:creationId xmlns:a16="http://schemas.microsoft.com/office/drawing/2014/main" id="{6C6E0DC6-9DD3-BD60-9FAE-54DB120C8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02" y="3180061"/>
            <a:ext cx="371527" cy="543001"/>
          </a:xfrm>
          <a:prstGeom prst="rect">
            <a:avLst/>
          </a:prstGeom>
        </p:spPr>
      </p:pic>
      <p:graphicFrame>
        <p:nvGraphicFramePr>
          <p:cNvPr id="15" name="Tableau 14">
            <a:extLst>
              <a:ext uri="{FF2B5EF4-FFF2-40B4-BE49-F238E27FC236}">
                <a16:creationId xmlns:a16="http://schemas.microsoft.com/office/drawing/2014/main" id="{C5C70E98-D072-46B3-C89C-3CBFE8CD383C}"/>
              </a:ext>
            </a:extLst>
          </p:cNvPr>
          <p:cNvGraphicFramePr>
            <a:graphicFrameLocks noGrp="1"/>
          </p:cNvGraphicFramePr>
          <p:nvPr>
            <p:extLst>
              <p:ext uri="{D42A27DB-BD31-4B8C-83A1-F6EECF244321}">
                <p14:modId xmlns:p14="http://schemas.microsoft.com/office/powerpoint/2010/main" val="2152970346"/>
              </p:ext>
            </p:extLst>
          </p:nvPr>
        </p:nvGraphicFramePr>
        <p:xfrm>
          <a:off x="836402" y="385669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16" name="Image 15">
            <a:extLst>
              <a:ext uri="{FF2B5EF4-FFF2-40B4-BE49-F238E27FC236}">
                <a16:creationId xmlns:a16="http://schemas.microsoft.com/office/drawing/2014/main" id="{E5A3B1F8-C26C-F0AA-6887-B1CD567CBA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242" y="3232310"/>
            <a:ext cx="224432" cy="492023"/>
          </a:xfrm>
          <a:prstGeom prst="rect">
            <a:avLst/>
          </a:prstGeom>
        </p:spPr>
      </p:pic>
      <p:pic>
        <p:nvPicPr>
          <p:cNvPr id="17" name="Image 16">
            <a:extLst>
              <a:ext uri="{FF2B5EF4-FFF2-40B4-BE49-F238E27FC236}">
                <a16:creationId xmlns:a16="http://schemas.microsoft.com/office/drawing/2014/main" id="{9CB4AFF1-ADE8-A0C6-111D-FAAA2E9647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828" y="3200409"/>
            <a:ext cx="647790" cy="543001"/>
          </a:xfrm>
          <a:prstGeom prst="rect">
            <a:avLst/>
          </a:prstGeom>
        </p:spPr>
      </p:pic>
      <p:pic>
        <p:nvPicPr>
          <p:cNvPr id="18" name="Image 17">
            <a:extLst>
              <a:ext uri="{FF2B5EF4-FFF2-40B4-BE49-F238E27FC236}">
                <a16:creationId xmlns:a16="http://schemas.microsoft.com/office/drawing/2014/main" id="{1DF31284-04BE-E2BD-8036-4FF3BDD2EB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9357" y="3170398"/>
            <a:ext cx="428685" cy="543001"/>
          </a:xfrm>
          <a:prstGeom prst="rect">
            <a:avLst/>
          </a:prstGeom>
        </p:spPr>
      </p:pic>
      <p:graphicFrame>
        <p:nvGraphicFramePr>
          <p:cNvPr id="8" name="Tableau 7">
            <a:extLst>
              <a:ext uri="{FF2B5EF4-FFF2-40B4-BE49-F238E27FC236}">
                <a16:creationId xmlns:a16="http://schemas.microsoft.com/office/drawing/2014/main" id="{B5CFDFE9-1C07-2DD5-F4BE-D73CCF8EF0EE}"/>
              </a:ext>
            </a:extLst>
          </p:cNvPr>
          <p:cNvGraphicFramePr>
            <a:graphicFrameLocks noGrp="1"/>
          </p:cNvGraphicFramePr>
          <p:nvPr>
            <p:extLst>
              <p:ext uri="{D42A27DB-BD31-4B8C-83A1-F6EECF244321}">
                <p14:modId xmlns:p14="http://schemas.microsoft.com/office/powerpoint/2010/main" val="2642700850"/>
              </p:ext>
            </p:extLst>
          </p:nvPr>
        </p:nvGraphicFramePr>
        <p:xfrm>
          <a:off x="3582024" y="388351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9" name="Tableau 8">
            <a:extLst>
              <a:ext uri="{FF2B5EF4-FFF2-40B4-BE49-F238E27FC236}">
                <a16:creationId xmlns:a16="http://schemas.microsoft.com/office/drawing/2014/main" id="{FE9D95C6-FFEF-BE58-999E-9DFD4227B429}"/>
              </a:ext>
            </a:extLst>
          </p:cNvPr>
          <p:cNvGraphicFramePr>
            <a:graphicFrameLocks noGrp="1"/>
          </p:cNvGraphicFramePr>
          <p:nvPr>
            <p:extLst>
              <p:ext uri="{D42A27DB-BD31-4B8C-83A1-F6EECF244321}">
                <p14:modId xmlns:p14="http://schemas.microsoft.com/office/powerpoint/2010/main" val="2531257953"/>
              </p:ext>
            </p:extLst>
          </p:nvPr>
        </p:nvGraphicFramePr>
        <p:xfrm>
          <a:off x="5004374" y="387604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solidFill>
                      <a:srgbClr val="92D050"/>
                    </a:solidFill>
                  </a:tcPr>
                </a:tc>
                <a:extLst>
                  <a:ext uri="{0D108BD9-81ED-4DB2-BD59-A6C34878D82A}">
                    <a16:rowId xmlns:a16="http://schemas.microsoft.com/office/drawing/2014/main" val="434361808"/>
                  </a:ext>
                </a:extLst>
              </a:tr>
            </a:tbl>
          </a:graphicData>
        </a:graphic>
      </p:graphicFrame>
      <p:pic>
        <p:nvPicPr>
          <p:cNvPr id="11" name="Image 10">
            <a:extLst>
              <a:ext uri="{FF2B5EF4-FFF2-40B4-BE49-F238E27FC236}">
                <a16:creationId xmlns:a16="http://schemas.microsoft.com/office/drawing/2014/main" id="{06882238-39CE-211C-CA2B-186111797F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8253" y="3247056"/>
            <a:ext cx="329464" cy="426806"/>
          </a:xfrm>
          <a:prstGeom prst="rect">
            <a:avLst/>
          </a:prstGeom>
        </p:spPr>
      </p:pic>
      <p:graphicFrame>
        <p:nvGraphicFramePr>
          <p:cNvPr id="13" name="Tableau 12">
            <a:extLst>
              <a:ext uri="{FF2B5EF4-FFF2-40B4-BE49-F238E27FC236}">
                <a16:creationId xmlns:a16="http://schemas.microsoft.com/office/drawing/2014/main" id="{D55E32FE-2E4D-F474-5FFA-978E26D3AA3E}"/>
              </a:ext>
            </a:extLst>
          </p:cNvPr>
          <p:cNvGraphicFramePr>
            <a:graphicFrameLocks noGrp="1"/>
          </p:cNvGraphicFramePr>
          <p:nvPr>
            <p:extLst>
              <p:ext uri="{D42A27DB-BD31-4B8C-83A1-F6EECF244321}">
                <p14:modId xmlns:p14="http://schemas.microsoft.com/office/powerpoint/2010/main" val="2520702461"/>
              </p:ext>
            </p:extLst>
          </p:nvPr>
        </p:nvGraphicFramePr>
        <p:xfrm>
          <a:off x="6418230" y="3874488"/>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solidFill>
                      <a:srgbClr val="92D050"/>
                    </a:solidFill>
                  </a:tcPr>
                </a:tc>
                <a:extLst>
                  <a:ext uri="{0D108BD9-81ED-4DB2-BD59-A6C34878D82A}">
                    <a16:rowId xmlns:a16="http://schemas.microsoft.com/office/drawing/2014/main" val="434361808"/>
                  </a:ext>
                </a:extLst>
              </a:tr>
            </a:tbl>
          </a:graphicData>
        </a:graphic>
      </p:graphicFrame>
      <p:pic>
        <p:nvPicPr>
          <p:cNvPr id="19" name="Image 18">
            <a:extLst>
              <a:ext uri="{FF2B5EF4-FFF2-40B4-BE49-F238E27FC236}">
                <a16:creationId xmlns:a16="http://schemas.microsoft.com/office/drawing/2014/main" id="{483E08A6-57AA-805F-2521-A8A9F79EFC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4337" y="3258506"/>
            <a:ext cx="382819" cy="484904"/>
          </a:xfrm>
          <a:prstGeom prst="rect">
            <a:avLst/>
          </a:prstGeom>
        </p:spPr>
      </p:pic>
      <p:graphicFrame>
        <p:nvGraphicFramePr>
          <p:cNvPr id="20" name="Tableau 19">
            <a:extLst>
              <a:ext uri="{FF2B5EF4-FFF2-40B4-BE49-F238E27FC236}">
                <a16:creationId xmlns:a16="http://schemas.microsoft.com/office/drawing/2014/main" id="{F8AD64AD-28C4-CE5A-9F0D-56992264FEDA}"/>
              </a:ext>
            </a:extLst>
          </p:cNvPr>
          <p:cNvGraphicFramePr>
            <a:graphicFrameLocks noGrp="1"/>
          </p:cNvGraphicFramePr>
          <p:nvPr>
            <p:extLst>
              <p:ext uri="{D42A27DB-BD31-4B8C-83A1-F6EECF244321}">
                <p14:modId xmlns:p14="http://schemas.microsoft.com/office/powerpoint/2010/main" val="1891179514"/>
              </p:ext>
            </p:extLst>
          </p:nvPr>
        </p:nvGraphicFramePr>
        <p:xfrm>
          <a:off x="7709224" y="387166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21" name="Image 20">
            <a:extLst>
              <a:ext uri="{FF2B5EF4-FFF2-40B4-BE49-F238E27FC236}">
                <a16:creationId xmlns:a16="http://schemas.microsoft.com/office/drawing/2014/main" id="{00000000-0008-0000-0000-0000790000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8251" y="3255011"/>
            <a:ext cx="484904" cy="484904"/>
          </a:xfrm>
          <a:prstGeom prst="rect">
            <a:avLst/>
          </a:prstGeom>
        </p:spPr>
      </p:pic>
      <p:graphicFrame>
        <p:nvGraphicFramePr>
          <p:cNvPr id="22" name="Tableau 21">
            <a:extLst>
              <a:ext uri="{FF2B5EF4-FFF2-40B4-BE49-F238E27FC236}">
                <a16:creationId xmlns:a16="http://schemas.microsoft.com/office/drawing/2014/main" id="{9B472491-72D1-F2C5-D385-38B1E96DE230}"/>
              </a:ext>
            </a:extLst>
          </p:cNvPr>
          <p:cNvGraphicFramePr>
            <a:graphicFrameLocks noGrp="1"/>
          </p:cNvGraphicFramePr>
          <p:nvPr>
            <p:extLst>
              <p:ext uri="{D42A27DB-BD31-4B8C-83A1-F6EECF244321}">
                <p14:modId xmlns:p14="http://schemas.microsoft.com/office/powerpoint/2010/main" val="4126008021"/>
              </p:ext>
            </p:extLst>
          </p:nvPr>
        </p:nvGraphicFramePr>
        <p:xfrm>
          <a:off x="9239893" y="3853792"/>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27369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4" name="Tableau 23">
            <a:extLst>
              <a:ext uri="{FF2B5EF4-FFF2-40B4-BE49-F238E27FC236}">
                <a16:creationId xmlns:a16="http://schemas.microsoft.com/office/drawing/2014/main" id="{1A43A70E-7BE6-A786-649F-12C90804DABF}"/>
              </a:ext>
            </a:extLst>
          </p:cNvPr>
          <p:cNvGraphicFramePr>
            <a:graphicFrameLocks noGrp="1"/>
          </p:cNvGraphicFramePr>
          <p:nvPr>
            <p:extLst>
              <p:ext uri="{D42A27DB-BD31-4B8C-83A1-F6EECF244321}">
                <p14:modId xmlns:p14="http://schemas.microsoft.com/office/powerpoint/2010/main" val="3682701174"/>
              </p:ext>
            </p:extLst>
          </p:nvPr>
        </p:nvGraphicFramePr>
        <p:xfrm>
          <a:off x="468313" y="4543480"/>
          <a:ext cx="9791698" cy="1672391"/>
        </p:xfrm>
        <a:graphic>
          <a:graphicData uri="http://schemas.openxmlformats.org/drawingml/2006/table">
            <a:tbl>
              <a:tblPr firstRow="1" bandRow="1">
                <a:tableStyleId>{5C22544A-7EE6-4342-B048-85BDC9FD1C3A}</a:tableStyleId>
              </a:tblPr>
              <a:tblGrid>
                <a:gridCol w="1398814">
                  <a:extLst>
                    <a:ext uri="{9D8B030D-6E8A-4147-A177-3AD203B41FA5}">
                      <a16:colId xmlns:a16="http://schemas.microsoft.com/office/drawing/2014/main" val="903202612"/>
                    </a:ext>
                  </a:extLst>
                </a:gridCol>
                <a:gridCol w="1398814">
                  <a:extLst>
                    <a:ext uri="{9D8B030D-6E8A-4147-A177-3AD203B41FA5}">
                      <a16:colId xmlns:a16="http://schemas.microsoft.com/office/drawing/2014/main" val="4217336352"/>
                    </a:ext>
                  </a:extLst>
                </a:gridCol>
                <a:gridCol w="1398814">
                  <a:extLst>
                    <a:ext uri="{9D8B030D-6E8A-4147-A177-3AD203B41FA5}">
                      <a16:colId xmlns:a16="http://schemas.microsoft.com/office/drawing/2014/main" val="103137729"/>
                    </a:ext>
                  </a:extLst>
                </a:gridCol>
                <a:gridCol w="1398814">
                  <a:extLst>
                    <a:ext uri="{9D8B030D-6E8A-4147-A177-3AD203B41FA5}">
                      <a16:colId xmlns:a16="http://schemas.microsoft.com/office/drawing/2014/main" val="76167673"/>
                    </a:ext>
                  </a:extLst>
                </a:gridCol>
                <a:gridCol w="1398814">
                  <a:extLst>
                    <a:ext uri="{9D8B030D-6E8A-4147-A177-3AD203B41FA5}">
                      <a16:colId xmlns:a16="http://schemas.microsoft.com/office/drawing/2014/main" val="4103722504"/>
                    </a:ext>
                  </a:extLst>
                </a:gridCol>
                <a:gridCol w="1398814">
                  <a:extLst>
                    <a:ext uri="{9D8B030D-6E8A-4147-A177-3AD203B41FA5}">
                      <a16:colId xmlns:a16="http://schemas.microsoft.com/office/drawing/2014/main" val="1310345801"/>
                    </a:ext>
                  </a:extLst>
                </a:gridCol>
                <a:gridCol w="1398814">
                  <a:extLst>
                    <a:ext uri="{9D8B030D-6E8A-4147-A177-3AD203B41FA5}">
                      <a16:colId xmlns:a16="http://schemas.microsoft.com/office/drawing/2014/main" val="1952728906"/>
                    </a:ext>
                  </a:extLst>
                </a:gridCol>
              </a:tblGrid>
              <a:tr h="476210">
                <a:tc gridSpan="7">
                  <a:txBody>
                    <a:bodyPr/>
                    <a:lstStyle/>
                    <a:p>
                      <a:pPr algn="ctr">
                        <a:lnSpc>
                          <a:spcPct val="150000"/>
                        </a:lnSpc>
                      </a:pPr>
                      <a:r>
                        <a:rPr lang="fr-FR" sz="2000" dirty="0">
                          <a:solidFill>
                            <a:schemeClr val="tx1"/>
                          </a:solidFill>
                        </a:rPr>
                        <a:t>ATR non tenu  pas pénalisé</a:t>
                      </a:r>
                    </a:p>
                  </a:txBody>
                  <a:tcPr>
                    <a:solidFill>
                      <a:schemeClr val="bg1">
                        <a:lumMod val="85000"/>
                      </a:schemeClr>
                    </a:solidFill>
                  </a:tcPr>
                </a:tc>
                <a:tc hMerge="1">
                  <a:txBody>
                    <a:bodyPr/>
                    <a:lstStyle/>
                    <a:p>
                      <a:endParaRPr lang="fr-FR" dirty="0"/>
                    </a:p>
                  </a:txBody>
                  <a:tcPr>
                    <a:solidFill>
                      <a:schemeClr val="accent5">
                        <a:lumMod val="20000"/>
                        <a:lumOff val="80000"/>
                      </a:schemeClr>
                    </a:solidFill>
                  </a:tcPr>
                </a:tc>
                <a:tc hMerge="1">
                  <a:txBody>
                    <a:bodyPr/>
                    <a:lstStyle/>
                    <a:p>
                      <a:pPr marL="0" marR="0" lvl="0" indent="0" algn="ctr" defTabSz="521437" rtl="0" eaLnBrk="1" fontAlgn="auto" latinLnBrk="0" hangingPunct="1">
                        <a:lnSpc>
                          <a:spcPct val="150000"/>
                        </a:lnSpc>
                        <a:spcBef>
                          <a:spcPts val="0"/>
                        </a:spcBef>
                        <a:spcAft>
                          <a:spcPts val="0"/>
                        </a:spcAft>
                        <a:buClrTx/>
                        <a:buSzTx/>
                        <a:buFontTx/>
                        <a:buNone/>
                        <a:tabLst/>
                        <a:defRPr/>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tc hMerge="1">
                  <a:txBody>
                    <a:bodyPr/>
                    <a:lstStyle/>
                    <a:p>
                      <a:pPr algn="ctr">
                        <a:lnSpc>
                          <a:spcPct val="150000"/>
                        </a:lnSpc>
                      </a:pPr>
                      <a:endParaRPr lang="fr-F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20021033"/>
                  </a:ext>
                </a:extLst>
              </a:tr>
              <a:tr h="590101">
                <a:tc>
                  <a:txBody>
                    <a:bodyPr/>
                    <a:lstStyle/>
                    <a:p>
                      <a:endParaRPr lang="fr-FR" dirty="0"/>
                    </a:p>
                  </a:txBody>
                  <a:tcPr>
                    <a:solidFill>
                      <a:schemeClr val="bg1">
                        <a:lumMod val="85000"/>
                      </a:schemeClr>
                    </a:solidFill>
                  </a:tcPr>
                </a:tc>
                <a:tc>
                  <a:txBody>
                    <a:bodyPr/>
                    <a:lstStyle/>
                    <a:p>
                      <a:pPr>
                        <a:lnSpc>
                          <a:spcPct val="250000"/>
                        </a:lnSpc>
                      </a:pPr>
                      <a:r>
                        <a:rPr lang="fr-FR" sz="1050" dirty="0"/>
                        <a:t>                   non tenu</a:t>
                      </a:r>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941811589"/>
                  </a:ext>
                </a:extLst>
              </a:tr>
              <a:tr h="590101">
                <a:tc>
                  <a:txBody>
                    <a:bodyPr/>
                    <a:lstStyle/>
                    <a:p>
                      <a:endParaRPr lang="fr-FR" dirty="0"/>
                    </a:p>
                  </a:txBody>
                  <a:tcPr>
                    <a:solidFill>
                      <a:schemeClr val="bg1">
                        <a:lumMod val="85000"/>
                      </a:schemeClr>
                    </a:solidFill>
                  </a:tcPr>
                </a:tc>
                <a:tc>
                  <a:txBody>
                    <a:bodyPr/>
                    <a:lstStyle/>
                    <a:p>
                      <a:pPr algn="ctr"/>
                      <a:endParaRPr lang="fr-FR" sz="2000" dirty="0">
                        <a:solidFill>
                          <a:schemeClr val="tx1"/>
                        </a:solidFill>
                      </a:endParaRPr>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tc>
                  <a:txBody>
                    <a:bodyPr/>
                    <a:lstStyle/>
                    <a:p>
                      <a:endParaRPr lang="fr-FR" dirty="0"/>
                    </a:p>
                  </a:txBody>
                  <a:tcPr>
                    <a:solidFill>
                      <a:schemeClr val="bg1">
                        <a:lumMod val="85000"/>
                      </a:schemeClr>
                    </a:solidFill>
                  </a:tcPr>
                </a:tc>
                <a:extLst>
                  <a:ext uri="{0D108BD9-81ED-4DB2-BD59-A6C34878D82A}">
                    <a16:rowId xmlns:a16="http://schemas.microsoft.com/office/drawing/2014/main" val="2830180118"/>
                  </a:ext>
                </a:extLst>
              </a:tr>
            </a:tbl>
          </a:graphicData>
        </a:graphic>
      </p:graphicFrame>
      <p:pic>
        <p:nvPicPr>
          <p:cNvPr id="25" name="Image 24">
            <a:extLst>
              <a:ext uri="{FF2B5EF4-FFF2-40B4-BE49-F238E27FC236}">
                <a16:creationId xmlns:a16="http://schemas.microsoft.com/office/drawing/2014/main" id="{CEFE5EA9-E6A2-BC2A-54A7-7B40F1814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12" y="5059288"/>
            <a:ext cx="371527" cy="543001"/>
          </a:xfrm>
          <a:prstGeom prst="rect">
            <a:avLst/>
          </a:prstGeom>
        </p:spPr>
      </p:pic>
      <p:pic>
        <p:nvPicPr>
          <p:cNvPr id="26" name="Image 25">
            <a:extLst>
              <a:ext uri="{FF2B5EF4-FFF2-40B4-BE49-F238E27FC236}">
                <a16:creationId xmlns:a16="http://schemas.microsoft.com/office/drawing/2014/main" id="{70235234-FA22-2070-0187-662AE5CB1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2303" y="5092299"/>
            <a:ext cx="224432" cy="492023"/>
          </a:xfrm>
          <a:prstGeom prst="rect">
            <a:avLst/>
          </a:prstGeom>
        </p:spPr>
      </p:pic>
      <p:graphicFrame>
        <p:nvGraphicFramePr>
          <p:cNvPr id="27" name="Tableau 26">
            <a:extLst>
              <a:ext uri="{FF2B5EF4-FFF2-40B4-BE49-F238E27FC236}">
                <a16:creationId xmlns:a16="http://schemas.microsoft.com/office/drawing/2014/main" id="{624405B7-D9F7-A3D8-FD46-D2CBD6422A30}"/>
              </a:ext>
            </a:extLst>
          </p:cNvPr>
          <p:cNvGraphicFramePr>
            <a:graphicFrameLocks noGrp="1"/>
          </p:cNvGraphicFramePr>
          <p:nvPr>
            <p:extLst>
              <p:ext uri="{D42A27DB-BD31-4B8C-83A1-F6EECF244321}">
                <p14:modId xmlns:p14="http://schemas.microsoft.com/office/powerpoint/2010/main" val="141696451"/>
              </p:ext>
            </p:extLst>
          </p:nvPr>
        </p:nvGraphicFramePr>
        <p:xfrm>
          <a:off x="9225899" y="572177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solidFill>
                      <a:srgbClr val="92D050"/>
                    </a:solidFill>
                  </a:tcPr>
                </a:tc>
                <a:extLst>
                  <a:ext uri="{0D108BD9-81ED-4DB2-BD59-A6C34878D82A}">
                    <a16:rowId xmlns:a16="http://schemas.microsoft.com/office/drawing/2014/main" val="434361808"/>
                  </a:ext>
                </a:extLst>
              </a:tr>
            </a:tbl>
          </a:graphicData>
        </a:graphic>
      </p:graphicFrame>
      <p:graphicFrame>
        <p:nvGraphicFramePr>
          <p:cNvPr id="28" name="Tableau 27">
            <a:extLst>
              <a:ext uri="{FF2B5EF4-FFF2-40B4-BE49-F238E27FC236}">
                <a16:creationId xmlns:a16="http://schemas.microsoft.com/office/drawing/2014/main" id="{BB64A0A3-D419-6D9D-5FDB-8EBE655B6FC4}"/>
              </a:ext>
            </a:extLst>
          </p:cNvPr>
          <p:cNvGraphicFramePr>
            <a:graphicFrameLocks noGrp="1"/>
          </p:cNvGraphicFramePr>
          <p:nvPr>
            <p:extLst>
              <p:ext uri="{D42A27DB-BD31-4B8C-83A1-F6EECF244321}">
                <p14:modId xmlns:p14="http://schemas.microsoft.com/office/powerpoint/2010/main" val="357188914"/>
              </p:ext>
            </p:extLst>
          </p:nvPr>
        </p:nvGraphicFramePr>
        <p:xfrm>
          <a:off x="826816" y="572177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graphicFrame>
        <p:nvGraphicFramePr>
          <p:cNvPr id="29" name="Tableau 28">
            <a:extLst>
              <a:ext uri="{FF2B5EF4-FFF2-40B4-BE49-F238E27FC236}">
                <a16:creationId xmlns:a16="http://schemas.microsoft.com/office/drawing/2014/main" id="{4B2DA963-6E28-44E7-7023-B7075DC4D272}"/>
              </a:ext>
            </a:extLst>
          </p:cNvPr>
          <p:cNvGraphicFramePr>
            <a:graphicFrameLocks noGrp="1"/>
          </p:cNvGraphicFramePr>
          <p:nvPr>
            <p:extLst>
              <p:ext uri="{D42A27DB-BD31-4B8C-83A1-F6EECF244321}">
                <p14:modId xmlns:p14="http://schemas.microsoft.com/office/powerpoint/2010/main" val="1111333621"/>
              </p:ext>
            </p:extLst>
          </p:nvPr>
        </p:nvGraphicFramePr>
        <p:xfrm>
          <a:off x="1984366" y="5652418"/>
          <a:ext cx="1024480" cy="518160"/>
        </p:xfrm>
        <a:graphic>
          <a:graphicData uri="http://schemas.openxmlformats.org/drawingml/2006/table">
            <a:tbl>
              <a:tblPr firstRow="1" bandRow="1">
                <a:tableStyleId>{5C22544A-7EE6-4342-B048-85BDC9FD1C3A}</a:tableStyleId>
              </a:tblPr>
              <a:tblGrid>
                <a:gridCol w="102448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 </a:t>
                      </a:r>
                      <a:r>
                        <a:rPr lang="fr-FR" sz="800" dirty="0">
                          <a:solidFill>
                            <a:schemeClr val="tx1"/>
                          </a:solidFill>
                        </a:rPr>
                        <a:t>D6 devient AD</a:t>
                      </a:r>
                      <a:endParaRPr lang="fr-FR" sz="2000" dirty="0">
                        <a:solidFill>
                          <a:schemeClr val="tx1"/>
                        </a:solidFill>
                      </a:endParaRPr>
                    </a:p>
                  </a:txBody>
                  <a:tcPr>
                    <a:noFill/>
                  </a:tcPr>
                </a:tc>
                <a:extLst>
                  <a:ext uri="{0D108BD9-81ED-4DB2-BD59-A6C34878D82A}">
                    <a16:rowId xmlns:a16="http://schemas.microsoft.com/office/drawing/2014/main" val="434361808"/>
                  </a:ext>
                </a:extLst>
              </a:tr>
            </a:tbl>
          </a:graphicData>
        </a:graphic>
      </p:graphicFrame>
      <p:pic>
        <p:nvPicPr>
          <p:cNvPr id="30" name="Image 29">
            <a:extLst>
              <a:ext uri="{FF2B5EF4-FFF2-40B4-BE49-F238E27FC236}">
                <a16:creationId xmlns:a16="http://schemas.microsoft.com/office/drawing/2014/main" id="{62BC736C-F22D-487D-B915-5AE621DC0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149" y="5051051"/>
            <a:ext cx="647790" cy="543001"/>
          </a:xfrm>
          <a:prstGeom prst="rect">
            <a:avLst/>
          </a:prstGeom>
        </p:spPr>
      </p:pic>
      <p:graphicFrame>
        <p:nvGraphicFramePr>
          <p:cNvPr id="31" name="Tableau 30">
            <a:extLst>
              <a:ext uri="{FF2B5EF4-FFF2-40B4-BE49-F238E27FC236}">
                <a16:creationId xmlns:a16="http://schemas.microsoft.com/office/drawing/2014/main" id="{1E7363AC-AD41-7AAD-3D23-DF777C2FF153}"/>
              </a:ext>
            </a:extLst>
          </p:cNvPr>
          <p:cNvGraphicFramePr>
            <a:graphicFrameLocks noGrp="1"/>
          </p:cNvGraphicFramePr>
          <p:nvPr>
            <p:extLst>
              <p:ext uri="{D42A27DB-BD31-4B8C-83A1-F6EECF244321}">
                <p14:modId xmlns:p14="http://schemas.microsoft.com/office/powerpoint/2010/main" val="2541449191"/>
              </p:ext>
            </p:extLst>
          </p:nvPr>
        </p:nvGraphicFramePr>
        <p:xfrm>
          <a:off x="3758149" y="5721773"/>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32" name="Image 31">
            <a:extLst>
              <a:ext uri="{FF2B5EF4-FFF2-40B4-BE49-F238E27FC236}">
                <a16:creationId xmlns:a16="http://schemas.microsoft.com/office/drawing/2014/main" id="{CECF4683-7F93-BCB7-34D9-6A2901558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976" y="5032419"/>
            <a:ext cx="428685" cy="543001"/>
          </a:xfrm>
          <a:prstGeom prst="rect">
            <a:avLst/>
          </a:prstGeom>
        </p:spPr>
      </p:pic>
      <p:graphicFrame>
        <p:nvGraphicFramePr>
          <p:cNvPr id="33" name="Tableau 32">
            <a:extLst>
              <a:ext uri="{FF2B5EF4-FFF2-40B4-BE49-F238E27FC236}">
                <a16:creationId xmlns:a16="http://schemas.microsoft.com/office/drawing/2014/main" id="{0881EDB4-E020-9CEC-5D3E-09C26E9CAA6A}"/>
              </a:ext>
            </a:extLst>
          </p:cNvPr>
          <p:cNvGraphicFramePr>
            <a:graphicFrameLocks noGrp="1"/>
          </p:cNvGraphicFramePr>
          <p:nvPr>
            <p:extLst>
              <p:ext uri="{D42A27DB-BD31-4B8C-83A1-F6EECF244321}">
                <p14:modId xmlns:p14="http://schemas.microsoft.com/office/powerpoint/2010/main" val="2448949540"/>
              </p:ext>
            </p:extLst>
          </p:nvPr>
        </p:nvGraphicFramePr>
        <p:xfrm>
          <a:off x="5015505" y="5714168"/>
          <a:ext cx="591296" cy="396240"/>
        </p:xfrm>
        <a:graphic>
          <a:graphicData uri="http://schemas.openxmlformats.org/drawingml/2006/table">
            <a:tbl>
              <a:tblPr firstRow="1" bandRow="1">
                <a:tableStyleId>{5C22544A-7EE6-4342-B048-85BDC9FD1C3A}</a:tableStyleId>
              </a:tblPr>
              <a:tblGrid>
                <a:gridCol w="591296">
                  <a:extLst>
                    <a:ext uri="{9D8B030D-6E8A-4147-A177-3AD203B41FA5}">
                      <a16:colId xmlns:a16="http://schemas.microsoft.com/office/drawing/2014/main" val="2814726910"/>
                    </a:ext>
                  </a:extLst>
                </a:gridCol>
              </a:tblGrid>
              <a:tr h="222336">
                <a:tc>
                  <a:txBody>
                    <a:bodyPr/>
                    <a:lstStyle/>
                    <a:p>
                      <a:pPr algn="ctr"/>
                      <a:r>
                        <a:rPr lang="fr-FR" sz="2000" dirty="0">
                          <a:solidFill>
                            <a:schemeClr val="tx1"/>
                          </a:solidFill>
                        </a:rPr>
                        <a:t>D6</a:t>
                      </a:r>
                    </a:p>
                  </a:txBody>
                  <a:tcPr>
                    <a:solidFill>
                      <a:srgbClr val="92D050"/>
                    </a:solidFill>
                  </a:tcPr>
                </a:tc>
                <a:extLst>
                  <a:ext uri="{0D108BD9-81ED-4DB2-BD59-A6C34878D82A}">
                    <a16:rowId xmlns:a16="http://schemas.microsoft.com/office/drawing/2014/main" val="434361808"/>
                  </a:ext>
                </a:extLst>
              </a:tr>
            </a:tbl>
          </a:graphicData>
        </a:graphic>
      </p:graphicFrame>
      <p:pic>
        <p:nvPicPr>
          <p:cNvPr id="34" name="Image 33">
            <a:extLst>
              <a:ext uri="{FF2B5EF4-FFF2-40B4-BE49-F238E27FC236}">
                <a16:creationId xmlns:a16="http://schemas.microsoft.com/office/drawing/2014/main" id="{754ACC68-64BD-478C-B72D-41516F4FB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1821" y="5061599"/>
            <a:ext cx="329464" cy="426806"/>
          </a:xfrm>
          <a:prstGeom prst="rect">
            <a:avLst/>
          </a:prstGeom>
        </p:spPr>
      </p:pic>
      <p:graphicFrame>
        <p:nvGraphicFramePr>
          <p:cNvPr id="35" name="Tableau 34">
            <a:extLst>
              <a:ext uri="{FF2B5EF4-FFF2-40B4-BE49-F238E27FC236}">
                <a16:creationId xmlns:a16="http://schemas.microsoft.com/office/drawing/2014/main" id="{F6A330DA-3D63-008E-C0E5-6E86F6E5F5AB}"/>
              </a:ext>
            </a:extLst>
          </p:cNvPr>
          <p:cNvGraphicFramePr>
            <a:graphicFrameLocks noGrp="1"/>
          </p:cNvGraphicFramePr>
          <p:nvPr>
            <p:extLst>
              <p:ext uri="{D42A27DB-BD31-4B8C-83A1-F6EECF244321}">
                <p14:modId xmlns:p14="http://schemas.microsoft.com/office/powerpoint/2010/main" val="1971533695"/>
              </p:ext>
            </p:extLst>
          </p:nvPr>
        </p:nvGraphicFramePr>
        <p:xfrm>
          <a:off x="6538253" y="5695318"/>
          <a:ext cx="561190" cy="396240"/>
        </p:xfrm>
        <a:graphic>
          <a:graphicData uri="http://schemas.openxmlformats.org/drawingml/2006/table">
            <a:tbl>
              <a:tblPr firstRow="1" bandRow="1">
                <a:tableStyleId>{5C22544A-7EE6-4342-B048-85BDC9FD1C3A}</a:tableStyleId>
              </a:tblPr>
              <a:tblGrid>
                <a:gridCol w="56119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D6</a:t>
                      </a:r>
                    </a:p>
                  </a:txBody>
                  <a:tcPr>
                    <a:solidFill>
                      <a:srgbClr val="92D050"/>
                    </a:solidFill>
                  </a:tcPr>
                </a:tc>
                <a:extLst>
                  <a:ext uri="{0D108BD9-81ED-4DB2-BD59-A6C34878D82A}">
                    <a16:rowId xmlns:a16="http://schemas.microsoft.com/office/drawing/2014/main" val="434361808"/>
                  </a:ext>
                </a:extLst>
              </a:tr>
            </a:tbl>
          </a:graphicData>
        </a:graphic>
      </p:graphicFrame>
      <p:pic>
        <p:nvPicPr>
          <p:cNvPr id="36" name="Image 35">
            <a:extLst>
              <a:ext uri="{FF2B5EF4-FFF2-40B4-BE49-F238E27FC236}">
                <a16:creationId xmlns:a16="http://schemas.microsoft.com/office/drawing/2014/main" id="{81F438E5-5103-205D-7D35-012554939A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8238" y="5090516"/>
            <a:ext cx="382819" cy="484904"/>
          </a:xfrm>
          <a:prstGeom prst="rect">
            <a:avLst/>
          </a:prstGeom>
        </p:spPr>
      </p:pic>
      <p:graphicFrame>
        <p:nvGraphicFramePr>
          <p:cNvPr id="37" name="Tableau 36">
            <a:extLst>
              <a:ext uri="{FF2B5EF4-FFF2-40B4-BE49-F238E27FC236}">
                <a16:creationId xmlns:a16="http://schemas.microsoft.com/office/drawing/2014/main" id="{919227A0-47D0-332B-824D-E526EEFB8C1D}"/>
              </a:ext>
            </a:extLst>
          </p:cNvPr>
          <p:cNvGraphicFramePr>
            <a:graphicFrameLocks noGrp="1"/>
          </p:cNvGraphicFramePr>
          <p:nvPr>
            <p:extLst>
              <p:ext uri="{D42A27DB-BD31-4B8C-83A1-F6EECF244321}">
                <p14:modId xmlns:p14="http://schemas.microsoft.com/office/powerpoint/2010/main" val="1866556414"/>
              </p:ext>
            </p:extLst>
          </p:nvPr>
        </p:nvGraphicFramePr>
        <p:xfrm>
          <a:off x="7891698" y="5730349"/>
          <a:ext cx="595900" cy="396240"/>
        </p:xfrm>
        <a:graphic>
          <a:graphicData uri="http://schemas.openxmlformats.org/drawingml/2006/table">
            <a:tbl>
              <a:tblPr firstRow="1" bandRow="1">
                <a:tableStyleId>{5C22544A-7EE6-4342-B048-85BDC9FD1C3A}</a:tableStyleId>
              </a:tblPr>
              <a:tblGrid>
                <a:gridCol w="595900">
                  <a:extLst>
                    <a:ext uri="{9D8B030D-6E8A-4147-A177-3AD203B41FA5}">
                      <a16:colId xmlns:a16="http://schemas.microsoft.com/office/drawing/2014/main" val="2814726910"/>
                    </a:ext>
                  </a:extLst>
                </a:gridCol>
              </a:tblGrid>
              <a:tr h="370840">
                <a:tc>
                  <a:txBody>
                    <a:bodyPr/>
                    <a:lstStyle/>
                    <a:p>
                      <a:pPr algn="ctr"/>
                      <a:r>
                        <a:rPr lang="fr-FR" sz="2000" dirty="0">
                          <a:solidFill>
                            <a:schemeClr val="tx1"/>
                          </a:solidFill>
                        </a:rPr>
                        <a:t>AD</a:t>
                      </a:r>
                    </a:p>
                  </a:txBody>
                  <a:tcPr>
                    <a:noFill/>
                  </a:tcPr>
                </a:tc>
                <a:extLst>
                  <a:ext uri="{0D108BD9-81ED-4DB2-BD59-A6C34878D82A}">
                    <a16:rowId xmlns:a16="http://schemas.microsoft.com/office/drawing/2014/main" val="434361808"/>
                  </a:ext>
                </a:extLst>
              </a:tr>
            </a:tbl>
          </a:graphicData>
        </a:graphic>
      </p:graphicFrame>
      <p:pic>
        <p:nvPicPr>
          <p:cNvPr id="39" name="Image 38">
            <a:extLst>
              <a:ext uri="{FF2B5EF4-FFF2-40B4-BE49-F238E27FC236}">
                <a16:creationId xmlns:a16="http://schemas.microsoft.com/office/drawing/2014/main" id="{00000000-0008-0000-0000-00007A0000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22173" y="5131839"/>
            <a:ext cx="513620" cy="443581"/>
          </a:xfrm>
          <a:prstGeom prst="rect">
            <a:avLst/>
          </a:prstGeom>
        </p:spPr>
      </p:pic>
      <p:sp>
        <p:nvSpPr>
          <p:cNvPr id="12" name="Parenthèse fermante 11">
            <a:extLst>
              <a:ext uri="{FF2B5EF4-FFF2-40B4-BE49-F238E27FC236}">
                <a16:creationId xmlns:a16="http://schemas.microsoft.com/office/drawing/2014/main" id="{9CA20747-88A5-4BDE-1C7A-917DF93CC1BB}"/>
              </a:ext>
            </a:extLst>
          </p:cNvPr>
          <p:cNvSpPr/>
          <p:nvPr/>
        </p:nvSpPr>
        <p:spPr>
          <a:xfrm rot="16200000">
            <a:off x="4481690" y="2348910"/>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42" name="Parenthèse fermante 41">
            <a:extLst>
              <a:ext uri="{FF2B5EF4-FFF2-40B4-BE49-F238E27FC236}">
                <a16:creationId xmlns:a16="http://schemas.microsoft.com/office/drawing/2014/main" id="{1E188FE8-A76D-F628-4D98-AD8B634F5EFF}"/>
              </a:ext>
            </a:extLst>
          </p:cNvPr>
          <p:cNvSpPr/>
          <p:nvPr/>
        </p:nvSpPr>
        <p:spPr>
          <a:xfrm rot="16200000">
            <a:off x="4565715" y="4197975"/>
            <a:ext cx="125725" cy="182872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pic>
        <p:nvPicPr>
          <p:cNvPr id="7" name="Image 6">
            <a:extLst>
              <a:ext uri="{FF2B5EF4-FFF2-40B4-BE49-F238E27FC236}">
                <a16:creationId xmlns:a16="http://schemas.microsoft.com/office/drawing/2014/main" id="{640A799F-39C3-AF1F-5EE8-EDAE69908D7B}"/>
              </a:ext>
            </a:extLst>
          </p:cNvPr>
          <p:cNvPicPr>
            <a:picLocks noChangeAspect="1"/>
          </p:cNvPicPr>
          <p:nvPr/>
        </p:nvPicPr>
        <p:blipFill>
          <a:blip r:embed="rId11"/>
          <a:stretch>
            <a:fillRect/>
          </a:stretch>
        </p:blipFill>
        <p:spPr>
          <a:xfrm>
            <a:off x="8902238" y="496068"/>
            <a:ext cx="1280509" cy="785864"/>
          </a:xfrm>
          <a:prstGeom prst="rect">
            <a:avLst/>
          </a:prstGeom>
        </p:spPr>
      </p:pic>
      <p:sp>
        <p:nvSpPr>
          <p:cNvPr id="10" name="Rectangle : coins arrondis 9">
            <a:extLst>
              <a:ext uri="{FF2B5EF4-FFF2-40B4-BE49-F238E27FC236}">
                <a16:creationId xmlns:a16="http://schemas.microsoft.com/office/drawing/2014/main" id="{856A8A24-83AB-092E-D25E-E168C8C71956}"/>
              </a:ext>
            </a:extLst>
          </p:cNvPr>
          <p:cNvSpPr/>
          <p:nvPr/>
        </p:nvSpPr>
        <p:spPr>
          <a:xfrm>
            <a:off x="1873474" y="3131602"/>
            <a:ext cx="1403981" cy="121456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4E943945-36D1-CE9A-208D-9B7BFFC1912E}"/>
              </a:ext>
            </a:extLst>
          </p:cNvPr>
          <p:cNvSpPr/>
          <p:nvPr/>
        </p:nvSpPr>
        <p:spPr>
          <a:xfrm>
            <a:off x="1903280" y="5011348"/>
            <a:ext cx="1403981" cy="1214560"/>
          </a:xfrm>
          <a:prstGeom prst="round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47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4"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16" presetClass="entr" presetSubtype="21"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6" presetClass="entr" presetSubtype="16"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500"/>
                                        <p:tgtEl>
                                          <p:spTgt spid="3"/>
                                        </p:tgtEl>
                                      </p:cBhvr>
                                    </p:animEffect>
                                  </p:childTnLst>
                                </p:cTn>
                              </p:par>
                              <p:par>
                                <p:cTn id="24" presetID="16" presetClass="entr" presetSubtype="21" fill="hold" nodeType="withEffect">
                                  <p:stCondLst>
                                    <p:cond delay="100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6" presetClass="entr" presetSubtype="16"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500"/>
                                        <p:tgtEl>
                                          <p:spTgt spid="16"/>
                                        </p:tgtEl>
                                      </p:cBhvr>
                                    </p:animEffect>
                                  </p:childTnLst>
                                </p:cTn>
                              </p:par>
                              <p:par>
                                <p:cTn id="30" presetID="6" presetClass="entr" presetSubtype="16" fill="hold" nodeType="withEffect">
                                  <p:stCondLst>
                                    <p:cond delay="100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500"/>
                                        <p:tgtEl>
                                          <p:spTgt spid="17"/>
                                        </p:tgtEl>
                                      </p:cBhvr>
                                    </p:animEffect>
                                  </p:childTnLst>
                                </p:cTn>
                              </p:par>
                              <p:par>
                                <p:cTn id="33" presetID="6" presetClass="entr" presetSubtype="16" fill="hold" nodeType="with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500"/>
                                        <p:tgtEl>
                                          <p:spTgt spid="18"/>
                                        </p:tgtEl>
                                      </p:cBhvr>
                                    </p:animEffect>
                                  </p:childTnLst>
                                </p:cTn>
                              </p:par>
                              <p:par>
                                <p:cTn id="36" presetID="16" presetClass="entr" presetSubtype="21" fill="hold"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6" presetClass="entr" presetSubtype="16" fill="hold" nodeType="with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500"/>
                                        <p:tgtEl>
                                          <p:spTgt spid="11"/>
                                        </p:tgtEl>
                                      </p:cBhvr>
                                    </p:animEffect>
                                  </p:childTnLst>
                                </p:cTn>
                              </p:par>
                              <p:par>
                                <p:cTn id="45" presetID="16" presetClass="entr" presetSubtype="21" fill="hold" nodeType="withEffect">
                                  <p:stCondLst>
                                    <p:cond delay="100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6" presetClass="entr" presetSubtype="16" fill="hold" nodeType="withEffect">
                                  <p:stCondLst>
                                    <p:cond delay="100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500"/>
                                        <p:tgtEl>
                                          <p:spTgt spid="19"/>
                                        </p:tgtEl>
                                      </p:cBhvr>
                                    </p:animEffect>
                                  </p:childTnLst>
                                </p:cTn>
                              </p:par>
                              <p:par>
                                <p:cTn id="51" presetID="16" presetClass="entr" presetSubtype="21" fill="hold" nodeType="withEffect">
                                  <p:stCondLst>
                                    <p:cond delay="100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par>
                                <p:cTn id="54" presetID="6" presetClass="entr" presetSubtype="16" fill="hold" nodeType="withEffect">
                                  <p:stCondLst>
                                    <p:cond delay="1000"/>
                                  </p:stCondLst>
                                  <p:childTnLst>
                                    <p:set>
                                      <p:cBhvr>
                                        <p:cTn id="55" dur="1" fill="hold">
                                          <p:stCondLst>
                                            <p:cond delay="0"/>
                                          </p:stCondLst>
                                        </p:cTn>
                                        <p:tgtEl>
                                          <p:spTgt spid="21"/>
                                        </p:tgtEl>
                                        <p:attrNameLst>
                                          <p:attrName>style.visibility</p:attrName>
                                        </p:attrNameLst>
                                      </p:cBhvr>
                                      <p:to>
                                        <p:strVal val="visible"/>
                                      </p:to>
                                    </p:set>
                                    <p:animEffect transition="in" filter="circle(in)">
                                      <p:cBhvr>
                                        <p:cTn id="56" dur="500"/>
                                        <p:tgtEl>
                                          <p:spTgt spid="21"/>
                                        </p:tgtEl>
                                      </p:cBhvr>
                                    </p:animEffect>
                                  </p:childTnLst>
                                </p:cTn>
                              </p:par>
                              <p:par>
                                <p:cTn id="57" presetID="16" presetClass="entr" presetSubtype="21" fill="hold" nodeType="withEffect">
                                  <p:stCondLst>
                                    <p:cond delay="100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par>
                                <p:cTn id="60" presetID="22" presetClass="entr" presetSubtype="4" fill="hold" grpId="0" nodeType="withEffect">
                                  <p:stCondLst>
                                    <p:cond delay="100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par>
                          <p:cTn id="63" fill="hold">
                            <p:stCondLst>
                              <p:cond delay="2500"/>
                            </p:stCondLst>
                            <p:childTnLst>
                              <p:par>
                                <p:cTn id="64" presetID="21" presetClass="entr" presetSubtype="1"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heel(1)">
                                      <p:cBhvr>
                                        <p:cTn id="66" dur="1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par>
                                <p:cTn id="72" presetID="6" presetClass="entr" presetSubtype="16"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circle(in)">
                                      <p:cBhvr>
                                        <p:cTn id="74" dur="500"/>
                                        <p:tgtEl>
                                          <p:spTgt spid="25"/>
                                        </p:tgtEl>
                                      </p:cBhvr>
                                    </p:animEffect>
                                  </p:childTnLst>
                                </p:cTn>
                              </p:par>
                              <p:par>
                                <p:cTn id="75" presetID="16" presetClass="entr" presetSubtype="21"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par>
                                <p:cTn id="78" presetID="6" presetClass="entr" presetSubtype="16"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circle(in)">
                                      <p:cBhvr>
                                        <p:cTn id="80" dur="500"/>
                                        <p:tgtEl>
                                          <p:spTgt spid="26"/>
                                        </p:tgtEl>
                                      </p:cBhvr>
                                    </p:animEffect>
                                  </p:childTnLst>
                                </p:cTn>
                              </p:par>
                              <p:par>
                                <p:cTn id="81" presetID="16" presetClass="entr" presetSubtype="21"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par>
                                <p:cTn id="84" presetID="16" presetClass="entr" presetSubtype="21"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par>
                                <p:cTn id="87" presetID="6" presetClass="entr" presetSubtype="16"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circle(in)">
                                      <p:cBhvr>
                                        <p:cTn id="89" dur="500"/>
                                        <p:tgtEl>
                                          <p:spTgt spid="30"/>
                                        </p:tgtEl>
                                      </p:cBhvr>
                                    </p:animEffect>
                                  </p:childTnLst>
                                </p:cTn>
                              </p:par>
                              <p:par>
                                <p:cTn id="90" presetID="16" presetClass="entr" presetSubtype="21"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arn(inVertical)">
                                      <p:cBhvr>
                                        <p:cTn id="92" dur="500"/>
                                        <p:tgtEl>
                                          <p:spTgt spid="31"/>
                                        </p:tgtEl>
                                      </p:cBhvr>
                                    </p:animEffect>
                                  </p:childTnLst>
                                </p:cTn>
                              </p:par>
                              <p:par>
                                <p:cTn id="93" presetID="6" presetClass="entr" presetSubtype="16"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circle(in)">
                                      <p:cBhvr>
                                        <p:cTn id="95" dur="500"/>
                                        <p:tgtEl>
                                          <p:spTgt spid="32"/>
                                        </p:tgtEl>
                                      </p:cBhvr>
                                    </p:animEffect>
                                  </p:childTnLst>
                                </p:cTn>
                              </p:par>
                              <p:par>
                                <p:cTn id="96" presetID="16" presetClass="entr" presetSubtype="21"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arn(inVertical)">
                                      <p:cBhvr>
                                        <p:cTn id="98" dur="500"/>
                                        <p:tgtEl>
                                          <p:spTgt spid="33"/>
                                        </p:tgtEl>
                                      </p:cBhvr>
                                    </p:animEffect>
                                  </p:childTnLst>
                                </p:cTn>
                              </p:par>
                              <p:par>
                                <p:cTn id="99" presetID="6" presetClass="entr" presetSubtype="16"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circle(in)">
                                      <p:cBhvr>
                                        <p:cTn id="101" dur="500"/>
                                        <p:tgtEl>
                                          <p:spTgt spid="34"/>
                                        </p:tgtEl>
                                      </p:cBhvr>
                                    </p:animEffect>
                                  </p:childTnLst>
                                </p:cTn>
                              </p:par>
                              <p:par>
                                <p:cTn id="102" presetID="16" presetClass="entr" presetSubtype="21"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arn(inVertical)">
                                      <p:cBhvr>
                                        <p:cTn id="104" dur="500"/>
                                        <p:tgtEl>
                                          <p:spTgt spid="35"/>
                                        </p:tgtEl>
                                      </p:cBhvr>
                                    </p:animEffect>
                                  </p:childTnLst>
                                </p:cTn>
                              </p:par>
                              <p:par>
                                <p:cTn id="105" presetID="6" presetClass="entr" presetSubtype="16" fill="hold"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circle(in)">
                                      <p:cBhvr>
                                        <p:cTn id="107" dur="500"/>
                                        <p:tgtEl>
                                          <p:spTgt spid="36"/>
                                        </p:tgtEl>
                                      </p:cBhvr>
                                    </p:animEffect>
                                  </p:childTnLst>
                                </p:cTn>
                              </p:par>
                              <p:par>
                                <p:cTn id="108" presetID="16" presetClass="entr" presetSubtype="21" fill="hold"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barn(inVertical)">
                                      <p:cBhvr>
                                        <p:cTn id="110" dur="500"/>
                                        <p:tgtEl>
                                          <p:spTgt spid="37"/>
                                        </p:tgtEl>
                                      </p:cBhvr>
                                    </p:animEffect>
                                  </p:childTnLst>
                                </p:cTn>
                              </p:par>
                              <p:par>
                                <p:cTn id="111" presetID="6" presetClass="entr" presetSubtype="16" fill="hold"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circle(in)">
                                      <p:cBhvr>
                                        <p:cTn id="113" dur="500"/>
                                        <p:tgtEl>
                                          <p:spTgt spid="39"/>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down)">
                                      <p:cBhvr>
                                        <p:cTn id="116" dur="500"/>
                                        <p:tgtEl>
                                          <p:spTgt spid="42"/>
                                        </p:tgtEl>
                                      </p:cBhvr>
                                    </p:animEffect>
                                  </p:childTnLst>
                                </p:cTn>
                              </p:par>
                            </p:childTnLst>
                          </p:cTn>
                        </p:par>
                        <p:par>
                          <p:cTn id="117" fill="hold">
                            <p:stCondLst>
                              <p:cond delay="500"/>
                            </p:stCondLst>
                            <p:childTnLst>
                              <p:par>
                                <p:cTn id="118" presetID="21" presetClass="entr" presetSubtype="1"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wheel(1)">
                                      <p:cBhvr>
                                        <p:cTn id="12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2" grpId="0" animBg="1"/>
      <p:bldP spid="10" grpId="0" animBg="1"/>
      <p:bldP spid="23" grpId="0" animBg="1"/>
    </p:bldLst>
  </p:timing>
</p:sld>
</file>

<file path=ppt/theme/theme1.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7323</TotalTime>
  <Words>764</Words>
  <Application>Microsoft Office PowerPoint</Application>
  <PresentationFormat>Personnalisé</PresentationFormat>
  <Paragraphs>172</Paragraphs>
  <Slides>12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Wingdings</vt:lpstr>
      <vt:lpstr>Masque des Contenus</vt:lpstr>
      <vt:lpstr>Présentation PowerPoint</vt:lpstr>
      <vt:lpstr>Familles de difficultés 6èmes </vt:lpstr>
      <vt:lpstr>Familles de difficultés 6èmes </vt:lpstr>
      <vt:lpstr>Familles de difficultés 6èmes </vt:lpstr>
      <vt:lpstr>Familles de difficultés 6èmes </vt:lpstr>
      <vt:lpstr>Répétitions</vt:lpstr>
      <vt:lpstr>Précisions </vt:lpstr>
      <vt:lpstr>Précisions</vt:lpstr>
      <vt:lpstr>Précisions</vt:lpstr>
      <vt:lpstr>Exigences de composition</vt:lpstr>
      <vt:lpstr>Exigences de composition</vt:lpstr>
      <vt:lpstr>Exigences de composition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Germinal FLORES</dc:creator>
  <cp:lastModifiedBy>Germinal FLORES</cp:lastModifiedBy>
  <cp:revision>201</cp:revision>
  <dcterms:created xsi:type="dcterms:W3CDTF">2014-03-28T08:32:44Z</dcterms:created>
  <dcterms:modified xsi:type="dcterms:W3CDTF">2024-10-28T22:16:56Z</dcterms:modified>
</cp:coreProperties>
</file>