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357" r:id="rId3"/>
    <p:sldId id="348" r:id="rId4"/>
    <p:sldId id="354" r:id="rId5"/>
    <p:sldId id="356" r:id="rId6"/>
    <p:sldId id="358" r:id="rId7"/>
    <p:sldId id="350" r:id="rId8"/>
    <p:sldId id="373" r:id="rId9"/>
    <p:sldId id="352" r:id="rId10"/>
    <p:sldId id="353" r:id="rId11"/>
    <p:sldId id="355" r:id="rId12"/>
    <p:sldId id="368" r:id="rId13"/>
    <p:sldId id="374" r:id="rId14"/>
    <p:sldId id="372" r:id="rId15"/>
  </p:sldIdLst>
  <p:sldSz cx="10688638" cy="7562850"/>
  <p:notesSz cx="6858000" cy="9144000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pos="2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2749" autoAdjust="0"/>
  </p:normalViewPr>
  <p:slideViewPr>
    <p:cSldViewPr snapToGrid="0" snapToObjects="1">
      <p:cViewPr varScale="1">
        <p:scale>
          <a:sx n="53" d="100"/>
          <a:sy n="53" d="100"/>
        </p:scale>
        <p:origin x="1910" y="67"/>
      </p:cViewPr>
      <p:guideLst>
        <p:guide orient="horz" pos="1160"/>
        <p:guide pos="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AD806-7611-4D26-A794-1444F5E99E0B}" type="datetimeFigureOut">
              <a:rPr lang="fr-FR" smtClean="0"/>
              <a:t>02/09/2025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954A3-6C25-41AD-A473-2A80965446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09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954A3-6C25-41AD-A473-2A809654468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265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954A3-6C25-41AD-A473-2A809654468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737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954A3-6C25-41AD-A473-2A809654468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776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werpoint magent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" y="-10668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799999"/>
            <a:ext cx="9791687" cy="46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3600"/>
              </a:spcBef>
              <a:buFontTx/>
              <a:buNone/>
              <a:defRPr sz="23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23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51412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werpoint magenta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00013" y="1799999"/>
            <a:ext cx="7560000" cy="43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3600"/>
              </a:spcBef>
              <a:buFontTx/>
              <a:buNone/>
              <a:defRPr sz="2300" cap="all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23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35532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63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werpoint magenta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468313" y="468313"/>
            <a:ext cx="9779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2880000" y="3240000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252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6141600" y="3240000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pic>
        <p:nvPicPr>
          <p:cNvPr id="17" name="Image 16" descr="FSCF Sommair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84000"/>
            <a:ext cx="17526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9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55" y="208071"/>
            <a:ext cx="7534033" cy="5906536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14607"/>
            <a:ext cx="1861932" cy="10895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3" y="6974807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0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14607"/>
            <a:ext cx="1861932" cy="1089525"/>
          </a:xfrm>
          <a:prstGeom prst="rect">
            <a:avLst/>
          </a:prstGeom>
        </p:spPr>
      </p:pic>
      <p:sp>
        <p:nvSpPr>
          <p:cNvPr id="8" name="Arrondir un rectangle avec un coin diagonal 7"/>
          <p:cNvSpPr/>
          <p:nvPr userDrawn="1"/>
        </p:nvSpPr>
        <p:spPr>
          <a:xfrm flipH="1">
            <a:off x="468312" y="461962"/>
            <a:ext cx="9791699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3" y="6974807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7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08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67" r:id="rId3"/>
    <p:sldLayoutId id="2147483650" r:id="rId4"/>
    <p:sldLayoutId id="2147483671" r:id="rId5"/>
    <p:sldLayoutId id="2147483674" r:id="rId6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E832F20-BC76-BADE-1E94-A82AE0ADC873}"/>
              </a:ext>
            </a:extLst>
          </p:cNvPr>
          <p:cNvSpPr txBox="1">
            <a:spLocks/>
          </p:cNvSpPr>
          <p:nvPr/>
        </p:nvSpPr>
        <p:spPr>
          <a:xfrm>
            <a:off x="3061699" y="1060119"/>
            <a:ext cx="6657653" cy="1923713"/>
          </a:xfrm>
          <a:prstGeom prst="rect">
            <a:avLst/>
          </a:prstGeom>
        </p:spPr>
        <p:txBody>
          <a:bodyPr/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Guide du Jugement 6</a:t>
            </a:r>
            <a:r>
              <a:rPr lang="fr-FR" sz="4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br>
              <a:rPr lang="fr-FR" sz="4800" b="1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4800" b="1" baseline="300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Généralités</a:t>
            </a:r>
            <a:br>
              <a:rPr lang="fr-FR" sz="4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48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48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1">
            <a:extLst>
              <a:ext uri="{FF2B5EF4-FFF2-40B4-BE49-F238E27FC236}">
                <a16:creationId xmlns:a16="http://schemas.microsoft.com/office/drawing/2014/main" id="{CEC38CD7-47FE-B5C3-6093-32A48876DE13}"/>
              </a:ext>
            </a:extLst>
          </p:cNvPr>
          <p:cNvSpPr txBox="1">
            <a:spLocks/>
          </p:cNvSpPr>
          <p:nvPr/>
        </p:nvSpPr>
        <p:spPr>
          <a:xfrm>
            <a:off x="4910559" y="4373331"/>
            <a:ext cx="4245967" cy="1012861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alt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2025-2026</a:t>
            </a:r>
          </a:p>
          <a:p>
            <a:pPr marL="0" indent="0" algn="ctr">
              <a:buNone/>
            </a:pPr>
            <a:endParaRPr lang="fr-FR" altLang="fr-FR" sz="4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654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none" dirty="0">
                <a:latin typeface="+mn-lt"/>
                <a:cs typeface="Arial" charset="0"/>
              </a:rPr>
              <a:t>Les bonifications</a:t>
            </a:r>
            <a:endParaRPr lang="fr-FR" sz="3200" cap="none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0912524-A45F-50B8-1516-E6214A42B2AC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1399160"/>
            <a:ext cx="9791700" cy="534328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ct val="20000"/>
              </a:spcAft>
              <a:buFont typeface="Arial"/>
              <a:buNone/>
            </a:pPr>
            <a:r>
              <a:rPr lang="fr-FR" alt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La bonification n’est pas accordée en cas de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fr-FR" alt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19138" indent="-358775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Chute</a:t>
            </a:r>
          </a:p>
          <a:p>
            <a:pPr marL="719138" indent="-358775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Répétition (sauf pour les liaisons bonifiées)</a:t>
            </a:r>
            <a:r>
              <a:rPr lang="fr-FR" altLang="fr-FR" sz="2400" b="1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19138" lvl="1" indent="-358775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Position tenue non respectée</a:t>
            </a:r>
          </a:p>
          <a:p>
            <a:pPr marL="719138" lvl="1" indent="-358775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Fautes égales ou supérieures à 0,60 pt</a:t>
            </a:r>
          </a:p>
          <a:p>
            <a:pPr marL="613775" lvl="1">
              <a:spcAft>
                <a:spcPct val="20000"/>
              </a:spcAft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-358775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alt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La bonification  est accordée pour une liaison, même si chaque élément est pénalisé de 0,60 pt </a:t>
            </a:r>
          </a:p>
          <a:p>
            <a:pPr marL="613775" lvl="1">
              <a:spcAft>
                <a:spcPct val="20000"/>
              </a:spcAft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4596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9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9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none" dirty="0">
                <a:cs typeface="Arial" charset="0"/>
              </a:rPr>
              <a:t>Répétition d’élément</a:t>
            </a:r>
            <a:endParaRPr lang="fr-FR" sz="3200" cap="none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93F34950-E1B0-B24B-E6EF-6FD5AAC18643}"/>
              </a:ext>
            </a:extLst>
          </p:cNvPr>
          <p:cNvSpPr txBox="1">
            <a:spLocks/>
          </p:cNvSpPr>
          <p:nvPr/>
        </p:nvSpPr>
        <p:spPr>
          <a:xfrm>
            <a:off x="468313" y="1463879"/>
            <a:ext cx="9791700" cy="3255761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173038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Une Autre difficulté ou une difficulté 6</a:t>
            </a:r>
            <a:r>
              <a:rPr lang="fr-FR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peut être exécutée 2 fois (Sauf en Barres asymétriques).</a:t>
            </a:r>
          </a:p>
          <a:p>
            <a:pPr marL="354013" indent="-173038" algn="l">
              <a:buClr>
                <a:schemeClr val="tx1"/>
              </a:buClr>
            </a:pP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indent="-173038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2</a:t>
            </a:r>
            <a:r>
              <a:rPr lang="fr-FR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fois, la difficulté ne sera ni reconnue ni bonifiée et ne pourra pas servir pour valider une EC.</a:t>
            </a:r>
          </a:p>
          <a:p>
            <a:pPr marL="354013" indent="-173038" algn="l">
              <a:buClr>
                <a:schemeClr val="tx1"/>
              </a:buClr>
            </a:pP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indent="-173038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Elle pourra valider une liaison bonifiée.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360363" algn="l"/>
            <a:endParaRPr lang="fr-F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1" indent="-363538" algn="l"/>
            <a:endParaRPr lang="fr-F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6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8F40E7-1E45-1F0E-9E6E-247B95C9E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/>
              <a:t>Note 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C4D366-13A9-5888-B802-C1B5C5E8FB0B}"/>
              </a:ext>
            </a:extLst>
          </p:cNvPr>
          <p:cNvSpPr/>
          <p:nvPr/>
        </p:nvSpPr>
        <p:spPr>
          <a:xfrm>
            <a:off x="2141951" y="4351228"/>
            <a:ext cx="8329808" cy="2343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580" lvl="8" algn="just">
              <a:lnSpc>
                <a:spcPct val="150000"/>
              </a:lnSpc>
            </a:pPr>
            <a:r>
              <a:rPr lang="fr-FR" sz="2000" dirty="0"/>
              <a:t>Pour obtenir la note D Maximum, l’exercice doit contenir :</a:t>
            </a:r>
          </a:p>
          <a:p>
            <a:pPr marL="1231170" lvl="8" indent="-521437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000" dirty="0"/>
              <a:t>3 Difficultés 6</a:t>
            </a:r>
            <a:r>
              <a:rPr lang="fr-FR" sz="2000" baseline="30000" dirty="0"/>
              <a:t>èmes</a:t>
            </a:r>
            <a:r>
              <a:rPr lang="fr-FR" sz="2000" dirty="0"/>
              <a:t> à 3,00 Pts = </a:t>
            </a:r>
            <a:r>
              <a:rPr lang="fr-FR" sz="2000" b="1" dirty="0"/>
              <a:t>9,00 Pts</a:t>
            </a:r>
          </a:p>
          <a:p>
            <a:pPr marL="1231170" lvl="8" indent="-521437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000" dirty="0"/>
              <a:t>5 Exigences de Composition à 0,50 Pt = </a:t>
            </a:r>
            <a:r>
              <a:rPr lang="fr-FR" sz="2000" b="1" dirty="0"/>
              <a:t>2,50 Pts</a:t>
            </a:r>
          </a:p>
          <a:p>
            <a:pPr marL="1231170" lvl="8" indent="-521437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000" dirty="0"/>
              <a:t>Les bonifications = </a:t>
            </a:r>
            <a:r>
              <a:rPr lang="fr-FR" sz="2000" b="1" dirty="0"/>
              <a:t>1,50 Pt</a:t>
            </a:r>
          </a:p>
          <a:p>
            <a:pPr marL="1231170" lvl="8" indent="-521437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2000" b="1" i="1" u="sng" dirty="0"/>
              <a:t>Note D</a:t>
            </a:r>
            <a:r>
              <a:rPr lang="fr-FR" sz="2000" dirty="0"/>
              <a:t> =</a:t>
            </a:r>
            <a:r>
              <a:rPr lang="fr-FR" sz="2000" b="1" dirty="0"/>
              <a:t> 13,00 Pts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C98E1F4-1381-F14B-E272-34DBB4141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37" y="1355615"/>
            <a:ext cx="2576431" cy="285931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C59678D-1818-8731-2A8A-646BB279F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166" y="1355615"/>
            <a:ext cx="3828029" cy="285931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0AFD3E9-3E67-61B0-37E9-15C38CCEE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820" y="1355615"/>
            <a:ext cx="3877940" cy="285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9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065D20-6556-1D52-B92C-662C6816A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Directives techniques – Article A6. 6</a:t>
            </a:r>
            <a:r>
              <a:rPr lang="fr-FR" baseline="30000" dirty="0"/>
              <a:t>ème</a:t>
            </a:r>
            <a:r>
              <a:rPr lang="fr-FR" dirty="0"/>
              <a:t> degré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2C158E-14C3-06B7-61FA-7441DDCAC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949" y="1316038"/>
            <a:ext cx="9791687" cy="468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 Position du corps et rotation = Difficultés différentes.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 Mouvement sans entrée : Sans pénalité.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 Mouvement sans sortie : Pénalité de 0,80 pt.</a:t>
            </a:r>
          </a:p>
        </p:txBody>
      </p:sp>
    </p:spTree>
    <p:extLst>
      <p:ext uri="{BB962C8B-B14F-4D97-AF65-F5344CB8AC3E}">
        <p14:creationId xmlns:p14="http://schemas.microsoft.com/office/powerpoint/2010/main" val="3853662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936180-3D5F-684E-3971-4B33F14CB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/>
              <a:t>Table de Saut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C818098F-92DD-AE1D-1EC6-FED9C5F45588}"/>
              </a:ext>
            </a:extLst>
          </p:cNvPr>
          <p:cNvSpPr txBox="1">
            <a:spLocks/>
          </p:cNvSpPr>
          <p:nvPr/>
        </p:nvSpPr>
        <p:spPr>
          <a:xfrm>
            <a:off x="468313" y="1831392"/>
            <a:ext cx="9791700" cy="2412368"/>
          </a:xfrm>
          <a:prstGeom prst="rect">
            <a:avLst/>
          </a:prstGeom>
        </p:spPr>
        <p:txBody>
          <a:bodyPr anchor="t">
            <a:no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lvl="1" indent="-185738">
              <a:buFont typeface="Wingdings" charset="0"/>
              <a:buChar char="§"/>
            </a:pPr>
            <a:r>
              <a:rPr lang="fr-FR" sz="2400" b="1" dirty="0">
                <a:latin typeface="Trebuchet MS" charset="0"/>
              </a:rPr>
              <a:t>La gymnaste a le choix entre 12 sauts.    </a:t>
            </a:r>
          </a:p>
          <a:p>
            <a:pPr marL="360363" lvl="2" indent="-185738">
              <a:buFont typeface="Wingdings" charset="0"/>
              <a:buChar char="§"/>
            </a:pPr>
            <a:endParaRPr lang="fr-FR" sz="2400" dirty="0">
              <a:latin typeface="Trebuchet MS" charset="0"/>
            </a:endParaRPr>
          </a:p>
          <a:p>
            <a:pPr marL="360363" lvl="1" indent="-185738">
              <a:buFont typeface="Wingdings" charset="0"/>
              <a:buChar char="§"/>
            </a:pPr>
            <a:r>
              <a:rPr lang="fr-FR" sz="2400" b="1" dirty="0">
                <a:latin typeface="Trebuchet MS" charset="0"/>
              </a:rPr>
              <a:t>Note D : </a:t>
            </a:r>
            <a:r>
              <a:rPr lang="fr-FR" sz="2400" dirty="0">
                <a:latin typeface="Trebuchet MS" charset="0"/>
              </a:rPr>
              <a:t>Valeur du saut  de 11,70 points  à 13 points</a:t>
            </a:r>
          </a:p>
          <a:p>
            <a:pPr marL="360363" lvl="1" indent="-185738">
              <a:buFont typeface="Arial"/>
              <a:buNone/>
            </a:pPr>
            <a:endParaRPr lang="fr-FR" sz="2400" dirty="0">
              <a:latin typeface="Trebuchet MS" charset="0"/>
            </a:endParaRPr>
          </a:p>
          <a:p>
            <a:pPr marL="360363" lvl="1" indent="-185738">
              <a:buFont typeface="Wingdings" charset="0"/>
              <a:buChar char="§"/>
            </a:pPr>
            <a:r>
              <a:rPr lang="fr-FR" sz="2400" b="1" dirty="0">
                <a:latin typeface="Trebuchet MS" charset="0"/>
              </a:rPr>
              <a:t>Note E : </a:t>
            </a:r>
            <a:r>
              <a:rPr lang="fr-FR" sz="2400" dirty="0">
                <a:latin typeface="Trebuchet MS" charset="0"/>
              </a:rPr>
              <a:t>Exécution</a:t>
            </a:r>
            <a:r>
              <a:rPr lang="fr-FR" sz="2400" b="1" dirty="0">
                <a:latin typeface="Trebuchet MS" charset="0"/>
              </a:rPr>
              <a:t>  </a:t>
            </a:r>
            <a:r>
              <a:rPr lang="fr-FR" sz="2400" dirty="0">
                <a:latin typeface="Trebuchet MS" charset="0"/>
              </a:rPr>
              <a:t>sur 10 points</a:t>
            </a:r>
          </a:p>
          <a:p>
            <a:pPr lvl="1">
              <a:buFont typeface="Wingdings" charset="0"/>
              <a:buChar char="§"/>
            </a:pPr>
            <a:endParaRPr lang="fr-FR" sz="2400" b="1" dirty="0">
              <a:latin typeface="Trebuchet MS" charset="0"/>
            </a:endParaRPr>
          </a:p>
          <a:p>
            <a:pPr marL="0" indent="0">
              <a:buFont typeface="Arial"/>
              <a:buNone/>
            </a:pPr>
            <a:endParaRPr lang="fr-FR" sz="2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E82FBB6-AD83-3BD9-9A45-FCF3569F1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066" y="3612562"/>
            <a:ext cx="4720731" cy="286339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E82FBB6-AD83-3BD9-9A45-FCF3569F1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046" y="519721"/>
            <a:ext cx="1217621" cy="73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4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4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4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4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Exercice 6ème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523C9B4-5DA3-EE94-C33E-012742924F93}"/>
              </a:ext>
            </a:extLst>
          </p:cNvPr>
          <p:cNvSpPr txBox="1">
            <a:spLocks/>
          </p:cNvSpPr>
          <p:nvPr/>
        </p:nvSpPr>
        <p:spPr>
          <a:xfrm>
            <a:off x="1360442" y="4271377"/>
            <a:ext cx="8779834" cy="2567834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L’exercice 6</a:t>
            </a:r>
            <a:r>
              <a:rPr lang="fr-FR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</a:t>
            </a:r>
            <a:r>
              <a:rPr lang="fr-FR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composé librement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 la gymnaste.</a:t>
            </a:r>
          </a:p>
          <a:p>
            <a:pPr algn="l">
              <a:buClrTx/>
            </a:pPr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Il doit être composé de </a:t>
            </a:r>
            <a:r>
              <a:rPr lang="fr-FR" sz="2000" b="1" u="sng" dirty="0">
                <a:solidFill>
                  <a:schemeClr val="tx1"/>
                </a:solidFill>
              </a:rPr>
              <a:t>7 éléments minimum </a:t>
            </a:r>
            <a:r>
              <a:rPr lang="fr-FR" sz="2000" dirty="0">
                <a:solidFill>
                  <a:schemeClr val="tx1"/>
                </a:solidFill>
              </a:rPr>
              <a:t>dont des éléments de difficultés 6</a:t>
            </a:r>
            <a:r>
              <a:rPr lang="fr-FR" sz="2000" baseline="30000" dirty="0">
                <a:solidFill>
                  <a:schemeClr val="tx1"/>
                </a:solidFill>
              </a:rPr>
              <a:t>èmes</a:t>
            </a:r>
            <a:r>
              <a:rPr lang="fr-FR" sz="2000" dirty="0">
                <a:solidFill>
                  <a:schemeClr val="tx1"/>
                </a:solidFill>
              </a:rPr>
              <a:t>  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L’exercice doit respecter les </a:t>
            </a: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xigences de </a:t>
            </a: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omposition, propres à chaque agrès.</a:t>
            </a:r>
          </a:p>
          <a:p>
            <a:pPr marL="174625" lvl="1" algn="l">
              <a:buClr>
                <a:schemeClr val="tx1"/>
              </a:buClr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006" lvl="1" algn="l"/>
            <a:endParaRPr lang="fr-F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fr-F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018D989-9959-E994-B148-9BB5837F9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19" y="1338739"/>
            <a:ext cx="2576431" cy="285931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D9DEC36-1004-CC30-CAD2-F49E198B8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111" y="1338740"/>
            <a:ext cx="3752317" cy="285930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D94D7E0-D776-0AC2-F233-04C292601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006" y="1347438"/>
            <a:ext cx="3852530" cy="284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Qu’appelle-t-on élément ?</a:t>
            </a:r>
          </a:p>
        </p:txBody>
      </p:sp>
      <p:sp>
        <p:nvSpPr>
          <p:cNvPr id="4" name="Rectangle à coins arrondis 3">
            <a:extLst>
              <a:ext uri="{FF2B5EF4-FFF2-40B4-BE49-F238E27FC236}">
                <a16:creationId xmlns:a16="http://schemas.microsoft.com/office/drawing/2014/main" id="{0F767F4E-9BCC-EAAE-659D-07A2EB403E7B}"/>
              </a:ext>
            </a:extLst>
          </p:cNvPr>
          <p:cNvSpPr/>
          <p:nvPr/>
        </p:nvSpPr>
        <p:spPr bwMode="auto">
          <a:xfrm>
            <a:off x="2987507" y="1414319"/>
            <a:ext cx="4376936" cy="1235994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4287" tIns="52144" rIns="104287" bIns="52144"/>
          <a:lstStyle/>
          <a:p>
            <a:pPr algn="ctr">
              <a:defRPr/>
            </a:pPr>
            <a:r>
              <a:rPr lang="fr-FR" sz="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Eléments </a:t>
            </a:r>
          </a:p>
        </p:txBody>
      </p:sp>
      <p:sp>
        <p:nvSpPr>
          <p:cNvPr id="6" name="Rectangle à coins arrondis 9">
            <a:extLst>
              <a:ext uri="{FF2B5EF4-FFF2-40B4-BE49-F238E27FC236}">
                <a16:creationId xmlns:a16="http://schemas.microsoft.com/office/drawing/2014/main" id="{6E6A536D-29AB-E163-869C-94DC722A5E6B}"/>
              </a:ext>
            </a:extLst>
          </p:cNvPr>
          <p:cNvSpPr/>
          <p:nvPr/>
        </p:nvSpPr>
        <p:spPr bwMode="auto">
          <a:xfrm>
            <a:off x="336091" y="3586709"/>
            <a:ext cx="4089100" cy="1270541"/>
          </a:xfrm>
          <a:prstGeom prst="round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Difficultés 6</a:t>
            </a:r>
            <a:r>
              <a:rPr lang="fr-FR" sz="2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èmes </a:t>
            </a:r>
          </a:p>
          <a:p>
            <a:pPr algn="ctr">
              <a:defRPr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Mouvements Gymniques ou Acrobatiques</a:t>
            </a:r>
          </a:p>
        </p:txBody>
      </p:sp>
      <p:sp>
        <p:nvSpPr>
          <p:cNvPr id="7" name="Rectangle à coins arrondis 12">
            <a:extLst>
              <a:ext uri="{FF2B5EF4-FFF2-40B4-BE49-F238E27FC236}">
                <a16:creationId xmlns:a16="http://schemas.microsoft.com/office/drawing/2014/main" id="{5590EFC9-F651-B8CC-5438-D0B1E54FEC61}"/>
              </a:ext>
            </a:extLst>
          </p:cNvPr>
          <p:cNvSpPr/>
          <p:nvPr/>
        </p:nvSpPr>
        <p:spPr bwMode="auto">
          <a:xfrm>
            <a:off x="6137189" y="3575110"/>
            <a:ext cx="4215358" cy="1270541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fr-F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Autres difficultés</a:t>
            </a:r>
          </a:p>
          <a:p>
            <a:pPr algn="ctr">
              <a:defRPr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Mouvements Gymniques ou Acrobatiques</a:t>
            </a:r>
          </a:p>
          <a:p>
            <a:pPr algn="ctr">
              <a:defRPr/>
            </a:pPr>
            <a:endParaRPr lang="fr-F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F1FB870-985D-A73A-171C-48A2FA680B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60815" y="2668529"/>
            <a:ext cx="0" cy="237789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" name="Connecteur droit 7">
            <a:extLst>
              <a:ext uri="{FF2B5EF4-FFF2-40B4-BE49-F238E27FC236}">
                <a16:creationId xmlns:a16="http://schemas.microsoft.com/office/drawing/2014/main" id="{9224B1B2-FCE8-115C-FB44-2A25576E14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30511" y="2908814"/>
            <a:ext cx="6312977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" name="Connecteur droit avec flèche 9">
            <a:extLst>
              <a:ext uri="{FF2B5EF4-FFF2-40B4-BE49-F238E27FC236}">
                <a16:creationId xmlns:a16="http://schemas.microsoft.com/office/drawing/2014/main" id="{608EEA75-2665-1288-7148-B776B3971A3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43915" y="2917234"/>
            <a:ext cx="0" cy="64241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" name="Connecteur droit avec flèche 11">
            <a:extLst>
              <a:ext uri="{FF2B5EF4-FFF2-40B4-BE49-F238E27FC236}">
                <a16:creationId xmlns:a16="http://schemas.microsoft.com/office/drawing/2014/main" id="{5ED74D1C-8117-D40F-035E-D732623443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543488" y="2904708"/>
            <a:ext cx="0" cy="64241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" name="ZoneTexte 15">
            <a:extLst>
              <a:ext uri="{FF2B5EF4-FFF2-40B4-BE49-F238E27FC236}">
                <a16:creationId xmlns:a16="http://schemas.microsoft.com/office/drawing/2014/main" id="{1FC396A7-72F2-9677-9B73-BCCD0F4E0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092" y="4970739"/>
            <a:ext cx="4624216" cy="121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algn="just"/>
            <a:r>
              <a:rPr lang="fr-FR" sz="1800" b="0" dirty="0">
                <a:latin typeface="Arial" panose="020B0604020202020204" pitchFamily="34" charset="0"/>
                <a:cs typeface="Arial" panose="020B0604020202020204" pitchFamily="34" charset="0"/>
              </a:rPr>
              <a:t>Eléments contenus dans les grilles  6</a:t>
            </a:r>
            <a:r>
              <a:rPr lang="fr-FR" sz="18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èmes</a:t>
            </a:r>
            <a:r>
              <a:rPr lang="fr-FR" sz="1800" b="0" dirty="0">
                <a:latin typeface="Arial" panose="020B0604020202020204" pitchFamily="34" charset="0"/>
                <a:cs typeface="Arial" panose="020B0604020202020204" pitchFamily="34" charset="0"/>
              </a:rPr>
              <a:t> et classés par familles en barres, poutre et sol </a:t>
            </a:r>
          </a:p>
          <a:p>
            <a:pPr algn="ctr"/>
            <a:r>
              <a:rPr lang="fr-FR" sz="1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(Programme Fédéral  de la saison en cours)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726BC0C-1643-4659-1954-80DCA033C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0049" y="4931068"/>
            <a:ext cx="4862827" cy="121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algn="ctr"/>
            <a:r>
              <a:rPr lang="fr-FR" sz="1800" b="0" dirty="0">
                <a:latin typeface="Arial" panose="020B0604020202020204" pitchFamily="34" charset="0"/>
                <a:cs typeface="Arial" panose="020B0604020202020204" pitchFamily="34" charset="0"/>
              </a:rPr>
              <a:t>Eléments contenus au minimum dans le 5</a:t>
            </a:r>
            <a:r>
              <a:rPr lang="fr-FR" sz="18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1800" b="0" dirty="0">
                <a:latin typeface="Arial" panose="020B0604020202020204" pitchFamily="34" charset="0"/>
                <a:cs typeface="Arial" panose="020B0604020202020204" pitchFamily="34" charset="0"/>
              </a:rPr>
              <a:t> degré du PF ou code FIG</a:t>
            </a:r>
          </a:p>
          <a:p>
            <a:pPr algn="ctr"/>
            <a:r>
              <a:rPr lang="fr-FR" sz="1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(Programmes de la saison en cours) </a:t>
            </a:r>
          </a:p>
          <a:p>
            <a:pPr algn="ctr"/>
            <a:r>
              <a:rPr lang="fr-FR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770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none" dirty="0">
                <a:latin typeface="+mn-lt"/>
                <a:cs typeface="Arial" charset="0"/>
              </a:rPr>
              <a:t>Note</a:t>
            </a:r>
            <a:r>
              <a:rPr lang="fr-FR" sz="3200" dirty="0">
                <a:latin typeface="+mn-lt"/>
                <a:cs typeface="Arial" charset="0"/>
              </a:rPr>
              <a:t> E  - </a:t>
            </a:r>
            <a:r>
              <a:rPr lang="fr-FR" sz="2400" dirty="0">
                <a:latin typeface="+mn-lt"/>
                <a:cs typeface="Arial" charset="0"/>
              </a:rPr>
              <a:t>Pénalités pour exercice trop court</a:t>
            </a:r>
            <a:endParaRPr lang="fr-FR" sz="3200" cap="none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D22B16F-A658-AD2C-315D-92D5B336BB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450673"/>
              </p:ext>
            </p:extLst>
          </p:nvPr>
        </p:nvGraphicFramePr>
        <p:xfrm>
          <a:off x="455786" y="4246323"/>
          <a:ext cx="2588958" cy="2045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8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45755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Note E</a:t>
                      </a:r>
                    </a:p>
                    <a:p>
                      <a:pPr algn="ctr"/>
                      <a:r>
                        <a:rPr lang="fr-FR" sz="2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(Exécution sur 10,00 Pts)</a:t>
                      </a:r>
                    </a:p>
                  </a:txBody>
                  <a:tcPr marL="106886" marR="106886" marT="50419" marB="50419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Image 14">
            <a:extLst>
              <a:ext uri="{FF2B5EF4-FFF2-40B4-BE49-F238E27FC236}">
                <a16:creationId xmlns:a16="http://schemas.microsoft.com/office/drawing/2014/main" id="{CD69A1E6-47B7-1EEC-AA81-DEFCE194C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6" y="1345964"/>
            <a:ext cx="2576431" cy="2859310"/>
          </a:xfrm>
          <a:prstGeom prst="rect">
            <a:avLst/>
          </a:prstGeom>
        </p:spPr>
      </p:pic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05F550F2-50AD-C372-C688-E662F1683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370022"/>
              </p:ext>
            </p:extLst>
          </p:nvPr>
        </p:nvGraphicFramePr>
        <p:xfrm>
          <a:off x="3175099" y="4246323"/>
          <a:ext cx="4365569" cy="2045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5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45755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Éléments au moins reconnus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FR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Éléments reconnus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endParaRPr lang="fr-FR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Éléments reconnus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FR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Éléments reconnus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FR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Éléments ou moins reconnus</a:t>
                      </a:r>
                    </a:p>
                    <a:p>
                      <a:pPr algn="l"/>
                      <a:endParaRPr lang="fr-FR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B5DEF69F-556E-D99F-B0C4-05C9A49E4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911284"/>
              </p:ext>
            </p:extLst>
          </p:nvPr>
        </p:nvGraphicFramePr>
        <p:xfrm>
          <a:off x="7671023" y="4246323"/>
          <a:ext cx="2588958" cy="388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8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307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Pas de déduction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6DC06D58-AEFF-729C-A69B-121F962D4C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829180"/>
              </p:ext>
            </p:extLst>
          </p:nvPr>
        </p:nvGraphicFramePr>
        <p:xfrm>
          <a:off x="7671055" y="4647156"/>
          <a:ext cx="2588958" cy="388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8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307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- 2,00 pts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B5DC7106-7195-C63D-72DE-77AF2DFB7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535318"/>
              </p:ext>
            </p:extLst>
          </p:nvPr>
        </p:nvGraphicFramePr>
        <p:xfrm>
          <a:off x="7671023" y="5049958"/>
          <a:ext cx="2588958" cy="388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8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307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- 3,00 pts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38C30240-6D00-08BE-2159-ECB448F01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002855"/>
              </p:ext>
            </p:extLst>
          </p:nvPr>
        </p:nvGraphicFramePr>
        <p:xfrm>
          <a:off x="7656420" y="5465287"/>
          <a:ext cx="2588958" cy="388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8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307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- 4,00 pts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2565F6EB-E1CF-FCB6-787F-F0BF132A3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474599"/>
              </p:ext>
            </p:extLst>
          </p:nvPr>
        </p:nvGraphicFramePr>
        <p:xfrm>
          <a:off x="7671055" y="5903081"/>
          <a:ext cx="2588958" cy="388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8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307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- 5,00 pts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" name="Image 22">
            <a:extLst>
              <a:ext uri="{FF2B5EF4-FFF2-40B4-BE49-F238E27FC236}">
                <a16:creationId xmlns:a16="http://schemas.microsoft.com/office/drawing/2014/main" id="{C346512A-5980-80BA-DBFA-5DC8BDF14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370" y="1355615"/>
            <a:ext cx="3788857" cy="285931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46DD3A9-8188-87F2-B5B5-C599357F6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457" y="1354402"/>
            <a:ext cx="3852530" cy="284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7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Difficultés 6èmes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523C9B4-5DA3-EE94-C33E-012742924F93}"/>
              </a:ext>
            </a:extLst>
          </p:cNvPr>
          <p:cNvSpPr txBox="1">
            <a:spLocks/>
          </p:cNvSpPr>
          <p:nvPr/>
        </p:nvSpPr>
        <p:spPr>
          <a:xfrm>
            <a:off x="664427" y="4471792"/>
            <a:ext cx="9595586" cy="2327168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fr-FR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difficultés 6</a:t>
            </a:r>
            <a:r>
              <a:rPr lang="fr-FR" sz="2400" b="1" u="sng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èmes</a:t>
            </a:r>
            <a:r>
              <a:rPr lang="fr-FR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 contenues dans des grilles d’éléments propres à chaque agrès.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difficultés 6</a:t>
            </a:r>
            <a:r>
              <a:rPr lang="fr-FR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èmes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sont classées par famille.</a:t>
            </a:r>
          </a:p>
          <a:p>
            <a:pPr algn="l">
              <a:buClrTx/>
            </a:pP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lvl="1" algn="l">
              <a:buClr>
                <a:schemeClr val="tx1"/>
              </a:buClr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006" lvl="1" algn="l"/>
            <a:endParaRPr lang="fr-F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fr-F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15">
            <a:extLst>
              <a:ext uri="{FF2B5EF4-FFF2-40B4-BE49-F238E27FC236}">
                <a16:creationId xmlns:a16="http://schemas.microsoft.com/office/drawing/2014/main" id="{0782E583-6267-1A6B-E892-777980709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07" y="5890693"/>
            <a:ext cx="9399471" cy="41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algn="ctr"/>
            <a:r>
              <a:rPr lang="fr-FR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(Programme Fédéral  de la saison en cours)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845B6B3-55F6-8356-D17D-24C751BAD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44" y="1355615"/>
            <a:ext cx="2775928" cy="285931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2C9194B-2E5F-97BC-AD48-35950ED52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315" y="1355615"/>
            <a:ext cx="3828029" cy="285931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D52433C-37AC-1DDB-B984-74D5A4237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7887" y="1355615"/>
            <a:ext cx="3639028" cy="284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Autres Difficultés 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523C9B4-5DA3-EE94-C33E-012742924F93}"/>
              </a:ext>
            </a:extLst>
          </p:cNvPr>
          <p:cNvSpPr txBox="1">
            <a:spLocks/>
          </p:cNvSpPr>
          <p:nvPr/>
        </p:nvSpPr>
        <p:spPr>
          <a:xfrm>
            <a:off x="468313" y="4384110"/>
            <a:ext cx="9791700" cy="2414850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fr-FR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Autres difficultés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peuvent être :</a:t>
            </a:r>
          </a:p>
          <a:p>
            <a:pPr marL="719138" indent="-358775" algn="l">
              <a:buClrTx/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éléments du 5</a:t>
            </a:r>
            <a:r>
              <a:rPr lang="fr-FR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degré du programme Fédéral.</a:t>
            </a:r>
          </a:p>
          <a:p>
            <a:pPr marL="360363" algn="l">
              <a:buClrTx/>
            </a:pPr>
            <a:endParaRPr lang="fr-FR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algn="l">
              <a:buClrTx/>
            </a:pPr>
            <a:endParaRPr lang="fr-FR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indent="-358775" algn="l">
              <a:buClrTx/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éléments du code FIG</a:t>
            </a:r>
          </a:p>
          <a:p>
            <a:pPr algn="l">
              <a:buClrTx/>
            </a:pP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lvl="1" algn="l">
              <a:buClr>
                <a:schemeClr val="tx1"/>
              </a:buClr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006" lvl="1" algn="l"/>
            <a:endParaRPr lang="fr-F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fr-F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15">
            <a:extLst>
              <a:ext uri="{FF2B5EF4-FFF2-40B4-BE49-F238E27FC236}">
                <a16:creationId xmlns:a16="http://schemas.microsoft.com/office/drawing/2014/main" id="{0782E583-6267-1A6B-E892-777980709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856" y="6273470"/>
            <a:ext cx="9399471" cy="41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algn="ctr"/>
            <a:r>
              <a:rPr lang="fr-FR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(Programmes de la saison en cours)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C844DF9-2AC0-0B8C-7239-C3F23BEE8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97" y="1355615"/>
            <a:ext cx="2576431" cy="285931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32D2FF9-F4C6-7610-C1A9-160C0AF6E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906" y="1355615"/>
            <a:ext cx="3828029" cy="285931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C145F46-356F-3012-E032-4F19F1465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0101" y="1355615"/>
            <a:ext cx="3639028" cy="284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7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Composition du mouvement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523C9B4-5DA3-EE94-C33E-012742924F93}"/>
              </a:ext>
            </a:extLst>
          </p:cNvPr>
          <p:cNvSpPr txBox="1">
            <a:spLocks/>
          </p:cNvSpPr>
          <p:nvPr/>
        </p:nvSpPr>
        <p:spPr>
          <a:xfrm>
            <a:off x="468313" y="4254502"/>
            <a:ext cx="9791700" cy="2544458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L’exercice doit comporter :</a:t>
            </a:r>
          </a:p>
          <a:p>
            <a:pPr marL="363538" lvl="1" indent="-188913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Difficultés 6</a:t>
            </a:r>
            <a:r>
              <a:rPr lang="fr-FR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prises dans 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familles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différentes</a:t>
            </a:r>
            <a:r>
              <a:rPr lang="fr-FR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grille.</a:t>
            </a:r>
          </a:p>
          <a:p>
            <a:pPr marL="363538" lvl="1" indent="-188913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autres difficultés</a:t>
            </a:r>
          </a:p>
          <a:p>
            <a:pPr marL="1077913" lvl="1" indent="-363538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Sauf les éléments de liaison et certains éléments listés à chaque agrès</a:t>
            </a:r>
          </a:p>
          <a:p>
            <a:pPr lvl="1" algn="l">
              <a:buFont typeface="Wingdings" pitchFamily="2" charset="2"/>
              <a:buChar char="v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006" lvl="1" algn="l"/>
            <a:endParaRPr lang="fr-F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fr-F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FCED74A-314C-1BD3-2B6A-A885578B2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71" y="1355615"/>
            <a:ext cx="2576431" cy="285931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D44633E-FB1D-98D8-4356-2D1686E8A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148" y="1355615"/>
            <a:ext cx="3828029" cy="285931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354D564-3B13-728F-C811-E61992076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135" y="1359194"/>
            <a:ext cx="3639028" cy="284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5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Composition du mouvement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523C9B4-5DA3-EE94-C33E-012742924F93}"/>
              </a:ext>
            </a:extLst>
          </p:cNvPr>
          <p:cNvSpPr txBox="1">
            <a:spLocks/>
          </p:cNvSpPr>
          <p:nvPr/>
        </p:nvSpPr>
        <p:spPr>
          <a:xfrm>
            <a:off x="468313" y="4150910"/>
            <a:ext cx="9915764" cy="2648050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lvl="1" indent="-268288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L’exercice doit respecter les 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xigences de 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omposition, propres à chaque agrès.</a:t>
            </a:r>
          </a:p>
          <a:p>
            <a:pPr marL="450850" lvl="1" indent="-268288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nombre des </a:t>
            </a: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xigences de </a:t>
            </a: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omposition est de 5 : soit 5 X 0,50 Pt = 2,50 Pts.</a:t>
            </a:r>
          </a:p>
          <a:p>
            <a:pPr marL="450850" lvl="1" indent="-268288" algn="l">
              <a:buClrTx/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 dans une 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xigence de 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omposition deux critères sont demandés, la gymnaste doit remplir les deux critères pour obtenir la valeur de l’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soit 0,50 Pt.</a:t>
            </a:r>
          </a:p>
          <a:p>
            <a:pPr marL="182562" lvl="1" algn="l">
              <a:buClrTx/>
            </a:pPr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006" lvl="1" algn="l"/>
            <a:endParaRPr lang="fr-F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fr-F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ED40B2B-85B1-182B-E068-7770FE06B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23" y="1355615"/>
            <a:ext cx="2576431" cy="285931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38F81C9-D71A-181F-308B-EA77DA242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004" y="1355615"/>
            <a:ext cx="3828029" cy="285931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1B80C6C-AFCB-6C59-F8E9-6195AA1854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101" y="1355615"/>
            <a:ext cx="3639028" cy="284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1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none" dirty="0">
                <a:latin typeface="+mn-lt"/>
                <a:cs typeface="Arial" charset="0"/>
              </a:rPr>
              <a:t>Bonification</a:t>
            </a:r>
            <a:endParaRPr lang="fr-FR" sz="3200" cap="non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9A9843-7822-193F-FF56-AE6880459953}"/>
              </a:ext>
            </a:extLst>
          </p:cNvPr>
          <p:cNvSpPr txBox="1">
            <a:spLocks noChangeArrowheads="1"/>
          </p:cNvSpPr>
          <p:nvPr/>
        </p:nvSpPr>
        <p:spPr>
          <a:xfrm>
            <a:off x="468312" y="1474317"/>
            <a:ext cx="9785739" cy="492247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altLang="fr-FR" sz="2400" dirty="0"/>
              <a:t>La bonification  sert à valoriser certaines difficultés 6</a:t>
            </a:r>
            <a:r>
              <a:rPr lang="fr-FR" altLang="fr-FR" sz="2400" baseline="30000" dirty="0"/>
              <a:t>èmes</a:t>
            </a:r>
            <a:r>
              <a:rPr lang="fr-FR" altLang="fr-FR" sz="2400" dirty="0"/>
              <a:t>.</a:t>
            </a: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Une difficulté 6</a:t>
            </a:r>
            <a:r>
              <a:rPr lang="fr-FR" alt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ou une liaison de difficultés peuvent obtenir une valeur de bonification de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0,30 pt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ou de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0,50 pt.</a:t>
            </a:r>
            <a:r>
              <a:rPr lang="fr-FR" altLang="fr-FR" sz="2400" b="1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0850" lvl="1" indent="-450850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 bonification est accordée pour des difficultés 6</a:t>
            </a:r>
            <a:r>
              <a:rPr lang="fr-FR" alt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èmes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différentes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même si elles font partie de la même famille.</a:t>
            </a:r>
          </a:p>
          <a:p>
            <a:pPr lvl="1">
              <a:spcAft>
                <a:spcPct val="20000"/>
              </a:spcAft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1077" lvl="1" indent="-391077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ja-JP" alt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ensemble des bonifications ne peut excéder 1,50 pt.</a:t>
            </a:r>
          </a:p>
          <a:p>
            <a:pPr marL="391077" lvl="1" indent="-391077">
              <a:spcAft>
                <a:spcPct val="20000"/>
              </a:spcAft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fr-F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20000"/>
              </a:spcAft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None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dre 4">
            <a:extLst>
              <a:ext uri="{FF2B5EF4-FFF2-40B4-BE49-F238E27FC236}">
                <a16:creationId xmlns:a16="http://schemas.microsoft.com/office/drawing/2014/main" id="{B7D4B293-01A8-0057-56D7-4A787CC43693}"/>
              </a:ext>
            </a:extLst>
          </p:cNvPr>
          <p:cNvSpPr/>
          <p:nvPr/>
        </p:nvSpPr>
        <p:spPr>
          <a:xfrm>
            <a:off x="590306" y="4053343"/>
            <a:ext cx="8890585" cy="901380"/>
          </a:xfrm>
          <a:prstGeom prst="frame">
            <a:avLst/>
          </a:prstGeom>
          <a:solidFill>
            <a:srgbClr val="FF3300"/>
          </a:solidFill>
          <a:ln w="12700">
            <a:solidFill>
              <a:srgbClr val="FF3300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794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Masque des Contenus">
  <a:themeElements>
    <a:clrScheme name="FSCF">
      <a:dk1>
        <a:sysClr val="windowText" lastClr="000000"/>
      </a:dk1>
      <a:lt1>
        <a:sysClr val="window" lastClr="FFFFFF"/>
      </a:lt1>
      <a:dk2>
        <a:srgbClr val="808080"/>
      </a:dk2>
      <a:lt2>
        <a:srgbClr val="C0C0C0"/>
      </a:lt2>
      <a:accent1>
        <a:srgbClr val="0BA1E2"/>
      </a:accent1>
      <a:accent2>
        <a:srgbClr val="C60086"/>
      </a:accent2>
      <a:accent3>
        <a:srgbClr val="E8C425"/>
      </a:accent3>
      <a:accent4>
        <a:srgbClr val="C52F25"/>
      </a:accent4>
      <a:accent5>
        <a:srgbClr val="4BAC9A"/>
      </a:accent5>
      <a:accent6>
        <a:srgbClr val="F79646"/>
      </a:accent6>
      <a:hlink>
        <a:srgbClr val="0BA1E2"/>
      </a:hlink>
      <a:folHlink>
        <a:srgbClr val="C52F25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5017</TotalTime>
  <Words>605</Words>
  <Application>Microsoft Office PowerPoint</Application>
  <PresentationFormat>Personnalisé</PresentationFormat>
  <Paragraphs>105</Paragraphs>
  <Slides>14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</vt:lpstr>
      <vt:lpstr>Masque des Contenus</vt:lpstr>
      <vt:lpstr>Présentation PowerPoint</vt:lpstr>
      <vt:lpstr>Exercice 6ème</vt:lpstr>
      <vt:lpstr>Qu’appelle-t-on élément ?</vt:lpstr>
      <vt:lpstr>Note E  - Pénalités pour exercice trop court</vt:lpstr>
      <vt:lpstr>Difficultés 6èmes</vt:lpstr>
      <vt:lpstr>Autres Difficultés </vt:lpstr>
      <vt:lpstr>Composition du mouvement</vt:lpstr>
      <vt:lpstr>Composition du mouvement</vt:lpstr>
      <vt:lpstr>Bonification</vt:lpstr>
      <vt:lpstr>Les bonifications</vt:lpstr>
      <vt:lpstr>Répétition d’élément</vt:lpstr>
      <vt:lpstr>Note D</vt:lpstr>
      <vt:lpstr>Directives techniques – Article A6. 6ème degré</vt:lpstr>
      <vt:lpstr>Table de Saut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Germinal FLORES</dc:creator>
  <cp:lastModifiedBy>Germinal FLORES</cp:lastModifiedBy>
  <cp:revision>189</cp:revision>
  <dcterms:created xsi:type="dcterms:W3CDTF">2014-03-28T08:32:44Z</dcterms:created>
  <dcterms:modified xsi:type="dcterms:W3CDTF">2025-09-02T07:13:54Z</dcterms:modified>
</cp:coreProperties>
</file>