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393" r:id="rId3"/>
    <p:sldId id="402" r:id="rId4"/>
    <p:sldId id="403" r:id="rId5"/>
    <p:sldId id="404" r:id="rId6"/>
    <p:sldId id="405" r:id="rId7"/>
    <p:sldId id="406" r:id="rId8"/>
    <p:sldId id="407" r:id="rId9"/>
    <p:sldId id="379" r:id="rId10"/>
    <p:sldId id="398" r:id="rId11"/>
    <p:sldId id="378" r:id="rId12"/>
    <p:sldId id="399" r:id="rId13"/>
    <p:sldId id="377" r:id="rId14"/>
    <p:sldId id="380" r:id="rId15"/>
    <p:sldId id="381" r:id="rId16"/>
    <p:sldId id="410" r:id="rId17"/>
    <p:sldId id="400" r:id="rId18"/>
    <p:sldId id="409" r:id="rId19"/>
    <p:sldId id="408" r:id="rId20"/>
    <p:sldId id="376" r:id="rId21"/>
    <p:sldId id="389" r:id="rId22"/>
    <p:sldId id="394" r:id="rId23"/>
  </p:sldIdLst>
  <p:sldSz cx="10688638" cy="7562850"/>
  <p:notesSz cx="6858000" cy="9144000"/>
  <p:defaultTextStyle>
    <a:defPPr>
      <a:defRPr lang="fr-FR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0">
          <p15:clr>
            <a:srgbClr val="A4A3A4"/>
          </p15:clr>
        </p15:guide>
        <p15:guide id="2" pos="2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minal FLORES" initials="GF" lastIdx="1" clrIdx="0">
    <p:extLst>
      <p:ext uri="{19B8F6BF-5375-455C-9EA6-DF929625EA0E}">
        <p15:presenceInfo xmlns:p15="http://schemas.microsoft.com/office/powerpoint/2012/main" userId="f3b5d00bb6ebe597" providerId="Windows Live"/>
      </p:ext>
    </p:extLst>
  </p:cmAuthor>
  <p:cmAuthor id="2" name="Jean Pierre Taffarel" initials="JT" lastIdx="1" clrIdx="1">
    <p:extLst>
      <p:ext uri="{19B8F6BF-5375-455C-9EA6-DF929625EA0E}">
        <p15:presenceInfo xmlns:p15="http://schemas.microsoft.com/office/powerpoint/2012/main" userId="4c71804862b0c1b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2749" autoAdjust="0"/>
  </p:normalViewPr>
  <p:slideViewPr>
    <p:cSldViewPr snapToGrid="0" snapToObjects="1">
      <p:cViewPr varScale="1">
        <p:scale>
          <a:sx n="90" d="100"/>
          <a:sy n="90" d="100"/>
        </p:scale>
        <p:origin x="1626" y="84"/>
      </p:cViewPr>
      <p:guideLst>
        <p:guide orient="horz" pos="1160"/>
        <p:guide pos="2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AD806-7611-4D26-A794-1444F5E99E0B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954A3-6C25-41AD-A473-2A80965446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09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54A3-6C25-41AD-A473-2A809654468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39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owerpoint magenta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-106680"/>
            <a:ext cx="10688638" cy="7562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619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>
              <a:lnSpc>
                <a:spcPts val="2200"/>
              </a:lnSpc>
              <a:defRPr sz="2000" b="1" cap="all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799999"/>
            <a:ext cx="9791687" cy="46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3600"/>
              </a:spcBef>
              <a:buFontTx/>
              <a:buNone/>
              <a:defRPr sz="2300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2300"/>
            </a:lvl3pPr>
            <a:lvl4pPr marL="0" indent="0">
              <a:spcBef>
                <a:spcPts val="0"/>
              </a:spcBef>
              <a:buFontTx/>
              <a:buNone/>
              <a:defRPr sz="2100"/>
            </a:lvl4pPr>
            <a:lvl5pPr marL="0" indent="0">
              <a:spcBef>
                <a:spcPts val="0"/>
              </a:spcBef>
              <a:buFontTx/>
              <a:buNone/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/>
              <a:t>Cliquez pour modifier les styles du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51412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owerpoint magenta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619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>
              <a:lnSpc>
                <a:spcPts val="2200"/>
              </a:lnSpc>
              <a:defRPr sz="2000" b="1" cap="all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700013" y="1799999"/>
            <a:ext cx="756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3600"/>
              </a:spcBef>
              <a:buFontTx/>
              <a:buNone/>
              <a:defRPr sz="2300" cap="all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2300"/>
            </a:lvl3pPr>
            <a:lvl4pPr marL="0" indent="0">
              <a:spcBef>
                <a:spcPts val="0"/>
              </a:spcBef>
              <a:buFontTx/>
              <a:buNone/>
              <a:defRPr sz="2100"/>
            </a:lvl4pPr>
            <a:lvl5pPr marL="0" indent="0">
              <a:spcBef>
                <a:spcPts val="0"/>
              </a:spcBef>
              <a:buFontTx/>
              <a:buNone/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/>
              <a:t>Cliquez pour modifier les styles du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35532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u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3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werpoint magenta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486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468313" y="468313"/>
            <a:ext cx="9779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2880000" y="3240000"/>
            <a:ext cx="288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2520000" y="3240000"/>
            <a:ext cx="36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521436" indent="0">
              <a:buNone/>
              <a:defRPr sz="1600">
                <a:latin typeface="+mj-lt"/>
              </a:defRPr>
            </a:lvl2pPr>
            <a:lvl3pPr marL="1042874" indent="0">
              <a:buNone/>
              <a:defRPr sz="1600">
                <a:latin typeface="+mj-lt"/>
              </a:defRPr>
            </a:lvl3pPr>
            <a:lvl4pPr marL="1564310" indent="0">
              <a:buNone/>
              <a:defRPr sz="1600">
                <a:latin typeface="+mj-lt"/>
              </a:defRPr>
            </a:lvl4pPr>
            <a:lvl5pPr marL="2085747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2"/>
          </p:nvPr>
        </p:nvSpPr>
        <p:spPr>
          <a:xfrm>
            <a:off x="6141600" y="3240000"/>
            <a:ext cx="288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0" y="3240000"/>
            <a:ext cx="36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521436" indent="0">
              <a:buNone/>
              <a:defRPr sz="1600">
                <a:latin typeface="+mj-lt"/>
              </a:defRPr>
            </a:lvl2pPr>
            <a:lvl3pPr marL="1042874" indent="0">
              <a:buNone/>
              <a:defRPr sz="1600">
                <a:latin typeface="+mj-lt"/>
              </a:defRPr>
            </a:lvl3pPr>
            <a:lvl4pPr marL="1564310" indent="0">
              <a:buNone/>
              <a:defRPr sz="1600">
                <a:latin typeface="+mj-lt"/>
              </a:defRPr>
            </a:lvl4pPr>
            <a:lvl5pPr marL="2085747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fr-FR" dirty="0"/>
              <a:t>00</a:t>
            </a:r>
          </a:p>
        </p:txBody>
      </p:sp>
      <p:pic>
        <p:nvPicPr>
          <p:cNvPr id="17" name="Image 16" descr="FSCF Sommair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84000"/>
            <a:ext cx="17526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55" y="208071"/>
            <a:ext cx="7534033" cy="5906536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3240088" y="468313"/>
            <a:ext cx="7010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3240088" y="468313"/>
            <a:ext cx="7010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6114607"/>
            <a:ext cx="1861932" cy="10895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83" y="6974807"/>
            <a:ext cx="4310205" cy="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0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619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>
              <a:lnSpc>
                <a:spcPts val="2200"/>
              </a:lnSpc>
              <a:defRPr sz="2000" b="1" cap="all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6114607"/>
            <a:ext cx="1861932" cy="1089525"/>
          </a:xfrm>
          <a:prstGeom prst="rect">
            <a:avLst/>
          </a:prstGeom>
        </p:spPr>
      </p:pic>
      <p:sp>
        <p:nvSpPr>
          <p:cNvPr id="8" name="Arrondir un rectangle avec un coin diagonal 7"/>
          <p:cNvSpPr/>
          <p:nvPr userDrawn="1"/>
        </p:nvSpPr>
        <p:spPr>
          <a:xfrm flipH="1">
            <a:off x="468312" y="461962"/>
            <a:ext cx="9791699" cy="854075"/>
          </a:xfrm>
          <a:prstGeom prst="round2DiagRect">
            <a:avLst/>
          </a:prstGeom>
          <a:solidFill>
            <a:srgbClr val="E200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83" y="6974807"/>
            <a:ext cx="4310205" cy="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0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50" r:id="rId4"/>
    <p:sldLayoutId id="2147483671" r:id="rId5"/>
    <p:sldLayoutId id="2147483672" r:id="rId6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33.png"/><Relationship Id="rId10" Type="http://schemas.openxmlformats.org/officeDocument/2006/relationships/image" Target="../media/image8.Jp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8.Jpg"/><Relationship Id="rId5" Type="http://schemas.openxmlformats.org/officeDocument/2006/relationships/image" Target="../media/image33.png"/><Relationship Id="rId10" Type="http://schemas.openxmlformats.org/officeDocument/2006/relationships/image" Target="../media/image57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pn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34.png"/><Relationship Id="rId4" Type="http://schemas.openxmlformats.org/officeDocument/2006/relationships/image" Target="../media/image50.png"/><Relationship Id="rId9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34.png"/><Relationship Id="rId4" Type="http://schemas.openxmlformats.org/officeDocument/2006/relationships/image" Target="../media/image50.png"/><Relationship Id="rId9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1.pn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62.png"/><Relationship Id="rId10" Type="http://schemas.openxmlformats.org/officeDocument/2006/relationships/image" Target="../media/image8.Jp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.Jpg"/><Relationship Id="rId3" Type="http://schemas.openxmlformats.org/officeDocument/2006/relationships/image" Target="../media/image64.png"/><Relationship Id="rId7" Type="http://schemas.openxmlformats.org/officeDocument/2006/relationships/image" Target="../media/image48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68.png"/><Relationship Id="rId5" Type="http://schemas.openxmlformats.org/officeDocument/2006/relationships/image" Target="../media/image49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55.png"/><Relationship Id="rId10" Type="http://schemas.openxmlformats.org/officeDocument/2006/relationships/image" Target="../media/image8.Jpg"/><Relationship Id="rId4" Type="http://schemas.openxmlformats.org/officeDocument/2006/relationships/image" Target="../media/image50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63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8.Jp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33.png"/><Relationship Id="rId10" Type="http://schemas.openxmlformats.org/officeDocument/2006/relationships/image" Target="../media/image8.Jp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85325DE-43D6-94A6-CE8D-E852EC586300}"/>
              </a:ext>
            </a:extLst>
          </p:cNvPr>
          <p:cNvSpPr txBox="1">
            <a:spLocks/>
          </p:cNvSpPr>
          <p:nvPr/>
        </p:nvSpPr>
        <p:spPr>
          <a:xfrm>
            <a:off x="3127203" y="2209909"/>
            <a:ext cx="2767107" cy="1183209"/>
          </a:xfrm>
          <a:prstGeom prst="rect">
            <a:avLst/>
          </a:prstGeom>
        </p:spPr>
        <p:txBody>
          <a:bodyPr/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Barres</a:t>
            </a:r>
            <a:br>
              <a:rPr lang="fr-FR" sz="48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48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8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br>
              <a:rPr lang="fr-FR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41C416E-7F87-433C-E9FC-770E596CD52A}"/>
              </a:ext>
            </a:extLst>
          </p:cNvPr>
          <p:cNvSpPr txBox="1">
            <a:spLocks/>
          </p:cNvSpPr>
          <p:nvPr/>
        </p:nvSpPr>
        <p:spPr>
          <a:xfrm>
            <a:off x="2983616" y="355623"/>
            <a:ext cx="6774159" cy="1183209"/>
          </a:xfrm>
          <a:prstGeom prst="rect">
            <a:avLst/>
          </a:prstGeom>
        </p:spPr>
        <p:txBody>
          <a:bodyPr/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du Juge 6</a:t>
            </a:r>
            <a:r>
              <a:rPr lang="fr-FR" sz="44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br>
              <a:rPr lang="fr-FR" sz="44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44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br>
              <a:rPr lang="fr-FR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B533D40A-01AB-3796-5CEE-02801228681F}"/>
              </a:ext>
            </a:extLst>
          </p:cNvPr>
          <p:cNvSpPr txBox="1">
            <a:spLocks/>
          </p:cNvSpPr>
          <p:nvPr/>
        </p:nvSpPr>
        <p:spPr>
          <a:xfrm>
            <a:off x="2918657" y="3781425"/>
            <a:ext cx="3091766" cy="1012861"/>
          </a:xfrm>
          <a:prstGeom prst="rect">
            <a:avLst/>
          </a:prstGeom>
        </p:spPr>
        <p:txBody>
          <a:bodyPr/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altLang="fr-FR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2025-2026</a:t>
            </a:r>
            <a:endParaRPr lang="fr-FR" altLang="fr-FR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FR" altLang="fr-FR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34B437-61FD-18DD-7835-AA9F2B90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992" y="1732986"/>
            <a:ext cx="3714147" cy="41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5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Répétitions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47322" y="1300340"/>
            <a:ext cx="9791700" cy="324462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fr-FR" sz="2000" b="1" u="sng" dirty="0"/>
              <a:t>Particularité aux Barres Asymétriques :</a:t>
            </a:r>
            <a:r>
              <a:rPr lang="fr-FR" sz="2000" u="sng" dirty="0"/>
              <a:t> </a:t>
            </a:r>
          </a:p>
          <a:p>
            <a:pPr marL="354013" lvl="1" indent="-17145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Une difficulté 6</a:t>
            </a:r>
            <a:r>
              <a:rPr lang="fr-FR" sz="2000" baseline="30000" dirty="0"/>
              <a:t>ème</a:t>
            </a:r>
            <a:r>
              <a:rPr lang="fr-FR" sz="2000" dirty="0"/>
              <a:t> répétée sera reconnue et comptabilisée comme une « Autre difficulté » a sa deuxième exécution.</a:t>
            </a:r>
            <a:endParaRPr lang="fr-FR" sz="2000" u="sng" dirty="0"/>
          </a:p>
          <a:p>
            <a:pPr marL="182563" lvl="1">
              <a:spcAft>
                <a:spcPct val="20000"/>
              </a:spcAft>
            </a:pPr>
            <a:r>
              <a:rPr lang="fr-FR" sz="2000" b="1" u="sng" dirty="0"/>
              <a:t>Exemple :</a:t>
            </a:r>
          </a:p>
          <a:p>
            <a:pPr marL="182563" lvl="1">
              <a:spcAft>
                <a:spcPct val="20000"/>
              </a:spcAft>
            </a:pPr>
            <a:endParaRPr lang="fr-FR" sz="2000" dirty="0"/>
          </a:p>
          <a:p>
            <a:pPr marL="182563" lvl="1">
              <a:spcAft>
                <a:spcPct val="20000"/>
              </a:spcAft>
            </a:pPr>
            <a:endParaRPr lang="fr-FR" sz="2000" dirty="0"/>
          </a:p>
          <a:p>
            <a:pPr marL="354013" lvl="1" indent="-171450">
              <a:spcAft>
                <a:spcPct val="20000"/>
              </a:spcAft>
            </a:pPr>
            <a:endParaRPr lang="fr-FR" sz="2000" dirty="0"/>
          </a:p>
          <a:p>
            <a:pPr marL="274638" lvl="1" indent="-274638" algn="just">
              <a:spcAft>
                <a:spcPct val="20000"/>
              </a:spcAft>
              <a:buFont typeface="Courier New" pitchFamily="49" charset="0"/>
              <a:buChar char="o"/>
            </a:pPr>
            <a:endParaRPr lang="fr-FR" sz="2000" dirty="0"/>
          </a:p>
          <a:p>
            <a:pPr lvl="1" algn="just">
              <a:spcAft>
                <a:spcPct val="20000"/>
              </a:spcAft>
            </a:pPr>
            <a:endParaRPr lang="fr-FR" sz="20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52ECD5-576A-9DF3-AFAE-B862D3683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069396"/>
              </p:ext>
            </p:extLst>
          </p:nvPr>
        </p:nvGraphicFramePr>
        <p:xfrm>
          <a:off x="489313" y="3056351"/>
          <a:ext cx="9811456" cy="2351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432">
                  <a:extLst>
                    <a:ext uri="{9D8B030D-6E8A-4147-A177-3AD203B41FA5}">
                      <a16:colId xmlns:a16="http://schemas.microsoft.com/office/drawing/2014/main" val="2044214033"/>
                    </a:ext>
                  </a:extLst>
                </a:gridCol>
                <a:gridCol w="1226432">
                  <a:extLst>
                    <a:ext uri="{9D8B030D-6E8A-4147-A177-3AD203B41FA5}">
                      <a16:colId xmlns:a16="http://schemas.microsoft.com/office/drawing/2014/main" val="3765490602"/>
                    </a:ext>
                  </a:extLst>
                </a:gridCol>
                <a:gridCol w="1226432">
                  <a:extLst>
                    <a:ext uri="{9D8B030D-6E8A-4147-A177-3AD203B41FA5}">
                      <a16:colId xmlns:a16="http://schemas.microsoft.com/office/drawing/2014/main" val="1460792625"/>
                    </a:ext>
                  </a:extLst>
                </a:gridCol>
                <a:gridCol w="1226432">
                  <a:extLst>
                    <a:ext uri="{9D8B030D-6E8A-4147-A177-3AD203B41FA5}">
                      <a16:colId xmlns:a16="http://schemas.microsoft.com/office/drawing/2014/main" val="605365767"/>
                    </a:ext>
                  </a:extLst>
                </a:gridCol>
                <a:gridCol w="1226432">
                  <a:extLst>
                    <a:ext uri="{9D8B030D-6E8A-4147-A177-3AD203B41FA5}">
                      <a16:colId xmlns:a16="http://schemas.microsoft.com/office/drawing/2014/main" val="2804655389"/>
                    </a:ext>
                  </a:extLst>
                </a:gridCol>
                <a:gridCol w="1226432">
                  <a:extLst>
                    <a:ext uri="{9D8B030D-6E8A-4147-A177-3AD203B41FA5}">
                      <a16:colId xmlns:a16="http://schemas.microsoft.com/office/drawing/2014/main" val="1643826506"/>
                    </a:ext>
                  </a:extLst>
                </a:gridCol>
                <a:gridCol w="1226432">
                  <a:extLst>
                    <a:ext uri="{9D8B030D-6E8A-4147-A177-3AD203B41FA5}">
                      <a16:colId xmlns:a16="http://schemas.microsoft.com/office/drawing/2014/main" val="3847656174"/>
                    </a:ext>
                  </a:extLst>
                </a:gridCol>
                <a:gridCol w="1226432">
                  <a:extLst>
                    <a:ext uri="{9D8B030D-6E8A-4147-A177-3AD203B41FA5}">
                      <a16:colId xmlns:a16="http://schemas.microsoft.com/office/drawing/2014/main" val="3792177202"/>
                    </a:ext>
                  </a:extLst>
                </a:gridCol>
              </a:tblGrid>
              <a:tr h="71856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04343"/>
                  </a:ext>
                </a:extLst>
              </a:tr>
              <a:tr h="914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dirty="0"/>
                        <a:t>½ tour 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dirty="0"/>
                        <a:t>Tour AR Libre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dirty="0"/>
                        <a:t>Bascule BS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dirty="0"/>
                        <a:t>Contre mouvement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dirty="0"/>
                        <a:t>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dirty="0"/>
                        <a:t>Tour AR Libre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dirty="0"/>
                        <a:t>Soleil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dirty="0"/>
                        <a:t>Sortie Salto AR tendu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65496"/>
                  </a:ext>
                </a:extLst>
              </a:tr>
              <a:tr h="71856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971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8-0000-0100-00001F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7" y="3161813"/>
            <a:ext cx="533474" cy="5430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100-00000E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79" y="3168559"/>
            <a:ext cx="428685" cy="5430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000000-0008-0000-0100-00005C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72" y="3168558"/>
            <a:ext cx="639212" cy="5430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976A74-5DF4-CCEC-CB48-F378F2A32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01" y="3152025"/>
            <a:ext cx="390580" cy="5430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9188E42-6DFC-3A77-92E0-8BB6C7330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33" y="3193156"/>
            <a:ext cx="1098919" cy="4745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AD524C-EE26-F94A-FEDA-44710C76D50E}"/>
              </a:ext>
            </a:extLst>
          </p:cNvPr>
          <p:cNvSpPr/>
          <p:nvPr/>
        </p:nvSpPr>
        <p:spPr>
          <a:xfrm>
            <a:off x="618206" y="4729157"/>
            <a:ext cx="986319" cy="43960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7B368C-8A95-11C8-2714-CCBC67F8C439}"/>
              </a:ext>
            </a:extLst>
          </p:cNvPr>
          <p:cNvSpPr/>
          <p:nvPr/>
        </p:nvSpPr>
        <p:spPr>
          <a:xfrm>
            <a:off x="1914518" y="4729157"/>
            <a:ext cx="986319" cy="43960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50582-B3F3-6C5E-D852-7BED9FF010B1}"/>
              </a:ext>
            </a:extLst>
          </p:cNvPr>
          <p:cNvSpPr/>
          <p:nvPr/>
        </p:nvSpPr>
        <p:spPr>
          <a:xfrm>
            <a:off x="3157790" y="4729157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77010B-0DCE-A35E-D02C-72F85B3C643D}"/>
              </a:ext>
            </a:extLst>
          </p:cNvPr>
          <p:cNvSpPr/>
          <p:nvPr/>
        </p:nvSpPr>
        <p:spPr>
          <a:xfrm>
            <a:off x="5512750" y="4733384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632461-9257-F716-A393-FEEC8EB5486C}"/>
              </a:ext>
            </a:extLst>
          </p:cNvPr>
          <p:cNvSpPr/>
          <p:nvPr/>
        </p:nvSpPr>
        <p:spPr>
          <a:xfrm>
            <a:off x="4374544" y="4733384"/>
            <a:ext cx="986319" cy="43960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6E47E8-FA4E-916D-824D-CB5F880F2036}"/>
              </a:ext>
            </a:extLst>
          </p:cNvPr>
          <p:cNvSpPr/>
          <p:nvPr/>
        </p:nvSpPr>
        <p:spPr>
          <a:xfrm>
            <a:off x="9196132" y="4764046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08A96A-CEF3-7753-23D1-E6E95CCC8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23" y="3158923"/>
            <a:ext cx="581106" cy="54300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5BA360D-E515-24C9-1D1F-F76E958B0D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18" y="3175657"/>
            <a:ext cx="559729" cy="5317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4285C6E-7D50-6FDE-E6E5-8D5621FE4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68" y="3168559"/>
            <a:ext cx="581106" cy="543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DFDDC6E-8C0E-FA38-369B-0EB31A51AA42}"/>
              </a:ext>
            </a:extLst>
          </p:cNvPr>
          <p:cNvSpPr/>
          <p:nvPr/>
        </p:nvSpPr>
        <p:spPr>
          <a:xfrm>
            <a:off x="6735655" y="4753772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60BF14-9D3E-42D7-9472-A5C9B93F71A8}"/>
              </a:ext>
            </a:extLst>
          </p:cNvPr>
          <p:cNvSpPr/>
          <p:nvPr/>
        </p:nvSpPr>
        <p:spPr>
          <a:xfrm>
            <a:off x="7976082" y="4764046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59E9AA-2D66-4890-8715-E014313EB10A}"/>
              </a:ext>
            </a:extLst>
          </p:cNvPr>
          <p:cNvSpPr/>
          <p:nvPr/>
        </p:nvSpPr>
        <p:spPr>
          <a:xfrm>
            <a:off x="1743158" y="5717072"/>
            <a:ext cx="6239862" cy="6679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Le 2</a:t>
            </a:r>
            <a:r>
              <a:rPr lang="fr-FR" sz="2000" baseline="30000" dirty="0">
                <a:solidFill>
                  <a:schemeClr val="tx1"/>
                </a:solidFill>
              </a:rPr>
              <a:t>ème</a:t>
            </a:r>
            <a:r>
              <a:rPr lang="fr-FR" sz="2000" dirty="0">
                <a:solidFill>
                  <a:schemeClr val="tx1"/>
                </a:solidFill>
              </a:rPr>
              <a:t> tour AR libre D6 devient AD</a:t>
            </a:r>
          </a:p>
        </p:txBody>
      </p:sp>
      <p:sp>
        <p:nvSpPr>
          <p:cNvPr id="28" name="Flèche : haut 27">
            <a:extLst>
              <a:ext uri="{FF2B5EF4-FFF2-40B4-BE49-F238E27FC236}">
                <a16:creationId xmlns:a16="http://schemas.microsoft.com/office/drawing/2014/main" id="{03FAF92E-C92D-AD8F-20ED-68589B8DF695}"/>
              </a:ext>
            </a:extLst>
          </p:cNvPr>
          <p:cNvSpPr/>
          <p:nvPr/>
        </p:nvSpPr>
        <p:spPr>
          <a:xfrm>
            <a:off x="7142100" y="5405701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haut 28">
            <a:extLst>
              <a:ext uri="{FF2B5EF4-FFF2-40B4-BE49-F238E27FC236}">
                <a16:creationId xmlns:a16="http://schemas.microsoft.com/office/drawing/2014/main" id="{DA345FE2-243F-6B82-6D2B-FEE10A5723C9}"/>
              </a:ext>
            </a:extLst>
          </p:cNvPr>
          <p:cNvSpPr/>
          <p:nvPr/>
        </p:nvSpPr>
        <p:spPr>
          <a:xfrm>
            <a:off x="2202194" y="5381086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E96A42-F288-138A-193E-5869BDDA3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  <p:bldP spid="16" grpId="0" animBg="1"/>
      <p:bldP spid="18" grpId="0" animBg="1"/>
      <p:bldP spid="19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Répétitions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47322" y="1300340"/>
            <a:ext cx="9791700" cy="346622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fr-FR" sz="2000" b="1" u="sng" dirty="0"/>
              <a:t>Particularité aux Barres Asymétriques :</a:t>
            </a:r>
            <a:r>
              <a:rPr lang="fr-FR" sz="2000" u="sng" dirty="0"/>
              <a:t> </a:t>
            </a:r>
          </a:p>
          <a:p>
            <a:pPr marL="354013" lvl="1" indent="-17145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La gymnaste peut exécuter autant de bascules qu’elle le désire, </a:t>
            </a:r>
            <a:r>
              <a:rPr lang="fr-FR" sz="2000" u="sng" dirty="0"/>
              <a:t>mais 2 seulement </a:t>
            </a:r>
            <a:r>
              <a:rPr lang="fr-FR" sz="2000" dirty="0"/>
              <a:t>seront retenues comme « Autre difficulté » </a:t>
            </a:r>
            <a:r>
              <a:rPr lang="fr-FR" sz="2000" u="sng" dirty="0"/>
              <a:t>(En plus d’une bascule difficulté 6</a:t>
            </a:r>
            <a:r>
              <a:rPr lang="fr-FR" sz="2000" u="sng" baseline="30000" dirty="0"/>
              <a:t>ème</a:t>
            </a:r>
            <a:r>
              <a:rPr lang="fr-FR" sz="2000" u="sng" dirty="0"/>
              <a:t>).</a:t>
            </a:r>
          </a:p>
          <a:p>
            <a:pPr marL="182563" lvl="1">
              <a:spcAft>
                <a:spcPct val="20000"/>
              </a:spcAft>
            </a:pPr>
            <a:endParaRPr lang="fr-FR" sz="1200" u="sng" dirty="0"/>
          </a:p>
          <a:p>
            <a:pPr marL="182563" lvl="1">
              <a:spcAft>
                <a:spcPct val="20000"/>
              </a:spcAft>
            </a:pPr>
            <a:r>
              <a:rPr lang="fr-FR" sz="2000" b="1" u="sng" dirty="0"/>
              <a:t>Exemple :</a:t>
            </a:r>
          </a:p>
          <a:p>
            <a:pPr marL="182563" lvl="1">
              <a:spcAft>
                <a:spcPct val="20000"/>
              </a:spcAft>
            </a:pPr>
            <a:endParaRPr lang="fr-FR" sz="2000" dirty="0"/>
          </a:p>
          <a:p>
            <a:pPr marL="182563" lvl="1">
              <a:spcAft>
                <a:spcPct val="20000"/>
              </a:spcAft>
            </a:pPr>
            <a:endParaRPr lang="fr-FR" sz="2000" dirty="0"/>
          </a:p>
          <a:p>
            <a:pPr marL="354013" lvl="1" indent="-171450">
              <a:spcAft>
                <a:spcPct val="20000"/>
              </a:spcAft>
            </a:pPr>
            <a:endParaRPr lang="fr-FR" sz="2000" dirty="0"/>
          </a:p>
          <a:p>
            <a:pPr marL="274638" lvl="1" indent="-274638" algn="just">
              <a:spcAft>
                <a:spcPct val="20000"/>
              </a:spcAft>
              <a:buFont typeface="Courier New" pitchFamily="49" charset="0"/>
              <a:buChar char="o"/>
            </a:pPr>
            <a:endParaRPr lang="fr-FR" sz="2000" dirty="0"/>
          </a:p>
          <a:p>
            <a:pPr lvl="1" algn="just">
              <a:spcAft>
                <a:spcPct val="20000"/>
              </a:spcAft>
            </a:pPr>
            <a:endParaRPr lang="fr-FR" sz="20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52ECD5-576A-9DF3-AFAE-B862D3683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813032"/>
              </p:ext>
            </p:extLst>
          </p:nvPr>
        </p:nvGraphicFramePr>
        <p:xfrm>
          <a:off x="468313" y="2984500"/>
          <a:ext cx="9980952" cy="1973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19">
                  <a:extLst>
                    <a:ext uri="{9D8B030D-6E8A-4147-A177-3AD203B41FA5}">
                      <a16:colId xmlns:a16="http://schemas.microsoft.com/office/drawing/2014/main" val="2044214033"/>
                    </a:ext>
                  </a:extLst>
                </a:gridCol>
                <a:gridCol w="1247619">
                  <a:extLst>
                    <a:ext uri="{9D8B030D-6E8A-4147-A177-3AD203B41FA5}">
                      <a16:colId xmlns:a16="http://schemas.microsoft.com/office/drawing/2014/main" val="3765490602"/>
                    </a:ext>
                  </a:extLst>
                </a:gridCol>
                <a:gridCol w="1247619">
                  <a:extLst>
                    <a:ext uri="{9D8B030D-6E8A-4147-A177-3AD203B41FA5}">
                      <a16:colId xmlns:a16="http://schemas.microsoft.com/office/drawing/2014/main" val="1460792625"/>
                    </a:ext>
                  </a:extLst>
                </a:gridCol>
                <a:gridCol w="1247619">
                  <a:extLst>
                    <a:ext uri="{9D8B030D-6E8A-4147-A177-3AD203B41FA5}">
                      <a16:colId xmlns:a16="http://schemas.microsoft.com/office/drawing/2014/main" val="605365767"/>
                    </a:ext>
                  </a:extLst>
                </a:gridCol>
                <a:gridCol w="1247619">
                  <a:extLst>
                    <a:ext uri="{9D8B030D-6E8A-4147-A177-3AD203B41FA5}">
                      <a16:colId xmlns:a16="http://schemas.microsoft.com/office/drawing/2014/main" val="2804655389"/>
                    </a:ext>
                  </a:extLst>
                </a:gridCol>
                <a:gridCol w="1247619">
                  <a:extLst>
                    <a:ext uri="{9D8B030D-6E8A-4147-A177-3AD203B41FA5}">
                      <a16:colId xmlns:a16="http://schemas.microsoft.com/office/drawing/2014/main" val="1643826506"/>
                    </a:ext>
                  </a:extLst>
                </a:gridCol>
                <a:gridCol w="1247619">
                  <a:extLst>
                    <a:ext uri="{9D8B030D-6E8A-4147-A177-3AD203B41FA5}">
                      <a16:colId xmlns:a16="http://schemas.microsoft.com/office/drawing/2014/main" val="3847656174"/>
                    </a:ext>
                  </a:extLst>
                </a:gridCol>
                <a:gridCol w="1247619">
                  <a:extLst>
                    <a:ext uri="{9D8B030D-6E8A-4147-A177-3AD203B41FA5}">
                      <a16:colId xmlns:a16="http://schemas.microsoft.com/office/drawing/2014/main" val="3792177202"/>
                    </a:ext>
                  </a:extLst>
                </a:gridCol>
              </a:tblGrid>
              <a:tr h="6162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04343"/>
                  </a:ext>
                </a:extLst>
              </a:tr>
              <a:tr h="688906">
                <a:tc>
                  <a:txBody>
                    <a:bodyPr/>
                    <a:lstStyle/>
                    <a:p>
                      <a:r>
                        <a:rPr lang="fr-FR" sz="1400" dirty="0"/>
                        <a:t>½ tour 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Contre-mouvement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Bascule BS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Retrait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Pose de pied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Bascule BS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Sortie Salto AR tendu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65496"/>
                  </a:ext>
                </a:extLst>
              </a:tr>
              <a:tr h="66846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971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8-0000-0100-00001F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8" y="3012781"/>
            <a:ext cx="533474" cy="5430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100-00000E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80" y="2982623"/>
            <a:ext cx="428685" cy="5430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000000-0008-0000-0100-00005C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95" y="2992003"/>
            <a:ext cx="639212" cy="543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000000-0008-0000-0100-000011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99" y="2991074"/>
            <a:ext cx="390580" cy="5430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000000-0008-0000-0100-00004D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44" y="3064480"/>
            <a:ext cx="958332" cy="4396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EC8109-7BA4-ED0F-08C0-070DF3F6D6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58" y="3051135"/>
            <a:ext cx="368166" cy="3978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976A74-5DF4-CCEC-CB48-F378F2A32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08" y="2987423"/>
            <a:ext cx="390580" cy="5430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9188E42-6DFC-3A77-92E0-8BB6C7330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83" y="3063804"/>
            <a:ext cx="1098919" cy="4745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AD524C-EE26-F94A-FEDA-44710C76D50E}"/>
              </a:ext>
            </a:extLst>
          </p:cNvPr>
          <p:cNvSpPr/>
          <p:nvPr/>
        </p:nvSpPr>
        <p:spPr>
          <a:xfrm>
            <a:off x="564865" y="4404046"/>
            <a:ext cx="986319" cy="43960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7B368C-8A95-11C8-2714-CCBC67F8C439}"/>
              </a:ext>
            </a:extLst>
          </p:cNvPr>
          <p:cNvSpPr/>
          <p:nvPr/>
        </p:nvSpPr>
        <p:spPr>
          <a:xfrm>
            <a:off x="1830810" y="4404046"/>
            <a:ext cx="986319" cy="43960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50582-B3F3-6C5E-D852-7BED9FF010B1}"/>
              </a:ext>
            </a:extLst>
          </p:cNvPr>
          <p:cNvSpPr/>
          <p:nvPr/>
        </p:nvSpPr>
        <p:spPr>
          <a:xfrm>
            <a:off x="3042209" y="4404046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77010B-0DCE-A35E-D02C-72F85B3C643D}"/>
              </a:ext>
            </a:extLst>
          </p:cNvPr>
          <p:cNvSpPr/>
          <p:nvPr/>
        </p:nvSpPr>
        <p:spPr>
          <a:xfrm>
            <a:off x="5561118" y="4404046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632461-9257-F716-A393-FEEC8EB5486C}"/>
              </a:ext>
            </a:extLst>
          </p:cNvPr>
          <p:cNvSpPr/>
          <p:nvPr/>
        </p:nvSpPr>
        <p:spPr>
          <a:xfrm>
            <a:off x="4325702" y="4404046"/>
            <a:ext cx="986319" cy="43960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E0FF09-CA83-7BB9-66AE-2E613433DF5A}"/>
              </a:ext>
            </a:extLst>
          </p:cNvPr>
          <p:cNvSpPr/>
          <p:nvPr/>
        </p:nvSpPr>
        <p:spPr>
          <a:xfrm>
            <a:off x="6810164" y="4404046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Elément non retenu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49B873-BBC7-AF4A-B4E8-19F40A1025CA}"/>
              </a:ext>
            </a:extLst>
          </p:cNvPr>
          <p:cNvSpPr/>
          <p:nvPr/>
        </p:nvSpPr>
        <p:spPr>
          <a:xfrm>
            <a:off x="8019172" y="4404046"/>
            <a:ext cx="1118322" cy="43960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Elément non retenu, 3</a:t>
            </a:r>
            <a:r>
              <a:rPr lang="fr-FR" sz="1000" baseline="30000" dirty="0">
                <a:solidFill>
                  <a:srgbClr val="FF0000"/>
                </a:solidFill>
              </a:rPr>
              <a:t>ème</a:t>
            </a:r>
            <a:r>
              <a:rPr lang="fr-FR" sz="1000" dirty="0">
                <a:solidFill>
                  <a:srgbClr val="FF0000"/>
                </a:solidFill>
              </a:rPr>
              <a:t> bascule  AD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6E47E8-FA4E-916D-824D-CB5F880F2036}"/>
              </a:ext>
            </a:extLst>
          </p:cNvPr>
          <p:cNvSpPr/>
          <p:nvPr/>
        </p:nvSpPr>
        <p:spPr>
          <a:xfrm>
            <a:off x="9300220" y="4404046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8E72E9-1391-A35C-3D4D-8FAAA73D8366}"/>
              </a:ext>
            </a:extLst>
          </p:cNvPr>
          <p:cNvSpPr/>
          <p:nvPr/>
        </p:nvSpPr>
        <p:spPr>
          <a:xfrm>
            <a:off x="7721599" y="5498479"/>
            <a:ext cx="1839073" cy="7523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Pas de pénalisation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3" name="Flèche : haut 22">
            <a:extLst>
              <a:ext uri="{FF2B5EF4-FFF2-40B4-BE49-F238E27FC236}">
                <a16:creationId xmlns:a16="http://schemas.microsoft.com/office/drawing/2014/main" id="{0701908D-4B3B-CFDB-4D77-90A02CF2F3FA}"/>
              </a:ext>
            </a:extLst>
          </p:cNvPr>
          <p:cNvSpPr/>
          <p:nvPr/>
        </p:nvSpPr>
        <p:spPr>
          <a:xfrm>
            <a:off x="8372850" y="5090696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9AB565-4529-97EB-16D2-F15F74B0D3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B47EC5-44E5-2AAE-4592-2B9F6CCB8459}"/>
              </a:ext>
            </a:extLst>
          </p:cNvPr>
          <p:cNvSpPr/>
          <p:nvPr/>
        </p:nvSpPr>
        <p:spPr>
          <a:xfrm>
            <a:off x="564865" y="5314544"/>
            <a:ext cx="904861" cy="5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</a:t>
            </a:r>
            <a:r>
              <a:rPr lang="fr-FR" sz="1400" baseline="30000" dirty="0">
                <a:solidFill>
                  <a:schemeClr val="tx1"/>
                </a:solidFill>
              </a:rPr>
              <a:t>ère</a:t>
            </a:r>
            <a:r>
              <a:rPr lang="fr-FR" sz="1400" dirty="0">
                <a:solidFill>
                  <a:schemeClr val="tx1"/>
                </a:solidFill>
              </a:rPr>
              <a:t> bascule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69EA39-D8D7-AE80-129B-ACB562E6A33E}"/>
              </a:ext>
            </a:extLst>
          </p:cNvPr>
          <p:cNvSpPr/>
          <p:nvPr/>
        </p:nvSpPr>
        <p:spPr>
          <a:xfrm>
            <a:off x="3123667" y="5327766"/>
            <a:ext cx="904861" cy="5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2</a:t>
            </a:r>
            <a:r>
              <a:rPr lang="fr-FR" sz="1400" baseline="30000" dirty="0">
                <a:solidFill>
                  <a:schemeClr val="tx1"/>
                </a:solidFill>
              </a:rPr>
              <a:t>ème</a:t>
            </a:r>
            <a:r>
              <a:rPr lang="fr-FR" sz="1400" dirty="0">
                <a:solidFill>
                  <a:schemeClr val="tx1"/>
                </a:solidFill>
              </a:rPr>
              <a:t> bascule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DE7947-563D-C545-67DE-ADBC7559A8D0}"/>
              </a:ext>
            </a:extLst>
          </p:cNvPr>
          <p:cNvSpPr/>
          <p:nvPr/>
        </p:nvSpPr>
        <p:spPr>
          <a:xfrm>
            <a:off x="5666491" y="5367811"/>
            <a:ext cx="904861" cy="5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3</a:t>
            </a:r>
            <a:r>
              <a:rPr lang="fr-FR" sz="1400" baseline="30000" dirty="0">
                <a:solidFill>
                  <a:schemeClr val="tx1"/>
                </a:solidFill>
              </a:rPr>
              <a:t>ème</a:t>
            </a:r>
            <a:r>
              <a:rPr lang="fr-FR" sz="1400" dirty="0">
                <a:solidFill>
                  <a:schemeClr val="tx1"/>
                </a:solidFill>
              </a:rPr>
              <a:t>  bascule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7" name="Flèche : haut 26">
            <a:extLst>
              <a:ext uri="{FF2B5EF4-FFF2-40B4-BE49-F238E27FC236}">
                <a16:creationId xmlns:a16="http://schemas.microsoft.com/office/drawing/2014/main" id="{DF47C90B-4168-3A78-CFCE-13019FC3F0A4}"/>
              </a:ext>
            </a:extLst>
          </p:cNvPr>
          <p:cNvSpPr/>
          <p:nvPr/>
        </p:nvSpPr>
        <p:spPr>
          <a:xfrm>
            <a:off x="785986" y="5016178"/>
            <a:ext cx="410966" cy="240327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haut 27">
            <a:extLst>
              <a:ext uri="{FF2B5EF4-FFF2-40B4-BE49-F238E27FC236}">
                <a16:creationId xmlns:a16="http://schemas.microsoft.com/office/drawing/2014/main" id="{617466D3-925A-8F95-AA93-6D4BB30AEAB7}"/>
              </a:ext>
            </a:extLst>
          </p:cNvPr>
          <p:cNvSpPr/>
          <p:nvPr/>
        </p:nvSpPr>
        <p:spPr>
          <a:xfrm>
            <a:off x="3407251" y="5016178"/>
            <a:ext cx="410966" cy="240327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haut 28">
            <a:extLst>
              <a:ext uri="{FF2B5EF4-FFF2-40B4-BE49-F238E27FC236}">
                <a16:creationId xmlns:a16="http://schemas.microsoft.com/office/drawing/2014/main" id="{C16DAD38-5AA5-19FE-BC84-C0D93CA00C29}"/>
              </a:ext>
            </a:extLst>
          </p:cNvPr>
          <p:cNvSpPr/>
          <p:nvPr/>
        </p:nvSpPr>
        <p:spPr>
          <a:xfrm>
            <a:off x="5890050" y="5041433"/>
            <a:ext cx="410966" cy="240327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53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Répétitions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47322" y="1375496"/>
            <a:ext cx="9812692" cy="281374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fr-FR" sz="2000" b="1" u="sng" dirty="0"/>
              <a:t>Particularité aux Barres Asymétriques :</a:t>
            </a:r>
            <a:r>
              <a:rPr lang="fr-FR" sz="2000" u="sng" dirty="0"/>
              <a:t> </a:t>
            </a:r>
          </a:p>
          <a:p>
            <a:pPr marL="354013" lvl="1" indent="-17145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 La gymnaste peut exécuter autant de prises d’élans à l’ATR qu’elle le désire, mais 2 seulement seront retenues comme élément (Une difficulté 6</a:t>
            </a:r>
            <a:r>
              <a:rPr lang="fr-FR" sz="2000" baseline="30000" dirty="0"/>
              <a:t>ème</a:t>
            </a:r>
            <a:r>
              <a:rPr lang="fr-FR" sz="2000" dirty="0"/>
              <a:t> et une « Autre difficulté »).</a:t>
            </a:r>
          </a:p>
          <a:p>
            <a:pPr marL="182563" lvl="1">
              <a:spcAft>
                <a:spcPct val="20000"/>
              </a:spcAft>
            </a:pPr>
            <a:r>
              <a:rPr lang="fr-FR" sz="2000" b="1" u="sng" dirty="0"/>
              <a:t>Exemple 1:</a:t>
            </a:r>
          </a:p>
          <a:p>
            <a:pPr marL="354013" lvl="1" indent="-171450">
              <a:spcAft>
                <a:spcPct val="20000"/>
              </a:spcAft>
            </a:pPr>
            <a:endParaRPr lang="fr-FR" sz="2000" dirty="0"/>
          </a:p>
          <a:p>
            <a:pPr marL="274638" lvl="1" indent="-274638" algn="just">
              <a:spcAft>
                <a:spcPct val="20000"/>
              </a:spcAft>
              <a:buFont typeface="Courier New" pitchFamily="49" charset="0"/>
              <a:buChar char="o"/>
            </a:pPr>
            <a:endParaRPr lang="fr-FR" sz="2000" dirty="0"/>
          </a:p>
          <a:p>
            <a:pPr lvl="1" algn="just">
              <a:spcAft>
                <a:spcPct val="20000"/>
              </a:spcAft>
            </a:pPr>
            <a:endParaRPr lang="fr-FR" sz="2000" dirty="0"/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BB6840D-07DA-580C-B9A1-8C474F9EE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86609"/>
              </p:ext>
            </p:extLst>
          </p:nvPr>
        </p:nvGraphicFramePr>
        <p:xfrm>
          <a:off x="468313" y="3091161"/>
          <a:ext cx="9791701" cy="1759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471">
                  <a:extLst>
                    <a:ext uri="{9D8B030D-6E8A-4147-A177-3AD203B41FA5}">
                      <a16:colId xmlns:a16="http://schemas.microsoft.com/office/drawing/2014/main" val="2044214033"/>
                    </a:ext>
                  </a:extLst>
                </a:gridCol>
                <a:gridCol w="827650">
                  <a:extLst>
                    <a:ext uri="{9D8B030D-6E8A-4147-A177-3AD203B41FA5}">
                      <a16:colId xmlns:a16="http://schemas.microsoft.com/office/drawing/2014/main" val="3765490602"/>
                    </a:ext>
                  </a:extLst>
                </a:gridCol>
                <a:gridCol w="909575">
                  <a:extLst>
                    <a:ext uri="{9D8B030D-6E8A-4147-A177-3AD203B41FA5}">
                      <a16:colId xmlns:a16="http://schemas.microsoft.com/office/drawing/2014/main" val="1460792625"/>
                    </a:ext>
                  </a:extLst>
                </a:gridCol>
                <a:gridCol w="965337">
                  <a:extLst>
                    <a:ext uri="{9D8B030D-6E8A-4147-A177-3AD203B41FA5}">
                      <a16:colId xmlns:a16="http://schemas.microsoft.com/office/drawing/2014/main" val="336897290"/>
                    </a:ext>
                  </a:extLst>
                </a:gridCol>
                <a:gridCol w="1064067">
                  <a:extLst>
                    <a:ext uri="{9D8B030D-6E8A-4147-A177-3AD203B41FA5}">
                      <a16:colId xmlns:a16="http://schemas.microsoft.com/office/drawing/2014/main" val="605365767"/>
                    </a:ext>
                  </a:extLst>
                </a:gridCol>
                <a:gridCol w="754457">
                  <a:extLst>
                    <a:ext uri="{9D8B030D-6E8A-4147-A177-3AD203B41FA5}">
                      <a16:colId xmlns:a16="http://schemas.microsoft.com/office/drawing/2014/main" val="2804655389"/>
                    </a:ext>
                  </a:extLst>
                </a:gridCol>
                <a:gridCol w="999900">
                  <a:extLst>
                    <a:ext uri="{9D8B030D-6E8A-4147-A177-3AD203B41FA5}">
                      <a16:colId xmlns:a16="http://schemas.microsoft.com/office/drawing/2014/main" val="1643826506"/>
                    </a:ext>
                  </a:extLst>
                </a:gridCol>
                <a:gridCol w="944203">
                  <a:extLst>
                    <a:ext uri="{9D8B030D-6E8A-4147-A177-3AD203B41FA5}">
                      <a16:colId xmlns:a16="http://schemas.microsoft.com/office/drawing/2014/main" val="3847656174"/>
                    </a:ext>
                  </a:extLst>
                </a:gridCol>
                <a:gridCol w="1055596">
                  <a:extLst>
                    <a:ext uri="{9D8B030D-6E8A-4147-A177-3AD203B41FA5}">
                      <a16:colId xmlns:a16="http://schemas.microsoft.com/office/drawing/2014/main" val="3792177202"/>
                    </a:ext>
                  </a:extLst>
                </a:gridCol>
                <a:gridCol w="1459445">
                  <a:extLst>
                    <a:ext uri="{9D8B030D-6E8A-4147-A177-3AD203B41FA5}">
                      <a16:colId xmlns:a16="http://schemas.microsoft.com/office/drawing/2014/main" val="57438758"/>
                    </a:ext>
                  </a:extLst>
                </a:gridCol>
              </a:tblGrid>
              <a:tr h="58065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04343"/>
                  </a:ext>
                </a:extLst>
              </a:tr>
              <a:tr h="598413">
                <a:tc>
                  <a:txBody>
                    <a:bodyPr/>
                    <a:lstStyle/>
                    <a:p>
                      <a:r>
                        <a:rPr lang="fr-FR" sz="1050" dirty="0"/>
                        <a:t>½ tour 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ATR corps carpé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Tour facial AR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ATR corps carpé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Contre-mouvement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Bascule BS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ATR corps carpé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Tour AR libre à 45°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Soleil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Sortie salto AR tendu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65496"/>
                  </a:ext>
                </a:extLst>
              </a:tr>
              <a:tr h="58065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9713"/>
                  </a:ext>
                </a:extLst>
              </a:tr>
            </a:tbl>
          </a:graphicData>
        </a:graphic>
      </p:graphicFrame>
      <p:pic>
        <p:nvPicPr>
          <p:cNvPr id="30" name="Image 29">
            <a:extLst>
              <a:ext uri="{FF2B5EF4-FFF2-40B4-BE49-F238E27FC236}">
                <a16:creationId xmlns:a16="http://schemas.microsoft.com/office/drawing/2014/main" id="{3ED07D84-59B6-B16F-8AB8-4BBA11B39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1" y="3092528"/>
            <a:ext cx="533474" cy="543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485CCD3-D3DF-6E50-61DB-F941CC63594E}"/>
              </a:ext>
            </a:extLst>
          </p:cNvPr>
          <p:cNvSpPr/>
          <p:nvPr/>
        </p:nvSpPr>
        <p:spPr>
          <a:xfrm>
            <a:off x="606011" y="430238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ABA98-C4E6-4834-7E80-DE431DCEBE70}"/>
              </a:ext>
            </a:extLst>
          </p:cNvPr>
          <p:cNvSpPr/>
          <p:nvPr/>
        </p:nvSpPr>
        <p:spPr>
          <a:xfrm>
            <a:off x="1425260" y="430238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AE9F156-D642-D910-AA5C-23A4E83B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99" y="3095857"/>
            <a:ext cx="639212" cy="543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ABC5922-58AD-9412-5911-F23124DEBA0D}"/>
              </a:ext>
            </a:extLst>
          </p:cNvPr>
          <p:cNvSpPr/>
          <p:nvPr/>
        </p:nvSpPr>
        <p:spPr>
          <a:xfrm>
            <a:off x="4259251" y="430663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92100E9-FDDF-50EB-EBDD-D68F26A36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33" y="3095857"/>
            <a:ext cx="390580" cy="5430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1897056-804F-3C87-F0C7-D0F601D7D0D3}"/>
              </a:ext>
            </a:extLst>
          </p:cNvPr>
          <p:cNvSpPr/>
          <p:nvPr/>
        </p:nvSpPr>
        <p:spPr>
          <a:xfrm>
            <a:off x="2244509" y="4302384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EFED43-7C43-AA2C-CCBC-739CC66E0C6E}"/>
              </a:ext>
            </a:extLst>
          </p:cNvPr>
          <p:cNvSpPr/>
          <p:nvPr/>
        </p:nvSpPr>
        <p:spPr>
          <a:xfrm>
            <a:off x="3045435" y="4302384"/>
            <a:ext cx="924851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A5809C7-F5DE-8044-F8A7-31AA37A3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22" y="3100324"/>
            <a:ext cx="581106" cy="54300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B7C0DC9-61BC-392F-22EA-9E072F5FBB71}"/>
              </a:ext>
            </a:extLst>
          </p:cNvPr>
          <p:cNvSpPr/>
          <p:nvPr/>
        </p:nvSpPr>
        <p:spPr>
          <a:xfrm>
            <a:off x="6832182" y="4331672"/>
            <a:ext cx="87402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 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100" b="1" dirty="0">
                <a:solidFill>
                  <a:schemeClr val="tx1"/>
                </a:solidFill>
              </a:rPr>
              <a:t>D6</a:t>
            </a:r>
            <a:r>
              <a:rPr lang="fr-FR" sz="1000" b="1" dirty="0">
                <a:solidFill>
                  <a:schemeClr val="tx1"/>
                </a:solidFill>
              </a:rPr>
              <a:t>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6203D2-DEFA-E624-1207-BDF26D241B76}"/>
              </a:ext>
            </a:extLst>
          </p:cNvPr>
          <p:cNvSpPr/>
          <p:nvPr/>
        </p:nvSpPr>
        <p:spPr>
          <a:xfrm>
            <a:off x="7793171" y="4334893"/>
            <a:ext cx="926994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 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100" b="1" dirty="0">
                <a:solidFill>
                  <a:schemeClr val="tx1"/>
                </a:solidFill>
              </a:rPr>
              <a:t>D6</a:t>
            </a:r>
            <a:r>
              <a:rPr lang="fr-FR" sz="1000" b="1" dirty="0">
                <a:solidFill>
                  <a:schemeClr val="tx1"/>
                </a:solidFill>
              </a:rPr>
              <a:t>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49" y="3092528"/>
            <a:ext cx="381053" cy="54300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0000000-0008-0000-0100-00000B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07" y="3092528"/>
            <a:ext cx="428685" cy="5430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666E5B-A6C9-6F6F-696F-C11BA754A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61" y="3092528"/>
            <a:ext cx="381053" cy="543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14B106-60AC-6105-18C5-86BD863AB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73" y="3095857"/>
            <a:ext cx="381053" cy="5430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49" y="3114911"/>
            <a:ext cx="559729" cy="5317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A7085E-513A-189E-C4C3-0EE24A6FDB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209" y="3170545"/>
            <a:ext cx="1098919" cy="474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F1C933-3030-5FD2-5E63-558141DFC466}"/>
              </a:ext>
            </a:extLst>
          </p:cNvPr>
          <p:cNvSpPr/>
          <p:nvPr/>
        </p:nvSpPr>
        <p:spPr>
          <a:xfrm>
            <a:off x="5143475" y="4306634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A451E-22FF-46F2-46A5-718A9E7BBF6B}"/>
              </a:ext>
            </a:extLst>
          </p:cNvPr>
          <p:cNvSpPr/>
          <p:nvPr/>
        </p:nvSpPr>
        <p:spPr>
          <a:xfrm>
            <a:off x="5820371" y="4296666"/>
            <a:ext cx="924852" cy="58873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Elément non retenu, 3</a:t>
            </a:r>
            <a:r>
              <a:rPr lang="fr-FR" sz="1000" baseline="30000" dirty="0">
                <a:solidFill>
                  <a:srgbClr val="FF0000"/>
                </a:solidFill>
              </a:rPr>
              <a:t>ème</a:t>
            </a:r>
            <a:r>
              <a:rPr lang="fr-FR" sz="1000" dirty="0">
                <a:solidFill>
                  <a:srgbClr val="FF0000"/>
                </a:solidFill>
              </a:rPr>
              <a:t> ATR identique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310B8-6BFD-5F80-E8F6-9627D6BD5217}"/>
              </a:ext>
            </a:extLst>
          </p:cNvPr>
          <p:cNvSpPr/>
          <p:nvPr/>
        </p:nvSpPr>
        <p:spPr>
          <a:xfrm>
            <a:off x="8980451" y="4331672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solidFill>
                  <a:schemeClr val="tx1"/>
                </a:solidFill>
              </a:rPr>
              <a:t>AD </a:t>
            </a:r>
            <a:r>
              <a:rPr lang="fr-FR" sz="1400">
                <a:solidFill>
                  <a:schemeClr val="tx1"/>
                </a:solidFill>
              </a:rPr>
              <a:t> </a:t>
            </a:r>
            <a:r>
              <a:rPr lang="fr-FR" sz="1100" b="1">
                <a:solidFill>
                  <a:schemeClr val="tx1"/>
                </a:solidFill>
              </a:rPr>
              <a:t>D6</a:t>
            </a:r>
            <a:r>
              <a:rPr lang="fr-FR" sz="1000" b="1">
                <a:solidFill>
                  <a:schemeClr val="tx1"/>
                </a:solidFill>
              </a:rPr>
              <a:t> </a:t>
            </a:r>
            <a:r>
              <a:rPr lang="fr-FR" sz="1000">
                <a:solidFill>
                  <a:schemeClr val="tx1"/>
                </a:solidFill>
              </a:rPr>
              <a:t>devient </a:t>
            </a:r>
            <a:r>
              <a:rPr lang="fr-FR" sz="1000" b="1">
                <a:solidFill>
                  <a:schemeClr val="tx1"/>
                </a:solidFill>
              </a:rPr>
              <a:t>AD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2BE10288-BC0A-AE06-702F-8F0F3D9AED25}"/>
              </a:ext>
            </a:extLst>
          </p:cNvPr>
          <p:cNvSpPr/>
          <p:nvPr/>
        </p:nvSpPr>
        <p:spPr>
          <a:xfrm>
            <a:off x="6057859" y="5135123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6F51C0-1168-1752-D505-B67917404836}"/>
              </a:ext>
            </a:extLst>
          </p:cNvPr>
          <p:cNvSpPr/>
          <p:nvPr/>
        </p:nvSpPr>
        <p:spPr>
          <a:xfrm>
            <a:off x="5266633" y="5528727"/>
            <a:ext cx="2164638" cy="7523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Pas de pénalisation</a:t>
            </a:r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A9CD1B-9C7F-A616-F2A3-944C60856D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6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  <p:bldP spid="39" grpId="0" animBg="1"/>
      <p:bldP spid="42" grpId="0" animBg="1"/>
      <p:bldP spid="44" grpId="0" animBg="1"/>
      <p:bldP spid="11" grpId="0" animBg="1"/>
      <p:bldP spid="12" grpId="0" animBg="1"/>
      <p:bldP spid="13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Répétitions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47322" y="1375496"/>
            <a:ext cx="9791700" cy="31830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fr-FR" sz="2000" b="1" u="sng" dirty="0"/>
              <a:t>Particularité aux Barres Asymétriques :</a:t>
            </a:r>
            <a:r>
              <a:rPr lang="fr-FR" sz="2000" u="sng" dirty="0"/>
              <a:t> </a:t>
            </a:r>
          </a:p>
          <a:p>
            <a:pPr marL="354013" lvl="1" indent="-17145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 La gymnaste peut exécuter autant de prises d’élans à l’ATR qu’elle le désire, mais 2 seulement seront retenues comme élément (Une difficulté 6</a:t>
            </a:r>
            <a:r>
              <a:rPr lang="fr-FR" sz="2000" baseline="30000" dirty="0"/>
              <a:t>ème</a:t>
            </a:r>
            <a:r>
              <a:rPr lang="fr-FR" sz="2000" dirty="0"/>
              <a:t> et une « Autre difficulté »).</a:t>
            </a:r>
          </a:p>
          <a:p>
            <a:pPr marL="182563" lvl="1">
              <a:spcAft>
                <a:spcPct val="20000"/>
              </a:spcAft>
            </a:pPr>
            <a:r>
              <a:rPr lang="fr-FR" sz="2000" b="1" u="sng" dirty="0"/>
              <a:t>Exemple 2, cas particulier :</a:t>
            </a:r>
          </a:p>
          <a:p>
            <a:pPr marL="182563" lvl="1">
              <a:spcAft>
                <a:spcPct val="20000"/>
              </a:spcAft>
            </a:pPr>
            <a:endParaRPr lang="fr-FR" sz="2000" b="1" u="sng" dirty="0"/>
          </a:p>
          <a:p>
            <a:pPr marL="354013" lvl="1" indent="-171450">
              <a:spcAft>
                <a:spcPct val="20000"/>
              </a:spcAft>
            </a:pPr>
            <a:endParaRPr lang="fr-FR" sz="2000" dirty="0"/>
          </a:p>
          <a:p>
            <a:pPr marL="274638" lvl="1" indent="-274638" algn="just">
              <a:spcAft>
                <a:spcPct val="20000"/>
              </a:spcAft>
              <a:buFont typeface="Courier New" pitchFamily="49" charset="0"/>
              <a:buChar char="o"/>
            </a:pPr>
            <a:endParaRPr lang="fr-FR" sz="2000" dirty="0"/>
          </a:p>
          <a:p>
            <a:pPr lvl="1" algn="just">
              <a:spcAft>
                <a:spcPct val="20000"/>
              </a:spcAft>
            </a:pPr>
            <a:endParaRPr lang="fr-FR" sz="2000" dirty="0"/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BB6840D-07DA-580C-B9A1-8C474F9EE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14884"/>
              </p:ext>
            </p:extLst>
          </p:nvPr>
        </p:nvGraphicFramePr>
        <p:xfrm>
          <a:off x="443009" y="3299627"/>
          <a:ext cx="9759321" cy="202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788">
                  <a:extLst>
                    <a:ext uri="{9D8B030D-6E8A-4147-A177-3AD203B41FA5}">
                      <a16:colId xmlns:a16="http://schemas.microsoft.com/office/drawing/2014/main" val="2044214033"/>
                    </a:ext>
                  </a:extLst>
                </a:gridCol>
                <a:gridCol w="824913">
                  <a:extLst>
                    <a:ext uri="{9D8B030D-6E8A-4147-A177-3AD203B41FA5}">
                      <a16:colId xmlns:a16="http://schemas.microsoft.com/office/drawing/2014/main" val="3765490602"/>
                    </a:ext>
                  </a:extLst>
                </a:gridCol>
                <a:gridCol w="906567">
                  <a:extLst>
                    <a:ext uri="{9D8B030D-6E8A-4147-A177-3AD203B41FA5}">
                      <a16:colId xmlns:a16="http://schemas.microsoft.com/office/drawing/2014/main" val="1460792625"/>
                    </a:ext>
                  </a:extLst>
                </a:gridCol>
                <a:gridCol w="962145">
                  <a:extLst>
                    <a:ext uri="{9D8B030D-6E8A-4147-A177-3AD203B41FA5}">
                      <a16:colId xmlns:a16="http://schemas.microsoft.com/office/drawing/2014/main" val="336897290"/>
                    </a:ext>
                  </a:extLst>
                </a:gridCol>
                <a:gridCol w="1060548">
                  <a:extLst>
                    <a:ext uri="{9D8B030D-6E8A-4147-A177-3AD203B41FA5}">
                      <a16:colId xmlns:a16="http://schemas.microsoft.com/office/drawing/2014/main" val="605365767"/>
                    </a:ext>
                  </a:extLst>
                </a:gridCol>
                <a:gridCol w="751962">
                  <a:extLst>
                    <a:ext uri="{9D8B030D-6E8A-4147-A177-3AD203B41FA5}">
                      <a16:colId xmlns:a16="http://schemas.microsoft.com/office/drawing/2014/main" val="2804655389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1643826506"/>
                    </a:ext>
                  </a:extLst>
                </a:gridCol>
                <a:gridCol w="941081">
                  <a:extLst>
                    <a:ext uri="{9D8B030D-6E8A-4147-A177-3AD203B41FA5}">
                      <a16:colId xmlns:a16="http://schemas.microsoft.com/office/drawing/2014/main" val="3847656174"/>
                    </a:ext>
                  </a:extLst>
                </a:gridCol>
                <a:gridCol w="1052105">
                  <a:extLst>
                    <a:ext uri="{9D8B030D-6E8A-4147-A177-3AD203B41FA5}">
                      <a16:colId xmlns:a16="http://schemas.microsoft.com/office/drawing/2014/main" val="3792177202"/>
                    </a:ext>
                  </a:extLst>
                </a:gridCol>
                <a:gridCol w="1454619">
                  <a:extLst>
                    <a:ext uri="{9D8B030D-6E8A-4147-A177-3AD203B41FA5}">
                      <a16:colId xmlns:a16="http://schemas.microsoft.com/office/drawing/2014/main" val="57438758"/>
                    </a:ext>
                  </a:extLst>
                </a:gridCol>
              </a:tblGrid>
              <a:tr h="66846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04343"/>
                  </a:ext>
                </a:extLst>
              </a:tr>
              <a:tr h="688906">
                <a:tc>
                  <a:txBody>
                    <a:bodyPr/>
                    <a:lstStyle/>
                    <a:p>
                      <a:r>
                        <a:rPr lang="fr-FR" sz="1200" dirty="0"/>
                        <a:t>½ tour 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ATR corps carpé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facial AR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ATR corps carpé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Contre-mouvement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Bascule BS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ATR corps tendu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AR libre à 45°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Soleil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Sortie salto AR tendu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65496"/>
                  </a:ext>
                </a:extLst>
              </a:tr>
              <a:tr h="66846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9713"/>
                  </a:ext>
                </a:extLst>
              </a:tr>
            </a:tbl>
          </a:graphicData>
        </a:graphic>
      </p:graphicFrame>
      <p:pic>
        <p:nvPicPr>
          <p:cNvPr id="30" name="Image 29">
            <a:extLst>
              <a:ext uri="{FF2B5EF4-FFF2-40B4-BE49-F238E27FC236}">
                <a16:creationId xmlns:a16="http://schemas.microsoft.com/office/drawing/2014/main" id="{3ED07D84-59B6-B16F-8AB8-4BBA11B39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4" y="3385084"/>
            <a:ext cx="533474" cy="543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485CCD3-D3DF-6E50-61DB-F941CC63594E}"/>
              </a:ext>
            </a:extLst>
          </p:cNvPr>
          <p:cNvSpPr/>
          <p:nvPr/>
        </p:nvSpPr>
        <p:spPr>
          <a:xfrm>
            <a:off x="604984" y="4769606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ABA98-C4E6-4834-7E80-DE431DCEBE70}"/>
              </a:ext>
            </a:extLst>
          </p:cNvPr>
          <p:cNvSpPr/>
          <p:nvPr/>
        </p:nvSpPr>
        <p:spPr>
          <a:xfrm>
            <a:off x="1422028" y="4769606"/>
            <a:ext cx="508292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AE9F156-D642-D910-AA5C-23A4E83B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99" y="3371635"/>
            <a:ext cx="639212" cy="543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ABC5922-58AD-9412-5911-F23124DEBA0D}"/>
              </a:ext>
            </a:extLst>
          </p:cNvPr>
          <p:cNvSpPr/>
          <p:nvPr/>
        </p:nvSpPr>
        <p:spPr>
          <a:xfrm>
            <a:off x="4223555" y="4795215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92100E9-FDDF-50EB-EBDD-D68F26A36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73" y="3353484"/>
            <a:ext cx="390580" cy="5430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1897056-804F-3C87-F0C7-D0F601D7D0D3}"/>
              </a:ext>
            </a:extLst>
          </p:cNvPr>
          <p:cNvSpPr/>
          <p:nvPr/>
        </p:nvSpPr>
        <p:spPr>
          <a:xfrm>
            <a:off x="2248396" y="4769606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EFED43-7C43-AA2C-CCBC-739CC66E0C6E}"/>
              </a:ext>
            </a:extLst>
          </p:cNvPr>
          <p:cNvSpPr/>
          <p:nvPr/>
        </p:nvSpPr>
        <p:spPr>
          <a:xfrm>
            <a:off x="3010233" y="4795215"/>
            <a:ext cx="924851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A5809C7-F5DE-8044-F8A7-31AA37A3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99" y="3383331"/>
            <a:ext cx="581106" cy="54300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B7C0DC9-61BC-392F-22EA-9E072F5FBB71}"/>
              </a:ext>
            </a:extLst>
          </p:cNvPr>
          <p:cNvSpPr/>
          <p:nvPr/>
        </p:nvSpPr>
        <p:spPr>
          <a:xfrm>
            <a:off x="6795037" y="4769606"/>
            <a:ext cx="87402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solidFill>
                  <a:schemeClr val="tx1"/>
                </a:solidFill>
              </a:rPr>
              <a:t>AD </a:t>
            </a:r>
            <a:r>
              <a:rPr lang="fr-FR" sz="1400">
                <a:solidFill>
                  <a:schemeClr val="tx1"/>
                </a:solidFill>
              </a:rPr>
              <a:t> </a:t>
            </a:r>
            <a:r>
              <a:rPr lang="fr-FR" sz="1100" b="1">
                <a:solidFill>
                  <a:schemeClr val="tx1"/>
                </a:solidFill>
              </a:rPr>
              <a:t>D6</a:t>
            </a:r>
            <a:r>
              <a:rPr lang="fr-FR" sz="1000" b="1">
                <a:solidFill>
                  <a:schemeClr val="tx1"/>
                </a:solidFill>
              </a:rPr>
              <a:t> </a:t>
            </a:r>
            <a:r>
              <a:rPr lang="fr-FR" sz="1000">
                <a:solidFill>
                  <a:schemeClr val="tx1"/>
                </a:solidFill>
              </a:rPr>
              <a:t>devient </a:t>
            </a:r>
            <a:r>
              <a:rPr lang="fr-FR" sz="1000" b="1">
                <a:solidFill>
                  <a:schemeClr val="tx1"/>
                </a:solidFill>
              </a:rPr>
              <a:t>AD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6203D2-DEFA-E624-1207-BDF26D241B76}"/>
              </a:ext>
            </a:extLst>
          </p:cNvPr>
          <p:cNvSpPr/>
          <p:nvPr/>
        </p:nvSpPr>
        <p:spPr>
          <a:xfrm>
            <a:off x="7780312" y="4799002"/>
            <a:ext cx="926994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solidFill>
                  <a:schemeClr val="tx1"/>
                </a:solidFill>
              </a:rPr>
              <a:t>AD </a:t>
            </a:r>
            <a:r>
              <a:rPr lang="fr-FR" sz="1400">
                <a:solidFill>
                  <a:schemeClr val="tx1"/>
                </a:solidFill>
              </a:rPr>
              <a:t> </a:t>
            </a:r>
            <a:r>
              <a:rPr lang="fr-FR" sz="1100" b="1">
                <a:solidFill>
                  <a:schemeClr val="tx1"/>
                </a:solidFill>
              </a:rPr>
              <a:t>D6</a:t>
            </a:r>
            <a:r>
              <a:rPr lang="fr-FR" sz="1000" b="1">
                <a:solidFill>
                  <a:schemeClr val="tx1"/>
                </a:solidFill>
              </a:rPr>
              <a:t> </a:t>
            </a:r>
            <a:r>
              <a:rPr lang="fr-FR" sz="1000">
                <a:solidFill>
                  <a:schemeClr val="tx1"/>
                </a:solidFill>
              </a:rPr>
              <a:t>devient </a:t>
            </a:r>
            <a:r>
              <a:rPr lang="fr-FR" sz="1000" b="1">
                <a:solidFill>
                  <a:schemeClr val="tx1"/>
                </a:solidFill>
              </a:rPr>
              <a:t>AD</a:t>
            </a:r>
            <a:endParaRPr lang="fr-FR" sz="1000" b="1" dirty="0">
              <a:solidFill>
                <a:schemeClr val="tx1"/>
              </a:solidFill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48" y="3385084"/>
            <a:ext cx="381053" cy="54300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0000000-0008-0000-0100-00000B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90" y="3385084"/>
            <a:ext cx="428685" cy="5430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666E5B-A6C9-6F6F-696F-C11BA754A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69" y="3385084"/>
            <a:ext cx="381053" cy="5430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52" y="3365144"/>
            <a:ext cx="559729" cy="5317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A7085E-513A-189E-C4C3-0EE24A6FDB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06" y="3389899"/>
            <a:ext cx="1098919" cy="474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F1C933-3030-5FD2-5E63-558141DFC466}"/>
              </a:ext>
            </a:extLst>
          </p:cNvPr>
          <p:cNvSpPr/>
          <p:nvPr/>
        </p:nvSpPr>
        <p:spPr>
          <a:xfrm>
            <a:off x="5086303" y="4795215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A451E-22FF-46F2-46A5-718A9E7BBF6B}"/>
              </a:ext>
            </a:extLst>
          </p:cNvPr>
          <p:cNvSpPr/>
          <p:nvPr/>
        </p:nvSpPr>
        <p:spPr>
          <a:xfrm>
            <a:off x="1274853" y="5717072"/>
            <a:ext cx="7200028" cy="6679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Nous pouvons retenir comme éléments : une D6 et deux 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310B8-6BFD-5F80-E8F6-9627D6BD5217}"/>
              </a:ext>
            </a:extLst>
          </p:cNvPr>
          <p:cNvSpPr/>
          <p:nvPr/>
        </p:nvSpPr>
        <p:spPr>
          <a:xfrm>
            <a:off x="8897357" y="4793090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 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100" b="1" dirty="0">
                <a:solidFill>
                  <a:schemeClr val="tx1"/>
                </a:solidFill>
              </a:rPr>
              <a:t>D6</a:t>
            </a:r>
            <a:r>
              <a:rPr lang="fr-FR" sz="1000" b="1" dirty="0">
                <a:solidFill>
                  <a:schemeClr val="tx1"/>
                </a:solidFill>
              </a:rPr>
              <a:t>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5C8D37-B632-4724-8831-6220EEDE9575}"/>
              </a:ext>
            </a:extLst>
          </p:cNvPr>
          <p:cNvSpPr/>
          <p:nvPr/>
        </p:nvSpPr>
        <p:spPr>
          <a:xfrm>
            <a:off x="5773803" y="4799002"/>
            <a:ext cx="924851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85" y="3345571"/>
            <a:ext cx="352474" cy="543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D6CF40-0013-9AA9-207D-0775D4B3F452}"/>
              </a:ext>
            </a:extLst>
          </p:cNvPr>
          <p:cNvSpPr/>
          <p:nvPr/>
        </p:nvSpPr>
        <p:spPr>
          <a:xfrm>
            <a:off x="4223555" y="2534000"/>
            <a:ext cx="5372508" cy="61268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L’ATR corps carpé et l’ATR corps tendu sont de la même famille 6ème et sont 2 difficultés différentes (code </a:t>
            </a:r>
            <a:r>
              <a:rPr lang="fr-FR" sz="1400" dirty="0" err="1">
                <a:solidFill>
                  <a:schemeClr val="tx1"/>
                </a:solidFill>
              </a:rPr>
              <a:t>fig</a:t>
            </a:r>
            <a:r>
              <a:rPr lang="fr-FR" sz="14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B7D091A7-0E75-6AD9-C5D8-A0D24B6A17BE}"/>
              </a:ext>
            </a:extLst>
          </p:cNvPr>
          <p:cNvSpPr/>
          <p:nvPr/>
        </p:nvSpPr>
        <p:spPr>
          <a:xfrm>
            <a:off x="6122007" y="5371403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haut 15">
            <a:extLst>
              <a:ext uri="{FF2B5EF4-FFF2-40B4-BE49-F238E27FC236}">
                <a16:creationId xmlns:a16="http://schemas.microsoft.com/office/drawing/2014/main" id="{DBE0E27A-B7AB-0B10-6B5D-2A303EDDB097}"/>
              </a:ext>
            </a:extLst>
          </p:cNvPr>
          <p:cNvSpPr/>
          <p:nvPr/>
        </p:nvSpPr>
        <p:spPr>
          <a:xfrm>
            <a:off x="3267175" y="5375024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haut 16">
            <a:extLst>
              <a:ext uri="{FF2B5EF4-FFF2-40B4-BE49-F238E27FC236}">
                <a16:creationId xmlns:a16="http://schemas.microsoft.com/office/drawing/2014/main" id="{CDFF2EE6-F8AE-8BD7-5BA1-8BD3F3AD6877}"/>
              </a:ext>
            </a:extLst>
          </p:cNvPr>
          <p:cNvSpPr/>
          <p:nvPr/>
        </p:nvSpPr>
        <p:spPr>
          <a:xfrm>
            <a:off x="1470691" y="5371405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86DA2F-D576-20E0-0E91-5D454C9ECB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  <p:bldP spid="39" grpId="0" animBg="1"/>
      <p:bldP spid="42" grpId="0" animBg="1"/>
      <p:bldP spid="44" grpId="0" animBg="1"/>
      <p:bldP spid="11" grpId="0" animBg="1"/>
      <p:bldP spid="12" grpId="0" animBg="1"/>
      <p:bldP spid="13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Le Tour AR Libre 45°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658F48-8ECE-5044-43CC-5254D5BB4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  <p:pic>
        <p:nvPicPr>
          <p:cNvPr id="5" name="7785EC94">
            <a:hlinkClick r:id="" action="ppaction://media"/>
            <a:extLst>
              <a:ext uri="{FF2B5EF4-FFF2-40B4-BE49-F238E27FC236}">
                <a16:creationId xmlns:a16="http://schemas.microsoft.com/office/drawing/2014/main" id="{F1FCC809-B000-A3A2-3EBA-2CEF7262F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8756" y="1501539"/>
            <a:ext cx="7731125" cy="43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Précisions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47322" y="1375496"/>
            <a:ext cx="9791700" cy="244440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Trebuchet MS" charset="0"/>
              </a:rPr>
              <a:t>Le tour AR libre sous l’horizontale sera comptabilisé comme difficulté 6</a:t>
            </a:r>
            <a:r>
              <a:rPr lang="fr-FR" sz="2000" baseline="30000" dirty="0">
                <a:latin typeface="Trebuchet MS" charset="0"/>
              </a:rPr>
              <a:t>ème</a:t>
            </a:r>
            <a:r>
              <a:rPr lang="fr-FR" sz="2000" dirty="0">
                <a:latin typeface="Trebuchet MS" charset="0"/>
              </a:rPr>
              <a:t> mais pénalisé de 1,00 Pt sur la note E quand le tour AR libre fait partie des difficultés 6ème retenues. </a:t>
            </a:r>
          </a:p>
          <a:p>
            <a:pPr marL="182563" lvl="1">
              <a:spcAft>
                <a:spcPct val="20000"/>
              </a:spcAft>
            </a:pPr>
            <a:r>
              <a:rPr lang="fr-FR" sz="2000" b="1" u="sng" dirty="0"/>
              <a:t>Exemple 1:</a:t>
            </a:r>
          </a:p>
          <a:p>
            <a:pPr marL="354013" lvl="1" indent="-171450">
              <a:spcAft>
                <a:spcPct val="20000"/>
              </a:spcAft>
            </a:pPr>
            <a:endParaRPr lang="fr-FR" sz="2000" dirty="0"/>
          </a:p>
          <a:p>
            <a:pPr marL="274638" lvl="1" indent="-274638" algn="just">
              <a:spcAft>
                <a:spcPct val="20000"/>
              </a:spcAft>
              <a:buFont typeface="Courier New" pitchFamily="49" charset="0"/>
              <a:buChar char="o"/>
            </a:pPr>
            <a:endParaRPr lang="fr-FR" sz="2000" dirty="0"/>
          </a:p>
          <a:p>
            <a:pPr lvl="1" algn="just">
              <a:spcAft>
                <a:spcPct val="20000"/>
              </a:spcAft>
            </a:pPr>
            <a:endParaRPr lang="fr-FR" sz="2000" dirty="0"/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BB6840D-07DA-580C-B9A1-8C474F9EE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488236"/>
              </p:ext>
            </p:extLst>
          </p:nvPr>
        </p:nvGraphicFramePr>
        <p:xfrm>
          <a:off x="484502" y="2772561"/>
          <a:ext cx="9754520" cy="209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105">
                  <a:extLst>
                    <a:ext uri="{9D8B030D-6E8A-4147-A177-3AD203B41FA5}">
                      <a16:colId xmlns:a16="http://schemas.microsoft.com/office/drawing/2014/main" val="2044214033"/>
                    </a:ext>
                  </a:extLst>
                </a:gridCol>
                <a:gridCol w="1380556">
                  <a:extLst>
                    <a:ext uri="{9D8B030D-6E8A-4147-A177-3AD203B41FA5}">
                      <a16:colId xmlns:a16="http://schemas.microsoft.com/office/drawing/2014/main" val="3765490602"/>
                    </a:ext>
                  </a:extLst>
                </a:gridCol>
                <a:gridCol w="1342095">
                  <a:extLst>
                    <a:ext uri="{9D8B030D-6E8A-4147-A177-3AD203B41FA5}">
                      <a16:colId xmlns:a16="http://schemas.microsoft.com/office/drawing/2014/main" val="1460792625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605365767"/>
                    </a:ext>
                  </a:extLst>
                </a:gridCol>
                <a:gridCol w="1212351">
                  <a:extLst>
                    <a:ext uri="{9D8B030D-6E8A-4147-A177-3AD203B41FA5}">
                      <a16:colId xmlns:a16="http://schemas.microsoft.com/office/drawing/2014/main" val="2804655389"/>
                    </a:ext>
                  </a:extLst>
                </a:gridCol>
                <a:gridCol w="1448656">
                  <a:extLst>
                    <a:ext uri="{9D8B030D-6E8A-4147-A177-3AD203B41FA5}">
                      <a16:colId xmlns:a16="http://schemas.microsoft.com/office/drawing/2014/main" val="3792177202"/>
                    </a:ext>
                  </a:extLst>
                </a:gridCol>
                <a:gridCol w="1619004">
                  <a:extLst>
                    <a:ext uri="{9D8B030D-6E8A-4147-A177-3AD203B41FA5}">
                      <a16:colId xmlns:a16="http://schemas.microsoft.com/office/drawing/2014/main" val="57438758"/>
                    </a:ext>
                  </a:extLst>
                </a:gridCol>
              </a:tblGrid>
              <a:tr h="6920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04343"/>
                  </a:ext>
                </a:extLst>
              </a:tr>
              <a:tr h="713240">
                <a:tc>
                  <a:txBody>
                    <a:bodyPr/>
                    <a:lstStyle/>
                    <a:p>
                      <a:r>
                        <a:rPr lang="fr-FR" sz="1200" dirty="0"/>
                        <a:t>½ tour 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AR libre </a:t>
                      </a:r>
                      <a:r>
                        <a:rPr lang="fr-FR" sz="1200" b="1" u="sng" dirty="0"/>
                        <a:t>sous l’horizontale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Contre-mouvement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Bascule BS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AR libre à 45°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Sortie salto AR groupé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65496"/>
                  </a:ext>
                </a:extLst>
              </a:tr>
              <a:tr h="6920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9713"/>
                  </a:ext>
                </a:extLst>
              </a:tr>
            </a:tbl>
          </a:graphicData>
        </a:graphic>
      </p:graphicFrame>
      <p:pic>
        <p:nvPicPr>
          <p:cNvPr id="30" name="Image 29">
            <a:extLst>
              <a:ext uri="{FF2B5EF4-FFF2-40B4-BE49-F238E27FC236}">
                <a16:creationId xmlns:a16="http://schemas.microsoft.com/office/drawing/2014/main" id="{3ED07D84-59B6-B16F-8AB8-4BBA11B39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8" y="2840772"/>
            <a:ext cx="533474" cy="543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485CCD3-D3DF-6E50-61DB-F941CC63594E}"/>
              </a:ext>
            </a:extLst>
          </p:cNvPr>
          <p:cNvSpPr/>
          <p:nvPr/>
        </p:nvSpPr>
        <p:spPr>
          <a:xfrm>
            <a:off x="767278" y="4272110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AE9F156-D642-D910-AA5C-23A4E83B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66" y="2860551"/>
            <a:ext cx="639212" cy="543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ABC5922-58AD-9412-5911-F23124DEBA0D}"/>
              </a:ext>
            </a:extLst>
          </p:cNvPr>
          <p:cNvSpPr/>
          <p:nvPr/>
        </p:nvSpPr>
        <p:spPr>
          <a:xfrm>
            <a:off x="4994486" y="4272110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92100E9-FDDF-50EB-EBDD-D68F26A36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42" y="2860552"/>
            <a:ext cx="390580" cy="5430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1897056-804F-3C87-F0C7-D0F601D7D0D3}"/>
              </a:ext>
            </a:extLst>
          </p:cNvPr>
          <p:cNvSpPr/>
          <p:nvPr/>
        </p:nvSpPr>
        <p:spPr>
          <a:xfrm>
            <a:off x="3505347" y="4272110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100-00000C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06" y="2860552"/>
            <a:ext cx="419158" cy="5430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DE3C5D-F177-683A-1483-1F079E9A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55" y="2848712"/>
            <a:ext cx="428685" cy="543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EA8630-26A2-FA66-79CF-FEA54BA3BD67}"/>
              </a:ext>
            </a:extLst>
          </p:cNvPr>
          <p:cNvSpPr/>
          <p:nvPr/>
        </p:nvSpPr>
        <p:spPr>
          <a:xfrm>
            <a:off x="6377303" y="4272110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8C6451-2632-CA1E-4C85-42D58CECDD89}"/>
              </a:ext>
            </a:extLst>
          </p:cNvPr>
          <p:cNvSpPr/>
          <p:nvPr/>
        </p:nvSpPr>
        <p:spPr>
          <a:xfrm>
            <a:off x="7500589" y="4308331"/>
            <a:ext cx="915615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solidFill>
                  <a:schemeClr val="tx1"/>
                </a:solidFill>
              </a:rPr>
              <a:t>AD </a:t>
            </a:r>
            <a:r>
              <a:rPr lang="fr-FR" sz="1400">
                <a:solidFill>
                  <a:schemeClr val="tx1"/>
                </a:solidFill>
              </a:rPr>
              <a:t> </a:t>
            </a:r>
            <a:r>
              <a:rPr lang="fr-FR" sz="1100" b="1">
                <a:solidFill>
                  <a:schemeClr val="tx1"/>
                </a:solidFill>
              </a:rPr>
              <a:t>D6</a:t>
            </a:r>
            <a:r>
              <a:rPr lang="fr-FR" sz="1000" b="1">
                <a:solidFill>
                  <a:schemeClr val="tx1"/>
                </a:solidFill>
              </a:rPr>
              <a:t> </a:t>
            </a:r>
            <a:r>
              <a:rPr lang="fr-FR" sz="1000">
                <a:solidFill>
                  <a:schemeClr val="tx1"/>
                </a:solidFill>
              </a:rPr>
              <a:t>devient </a:t>
            </a:r>
            <a:r>
              <a:rPr lang="fr-FR" sz="1000" b="1">
                <a:solidFill>
                  <a:schemeClr val="tx1"/>
                </a:solidFill>
              </a:rPr>
              <a:t>AD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8620C4-F371-80B4-434A-B3BB640F0FB6}"/>
              </a:ext>
            </a:extLst>
          </p:cNvPr>
          <p:cNvSpPr/>
          <p:nvPr/>
        </p:nvSpPr>
        <p:spPr>
          <a:xfrm>
            <a:off x="1226038" y="5182120"/>
            <a:ext cx="2955543" cy="12084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Pénalisation de 1 pt sur la note E.</a:t>
            </a:r>
          </a:p>
          <a:p>
            <a:pPr algn="ctr"/>
            <a:r>
              <a:rPr lang="fr-FR" sz="1600" u="sng" dirty="0">
                <a:solidFill>
                  <a:schemeClr val="tx1"/>
                </a:solidFill>
              </a:rPr>
              <a:t>L’élément est retenu dans l’ordre chronologique d’exécution.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sp>
        <p:nvSpPr>
          <p:cNvPr id="21" name="Flèche : haut 20">
            <a:extLst>
              <a:ext uri="{FF2B5EF4-FFF2-40B4-BE49-F238E27FC236}">
                <a16:creationId xmlns:a16="http://schemas.microsoft.com/office/drawing/2014/main" id="{F01EA9BA-5851-BCF5-5FEF-6C0DCC0CCEDC}"/>
              </a:ext>
            </a:extLst>
          </p:cNvPr>
          <p:cNvSpPr/>
          <p:nvPr/>
        </p:nvSpPr>
        <p:spPr>
          <a:xfrm>
            <a:off x="2281477" y="4900773"/>
            <a:ext cx="410966" cy="240327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0000000-0008-0000-0100-00000F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063" y="2827701"/>
            <a:ext cx="581106" cy="543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060809-D120-4D13-219E-15F4D7E2DA15}"/>
              </a:ext>
            </a:extLst>
          </p:cNvPr>
          <p:cNvSpPr/>
          <p:nvPr/>
        </p:nvSpPr>
        <p:spPr>
          <a:xfrm>
            <a:off x="2180845" y="4272110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000000-0008-0000-0100-000033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87" y="2861087"/>
            <a:ext cx="1114581" cy="543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9261BA-6937-0381-B48C-33BAFF49970C}"/>
              </a:ext>
            </a:extLst>
          </p:cNvPr>
          <p:cNvSpPr/>
          <p:nvPr/>
        </p:nvSpPr>
        <p:spPr>
          <a:xfrm>
            <a:off x="9216208" y="4291689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E7F8F9-D80B-DFCF-57FF-5B837D4CBBC7}"/>
              </a:ext>
            </a:extLst>
          </p:cNvPr>
          <p:cNvSpPr/>
          <p:nvPr/>
        </p:nvSpPr>
        <p:spPr>
          <a:xfrm>
            <a:off x="6902984" y="5182120"/>
            <a:ext cx="2181040" cy="120840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2</a:t>
            </a:r>
            <a:r>
              <a:rPr lang="fr-FR" sz="1600" baseline="30000" dirty="0">
                <a:solidFill>
                  <a:schemeClr val="tx1"/>
                </a:solidFill>
              </a:rPr>
              <a:t>ème</a:t>
            </a:r>
            <a:r>
              <a:rPr lang="fr-FR" sz="1600" dirty="0">
                <a:solidFill>
                  <a:schemeClr val="tx1"/>
                </a:solidFill>
              </a:rPr>
              <a:t> tour AR libre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A7B93488-3647-2BD5-6DAC-266C01E4D327}"/>
              </a:ext>
            </a:extLst>
          </p:cNvPr>
          <p:cNvSpPr/>
          <p:nvPr/>
        </p:nvSpPr>
        <p:spPr>
          <a:xfrm>
            <a:off x="7754926" y="4887803"/>
            <a:ext cx="410966" cy="240327"/>
          </a:xfrm>
          <a:prstGeom prst="up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B3B08-6704-6A86-750C-B9603088C591}"/>
              </a:ext>
            </a:extLst>
          </p:cNvPr>
          <p:cNvSpPr/>
          <p:nvPr/>
        </p:nvSpPr>
        <p:spPr>
          <a:xfrm>
            <a:off x="2983080" y="2036819"/>
            <a:ext cx="7255942" cy="68336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u="sng" dirty="0">
                <a:solidFill>
                  <a:schemeClr val="tx1"/>
                </a:solidFill>
              </a:rPr>
              <a:t>Le tour AR libre </a:t>
            </a:r>
            <a:r>
              <a:rPr lang="fr-FR" sz="1400" dirty="0">
                <a:solidFill>
                  <a:schemeClr val="tx1"/>
                </a:solidFill>
              </a:rPr>
              <a:t>: sous l’horizontale, à l’horizontale, à l’oblique haute, à l’ATR sont considérés comme le même élément 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E128CF-1B83-431C-9766-98D47FA32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7" grpId="0" animBg="1"/>
      <p:bldP spid="15" grpId="0" animBg="1"/>
      <p:bldP spid="19" grpId="0" animBg="1"/>
      <p:bldP spid="20" grpId="0" animBg="1"/>
      <p:bldP spid="21" grpId="0" animBg="1"/>
      <p:bldP spid="5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Précisions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47322" y="1375496"/>
            <a:ext cx="9791700" cy="213663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Trebuchet MS" charset="0"/>
              </a:rPr>
              <a:t>Le tour AR libre sous l’horizontale n’est pas comptabilisé comme difficulté 6</a:t>
            </a:r>
            <a:r>
              <a:rPr lang="fr-FR" sz="2000" baseline="30000" dirty="0">
                <a:latin typeface="Trebuchet MS" charset="0"/>
              </a:rPr>
              <a:t>ème</a:t>
            </a:r>
          </a:p>
          <a:p>
            <a:pPr algn="just"/>
            <a:r>
              <a:rPr lang="fr-FR" sz="2000" dirty="0">
                <a:latin typeface="Trebuchet MS" charset="0"/>
              </a:rPr>
              <a:t>et non pénalisé de 1,00 pt.</a:t>
            </a:r>
          </a:p>
          <a:p>
            <a:pPr marL="182563" lvl="1">
              <a:spcAft>
                <a:spcPct val="20000"/>
              </a:spcAft>
            </a:pPr>
            <a:r>
              <a:rPr lang="fr-FR" sz="2000" b="1" u="sng" dirty="0"/>
              <a:t>Exemple 2:</a:t>
            </a:r>
          </a:p>
          <a:p>
            <a:pPr marL="354013" lvl="1" indent="-171450">
              <a:spcAft>
                <a:spcPct val="20000"/>
              </a:spcAft>
            </a:pPr>
            <a:endParaRPr lang="fr-FR" sz="2000" dirty="0"/>
          </a:p>
          <a:p>
            <a:pPr marL="274638" lvl="1" indent="-274638" algn="just">
              <a:spcAft>
                <a:spcPct val="20000"/>
              </a:spcAft>
              <a:buFont typeface="Courier New" pitchFamily="49" charset="0"/>
              <a:buChar char="o"/>
            </a:pPr>
            <a:endParaRPr lang="fr-FR" sz="2000" dirty="0"/>
          </a:p>
          <a:p>
            <a:pPr lvl="1" algn="just">
              <a:spcAft>
                <a:spcPct val="20000"/>
              </a:spcAft>
            </a:pPr>
            <a:endParaRPr lang="fr-FR" sz="2000" dirty="0"/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BB6840D-07DA-580C-B9A1-8C474F9EE80A}"/>
              </a:ext>
            </a:extLst>
          </p:cNvPr>
          <p:cNvGraphicFramePr>
            <a:graphicFrameLocks noGrp="1"/>
          </p:cNvGraphicFramePr>
          <p:nvPr/>
        </p:nvGraphicFramePr>
        <p:xfrm>
          <a:off x="484502" y="2772561"/>
          <a:ext cx="9754520" cy="209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105">
                  <a:extLst>
                    <a:ext uri="{9D8B030D-6E8A-4147-A177-3AD203B41FA5}">
                      <a16:colId xmlns:a16="http://schemas.microsoft.com/office/drawing/2014/main" val="2044214033"/>
                    </a:ext>
                  </a:extLst>
                </a:gridCol>
                <a:gridCol w="1380556">
                  <a:extLst>
                    <a:ext uri="{9D8B030D-6E8A-4147-A177-3AD203B41FA5}">
                      <a16:colId xmlns:a16="http://schemas.microsoft.com/office/drawing/2014/main" val="3765490602"/>
                    </a:ext>
                  </a:extLst>
                </a:gridCol>
                <a:gridCol w="1342095">
                  <a:extLst>
                    <a:ext uri="{9D8B030D-6E8A-4147-A177-3AD203B41FA5}">
                      <a16:colId xmlns:a16="http://schemas.microsoft.com/office/drawing/2014/main" val="1460792625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605365767"/>
                    </a:ext>
                  </a:extLst>
                </a:gridCol>
                <a:gridCol w="1212351">
                  <a:extLst>
                    <a:ext uri="{9D8B030D-6E8A-4147-A177-3AD203B41FA5}">
                      <a16:colId xmlns:a16="http://schemas.microsoft.com/office/drawing/2014/main" val="2804655389"/>
                    </a:ext>
                  </a:extLst>
                </a:gridCol>
                <a:gridCol w="1448656">
                  <a:extLst>
                    <a:ext uri="{9D8B030D-6E8A-4147-A177-3AD203B41FA5}">
                      <a16:colId xmlns:a16="http://schemas.microsoft.com/office/drawing/2014/main" val="3792177202"/>
                    </a:ext>
                  </a:extLst>
                </a:gridCol>
                <a:gridCol w="1619004">
                  <a:extLst>
                    <a:ext uri="{9D8B030D-6E8A-4147-A177-3AD203B41FA5}">
                      <a16:colId xmlns:a16="http://schemas.microsoft.com/office/drawing/2014/main" val="57438758"/>
                    </a:ext>
                  </a:extLst>
                </a:gridCol>
              </a:tblGrid>
              <a:tr h="6920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04343"/>
                  </a:ext>
                </a:extLst>
              </a:tr>
              <a:tr h="713240">
                <a:tc>
                  <a:txBody>
                    <a:bodyPr/>
                    <a:lstStyle/>
                    <a:p>
                      <a:r>
                        <a:rPr lang="fr-FR" sz="1200" dirty="0"/>
                        <a:t>½ tour 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AR libre </a:t>
                      </a:r>
                      <a:r>
                        <a:rPr lang="fr-FR" sz="1200" b="1" u="sng" dirty="0"/>
                        <a:t>sous l’horizontale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Contre-mouvement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Bascule BS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AR libre à 45°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Sortie salto AR Tendu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65496"/>
                  </a:ext>
                </a:extLst>
              </a:tr>
              <a:tr h="6920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9713"/>
                  </a:ext>
                </a:extLst>
              </a:tr>
            </a:tbl>
          </a:graphicData>
        </a:graphic>
      </p:graphicFrame>
      <p:pic>
        <p:nvPicPr>
          <p:cNvPr id="30" name="Image 29">
            <a:extLst>
              <a:ext uri="{FF2B5EF4-FFF2-40B4-BE49-F238E27FC236}">
                <a16:creationId xmlns:a16="http://schemas.microsoft.com/office/drawing/2014/main" id="{3ED07D84-59B6-B16F-8AB8-4BBA11B39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8" y="2840772"/>
            <a:ext cx="533474" cy="543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485CCD3-D3DF-6E50-61DB-F941CC63594E}"/>
              </a:ext>
            </a:extLst>
          </p:cNvPr>
          <p:cNvSpPr/>
          <p:nvPr/>
        </p:nvSpPr>
        <p:spPr>
          <a:xfrm>
            <a:off x="767278" y="4272110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ABA98-C4E6-4834-7E80-DE431DCEBE70}"/>
              </a:ext>
            </a:extLst>
          </p:cNvPr>
          <p:cNvSpPr/>
          <p:nvPr/>
        </p:nvSpPr>
        <p:spPr>
          <a:xfrm>
            <a:off x="9164705" y="4272110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AE9F156-D642-D910-AA5C-23A4E83B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66" y="2860551"/>
            <a:ext cx="639212" cy="543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ABC5922-58AD-9412-5911-F23124DEBA0D}"/>
              </a:ext>
            </a:extLst>
          </p:cNvPr>
          <p:cNvSpPr/>
          <p:nvPr/>
        </p:nvSpPr>
        <p:spPr>
          <a:xfrm>
            <a:off x="4994486" y="4272110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92100E9-FDDF-50EB-EBDD-D68F26A36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42" y="2860552"/>
            <a:ext cx="390580" cy="5430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1897056-804F-3C87-F0C7-D0F601D7D0D3}"/>
              </a:ext>
            </a:extLst>
          </p:cNvPr>
          <p:cNvSpPr/>
          <p:nvPr/>
        </p:nvSpPr>
        <p:spPr>
          <a:xfrm>
            <a:off x="3505347" y="4272110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EFED43-7C43-AA2C-CCBC-739CC66E0C6E}"/>
              </a:ext>
            </a:extLst>
          </p:cNvPr>
          <p:cNvSpPr/>
          <p:nvPr/>
        </p:nvSpPr>
        <p:spPr>
          <a:xfrm>
            <a:off x="2029153" y="4272110"/>
            <a:ext cx="915615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solidFill>
                  <a:schemeClr val="tx1"/>
                </a:solidFill>
              </a:rPr>
              <a:t>AD </a:t>
            </a:r>
            <a:r>
              <a:rPr lang="fr-FR" sz="1400">
                <a:solidFill>
                  <a:schemeClr val="tx1"/>
                </a:solidFill>
              </a:rPr>
              <a:t> </a:t>
            </a:r>
            <a:r>
              <a:rPr lang="fr-FR" sz="1100" b="1">
                <a:solidFill>
                  <a:schemeClr val="tx1"/>
                </a:solidFill>
              </a:rPr>
              <a:t>D6</a:t>
            </a:r>
            <a:r>
              <a:rPr lang="fr-FR" sz="1000" b="1">
                <a:solidFill>
                  <a:schemeClr val="tx1"/>
                </a:solidFill>
              </a:rPr>
              <a:t> </a:t>
            </a:r>
            <a:r>
              <a:rPr lang="fr-FR" sz="1000">
                <a:solidFill>
                  <a:schemeClr val="tx1"/>
                </a:solidFill>
              </a:rPr>
              <a:t>devient </a:t>
            </a:r>
            <a:r>
              <a:rPr lang="fr-FR" sz="1000" b="1">
                <a:solidFill>
                  <a:schemeClr val="tx1"/>
                </a:solidFill>
              </a:rPr>
              <a:t>AD</a:t>
            </a:r>
            <a:endParaRPr lang="fr-FR" sz="1000" b="1" dirty="0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100-00000C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06" y="2860552"/>
            <a:ext cx="419158" cy="5430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DE3C5D-F177-683A-1483-1F079E9A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55" y="2848712"/>
            <a:ext cx="428685" cy="543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EA8630-26A2-FA66-79CF-FEA54BA3BD67}"/>
              </a:ext>
            </a:extLst>
          </p:cNvPr>
          <p:cNvSpPr/>
          <p:nvPr/>
        </p:nvSpPr>
        <p:spPr>
          <a:xfrm>
            <a:off x="6377303" y="4272110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4BFFF98-154A-5250-FD19-B918655D1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15" y="2882945"/>
            <a:ext cx="1098919" cy="4745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8C6451-2632-CA1E-4C85-42D58CECDD89}"/>
              </a:ext>
            </a:extLst>
          </p:cNvPr>
          <p:cNvSpPr/>
          <p:nvPr/>
        </p:nvSpPr>
        <p:spPr>
          <a:xfrm>
            <a:off x="7500589" y="4308331"/>
            <a:ext cx="915615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 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100" b="1" dirty="0">
                <a:solidFill>
                  <a:schemeClr val="tx1"/>
                </a:solidFill>
              </a:rPr>
              <a:t>D6</a:t>
            </a:r>
            <a:r>
              <a:rPr lang="fr-FR" sz="1000" b="1" dirty="0">
                <a:solidFill>
                  <a:schemeClr val="tx1"/>
                </a:solidFill>
              </a:rPr>
              <a:t>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8620C4-F371-80B4-434A-B3BB640F0FB6}"/>
              </a:ext>
            </a:extLst>
          </p:cNvPr>
          <p:cNvSpPr/>
          <p:nvPr/>
        </p:nvSpPr>
        <p:spPr>
          <a:xfrm>
            <a:off x="1815836" y="5182120"/>
            <a:ext cx="1564362" cy="1005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Pas de pénalisation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(3 difficultés 6èmes différentes retenues)</a:t>
            </a:r>
          </a:p>
        </p:txBody>
      </p:sp>
      <p:sp>
        <p:nvSpPr>
          <p:cNvPr id="21" name="Flèche : haut 20">
            <a:extLst>
              <a:ext uri="{FF2B5EF4-FFF2-40B4-BE49-F238E27FC236}">
                <a16:creationId xmlns:a16="http://schemas.microsoft.com/office/drawing/2014/main" id="{F01EA9BA-5851-BCF5-5FEF-6C0DCC0CCEDC}"/>
              </a:ext>
            </a:extLst>
          </p:cNvPr>
          <p:cNvSpPr/>
          <p:nvPr/>
        </p:nvSpPr>
        <p:spPr>
          <a:xfrm>
            <a:off x="2281477" y="4900773"/>
            <a:ext cx="410966" cy="240327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0000000-0008-0000-0100-00000F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063" y="2827701"/>
            <a:ext cx="581106" cy="5430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658F48-8ECE-5044-43CC-5254D5BB47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9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  <p:bldP spid="39" grpId="0" animBg="1"/>
      <p:bldP spid="15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Précisions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47322" y="1375496"/>
            <a:ext cx="9791700" cy="133641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fr-FR" sz="2000" b="1" dirty="0"/>
              <a:t>Une sortie échappe BS salto AR tendu avec un corps légèrement fermé sera comptabilisé en Difficulté 6ème, </a:t>
            </a:r>
            <a:r>
              <a:rPr lang="fr-FR" sz="2000" b="1" u="sng" dirty="0"/>
              <a:t>mais pénalisé de 1 pt quand cette sortie doit être comptabilisée en Difficulté 6ème.</a:t>
            </a:r>
          </a:p>
          <a:p>
            <a:pPr marL="0" lvl="1" algn="just">
              <a:spcAft>
                <a:spcPct val="20000"/>
              </a:spcAft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7FCB2A-DF00-D493-A95A-289637F818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025" y="2903973"/>
            <a:ext cx="6169025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31EFEA1-A1F6-2965-2612-2A4D9DE18F64}"/>
              </a:ext>
            </a:extLst>
          </p:cNvPr>
          <p:cNvCxnSpPr>
            <a:cxnSpLocks/>
          </p:cNvCxnSpPr>
          <p:nvPr/>
        </p:nvCxnSpPr>
        <p:spPr>
          <a:xfrm flipV="1">
            <a:off x="6830252" y="2712887"/>
            <a:ext cx="0" cy="3348038"/>
          </a:xfrm>
          <a:prstGeom prst="line">
            <a:avLst/>
          </a:prstGeom>
          <a:ln>
            <a:solidFill>
              <a:srgbClr val="5850F6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0D2E4A8-F57A-091B-4EBA-318555C5A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629" y="6060925"/>
            <a:ext cx="3669026" cy="415925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/>
              <a:t>Tendu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15A86E-EC2B-7661-55D3-B2A7F64BE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605" y="6083606"/>
            <a:ext cx="1701800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dirty="0"/>
              <a:t>Carpé &gt; 30°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C3612A-F186-59FD-B3EE-4F11452FF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008" y="6060924"/>
            <a:ext cx="1204243" cy="70788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Pénalisé de 1pt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20B913-586A-A436-FED3-001765E50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Sortie Salto AR tendu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20B913-586A-A436-FED3-001765E50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  <p:pic>
        <p:nvPicPr>
          <p:cNvPr id="9" name="7605E55D">
            <a:hlinkClick r:id="" action="ppaction://media"/>
            <a:extLst>
              <a:ext uri="{FF2B5EF4-FFF2-40B4-BE49-F238E27FC236}">
                <a16:creationId xmlns:a16="http://schemas.microsoft.com/office/drawing/2014/main" id="{8C75AACA-B4DC-B061-D206-7F3E78E9D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650" y="1472406"/>
            <a:ext cx="5577810" cy="43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E6EFD-1F14-B15E-27AE-CD585C1EB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2BA15-1987-E842-3C64-A81549D1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La Sortie Salto AR tendu</a:t>
            </a:r>
            <a:endParaRPr lang="fr-FR" sz="2800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4A817F0-1EB3-1459-14C7-D053E7E735B4}"/>
              </a:ext>
            </a:extLst>
          </p:cNvPr>
          <p:cNvSpPr txBox="1">
            <a:spLocks/>
          </p:cNvSpPr>
          <p:nvPr/>
        </p:nvSpPr>
        <p:spPr>
          <a:xfrm>
            <a:off x="266569" y="1344380"/>
            <a:ext cx="10052649" cy="4876799"/>
          </a:xfrm>
          <a:prstGeom prst="rect">
            <a:avLst/>
          </a:prstGeom>
          <a:noFill/>
          <a:ln>
            <a:noFill/>
          </a:ln>
        </p:spPr>
        <p:txBody>
          <a:bodyPr vert="horz" lIns="104287" tIns="52144" rIns="104287" bIns="52144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FF0066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lvl="1" indent="-285750" algn="just">
              <a:buClrTx/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sortie échappe BS salto AR tendu avec </a:t>
            </a:r>
            <a:r>
              <a:rPr lang="fr-FR"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corps légèrement fermé 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 comptabilisé comme D6, mais pénalisé de 1 Pt quand cette sortie doit être comptabilisée en D6. </a:t>
            </a:r>
          </a:p>
          <a:p>
            <a:pPr marL="180975" lvl="1" algn="just">
              <a:buClrTx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0975" algn="just">
              <a:buClrTx/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1 : </a:t>
            </a:r>
            <a:r>
              <a:rPr lang="fr-FR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Pénalisation de 1 pt </a:t>
            </a:r>
            <a:r>
              <a:rPr lang="fr-FR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Reconnu comme D6).</a:t>
            </a:r>
          </a:p>
          <a:p>
            <a:pPr marL="180975" lvl="1" algn="just">
              <a:buClrTx/>
            </a:pPr>
            <a:endParaRPr lang="fr-FR" sz="18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006" lvl="1" algn="just"/>
            <a:endParaRPr lang="fr-FR" sz="2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006" lvl="1" algn="just"/>
            <a:endParaRPr lang="fr-FR" sz="2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006" lvl="1" algn="just"/>
            <a:endParaRPr lang="fr-FR" sz="2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006" lvl="1" algn="just"/>
            <a:r>
              <a:rPr lang="fr-FR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2 : </a:t>
            </a:r>
            <a:r>
              <a:rPr lang="fr-FR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de pénalisation de 1 pt </a:t>
            </a:r>
            <a:r>
              <a:rPr lang="fr-FR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Reconnu comme AD).</a:t>
            </a:r>
          </a:p>
          <a:p>
            <a:pPr marL="365006" lvl="1" algn="just"/>
            <a:endParaRPr lang="fr-FR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C1502A9-0F22-0A75-D147-21FCC3978D42}"/>
              </a:ext>
            </a:extLst>
          </p:cNvPr>
          <p:cNvGraphicFramePr>
            <a:graphicFrameLocks noGrp="1"/>
          </p:cNvGraphicFramePr>
          <p:nvPr/>
        </p:nvGraphicFramePr>
        <p:xfrm>
          <a:off x="618013" y="2797519"/>
          <a:ext cx="9804056" cy="1416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107">
                  <a:extLst>
                    <a:ext uri="{9D8B030D-6E8A-4147-A177-3AD203B41FA5}">
                      <a16:colId xmlns:a16="http://schemas.microsoft.com/office/drawing/2014/main" val="3499264597"/>
                    </a:ext>
                  </a:extLst>
                </a:gridCol>
                <a:gridCol w="1229707">
                  <a:extLst>
                    <a:ext uri="{9D8B030D-6E8A-4147-A177-3AD203B41FA5}">
                      <a16:colId xmlns:a16="http://schemas.microsoft.com/office/drawing/2014/main" val="2761222800"/>
                    </a:ext>
                  </a:extLst>
                </a:gridCol>
                <a:gridCol w="1229707">
                  <a:extLst>
                    <a:ext uri="{9D8B030D-6E8A-4147-A177-3AD203B41FA5}">
                      <a16:colId xmlns:a16="http://schemas.microsoft.com/office/drawing/2014/main" val="2981983517"/>
                    </a:ext>
                  </a:extLst>
                </a:gridCol>
                <a:gridCol w="1229707">
                  <a:extLst>
                    <a:ext uri="{9D8B030D-6E8A-4147-A177-3AD203B41FA5}">
                      <a16:colId xmlns:a16="http://schemas.microsoft.com/office/drawing/2014/main" val="361389294"/>
                    </a:ext>
                  </a:extLst>
                </a:gridCol>
                <a:gridCol w="1229707">
                  <a:extLst>
                    <a:ext uri="{9D8B030D-6E8A-4147-A177-3AD203B41FA5}">
                      <a16:colId xmlns:a16="http://schemas.microsoft.com/office/drawing/2014/main" val="376097765"/>
                    </a:ext>
                  </a:extLst>
                </a:gridCol>
                <a:gridCol w="1229707">
                  <a:extLst>
                    <a:ext uri="{9D8B030D-6E8A-4147-A177-3AD203B41FA5}">
                      <a16:colId xmlns:a16="http://schemas.microsoft.com/office/drawing/2014/main" val="3924201112"/>
                    </a:ext>
                  </a:extLst>
                </a:gridCol>
                <a:gridCol w="1229707">
                  <a:extLst>
                    <a:ext uri="{9D8B030D-6E8A-4147-A177-3AD203B41FA5}">
                      <a16:colId xmlns:a16="http://schemas.microsoft.com/office/drawing/2014/main" val="3964256889"/>
                    </a:ext>
                  </a:extLst>
                </a:gridCol>
                <a:gridCol w="1229707">
                  <a:extLst>
                    <a:ext uri="{9D8B030D-6E8A-4147-A177-3AD203B41FA5}">
                      <a16:colId xmlns:a16="http://schemas.microsoft.com/office/drawing/2014/main" val="3317418084"/>
                    </a:ext>
                  </a:extLst>
                </a:gridCol>
              </a:tblGrid>
              <a:tr h="68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       45°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571691"/>
                  </a:ext>
                </a:extLst>
              </a:tr>
              <a:tr h="7271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D6</a:t>
                      </a:r>
                      <a:endParaRPr lang="fr-FR" sz="6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534499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11A17D5F-8DBD-A3B5-330E-6F485FA0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5" y="2866806"/>
            <a:ext cx="428685" cy="5430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C228D9-9990-B334-9A64-3126EC63A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03" y="2846325"/>
            <a:ext cx="428685" cy="5430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C0E2CA6-C0A4-1B3D-2597-D8DA55DF1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86" y="2852165"/>
            <a:ext cx="639212" cy="5430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4A53767-D7F3-D93E-8825-65DFA5C69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81" y="2846325"/>
            <a:ext cx="390580" cy="54300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5E769AA-FFC7-78C9-4F8B-27900A74D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15" y="2881570"/>
            <a:ext cx="1065207" cy="543001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463ACE4-53D7-640A-7315-2442405BA073}"/>
              </a:ext>
            </a:extLst>
          </p:cNvPr>
          <p:cNvGraphicFramePr>
            <a:graphicFrameLocks noGrp="1"/>
          </p:cNvGraphicFramePr>
          <p:nvPr/>
        </p:nvGraphicFramePr>
        <p:xfrm>
          <a:off x="580944" y="4672092"/>
          <a:ext cx="9791698" cy="147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599">
                  <a:extLst>
                    <a:ext uri="{9D8B030D-6E8A-4147-A177-3AD203B41FA5}">
                      <a16:colId xmlns:a16="http://schemas.microsoft.com/office/drawing/2014/main" val="3499264597"/>
                    </a:ext>
                  </a:extLst>
                </a:gridCol>
                <a:gridCol w="1228157">
                  <a:extLst>
                    <a:ext uri="{9D8B030D-6E8A-4147-A177-3AD203B41FA5}">
                      <a16:colId xmlns:a16="http://schemas.microsoft.com/office/drawing/2014/main" val="2761222800"/>
                    </a:ext>
                  </a:extLst>
                </a:gridCol>
                <a:gridCol w="1228157">
                  <a:extLst>
                    <a:ext uri="{9D8B030D-6E8A-4147-A177-3AD203B41FA5}">
                      <a16:colId xmlns:a16="http://schemas.microsoft.com/office/drawing/2014/main" val="2981983517"/>
                    </a:ext>
                  </a:extLst>
                </a:gridCol>
                <a:gridCol w="1228157">
                  <a:extLst>
                    <a:ext uri="{9D8B030D-6E8A-4147-A177-3AD203B41FA5}">
                      <a16:colId xmlns:a16="http://schemas.microsoft.com/office/drawing/2014/main" val="361389294"/>
                    </a:ext>
                  </a:extLst>
                </a:gridCol>
                <a:gridCol w="1228157">
                  <a:extLst>
                    <a:ext uri="{9D8B030D-6E8A-4147-A177-3AD203B41FA5}">
                      <a16:colId xmlns:a16="http://schemas.microsoft.com/office/drawing/2014/main" val="376097765"/>
                    </a:ext>
                  </a:extLst>
                </a:gridCol>
                <a:gridCol w="1228157">
                  <a:extLst>
                    <a:ext uri="{9D8B030D-6E8A-4147-A177-3AD203B41FA5}">
                      <a16:colId xmlns:a16="http://schemas.microsoft.com/office/drawing/2014/main" val="3924201112"/>
                    </a:ext>
                  </a:extLst>
                </a:gridCol>
                <a:gridCol w="1228157">
                  <a:extLst>
                    <a:ext uri="{9D8B030D-6E8A-4147-A177-3AD203B41FA5}">
                      <a16:colId xmlns:a16="http://schemas.microsoft.com/office/drawing/2014/main" val="3964256889"/>
                    </a:ext>
                  </a:extLst>
                </a:gridCol>
                <a:gridCol w="1228157">
                  <a:extLst>
                    <a:ext uri="{9D8B030D-6E8A-4147-A177-3AD203B41FA5}">
                      <a16:colId xmlns:a16="http://schemas.microsoft.com/office/drawing/2014/main" val="3317418084"/>
                    </a:ext>
                  </a:extLst>
                </a:gridCol>
              </a:tblGrid>
              <a:tr h="717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571691"/>
                  </a:ext>
                </a:extLst>
              </a:tr>
              <a:tr h="756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AD</a:t>
                      </a:r>
                      <a:r>
                        <a:rPr lang="fr-FR" sz="12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 D6   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devient AD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534499"/>
                  </a:ext>
                </a:extLst>
              </a:tr>
            </a:tbl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C255BE3B-4A85-AD61-1C6F-BB78A0FC7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8" y="4725835"/>
            <a:ext cx="428685" cy="5430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04AEA24-3EED-7BFC-FD22-346DECA81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74" y="4738627"/>
            <a:ext cx="428685" cy="5430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B39FB1-B02F-412F-4937-8F5730C5F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28" y="4763342"/>
            <a:ext cx="639212" cy="54300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5ACF72C-C516-7674-5984-267A00F64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18" y="4763342"/>
            <a:ext cx="390580" cy="54300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303554-0E92-829C-6427-A3E9D10A7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31" y="4788056"/>
            <a:ext cx="1065207" cy="54300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7B6B443-B353-3330-B207-A630358A6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7" y="4738628"/>
            <a:ext cx="581106" cy="5430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AB3B69-3E2C-95DF-8826-7E277CA12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30" y="2852165"/>
            <a:ext cx="428685" cy="543001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F55D70E-5B54-18E2-8B69-9DEE9FFDA40E}"/>
              </a:ext>
            </a:extLst>
          </p:cNvPr>
          <p:cNvSpPr/>
          <p:nvPr/>
        </p:nvSpPr>
        <p:spPr>
          <a:xfrm>
            <a:off x="9194636" y="2756820"/>
            <a:ext cx="1227433" cy="138715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028D723-800B-06C2-5F0B-01E4830B6A42}"/>
              </a:ext>
            </a:extLst>
          </p:cNvPr>
          <p:cNvSpPr/>
          <p:nvPr/>
        </p:nvSpPr>
        <p:spPr>
          <a:xfrm>
            <a:off x="9139061" y="4611313"/>
            <a:ext cx="1241282" cy="147447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20EC1C-FB50-68B9-733A-A0D6EFB05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840" y="2842091"/>
            <a:ext cx="581106" cy="5430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622F15-355D-68AC-4CDB-B54A361AAB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15" y="4757021"/>
            <a:ext cx="428685" cy="54300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A685032-85A5-2A61-72EF-8FBC9E2C0C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59" y="2833674"/>
            <a:ext cx="402094" cy="61785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95C751E-F576-2F84-1943-7DD5B647B2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43" y="4708829"/>
            <a:ext cx="428685" cy="61087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A93C4D7-1B47-DC2B-7635-83F23D85C5F8}"/>
              </a:ext>
            </a:extLst>
          </p:cNvPr>
          <p:cNvSpPr/>
          <p:nvPr/>
        </p:nvSpPr>
        <p:spPr>
          <a:xfrm>
            <a:off x="2026799" y="3513755"/>
            <a:ext cx="816002" cy="5353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C58C696-660B-2347-6D8B-37FBDF52979C}"/>
              </a:ext>
            </a:extLst>
          </p:cNvPr>
          <p:cNvSpPr/>
          <p:nvPr/>
        </p:nvSpPr>
        <p:spPr>
          <a:xfrm>
            <a:off x="4420672" y="3504850"/>
            <a:ext cx="816002" cy="5353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463601B-2946-BE6D-5CDC-2517D272DFA4}"/>
              </a:ext>
            </a:extLst>
          </p:cNvPr>
          <p:cNvSpPr/>
          <p:nvPr/>
        </p:nvSpPr>
        <p:spPr>
          <a:xfrm>
            <a:off x="9400351" y="3513754"/>
            <a:ext cx="816002" cy="5353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7CFF3A5-4444-8178-056C-82BBAB89D151}"/>
              </a:ext>
            </a:extLst>
          </p:cNvPr>
          <p:cNvSpPr/>
          <p:nvPr/>
        </p:nvSpPr>
        <p:spPr>
          <a:xfrm>
            <a:off x="2026799" y="5399776"/>
            <a:ext cx="816002" cy="5353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D574343-AC18-241B-4BB2-770D5F3677A4}"/>
              </a:ext>
            </a:extLst>
          </p:cNvPr>
          <p:cNvSpPr/>
          <p:nvPr/>
        </p:nvSpPr>
        <p:spPr>
          <a:xfrm>
            <a:off x="4466349" y="5424489"/>
            <a:ext cx="816002" cy="5353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21A2B365-2955-8BC4-504A-CA1DD82D410B}"/>
              </a:ext>
            </a:extLst>
          </p:cNvPr>
          <p:cNvSpPr/>
          <p:nvPr/>
        </p:nvSpPr>
        <p:spPr>
          <a:xfrm>
            <a:off x="8165872" y="5409329"/>
            <a:ext cx="816002" cy="5353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4213459-C516-BD92-70BC-CE6B9A0EB3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7" grpId="0" animBg="1"/>
      <p:bldP spid="10" grpId="0" animBg="1"/>
      <p:bldP spid="13" grpId="0" animBg="1"/>
      <p:bldP spid="14" grpId="0" animBg="1"/>
      <p:bldP spid="23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1ACA48-A494-7A80-D150-F03902097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Entrées &amp; Bascules (6-1)</a:t>
            </a:r>
            <a:endParaRPr lang="fr-FR" cap="none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286E711-0A19-1315-EE6F-DF64E7126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533744"/>
              </p:ext>
            </p:extLst>
          </p:nvPr>
        </p:nvGraphicFramePr>
        <p:xfrm>
          <a:off x="468313" y="1370750"/>
          <a:ext cx="6661948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1948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non bonifiés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F4C3F245-F5B0-D18C-D246-9C3064114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043486"/>
              </p:ext>
            </p:extLst>
          </p:nvPr>
        </p:nvGraphicFramePr>
        <p:xfrm>
          <a:off x="7744024" y="1831425"/>
          <a:ext cx="1941177" cy="165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17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89701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  <a:tr h="761148"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889340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53481E4-F42F-4527-1DEE-E8A8ECEF2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02337"/>
              </p:ext>
            </p:extLst>
          </p:nvPr>
        </p:nvGraphicFramePr>
        <p:xfrm>
          <a:off x="468313" y="1825781"/>
          <a:ext cx="6661948" cy="1663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487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665487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  <a:gridCol w="1665487">
                  <a:extLst>
                    <a:ext uri="{9D8B030D-6E8A-4147-A177-3AD203B41FA5}">
                      <a16:colId xmlns:a16="http://schemas.microsoft.com/office/drawing/2014/main" val="3448979491"/>
                    </a:ext>
                  </a:extLst>
                </a:gridCol>
                <a:gridCol w="1665487">
                  <a:extLst>
                    <a:ext uri="{9D8B030D-6E8A-4147-A177-3AD203B41FA5}">
                      <a16:colId xmlns:a16="http://schemas.microsoft.com/office/drawing/2014/main" val="3318980241"/>
                    </a:ext>
                  </a:extLst>
                </a:gridCol>
              </a:tblGrid>
              <a:tr h="92769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36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pic>
        <p:nvPicPr>
          <p:cNvPr id="30" name="Image 29">
            <a:extLst>
              <a:ext uri="{FF2B5EF4-FFF2-40B4-BE49-F238E27FC236}">
                <a16:creationId xmlns:a16="http://schemas.microsoft.com/office/drawing/2014/main" id="{733D7285-70E1-4181-AF43-04FA7DB69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8" y="2075619"/>
            <a:ext cx="581106" cy="5430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4B4EF37-BA58-0567-987E-04AEA0035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297" y="1859629"/>
            <a:ext cx="1382788" cy="86302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BF8D48E-7BA4-E9B4-1642-2D7E7B0FE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607" y="1859629"/>
            <a:ext cx="1505712" cy="86302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B78D73E-6404-069E-3A21-3DA0B77B6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540" y="1859757"/>
            <a:ext cx="1609344" cy="862895"/>
          </a:xfrm>
          <a:prstGeom prst="rect">
            <a:avLst/>
          </a:prstGeom>
        </p:spPr>
      </p:pic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9847D8AD-43C6-EBBB-5006-54F09B50E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412853"/>
              </p:ext>
            </p:extLst>
          </p:nvPr>
        </p:nvGraphicFramePr>
        <p:xfrm>
          <a:off x="7340012" y="1370749"/>
          <a:ext cx="2920001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001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 bonifié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pic>
        <p:nvPicPr>
          <p:cNvPr id="38" name="Image 37">
            <a:extLst>
              <a:ext uri="{FF2B5EF4-FFF2-40B4-BE49-F238E27FC236}">
                <a16:creationId xmlns:a16="http://schemas.microsoft.com/office/drawing/2014/main" id="{15562E69-EB4A-8981-4E31-D45F1ABBF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332" y="1859757"/>
            <a:ext cx="1487424" cy="86289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02279BA-83B3-FEF5-2033-42F94F8C0D2C}"/>
              </a:ext>
            </a:extLst>
          </p:cNvPr>
          <p:cNvSpPr/>
          <p:nvPr/>
        </p:nvSpPr>
        <p:spPr>
          <a:xfrm>
            <a:off x="537326" y="2868458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Saut GR à BS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5BC869-4E78-F889-D17E-0B150D4B60BC}"/>
              </a:ext>
            </a:extLst>
          </p:cNvPr>
          <p:cNvSpPr/>
          <p:nvPr/>
        </p:nvSpPr>
        <p:spPr>
          <a:xfrm>
            <a:off x="2180428" y="2868458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Saut écart à BS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1E598C-6565-E92F-23DB-8BB2B55CE52A}"/>
              </a:ext>
            </a:extLst>
          </p:cNvPr>
          <p:cNvSpPr/>
          <p:nvPr/>
        </p:nvSpPr>
        <p:spPr>
          <a:xfrm>
            <a:off x="3859155" y="2868458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Saut ½ tour + Bascule BI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330C2C-6D6B-6ABA-FA8C-A509DF19A480}"/>
              </a:ext>
            </a:extLst>
          </p:cNvPr>
          <p:cNvSpPr/>
          <p:nvPr/>
        </p:nvSpPr>
        <p:spPr>
          <a:xfrm>
            <a:off x="5537882" y="2837372"/>
            <a:ext cx="1540371" cy="614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Balancer BI + ½ tour + Bascule BI (Balade)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EF62BC-F34F-B100-6939-0C7C5FABEF05}"/>
              </a:ext>
            </a:extLst>
          </p:cNvPr>
          <p:cNvSpPr/>
          <p:nvPr/>
        </p:nvSpPr>
        <p:spPr>
          <a:xfrm>
            <a:off x="7942513" y="2867169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Saut 1 tour + Bascule BI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86771C4A-C7A5-17EA-1A55-8EFB1497D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821385"/>
              </p:ext>
            </p:extLst>
          </p:nvPr>
        </p:nvGraphicFramePr>
        <p:xfrm>
          <a:off x="468313" y="3581265"/>
          <a:ext cx="3390842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0842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0ADFF330-A367-F79F-52BF-80EA7D179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159519"/>
              </p:ext>
            </p:extLst>
          </p:nvPr>
        </p:nvGraphicFramePr>
        <p:xfrm>
          <a:off x="476871" y="4102215"/>
          <a:ext cx="3330974" cy="1663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487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665487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</a:tblGrid>
              <a:tr h="92769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36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pic>
        <p:nvPicPr>
          <p:cNvPr id="52" name="Image 51">
            <a:extLst>
              <a:ext uri="{FF2B5EF4-FFF2-40B4-BE49-F238E27FC236}">
                <a16:creationId xmlns:a16="http://schemas.microsoft.com/office/drawing/2014/main" id="{4865A4F9-8430-26DF-2FC8-D76E6F02D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75" y="4141577"/>
            <a:ext cx="1414272" cy="85039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B93A280-E948-F113-402D-C9AEC192A87A}"/>
              </a:ext>
            </a:extLst>
          </p:cNvPr>
          <p:cNvSpPr/>
          <p:nvPr/>
        </p:nvSpPr>
        <p:spPr>
          <a:xfrm>
            <a:off x="537325" y="5168374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Saut poisson à BS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F41CA36-14CB-C22D-C0E0-E356FD078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3522" y="4141577"/>
            <a:ext cx="1533144" cy="85039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ADFA296-5F26-3760-EFE3-EED605171CF8}"/>
              </a:ext>
            </a:extLst>
          </p:cNvPr>
          <p:cNvSpPr/>
          <p:nvPr/>
        </p:nvSpPr>
        <p:spPr>
          <a:xfrm>
            <a:off x="2196295" y="5178904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Saut ½ tour Bascule BS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A8B760-5B5B-373B-43BB-04D816AFBC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53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EDCD0-4E08-9F19-61A2-617DF117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Exigences de composition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97971-0FFE-909D-CC12-B168FA182CF9}"/>
              </a:ext>
            </a:extLst>
          </p:cNvPr>
          <p:cNvSpPr/>
          <p:nvPr/>
        </p:nvSpPr>
        <p:spPr>
          <a:xfrm>
            <a:off x="283918" y="1375497"/>
            <a:ext cx="9763193" cy="445726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4625" lvl="1" algn="just">
              <a:spcAft>
                <a:spcPct val="20000"/>
              </a:spcAft>
            </a:pPr>
            <a:r>
              <a:rPr lang="fr-FR" sz="2400" dirty="0"/>
              <a:t>1) Un changement de barres (BS à BI ou BI à BS) exécuté avec une difficulté 6</a:t>
            </a:r>
            <a:r>
              <a:rPr lang="fr-FR" sz="2400" baseline="30000" dirty="0"/>
              <a:t>ème</a:t>
            </a:r>
            <a:r>
              <a:rPr lang="fr-FR" sz="2400" dirty="0"/>
              <a:t> avec envol</a:t>
            </a:r>
          </a:p>
          <a:p>
            <a:pPr marL="719138" lvl="1" indent="-544513" algn="just">
              <a:spcAft>
                <a:spcPct val="20000"/>
              </a:spcAft>
              <a:buAutoNum type="arabicParenR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AutoNum type="arabicParenR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r>
              <a:rPr lang="fr-FR" sz="2400" dirty="0"/>
              <a:t>2) Un élément avec rotation longitudinale 180° mini (E/S comprise)</a:t>
            </a:r>
          </a:p>
          <a:p>
            <a:pPr marL="719138" lvl="1" indent="-544513" algn="just">
              <a:spcAft>
                <a:spcPct val="20000"/>
              </a:spcAft>
              <a:buAutoNum type="arabicParenR"/>
            </a:pPr>
            <a:endParaRPr lang="fr-FR" sz="2400" dirty="0"/>
          </a:p>
          <a:p>
            <a:pPr marL="625475" lvl="1" indent="-533400" algn="just">
              <a:spcAft>
                <a:spcPct val="20000"/>
              </a:spcAft>
              <a:buFont typeface="+mj-ea"/>
              <a:buAutoNum type="circleNumDbPlain"/>
            </a:pPr>
            <a:endParaRPr lang="fr-FR" sz="2600" b="1" dirty="0">
              <a:solidFill>
                <a:srgbClr val="FF0000"/>
              </a:solidFill>
            </a:endParaRPr>
          </a:p>
          <a:p>
            <a:pPr marL="92075" lvl="1" algn="just">
              <a:spcAft>
                <a:spcPct val="20000"/>
              </a:spcAft>
            </a:pPr>
            <a:endParaRPr lang="fr-FR" sz="2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005D3DA-A8BB-7F55-BA5C-2997D4F5E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772050"/>
              </p:ext>
            </p:extLst>
          </p:nvPr>
        </p:nvGraphicFramePr>
        <p:xfrm>
          <a:off x="2237472" y="2143407"/>
          <a:ext cx="6931580" cy="1660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316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1386316">
                  <a:extLst>
                    <a:ext uri="{9D8B030D-6E8A-4147-A177-3AD203B41FA5}">
                      <a16:colId xmlns:a16="http://schemas.microsoft.com/office/drawing/2014/main" val="4217336352"/>
                    </a:ext>
                  </a:extLst>
                </a:gridCol>
                <a:gridCol w="1386316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1386316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1386316">
                  <a:extLst>
                    <a:ext uri="{9D8B030D-6E8A-4147-A177-3AD203B41FA5}">
                      <a16:colId xmlns:a16="http://schemas.microsoft.com/office/drawing/2014/main" val="1640564245"/>
                    </a:ext>
                  </a:extLst>
                </a:gridCol>
              </a:tblGrid>
              <a:tr h="47621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Entrée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En cours de mouvement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Saut écart à la suspension BS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Saut poisson à la suspension BS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Contre mouvement du pieds mains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Retrait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err="1"/>
                        <a:t>Shushunova</a:t>
                      </a:r>
                      <a:endParaRPr lang="fr-FR" sz="11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24446"/>
                  </a:ext>
                </a:extLst>
              </a:tr>
            </a:tbl>
          </a:graphicData>
        </a:graphic>
      </p:graphicFrame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4D118768-3209-1B6F-4507-C3EE15096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556767"/>
              </p:ext>
            </p:extLst>
          </p:nvPr>
        </p:nvGraphicFramePr>
        <p:xfrm>
          <a:off x="791386" y="2403967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8-0000-0100-00003F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69" y="2700451"/>
            <a:ext cx="507857" cy="4669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000000-0008-0000-0100-00003E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551" y="2715042"/>
            <a:ext cx="507857" cy="4523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100-00005C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88" y="2740293"/>
            <a:ext cx="549628" cy="4669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000000-0008-0000-0100-00004D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62" y="2765864"/>
            <a:ext cx="760715" cy="401488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BB39D29-948F-78B4-323E-EC845AD81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397014"/>
              </p:ext>
            </p:extLst>
          </p:nvPr>
        </p:nvGraphicFramePr>
        <p:xfrm>
          <a:off x="2234387" y="4438497"/>
          <a:ext cx="7663625" cy="1660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305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1273305">
                  <a:extLst>
                    <a:ext uri="{9D8B030D-6E8A-4147-A177-3AD203B41FA5}">
                      <a16:colId xmlns:a16="http://schemas.microsoft.com/office/drawing/2014/main" val="4217336352"/>
                    </a:ext>
                  </a:extLst>
                </a:gridCol>
                <a:gridCol w="1273305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1273305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1273305">
                  <a:extLst>
                    <a:ext uri="{9D8B030D-6E8A-4147-A177-3AD203B41FA5}">
                      <a16:colId xmlns:a16="http://schemas.microsoft.com/office/drawing/2014/main" val="2230074858"/>
                    </a:ext>
                  </a:extLst>
                </a:gridCol>
                <a:gridCol w="1297100">
                  <a:extLst>
                    <a:ext uri="{9D8B030D-6E8A-4147-A177-3AD203B41FA5}">
                      <a16:colId xmlns:a16="http://schemas.microsoft.com/office/drawing/2014/main" val="3073951540"/>
                    </a:ext>
                  </a:extLst>
                </a:gridCol>
              </a:tblGrid>
              <a:tr h="47621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Entrée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En cours de mouvement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Sortie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Saut ½ tour bascule BI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Saut ½ tour bascule BS</a:t>
                      </a:r>
                    </a:p>
                    <a:p>
                      <a:pPr algn="ctr"/>
                      <a:endParaRPr lang="fr-FR" sz="11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err="1"/>
                        <a:t>Shushunova</a:t>
                      </a:r>
                      <a:endParaRPr lang="fr-FR" sz="11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ATR carpé ½ tour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Salto AR Gr ½ tour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Salto AR tendu vrille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945651"/>
                  </a:ext>
                </a:extLst>
              </a:tr>
            </a:tbl>
          </a:graphicData>
        </a:graphic>
      </p:graphicFrame>
      <p:graphicFrame>
        <p:nvGraphicFramePr>
          <p:cNvPr id="12" name="Tableau 6">
            <a:extLst>
              <a:ext uri="{FF2B5EF4-FFF2-40B4-BE49-F238E27FC236}">
                <a16:creationId xmlns:a16="http://schemas.microsoft.com/office/drawing/2014/main" id="{F96BFE25-1A8D-7AF2-EE87-EAE8AB306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838"/>
              </p:ext>
            </p:extLst>
          </p:nvPr>
        </p:nvGraphicFramePr>
        <p:xfrm>
          <a:off x="790626" y="4786233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00000000-0008-0000-0100-00001F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98" y="4885572"/>
            <a:ext cx="533474" cy="5430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000000-0008-0000-0100-000020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76" y="4963388"/>
            <a:ext cx="399896" cy="4651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8-0000-0100-000019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92" y="4989514"/>
            <a:ext cx="874336" cy="4489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83" y="4963388"/>
            <a:ext cx="414012" cy="48160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0000000-0008-0000-0100-0000360000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485" y="4994395"/>
            <a:ext cx="739739" cy="4392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000000-0008-0000-0100-0000390000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350" y="4994395"/>
            <a:ext cx="651056" cy="39903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13A888-FD6E-4995-8162-AB898D6BA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48" y="2769858"/>
            <a:ext cx="594435" cy="34267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0792016-9C3C-934F-609C-21B75C0777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EDCD0-4E08-9F19-61A2-617DF117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Exigences de composition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97971-0FFE-909D-CC12-B168FA182CF9}"/>
              </a:ext>
            </a:extLst>
          </p:cNvPr>
          <p:cNvSpPr/>
          <p:nvPr/>
        </p:nvSpPr>
        <p:spPr>
          <a:xfrm>
            <a:off x="283918" y="1375497"/>
            <a:ext cx="9763193" cy="530673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719138" lvl="1" indent="-544513" algn="just">
              <a:spcAft>
                <a:spcPct val="20000"/>
              </a:spcAft>
            </a:pPr>
            <a:r>
              <a:rPr lang="fr-FR" sz="2400" dirty="0"/>
              <a:t>3)   Une bascule en cours de mouvement </a:t>
            </a:r>
          </a:p>
          <a:p>
            <a:pPr marL="719138" lvl="1" indent="-544513" algn="just">
              <a:spcAft>
                <a:spcPct val="20000"/>
              </a:spcAft>
              <a:buAutoNum type="arabicParenR"/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AutoNum type="arabicParenR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1400" dirty="0"/>
          </a:p>
          <a:p>
            <a:pPr marL="174625" lvl="1" algn="just">
              <a:spcAft>
                <a:spcPct val="20000"/>
              </a:spcAft>
            </a:pPr>
            <a:endParaRPr lang="fr-FR" sz="1400" dirty="0"/>
          </a:p>
          <a:p>
            <a:pPr marL="174625" lvl="1" algn="just">
              <a:spcAft>
                <a:spcPct val="20000"/>
              </a:spcAft>
            </a:pPr>
            <a:endParaRPr lang="fr-FR" sz="1400" dirty="0"/>
          </a:p>
          <a:p>
            <a:pPr marL="719138" lvl="1" indent="-544513" algn="just">
              <a:spcAft>
                <a:spcPct val="20000"/>
              </a:spcAft>
              <a:buAutoNum type="arabicParenR" startAt="4"/>
            </a:pPr>
            <a:r>
              <a:rPr lang="fr-FR" sz="2400" dirty="0"/>
              <a:t>Un tour autour d’une barre exécuté par une difficulté 6ème</a:t>
            </a:r>
          </a:p>
          <a:p>
            <a:pPr marL="719138" lvl="1" indent="-544513" algn="just">
              <a:spcAft>
                <a:spcPct val="20000"/>
              </a:spcAft>
              <a:buAutoNum type="arabicParenR" startAt="4"/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AutoNum type="arabicParenR" startAt="4"/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AutoNum type="arabicParenR" startAt="4"/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</a:pPr>
            <a:endParaRPr lang="fr-FR" sz="2400" dirty="0"/>
          </a:p>
          <a:p>
            <a:pPr marL="625475" lvl="1" indent="-533400" algn="just">
              <a:spcAft>
                <a:spcPct val="20000"/>
              </a:spcAft>
              <a:buFont typeface="+mj-ea"/>
              <a:buAutoNum type="circleNumDbPlain"/>
            </a:pPr>
            <a:endParaRPr lang="fr-FR" sz="2600" b="1" dirty="0">
              <a:solidFill>
                <a:srgbClr val="FF0000"/>
              </a:solidFill>
            </a:endParaRPr>
          </a:p>
          <a:p>
            <a:pPr marL="92075" lvl="1" algn="just">
              <a:spcAft>
                <a:spcPct val="20000"/>
              </a:spcAft>
            </a:pPr>
            <a:endParaRPr lang="fr-FR" sz="2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005D3DA-A8BB-7F55-BA5C-2997D4F5E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854173"/>
              </p:ext>
            </p:extLst>
          </p:nvPr>
        </p:nvGraphicFramePr>
        <p:xfrm>
          <a:off x="2312636" y="1866141"/>
          <a:ext cx="5413950" cy="1656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782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1345782">
                  <a:extLst>
                    <a:ext uri="{9D8B030D-6E8A-4147-A177-3AD203B41FA5}">
                      <a16:colId xmlns:a16="http://schemas.microsoft.com/office/drawing/2014/main" val="4217336352"/>
                    </a:ext>
                  </a:extLst>
                </a:gridCol>
                <a:gridCol w="1345782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1376604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</a:tblGrid>
              <a:tr h="47621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Après l’entrée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Après un élément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Saut poisson à la suspension BS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Bascule BS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Retrait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Bascule BI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298669"/>
                  </a:ext>
                </a:extLst>
              </a:tr>
            </a:tbl>
          </a:graphicData>
        </a:graphic>
      </p:graphicFrame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4D118768-3209-1B6F-4507-C3EE15096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644668"/>
              </p:ext>
            </p:extLst>
          </p:nvPr>
        </p:nvGraphicFramePr>
        <p:xfrm>
          <a:off x="836082" y="2467293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00000000-0008-0000-0100-00003E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28" y="2426558"/>
            <a:ext cx="507857" cy="4523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000000-0008-0000-0100-00004D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03" y="2451969"/>
            <a:ext cx="760715" cy="401488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BB39D29-948F-78B4-323E-EC845AD81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097528"/>
              </p:ext>
            </p:extLst>
          </p:nvPr>
        </p:nvGraphicFramePr>
        <p:xfrm>
          <a:off x="2282473" y="4081879"/>
          <a:ext cx="5988224" cy="195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056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1497056">
                  <a:extLst>
                    <a:ext uri="{9D8B030D-6E8A-4147-A177-3AD203B41FA5}">
                      <a16:colId xmlns:a16="http://schemas.microsoft.com/office/drawing/2014/main" val="4217336352"/>
                    </a:ext>
                  </a:extLst>
                </a:gridCol>
                <a:gridCol w="1497056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1497056">
                  <a:extLst>
                    <a:ext uri="{9D8B030D-6E8A-4147-A177-3AD203B41FA5}">
                      <a16:colId xmlns:a16="http://schemas.microsoft.com/office/drawing/2014/main" val="2230074858"/>
                    </a:ext>
                  </a:extLst>
                </a:gridCol>
              </a:tblGrid>
              <a:tr h="47621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Tours AR ou AV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Grands Tours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Elan circulaire carpé en AR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Tour AR libre 45°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Elan circulaire carpé en AV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Soleil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208007"/>
                  </a:ext>
                </a:extLst>
              </a:tr>
            </a:tbl>
          </a:graphicData>
        </a:graphic>
      </p:graphicFrame>
      <p:graphicFrame>
        <p:nvGraphicFramePr>
          <p:cNvPr id="12" name="Tableau 6">
            <a:extLst>
              <a:ext uri="{FF2B5EF4-FFF2-40B4-BE49-F238E27FC236}">
                <a16:creationId xmlns:a16="http://schemas.microsoft.com/office/drawing/2014/main" id="{F96BFE25-1A8D-7AF2-EE87-EAE8AB306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473416"/>
              </p:ext>
            </p:extLst>
          </p:nvPr>
        </p:nvGraphicFramePr>
        <p:xfrm>
          <a:off x="799950" y="4672977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00000000-0008-0000-0100-000011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25" y="2396319"/>
            <a:ext cx="325346" cy="45231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0000000-0008-0000-0100-00000E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96" y="2410861"/>
            <a:ext cx="351596" cy="44535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000000-0008-0000-0100-00000F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10" y="4898776"/>
            <a:ext cx="481625" cy="4500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0000000-0008-0000-0100-00002A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77" y="4907771"/>
            <a:ext cx="428685" cy="47911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30" y="4941357"/>
            <a:ext cx="449561" cy="427083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394E50F9-45B9-A8EF-F62B-9BDD4043C707}"/>
              </a:ext>
            </a:extLst>
          </p:cNvPr>
          <p:cNvSpPr/>
          <p:nvPr/>
        </p:nvSpPr>
        <p:spPr>
          <a:xfrm>
            <a:off x="3830856" y="2172268"/>
            <a:ext cx="896773" cy="8248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3F6138A-8274-14D6-4338-B115ED14CFB5}"/>
              </a:ext>
            </a:extLst>
          </p:cNvPr>
          <p:cNvSpPr/>
          <p:nvPr/>
        </p:nvSpPr>
        <p:spPr>
          <a:xfrm>
            <a:off x="6452479" y="2240265"/>
            <a:ext cx="896773" cy="8248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0000000-0008-0000-0100-000028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83" y="4889987"/>
            <a:ext cx="578992" cy="4853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78DD42-E5FB-30FC-8933-70CB361DD6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6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EDCD0-4E08-9F19-61A2-617DF117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Exigences de composition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97971-0FFE-909D-CC12-B168FA182CF9}"/>
              </a:ext>
            </a:extLst>
          </p:cNvPr>
          <p:cNvSpPr/>
          <p:nvPr/>
        </p:nvSpPr>
        <p:spPr>
          <a:xfrm>
            <a:off x="283918" y="1375497"/>
            <a:ext cx="9763193" cy="235207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719138" lvl="1" indent="-544513" algn="just">
              <a:spcAft>
                <a:spcPct val="20000"/>
              </a:spcAft>
            </a:pPr>
            <a:r>
              <a:rPr lang="fr-FR" sz="2400" dirty="0"/>
              <a:t>5)    Un passage du corps en arrière à l’horizontale minimum</a:t>
            </a:r>
          </a:p>
          <a:p>
            <a:pPr marL="625475" lvl="1" indent="-533400" algn="just">
              <a:spcAft>
                <a:spcPct val="20000"/>
              </a:spcAft>
              <a:buFont typeface="+mj-ea"/>
              <a:buAutoNum type="circleNumDbPlain"/>
            </a:pPr>
            <a:endParaRPr lang="fr-FR" sz="2600" b="1" dirty="0">
              <a:solidFill>
                <a:srgbClr val="FF0000"/>
              </a:solidFill>
            </a:endParaRPr>
          </a:p>
          <a:p>
            <a:pPr marL="719138" lvl="1" indent="-544513" algn="just">
              <a:spcAft>
                <a:spcPct val="20000"/>
              </a:spcAft>
              <a:buAutoNum type="arabicParenR" startAt="4"/>
            </a:pPr>
            <a:endParaRPr lang="fr-FR" sz="2400" dirty="0"/>
          </a:p>
          <a:p>
            <a:pPr marL="625475" lvl="1" indent="-533400" algn="just">
              <a:spcAft>
                <a:spcPct val="20000"/>
              </a:spcAft>
              <a:buFont typeface="+mj-ea"/>
              <a:buAutoNum type="circleNumDbPlain"/>
            </a:pPr>
            <a:endParaRPr lang="fr-FR" sz="2600" b="1" dirty="0">
              <a:solidFill>
                <a:srgbClr val="FF0000"/>
              </a:solidFill>
            </a:endParaRPr>
          </a:p>
          <a:p>
            <a:pPr marL="92075" lvl="1" algn="just">
              <a:spcAft>
                <a:spcPct val="20000"/>
              </a:spcAft>
            </a:pPr>
            <a:endParaRPr lang="fr-FR" sz="2600" b="1" dirty="0">
              <a:solidFill>
                <a:srgbClr val="FF0000"/>
              </a:solidFill>
            </a:endParaRPr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98D57E91-F0BF-FA2B-FD2B-AA70867A7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492472"/>
              </p:ext>
            </p:extLst>
          </p:nvPr>
        </p:nvGraphicFramePr>
        <p:xfrm>
          <a:off x="2419870" y="2018378"/>
          <a:ext cx="5093220" cy="1656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70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1189240">
                  <a:extLst>
                    <a:ext uri="{9D8B030D-6E8A-4147-A177-3AD203B41FA5}">
                      <a16:colId xmlns:a16="http://schemas.microsoft.com/office/drawing/2014/main" val="4217336352"/>
                    </a:ext>
                  </a:extLst>
                </a:gridCol>
                <a:gridCol w="1273305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1273305">
                  <a:extLst>
                    <a:ext uri="{9D8B030D-6E8A-4147-A177-3AD203B41FA5}">
                      <a16:colId xmlns:a16="http://schemas.microsoft.com/office/drawing/2014/main" val="2230074858"/>
                    </a:ext>
                  </a:extLst>
                </a:gridCol>
              </a:tblGrid>
              <a:tr h="476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Prise d’élan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Passage dans l’élément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r>
                        <a:rPr lang="fr-FR" dirty="0"/>
                        <a:t>          </a:t>
                      </a:r>
                      <a:r>
                        <a:rPr lang="fr-FR" sz="1600" dirty="0"/>
                        <a:t>45°</a:t>
                      </a:r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Prise d’élan 45°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ATR carpé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Tour AR libre 45°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Soleil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9070"/>
                  </a:ext>
                </a:extLst>
              </a:tr>
            </a:tbl>
          </a:graphicData>
        </a:graphic>
      </p:graphicFrame>
      <p:graphicFrame>
        <p:nvGraphicFramePr>
          <p:cNvPr id="30" name="Tableau 6">
            <a:extLst>
              <a:ext uri="{FF2B5EF4-FFF2-40B4-BE49-F238E27FC236}">
                <a16:creationId xmlns:a16="http://schemas.microsoft.com/office/drawing/2014/main" id="{9950C610-72F9-DA5B-ABFB-71027E510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288968"/>
              </p:ext>
            </p:extLst>
          </p:nvPr>
        </p:nvGraphicFramePr>
        <p:xfrm>
          <a:off x="887903" y="2551533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31" name="Image 30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17" y="2549964"/>
            <a:ext cx="344311" cy="49064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4F1E13E-EC0B-36EE-DDB8-BD45ECE38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19" y="2547548"/>
            <a:ext cx="481625" cy="45004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98541DE-38E7-73B7-DD2F-31978A0ED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80" y="2560720"/>
            <a:ext cx="449561" cy="42708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FBBEA7E-E626-B5F6-4BFA-029A9B086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86" y="2551533"/>
            <a:ext cx="344311" cy="5290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09F9CE-156E-3EE6-D5E9-E3EB03C07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447B7-CAF8-6290-5101-8ACD31EE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309BF-A60B-ED73-6AEB-9FA5A8CA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3200" cap="none" dirty="0"/>
              <a:t>Les</a:t>
            </a:r>
            <a:r>
              <a:rPr lang="fr-FR" sz="2400" cap="none" dirty="0"/>
              <a:t> </a:t>
            </a:r>
            <a:r>
              <a:rPr lang="fr-FR" sz="3200" cap="none" dirty="0"/>
              <a:t>Lâchers (6-2</a:t>
            </a:r>
            <a:r>
              <a:rPr lang="fr-FR" sz="2800" cap="none" dirty="0"/>
              <a:t>)</a:t>
            </a:r>
            <a:endParaRPr lang="fr-FR" cap="none" dirty="0"/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76AF0857-E10F-C3E2-1C83-A691A2B4E827}"/>
              </a:ext>
            </a:extLst>
          </p:cNvPr>
          <p:cNvGraphicFramePr>
            <a:graphicFrameLocks noGrp="1"/>
          </p:cNvGraphicFramePr>
          <p:nvPr/>
        </p:nvGraphicFramePr>
        <p:xfrm>
          <a:off x="7744024" y="1831425"/>
          <a:ext cx="1941177" cy="165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17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89701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  <a:tr h="761148"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889340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3460E9F7-69B3-E9FD-1D2C-1B6606AEA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31112"/>
              </p:ext>
            </p:extLst>
          </p:nvPr>
        </p:nvGraphicFramePr>
        <p:xfrm>
          <a:off x="468313" y="1825781"/>
          <a:ext cx="2562563" cy="2304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563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48361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208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A7C8B34A-06D6-665C-05A3-99D2DFE5A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746135"/>
              </p:ext>
            </p:extLst>
          </p:nvPr>
        </p:nvGraphicFramePr>
        <p:xfrm>
          <a:off x="476871" y="1339138"/>
          <a:ext cx="2920001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001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 bonifié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FC262186-22F3-DFDF-00C4-E5874D42EAA9}"/>
              </a:ext>
            </a:extLst>
          </p:cNvPr>
          <p:cNvSpPr/>
          <p:nvPr/>
        </p:nvSpPr>
        <p:spPr>
          <a:xfrm>
            <a:off x="648026" y="3520801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Retrait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B3AB749E-135D-D9D5-406B-94B754D19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460159"/>
              </p:ext>
            </p:extLst>
          </p:nvPr>
        </p:nvGraphicFramePr>
        <p:xfrm>
          <a:off x="3858354" y="1363068"/>
          <a:ext cx="6401659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1659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EA31D9FE-9D97-7164-06B2-18508DFF6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577263"/>
              </p:ext>
            </p:extLst>
          </p:nvPr>
        </p:nvGraphicFramePr>
        <p:xfrm>
          <a:off x="3807845" y="1837058"/>
          <a:ext cx="6452169" cy="2293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723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2150723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  <a:gridCol w="2150723">
                  <a:extLst>
                    <a:ext uri="{9D8B030D-6E8A-4147-A177-3AD203B41FA5}">
                      <a16:colId xmlns:a16="http://schemas.microsoft.com/office/drawing/2014/main" val="2548163798"/>
                    </a:ext>
                  </a:extLst>
                </a:gridCol>
              </a:tblGrid>
              <a:tr h="142676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66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BA4A9EBB-2DFB-83E4-BD64-60A00335F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3" y="1977938"/>
            <a:ext cx="1646494" cy="11660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000000-0008-0000-0100-00004D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87" y="2850062"/>
            <a:ext cx="484802" cy="2558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76A099-850C-BCAC-C7D7-EDDE439AC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938" y="1935781"/>
            <a:ext cx="1481328" cy="1216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9C5300-4058-34E0-EE4A-C68CF52E66EE}"/>
              </a:ext>
            </a:extLst>
          </p:cNvPr>
          <p:cNvSpPr/>
          <p:nvPr/>
        </p:nvSpPr>
        <p:spPr>
          <a:xfrm>
            <a:off x="4021938" y="3356975"/>
            <a:ext cx="1606902" cy="585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Retrait ATR (tolérance 10 à 20°)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A2A32B-63DD-0863-9DBB-E47B7D432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098" y="1921373"/>
            <a:ext cx="1456944" cy="1295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A7F50F-8179-0CE1-1872-3579E0636BE7}"/>
              </a:ext>
            </a:extLst>
          </p:cNvPr>
          <p:cNvSpPr/>
          <p:nvPr/>
        </p:nvSpPr>
        <p:spPr>
          <a:xfrm>
            <a:off x="8390098" y="3489586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</a:rPr>
              <a:t>Shushunova</a:t>
            </a:r>
            <a:r>
              <a:rPr lang="fr-FR" sz="1200" b="1" dirty="0">
                <a:solidFill>
                  <a:schemeClr val="tx1"/>
                </a:solidFill>
              </a:rPr>
              <a:t> ATR </a:t>
            </a:r>
            <a:r>
              <a:rPr lang="fr-FR" sz="1050" b="1" dirty="0">
                <a:solidFill>
                  <a:schemeClr val="tx1"/>
                </a:solidFill>
              </a:rPr>
              <a:t>(tolérance 10 à 20°)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822AB4-048F-3B57-DDD3-08FFE3CCE3B7}"/>
              </a:ext>
            </a:extLst>
          </p:cNvPr>
          <p:cNvSpPr/>
          <p:nvPr/>
        </p:nvSpPr>
        <p:spPr>
          <a:xfrm>
            <a:off x="6203653" y="3520801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</a:rPr>
              <a:t>Shushunova</a:t>
            </a:r>
            <a:r>
              <a:rPr lang="fr-FR" sz="1200" b="1" dirty="0">
                <a:solidFill>
                  <a:schemeClr val="tx1"/>
                </a:solidFill>
              </a:rPr>
              <a:t> à l’appui libre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9A5B746-ED6D-00EF-D04E-89F2F2645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365" y="1977938"/>
            <a:ext cx="1578818" cy="117024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000000-0008-0000-0100-000019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78" y="2805507"/>
            <a:ext cx="594435" cy="3426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340217-FF9C-8300-FB74-72556E1B6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132952" y="2247878"/>
            <a:ext cx="445175" cy="4324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E8CED2-165B-256B-8B5B-FAC3D72A3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4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7B633-0BB5-AD7F-CC94-48C51FFA3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1B5F6-4A80-F6E1-6542-0810975F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Elans en AR (6-3)</a:t>
            </a:r>
            <a:endParaRPr lang="fr-FR" cap="none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B5C5DD2-E6D5-D262-6A20-E2469FA18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837782"/>
              </p:ext>
            </p:extLst>
          </p:nvPr>
        </p:nvGraphicFramePr>
        <p:xfrm>
          <a:off x="468313" y="1370750"/>
          <a:ext cx="2398177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17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 non bonifié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918C76DB-7196-31A6-F87F-BB7B40F29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382078"/>
              </p:ext>
            </p:extLst>
          </p:nvPr>
        </p:nvGraphicFramePr>
        <p:xfrm>
          <a:off x="481656" y="1825782"/>
          <a:ext cx="1652485" cy="1965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485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25646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089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CA50B106-EACF-CF6B-51EA-0E6654439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95704"/>
              </p:ext>
            </p:extLst>
          </p:nvPr>
        </p:nvGraphicFramePr>
        <p:xfrm>
          <a:off x="2906645" y="1370750"/>
          <a:ext cx="3126457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645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054F107D-6196-84BE-549B-4AF463499C01}"/>
              </a:ext>
            </a:extLst>
          </p:cNvPr>
          <p:cNvSpPr/>
          <p:nvPr/>
        </p:nvSpPr>
        <p:spPr>
          <a:xfrm>
            <a:off x="514291" y="3092646"/>
            <a:ext cx="1540371" cy="5570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ATR corps carpé </a:t>
            </a:r>
            <a:r>
              <a:rPr lang="fr-FR" sz="1400" b="1" u="sng" dirty="0">
                <a:solidFill>
                  <a:srgbClr val="0070C0"/>
                </a:solidFill>
              </a:rPr>
              <a:t>(10 à 20°)</a:t>
            </a:r>
            <a:endParaRPr lang="fr-FR" sz="1200" b="1" u="sng" dirty="0">
              <a:solidFill>
                <a:srgbClr val="0070C0"/>
              </a:solidFill>
            </a:endParaRP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9BCE6321-462B-7900-BE4E-A47F41FB8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893385"/>
              </p:ext>
            </p:extLst>
          </p:nvPr>
        </p:nvGraphicFramePr>
        <p:xfrm>
          <a:off x="468313" y="3853938"/>
          <a:ext cx="6230438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0438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7A920E5-85F8-934B-658E-A6D3F80C9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22" y="1856392"/>
            <a:ext cx="1408176" cy="11734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9A16D6-8F92-C7E8-8506-69908FE1E3E8}"/>
              </a:ext>
            </a:extLst>
          </p:cNvPr>
          <p:cNvSpPr/>
          <p:nvPr/>
        </p:nvSpPr>
        <p:spPr>
          <a:xfrm>
            <a:off x="603422" y="1856392"/>
            <a:ext cx="557558" cy="150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1569EEE-5477-1185-9CE8-B94264F63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661444"/>
              </p:ext>
            </p:extLst>
          </p:nvPr>
        </p:nvGraphicFramePr>
        <p:xfrm>
          <a:off x="2911531" y="1854392"/>
          <a:ext cx="3121303" cy="197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906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551397">
                  <a:extLst>
                    <a:ext uri="{9D8B030D-6E8A-4147-A177-3AD203B41FA5}">
                      <a16:colId xmlns:a16="http://schemas.microsoft.com/office/drawing/2014/main" val="114977154"/>
                    </a:ext>
                  </a:extLst>
                </a:gridCol>
              </a:tblGrid>
              <a:tr h="120521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72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2CF58C4-07EB-2117-8597-329C8F5E2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001" y="1878358"/>
            <a:ext cx="1408176" cy="10881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A146C9-88B2-241E-3664-4F62E6C8632C}"/>
              </a:ext>
            </a:extLst>
          </p:cNvPr>
          <p:cNvSpPr/>
          <p:nvPr/>
        </p:nvSpPr>
        <p:spPr>
          <a:xfrm>
            <a:off x="2962727" y="1876940"/>
            <a:ext cx="557558" cy="150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35C69F-C112-1D12-DA83-41A59C0FEBD2}"/>
              </a:ext>
            </a:extLst>
          </p:cNvPr>
          <p:cNvSpPr/>
          <p:nvPr/>
        </p:nvSpPr>
        <p:spPr>
          <a:xfrm>
            <a:off x="2975958" y="3186683"/>
            <a:ext cx="1425767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ATR corps carpé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ACD0FCF-D70C-1FC9-CD75-E1784629F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538" y="1878358"/>
            <a:ext cx="1325880" cy="10881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97EC5A-BEA5-F355-A376-0131E8866636}"/>
              </a:ext>
            </a:extLst>
          </p:cNvPr>
          <p:cNvSpPr/>
          <p:nvPr/>
        </p:nvSpPr>
        <p:spPr>
          <a:xfrm>
            <a:off x="4565092" y="3186682"/>
            <a:ext cx="1467741" cy="421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ATR corps tendu </a:t>
            </a:r>
            <a:r>
              <a:rPr lang="fr-FR" sz="1200" b="1" u="sng" dirty="0">
                <a:solidFill>
                  <a:srgbClr val="0070C0"/>
                </a:solidFill>
              </a:rPr>
              <a:t>(10 à 20°)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CD99A-15A5-90C2-ABF4-5AA3A2F7F4BC}"/>
              </a:ext>
            </a:extLst>
          </p:cNvPr>
          <p:cNvSpPr/>
          <p:nvPr/>
        </p:nvSpPr>
        <p:spPr>
          <a:xfrm>
            <a:off x="5297114" y="2682671"/>
            <a:ext cx="557558" cy="297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03374AB2-D507-8883-F611-E05D3276E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17094"/>
              </p:ext>
            </p:extLst>
          </p:nvPr>
        </p:nvGraphicFramePr>
        <p:xfrm>
          <a:off x="468312" y="4283425"/>
          <a:ext cx="6230439" cy="2066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813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2076813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  <a:gridCol w="2076813">
                  <a:extLst>
                    <a:ext uri="{9D8B030D-6E8A-4147-A177-3AD203B41FA5}">
                      <a16:colId xmlns:a16="http://schemas.microsoft.com/office/drawing/2014/main" val="3682431735"/>
                    </a:ext>
                  </a:extLst>
                </a:gridCol>
              </a:tblGrid>
              <a:tr h="1262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03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FF835A13-A3AB-1644-1C8D-478CF2158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36" y="4327659"/>
            <a:ext cx="1325880" cy="10881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370B7E-2B9C-3012-2204-1AC2A5CEAF95}"/>
              </a:ext>
            </a:extLst>
          </p:cNvPr>
          <p:cNvSpPr/>
          <p:nvPr/>
        </p:nvSpPr>
        <p:spPr>
          <a:xfrm>
            <a:off x="1307510" y="5118264"/>
            <a:ext cx="557558" cy="297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2D35B8-02E6-E0ED-4ECC-A4F08C876286}"/>
              </a:ext>
            </a:extLst>
          </p:cNvPr>
          <p:cNvSpPr/>
          <p:nvPr/>
        </p:nvSpPr>
        <p:spPr>
          <a:xfrm>
            <a:off x="631630" y="5706458"/>
            <a:ext cx="1351759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ATR corps tendu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2DD5E34-4FFC-B221-8DDE-EEFFA08B3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861" y="4510793"/>
            <a:ext cx="1928491" cy="8588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5F20ACA-A26D-0F71-73A8-358FFE9D412F}"/>
              </a:ext>
            </a:extLst>
          </p:cNvPr>
          <p:cNvSpPr/>
          <p:nvPr/>
        </p:nvSpPr>
        <p:spPr>
          <a:xfrm>
            <a:off x="2881776" y="5714291"/>
            <a:ext cx="1425767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ATR corps carpé ½ tour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3122A4-3B4C-FE91-1CFA-666F9C28BF48}"/>
              </a:ext>
            </a:extLst>
          </p:cNvPr>
          <p:cNvSpPr/>
          <p:nvPr/>
        </p:nvSpPr>
        <p:spPr>
          <a:xfrm>
            <a:off x="4790263" y="5723261"/>
            <a:ext cx="1425767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ATR corps tendu ½ tour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3BAAD38-B02B-857B-44A0-B4223C078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796" y="4515085"/>
            <a:ext cx="1917720" cy="8545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984EEB-8383-7E0D-473B-7A2C63ADF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" grpId="0" animBg="1"/>
      <p:bldP spid="10" grpId="0" animBg="1"/>
      <p:bldP spid="11" grpId="0" animBg="1"/>
      <p:bldP spid="15" grpId="0" animBg="1"/>
      <p:bldP spid="16" grpId="0" animBg="1"/>
      <p:bldP spid="20" grpId="0" animBg="1"/>
      <p:bldP spid="21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C1CF9-DB75-E55F-921F-703A270DE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1BEC2-4A7D-3619-87D5-7ABE539B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Rétablissement &amp; Grand Tour(6-4)</a:t>
            </a:r>
            <a:endParaRPr lang="fr-FR" cap="none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B2A5917-BC0A-07EA-81A4-9F55123E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781" y="474489"/>
            <a:ext cx="544523" cy="816784"/>
          </a:xfrm>
          <a:prstGeom prst="rect">
            <a:avLst/>
          </a:prstGeom>
        </p:spPr>
      </p:pic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B8BFE03A-1C69-24B4-B850-149846021CAF}"/>
              </a:ext>
            </a:extLst>
          </p:cNvPr>
          <p:cNvGraphicFramePr>
            <a:graphicFrameLocks noGrp="1"/>
          </p:cNvGraphicFramePr>
          <p:nvPr/>
        </p:nvGraphicFramePr>
        <p:xfrm>
          <a:off x="7744024" y="1831425"/>
          <a:ext cx="1941177" cy="165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17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89701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  <a:tr h="761148"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889340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04DF0736-D597-EBC7-7DA1-7F2357E3F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720042"/>
              </p:ext>
            </p:extLst>
          </p:nvPr>
        </p:nvGraphicFramePr>
        <p:xfrm>
          <a:off x="468313" y="1825781"/>
          <a:ext cx="2562563" cy="2304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563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48361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208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E84B3157-D27E-3CE5-59ED-33A5D052A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942408"/>
              </p:ext>
            </p:extLst>
          </p:nvPr>
        </p:nvGraphicFramePr>
        <p:xfrm>
          <a:off x="476871" y="1383616"/>
          <a:ext cx="2920001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001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 non bonifié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A852BBF5-B931-B3FD-C7F5-A82C404CF639}"/>
              </a:ext>
            </a:extLst>
          </p:cNvPr>
          <p:cNvSpPr/>
          <p:nvPr/>
        </p:nvSpPr>
        <p:spPr>
          <a:xfrm>
            <a:off x="648026" y="3520801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Grand rétablissement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B165E4EF-CC30-A169-1EFD-A0A5968D3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087827"/>
              </p:ext>
            </p:extLst>
          </p:nvPr>
        </p:nvGraphicFramePr>
        <p:xfrm>
          <a:off x="3858354" y="1363068"/>
          <a:ext cx="2624639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639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 bonifié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88020306-8B5B-48C3-7FA7-8A3248C08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4440"/>
              </p:ext>
            </p:extLst>
          </p:nvPr>
        </p:nvGraphicFramePr>
        <p:xfrm>
          <a:off x="3890037" y="1837058"/>
          <a:ext cx="2150723" cy="2293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723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42676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66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47" y="2451428"/>
            <a:ext cx="371527" cy="5430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B8A2A3-4CCA-A482-31E4-A194F7C69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851" y="1871510"/>
            <a:ext cx="1107468" cy="136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0DA23F-D1DB-BB02-C663-BB4A77721F70}"/>
              </a:ext>
            </a:extLst>
          </p:cNvPr>
          <p:cNvSpPr/>
          <p:nvPr/>
        </p:nvSpPr>
        <p:spPr>
          <a:xfrm>
            <a:off x="4160075" y="3520801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Soleil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A06422-9D3B-69AE-AE3A-2CF94608D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9750B-0A51-196E-0527-30A91873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05547-4BBC-A4A9-AF69-4854C7F1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Tours (6-5)</a:t>
            </a:r>
            <a:endParaRPr lang="fr-FR" cap="none" dirty="0"/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C1AC5FC5-F67A-BA35-E11D-B2877D507FA4}"/>
              </a:ext>
            </a:extLst>
          </p:cNvPr>
          <p:cNvGraphicFramePr>
            <a:graphicFrameLocks noGrp="1"/>
          </p:cNvGraphicFramePr>
          <p:nvPr/>
        </p:nvGraphicFramePr>
        <p:xfrm>
          <a:off x="7744024" y="1831425"/>
          <a:ext cx="1941177" cy="165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17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89701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  <a:tr h="761148"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889340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DD65F0E7-8FA6-D756-A5B5-BEDBD47C9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472460"/>
              </p:ext>
            </p:extLst>
          </p:nvPr>
        </p:nvGraphicFramePr>
        <p:xfrm>
          <a:off x="468313" y="1825781"/>
          <a:ext cx="2562563" cy="2304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563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48361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208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40384F78-BA2B-A84B-B02F-7D0E083B3B55}"/>
              </a:ext>
            </a:extLst>
          </p:cNvPr>
          <p:cNvGraphicFramePr>
            <a:graphicFrameLocks noGrp="1"/>
          </p:cNvGraphicFramePr>
          <p:nvPr/>
        </p:nvGraphicFramePr>
        <p:xfrm>
          <a:off x="476871" y="1383616"/>
          <a:ext cx="2920001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001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 non bonifié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0DA569EE-3619-ACDD-E5BC-50210577D004}"/>
              </a:ext>
            </a:extLst>
          </p:cNvPr>
          <p:cNvSpPr/>
          <p:nvPr/>
        </p:nvSpPr>
        <p:spPr>
          <a:xfrm>
            <a:off x="648026" y="3520801"/>
            <a:ext cx="194106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Tour d’appui AR libre à l’horizontale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8887FF69-7FF3-CC07-3E20-6C4C3FC3D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254425"/>
              </p:ext>
            </p:extLst>
          </p:nvPr>
        </p:nvGraphicFramePr>
        <p:xfrm>
          <a:off x="7197458" y="1393890"/>
          <a:ext cx="2624639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639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 bonifié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D566578F-EE8A-51DD-DBDC-8E3FFBC9A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49228"/>
              </p:ext>
            </p:extLst>
          </p:nvPr>
        </p:nvGraphicFramePr>
        <p:xfrm>
          <a:off x="3890037" y="1837058"/>
          <a:ext cx="2150723" cy="2293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723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42676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66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BDAD64A-4926-69DA-D9CE-3390F9EB1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17506"/>
              </p:ext>
            </p:extLst>
          </p:nvPr>
        </p:nvGraphicFramePr>
        <p:xfrm>
          <a:off x="3670425" y="1402454"/>
          <a:ext cx="2920001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001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 bonifié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0AB43F6-88D7-D7AF-B1E7-C22BE96EB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667381"/>
              </p:ext>
            </p:extLst>
          </p:nvPr>
        </p:nvGraphicFramePr>
        <p:xfrm>
          <a:off x="7218006" y="1862441"/>
          <a:ext cx="2141751" cy="2293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751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42676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66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F05F623-F6CB-5E51-B036-79EAE6288F01}"/>
              </a:ext>
            </a:extLst>
          </p:cNvPr>
          <p:cNvSpPr/>
          <p:nvPr/>
        </p:nvSpPr>
        <p:spPr>
          <a:xfrm>
            <a:off x="3935003" y="3526473"/>
            <a:ext cx="2054387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Tour d’appui AR libre à l’oblique haute ( ≥45°)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707EAF-A0F5-09FF-CA17-A6BF8A18B6FB}"/>
              </a:ext>
            </a:extLst>
          </p:cNvPr>
          <p:cNvSpPr/>
          <p:nvPr/>
        </p:nvSpPr>
        <p:spPr>
          <a:xfrm>
            <a:off x="7264274" y="3520602"/>
            <a:ext cx="2054387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Tour d’appui AR libre à l’ATR (tolérance 10 à 20°)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8C963E-45EE-D46E-C9C7-E8ECA2D5E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819" y="1959894"/>
            <a:ext cx="1551432" cy="10515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7C2C24B-DE09-A52F-9A98-93B2FE82E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08" y="1941049"/>
            <a:ext cx="1211596" cy="89936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28A9ED2-358B-6BC2-1357-F58380A59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003" y="1941049"/>
            <a:ext cx="1211596" cy="8993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B337C3-829F-C11B-3AE8-9FFAAD048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99" y="2116476"/>
            <a:ext cx="360452" cy="65119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0000000-0008-0000-0100-00000F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65" y="2911333"/>
            <a:ext cx="290553" cy="27150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0000000-0008-0000-0100-00000C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27" y="2869829"/>
            <a:ext cx="340420" cy="44099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CFF4310-A9A3-6B85-5A9F-E40086B43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704" y="2228170"/>
            <a:ext cx="350249" cy="5394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82A087-9007-C8BC-42CE-624CBB31C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CC82A-15E9-1D7C-11D6-666572971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FFAC8E-0B32-0CED-8AC5-351097D4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Elans circulaires (6-6)</a:t>
            </a:r>
            <a:endParaRPr lang="fr-FR" cap="none" dirty="0"/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46114E0-34F9-DEE0-9ADB-CBCB1E6142FE}"/>
              </a:ext>
            </a:extLst>
          </p:cNvPr>
          <p:cNvGraphicFramePr>
            <a:graphicFrameLocks noGrp="1"/>
          </p:cNvGraphicFramePr>
          <p:nvPr/>
        </p:nvGraphicFramePr>
        <p:xfrm>
          <a:off x="7744024" y="1831425"/>
          <a:ext cx="1941177" cy="165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17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89701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  <a:tr h="761148"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889340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831060A-CB77-0CDC-361F-54A3D18C1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20449"/>
              </p:ext>
            </p:extLst>
          </p:nvPr>
        </p:nvGraphicFramePr>
        <p:xfrm>
          <a:off x="476870" y="1851513"/>
          <a:ext cx="4238968" cy="2381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484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2119484">
                  <a:extLst>
                    <a:ext uri="{9D8B030D-6E8A-4147-A177-3AD203B41FA5}">
                      <a16:colId xmlns:a16="http://schemas.microsoft.com/office/drawing/2014/main" val="3115231618"/>
                    </a:ext>
                  </a:extLst>
                </a:gridCol>
              </a:tblGrid>
              <a:tr h="153319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482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6DC4EE9D-0ADE-DF2C-3B3F-FBD65FF45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988833"/>
              </p:ext>
            </p:extLst>
          </p:nvPr>
        </p:nvGraphicFramePr>
        <p:xfrm>
          <a:off x="476871" y="1383616"/>
          <a:ext cx="4238967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896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non bonifiés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A472B78D-961B-7C87-F0E6-2581EA84B0B2}"/>
              </a:ext>
            </a:extLst>
          </p:cNvPr>
          <p:cNvSpPr/>
          <p:nvPr/>
        </p:nvSpPr>
        <p:spPr>
          <a:xfrm>
            <a:off x="545286" y="3520801"/>
            <a:ext cx="194106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Elan circulaire AV carpé</a:t>
            </a:r>
          </a:p>
        </p:txBody>
      </p:sp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01B6D16E-CE0E-03BB-0713-900E7562D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885910"/>
              </p:ext>
            </p:extLst>
          </p:nvPr>
        </p:nvGraphicFramePr>
        <p:xfrm>
          <a:off x="5671240" y="1873056"/>
          <a:ext cx="4238968" cy="2365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808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2026160">
                  <a:extLst>
                    <a:ext uri="{9D8B030D-6E8A-4147-A177-3AD203B41FA5}">
                      <a16:colId xmlns:a16="http://schemas.microsoft.com/office/drawing/2014/main" val="3539600023"/>
                    </a:ext>
                  </a:extLst>
                </a:gridCol>
              </a:tblGrid>
              <a:tr h="147150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8935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89D0579-0EB3-E1CF-1B39-848A9E157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113363"/>
              </p:ext>
            </p:extLst>
          </p:nvPr>
        </p:nvGraphicFramePr>
        <p:xfrm>
          <a:off x="5667477" y="1402454"/>
          <a:ext cx="4238968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8968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E7CBCE4-40D9-A2AD-E4B4-F1ADE4AD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9" y="1944076"/>
            <a:ext cx="1830545" cy="12203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2966E0-8541-3400-BB08-D98A0D129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841" y="1944075"/>
            <a:ext cx="1843606" cy="1220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506940-48CB-E848-0461-2C442F30178D}"/>
              </a:ext>
            </a:extLst>
          </p:cNvPr>
          <p:cNvSpPr/>
          <p:nvPr/>
        </p:nvSpPr>
        <p:spPr>
          <a:xfrm>
            <a:off x="2683113" y="3520801"/>
            <a:ext cx="194106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Elan circulaire AR carpé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6928FB-E534-E0D9-DF8A-15E5014D8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704" y="1945911"/>
            <a:ext cx="2036020" cy="1218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303126-BCB8-8D12-C620-FDA1B88F9F29}"/>
              </a:ext>
            </a:extLst>
          </p:cNvPr>
          <p:cNvSpPr/>
          <p:nvPr/>
        </p:nvSpPr>
        <p:spPr>
          <a:xfrm>
            <a:off x="5754704" y="3526128"/>
            <a:ext cx="194106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Contre mouvement du pieds mains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8135E4-0E65-A7C7-22E4-0C761C7AFC44}"/>
              </a:ext>
            </a:extLst>
          </p:cNvPr>
          <p:cNvSpPr/>
          <p:nvPr/>
        </p:nvSpPr>
        <p:spPr>
          <a:xfrm>
            <a:off x="7921812" y="3536782"/>
            <a:ext cx="194106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Contre mouvement de l’appui libre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28F0AC6-7F41-6086-2CAD-D0CA7A7D8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659" y="1945910"/>
            <a:ext cx="1712707" cy="12185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A17B12-E680-E9FF-EDFB-05A29C3EA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1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A2B87-EE93-4EB0-1E54-3A9FDB121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E917A-2D88-A5F1-75C0-8BA90B12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Sorties (6-7)</a:t>
            </a:r>
            <a:endParaRPr lang="fr-FR" cap="none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0DA91AB-8C31-ACBB-FE2E-262266F9E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83786"/>
              </p:ext>
            </p:extLst>
          </p:nvPr>
        </p:nvGraphicFramePr>
        <p:xfrm>
          <a:off x="468313" y="1370750"/>
          <a:ext cx="4996461" cy="363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6461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633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non bonifiés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AA07250-4B63-102A-64EC-7635BC278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370933"/>
              </p:ext>
            </p:extLst>
          </p:nvPr>
        </p:nvGraphicFramePr>
        <p:xfrm>
          <a:off x="6010381" y="1802409"/>
          <a:ext cx="4161480" cy="1810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740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  <a:gridCol w="2080740">
                  <a:extLst>
                    <a:ext uri="{9D8B030D-6E8A-4147-A177-3AD203B41FA5}">
                      <a16:colId xmlns:a16="http://schemas.microsoft.com/office/drawing/2014/main" val="2921208228"/>
                    </a:ext>
                  </a:extLst>
                </a:gridCol>
              </a:tblGrid>
              <a:tr h="10768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  <a:tr h="733619"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889340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70D3D2FE-1A17-C9EE-B5A8-F4C0F640F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728963"/>
              </p:ext>
            </p:extLst>
          </p:nvPr>
        </p:nvGraphicFramePr>
        <p:xfrm>
          <a:off x="468313" y="1802409"/>
          <a:ext cx="4996461" cy="1810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487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665487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  <a:gridCol w="1665487">
                  <a:extLst>
                    <a:ext uri="{9D8B030D-6E8A-4147-A177-3AD203B41FA5}">
                      <a16:colId xmlns:a16="http://schemas.microsoft.com/office/drawing/2014/main" val="3448979491"/>
                    </a:ext>
                  </a:extLst>
                </a:gridCol>
              </a:tblGrid>
              <a:tr h="111170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6987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FEB4C45D-7EB1-03D9-4CBA-1477EDEB8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236263"/>
              </p:ext>
            </p:extLst>
          </p:nvPr>
        </p:nvGraphicFramePr>
        <p:xfrm>
          <a:off x="6010382" y="1370748"/>
          <a:ext cx="4161479" cy="40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1479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68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13BFCFB8-902B-D957-1EA6-94C93E0DE9AB}"/>
              </a:ext>
            </a:extLst>
          </p:cNvPr>
          <p:cNvSpPr/>
          <p:nvPr/>
        </p:nvSpPr>
        <p:spPr>
          <a:xfrm>
            <a:off x="516778" y="2998564"/>
            <a:ext cx="1540371" cy="531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Pieds mains sortie filée 1 tour (360°) ou 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F11BD6-0E3C-603F-B976-CA27F9E2F8DB}"/>
              </a:ext>
            </a:extLst>
          </p:cNvPr>
          <p:cNvSpPr/>
          <p:nvPr/>
        </p:nvSpPr>
        <p:spPr>
          <a:xfrm>
            <a:off x="3859155" y="3006306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Sortie salto AR tendu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AD717D4-1835-E671-9D5F-CFC4603FCA2D}"/>
              </a:ext>
            </a:extLst>
          </p:cNvPr>
          <p:cNvSpPr/>
          <p:nvPr/>
        </p:nvSpPr>
        <p:spPr>
          <a:xfrm>
            <a:off x="6220693" y="3012122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Sortie salto AR Gr avec ½ tour (180°)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65C25F46-688A-A575-3AFA-2B31DB04E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612968"/>
              </p:ext>
            </p:extLst>
          </p:nvPr>
        </p:nvGraphicFramePr>
        <p:xfrm>
          <a:off x="478587" y="3663457"/>
          <a:ext cx="3908478" cy="4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478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E6B1C1FC-4F57-17CF-B191-7563209B3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822381"/>
              </p:ext>
            </p:extLst>
          </p:nvPr>
        </p:nvGraphicFramePr>
        <p:xfrm>
          <a:off x="476871" y="4114359"/>
          <a:ext cx="3910194" cy="196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097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955097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</a:tblGrid>
              <a:tr h="119738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632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A73A9C89-71F1-8538-BE85-98F25492E7AC}"/>
              </a:ext>
            </a:extLst>
          </p:cNvPr>
          <p:cNvSpPr/>
          <p:nvPr/>
        </p:nvSpPr>
        <p:spPr>
          <a:xfrm>
            <a:off x="649052" y="5520805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Pieds mains sortie salto AV Gr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3C582B-AEC6-13DE-AF80-897D762E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6" y="1831425"/>
            <a:ext cx="1472184" cy="10149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B485FF-393B-87A5-D773-09A40471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732" y="1827008"/>
            <a:ext cx="1444752" cy="10546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79D286-A885-2339-C025-E7B65B1C376D}"/>
              </a:ext>
            </a:extLst>
          </p:cNvPr>
          <p:cNvSpPr/>
          <p:nvPr/>
        </p:nvSpPr>
        <p:spPr>
          <a:xfrm>
            <a:off x="2196295" y="2995178"/>
            <a:ext cx="1540371" cy="535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Appui libre sortie filée 1 tour (360°) ou +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F51D06-855C-0C80-5DF3-E0BC6AE1A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07" y="4230191"/>
            <a:ext cx="1869785" cy="8495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0E890-0412-1235-D6CB-6C42DC9A680F}"/>
              </a:ext>
            </a:extLst>
          </p:cNvPr>
          <p:cNvSpPr/>
          <p:nvPr/>
        </p:nvSpPr>
        <p:spPr>
          <a:xfrm>
            <a:off x="8220509" y="3012204"/>
            <a:ext cx="1796794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Sortie salto AR tendu avec ½ tour (180°)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C49DD9-8DF6-770F-C820-3242C36E56D7}"/>
              </a:ext>
            </a:extLst>
          </p:cNvPr>
          <p:cNvSpPr/>
          <p:nvPr/>
        </p:nvSpPr>
        <p:spPr>
          <a:xfrm>
            <a:off x="2478929" y="5520805"/>
            <a:ext cx="185803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Sortie salto AR tendu avec 1 tour (360°) ou +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EA09A12-3D03-C53A-4AB5-AB37B8912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755" y="1831425"/>
            <a:ext cx="1447800" cy="10501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C9CDAB5-16C3-2B09-9DD3-A71EC5B66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673" y="1802469"/>
            <a:ext cx="1438656" cy="10728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8B810C4-9996-563A-99A2-598287239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906" y="1779609"/>
            <a:ext cx="1179576" cy="11186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C6D41F-206D-C5EA-D14E-309B7E27C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046" y="4074385"/>
            <a:ext cx="1121664" cy="118262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000000-0008-0000-0100-000031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89" y="5068160"/>
            <a:ext cx="437747" cy="286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95FE5E-4772-C2FB-CF40-B92EF21F38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  <p:bldP spid="53" grpId="0" animBg="1"/>
      <p:bldP spid="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Répétitions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47322" y="1375496"/>
            <a:ext cx="9791700" cy="281374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fr-FR" sz="2000" b="1" u="sng" dirty="0"/>
              <a:t>Particularité aux Barres Asymétriques :</a:t>
            </a:r>
            <a:r>
              <a:rPr lang="fr-FR" sz="2000" u="sng" dirty="0"/>
              <a:t> </a:t>
            </a:r>
          </a:p>
          <a:p>
            <a:pPr marL="285750" lvl="1" indent="-28575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 Une Difficulté 6</a:t>
            </a:r>
            <a:r>
              <a:rPr lang="fr-FR" sz="2000" baseline="30000" dirty="0"/>
              <a:t>ème</a:t>
            </a:r>
            <a:r>
              <a:rPr lang="fr-FR" sz="2000" dirty="0"/>
              <a:t> ou une « autre difficulté » </a:t>
            </a:r>
            <a:r>
              <a:rPr lang="fr-FR" sz="2000" b="1" u="sng" dirty="0"/>
              <a:t>peut être exécutée 2 fois</a:t>
            </a:r>
            <a:r>
              <a:rPr lang="fr-FR" sz="2000" b="1" dirty="0"/>
              <a:t>, </a:t>
            </a:r>
            <a:r>
              <a:rPr lang="fr-FR" sz="2000" b="1" i="1" dirty="0">
                <a:solidFill>
                  <a:srgbClr val="FF0000"/>
                </a:solidFill>
              </a:rPr>
              <a:t>la 3</a:t>
            </a:r>
            <a:r>
              <a:rPr lang="fr-FR" sz="2000" b="1" i="1" baseline="30000" dirty="0">
                <a:solidFill>
                  <a:srgbClr val="FF0000"/>
                </a:solidFill>
              </a:rPr>
              <a:t>ème</a:t>
            </a:r>
            <a:r>
              <a:rPr lang="fr-FR" sz="2000" b="1" i="1" dirty="0">
                <a:solidFill>
                  <a:srgbClr val="FF0000"/>
                </a:solidFill>
              </a:rPr>
              <a:t> fois l’élément ne sera pas reconnu. Une pénalité de 0,50 Pt </a:t>
            </a:r>
            <a:r>
              <a:rPr lang="fr-FR" sz="2000" dirty="0"/>
              <a:t>plus d’éventuelles fautes d’exécution seront déduites de la note E.</a:t>
            </a:r>
          </a:p>
          <a:p>
            <a:pPr marL="182563" lvl="1">
              <a:spcAft>
                <a:spcPct val="20000"/>
              </a:spcAft>
            </a:pPr>
            <a:r>
              <a:rPr lang="fr-FR" sz="2000" b="1" u="sng" dirty="0"/>
              <a:t>Exemple :</a:t>
            </a:r>
          </a:p>
          <a:p>
            <a:pPr marL="354013" lvl="1" indent="-171450">
              <a:spcAft>
                <a:spcPct val="20000"/>
              </a:spcAft>
            </a:pPr>
            <a:endParaRPr lang="fr-FR" sz="2000" dirty="0"/>
          </a:p>
          <a:p>
            <a:pPr marL="274638" lvl="1" indent="-274638" algn="just">
              <a:spcAft>
                <a:spcPct val="20000"/>
              </a:spcAft>
              <a:buFont typeface="Courier New" pitchFamily="49" charset="0"/>
              <a:buChar char="o"/>
            </a:pPr>
            <a:endParaRPr lang="fr-FR" sz="2000" dirty="0"/>
          </a:p>
          <a:p>
            <a:pPr lvl="1" algn="just">
              <a:spcAft>
                <a:spcPct val="20000"/>
              </a:spcAft>
            </a:pPr>
            <a:endParaRPr lang="fr-FR" sz="2000" dirty="0"/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BB6840D-07DA-580C-B9A1-8C474F9EE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275980"/>
              </p:ext>
            </p:extLst>
          </p:nvPr>
        </p:nvGraphicFramePr>
        <p:xfrm>
          <a:off x="479701" y="3255622"/>
          <a:ext cx="9759321" cy="202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788">
                  <a:extLst>
                    <a:ext uri="{9D8B030D-6E8A-4147-A177-3AD203B41FA5}">
                      <a16:colId xmlns:a16="http://schemas.microsoft.com/office/drawing/2014/main" val="2044214033"/>
                    </a:ext>
                  </a:extLst>
                </a:gridCol>
                <a:gridCol w="824913">
                  <a:extLst>
                    <a:ext uri="{9D8B030D-6E8A-4147-A177-3AD203B41FA5}">
                      <a16:colId xmlns:a16="http://schemas.microsoft.com/office/drawing/2014/main" val="3765490602"/>
                    </a:ext>
                  </a:extLst>
                </a:gridCol>
                <a:gridCol w="906567">
                  <a:extLst>
                    <a:ext uri="{9D8B030D-6E8A-4147-A177-3AD203B41FA5}">
                      <a16:colId xmlns:a16="http://schemas.microsoft.com/office/drawing/2014/main" val="1460792625"/>
                    </a:ext>
                  </a:extLst>
                </a:gridCol>
                <a:gridCol w="962145">
                  <a:extLst>
                    <a:ext uri="{9D8B030D-6E8A-4147-A177-3AD203B41FA5}">
                      <a16:colId xmlns:a16="http://schemas.microsoft.com/office/drawing/2014/main" val="336897290"/>
                    </a:ext>
                  </a:extLst>
                </a:gridCol>
                <a:gridCol w="1060548">
                  <a:extLst>
                    <a:ext uri="{9D8B030D-6E8A-4147-A177-3AD203B41FA5}">
                      <a16:colId xmlns:a16="http://schemas.microsoft.com/office/drawing/2014/main" val="605365767"/>
                    </a:ext>
                  </a:extLst>
                </a:gridCol>
                <a:gridCol w="751962">
                  <a:extLst>
                    <a:ext uri="{9D8B030D-6E8A-4147-A177-3AD203B41FA5}">
                      <a16:colId xmlns:a16="http://schemas.microsoft.com/office/drawing/2014/main" val="2804655389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1643826506"/>
                    </a:ext>
                  </a:extLst>
                </a:gridCol>
                <a:gridCol w="941081">
                  <a:extLst>
                    <a:ext uri="{9D8B030D-6E8A-4147-A177-3AD203B41FA5}">
                      <a16:colId xmlns:a16="http://schemas.microsoft.com/office/drawing/2014/main" val="3847656174"/>
                    </a:ext>
                  </a:extLst>
                </a:gridCol>
                <a:gridCol w="1052105">
                  <a:extLst>
                    <a:ext uri="{9D8B030D-6E8A-4147-A177-3AD203B41FA5}">
                      <a16:colId xmlns:a16="http://schemas.microsoft.com/office/drawing/2014/main" val="3792177202"/>
                    </a:ext>
                  </a:extLst>
                </a:gridCol>
                <a:gridCol w="1454619">
                  <a:extLst>
                    <a:ext uri="{9D8B030D-6E8A-4147-A177-3AD203B41FA5}">
                      <a16:colId xmlns:a16="http://schemas.microsoft.com/office/drawing/2014/main" val="57438758"/>
                    </a:ext>
                  </a:extLst>
                </a:gridCol>
              </a:tblGrid>
              <a:tr h="66846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04343"/>
                  </a:ext>
                </a:extLst>
              </a:tr>
              <a:tr h="688906">
                <a:tc>
                  <a:txBody>
                    <a:bodyPr/>
                    <a:lstStyle/>
                    <a:p>
                      <a:r>
                        <a:rPr lang="fr-FR" sz="1200" dirty="0"/>
                        <a:t>½ tour bascule BI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facial AR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ATR corps carpé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facial AR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Contre-mouvement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Bascule BS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facial AR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Tour AR libre à 45°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Soleil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Sortie salto AR tendu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65496"/>
                  </a:ext>
                </a:extLst>
              </a:tr>
              <a:tr h="66846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9713"/>
                  </a:ext>
                </a:extLst>
              </a:tr>
            </a:tbl>
          </a:graphicData>
        </a:graphic>
      </p:graphicFrame>
      <p:pic>
        <p:nvPicPr>
          <p:cNvPr id="30" name="Image 29">
            <a:extLst>
              <a:ext uri="{FF2B5EF4-FFF2-40B4-BE49-F238E27FC236}">
                <a16:creationId xmlns:a16="http://schemas.microsoft.com/office/drawing/2014/main" id="{3ED07D84-59B6-B16F-8AB8-4BBA11B39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0" y="3309369"/>
            <a:ext cx="533474" cy="543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485CCD3-D3DF-6E50-61DB-F941CC63594E}"/>
              </a:ext>
            </a:extLst>
          </p:cNvPr>
          <p:cNvSpPr/>
          <p:nvPr/>
        </p:nvSpPr>
        <p:spPr>
          <a:xfrm>
            <a:off x="618267" y="4702221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ABA98-C4E6-4834-7E80-DE431DCEBE70}"/>
              </a:ext>
            </a:extLst>
          </p:cNvPr>
          <p:cNvSpPr/>
          <p:nvPr/>
        </p:nvSpPr>
        <p:spPr>
          <a:xfrm>
            <a:off x="2253105" y="4706471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AE9F156-D642-D910-AA5C-23A4E83B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99" y="3319560"/>
            <a:ext cx="639212" cy="543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ABC5922-58AD-9412-5911-F23124DEBA0D}"/>
              </a:ext>
            </a:extLst>
          </p:cNvPr>
          <p:cNvSpPr/>
          <p:nvPr/>
        </p:nvSpPr>
        <p:spPr>
          <a:xfrm>
            <a:off x="4211743" y="4697971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92100E9-FDDF-50EB-EBDD-D68F26A36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52" y="3309368"/>
            <a:ext cx="390580" cy="5430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1897056-804F-3C87-F0C7-D0F601D7D0D3}"/>
              </a:ext>
            </a:extLst>
          </p:cNvPr>
          <p:cNvSpPr/>
          <p:nvPr/>
        </p:nvSpPr>
        <p:spPr>
          <a:xfrm>
            <a:off x="1411450" y="4706471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EFED43-7C43-AA2C-CCBC-739CC66E0C6E}"/>
              </a:ext>
            </a:extLst>
          </p:cNvPr>
          <p:cNvSpPr/>
          <p:nvPr/>
        </p:nvSpPr>
        <p:spPr>
          <a:xfrm>
            <a:off x="5527495" y="5578842"/>
            <a:ext cx="1664413" cy="75234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rgbClr val="FF0000"/>
                </a:solidFill>
              </a:rPr>
              <a:t>Pénalisation de 0,50 pt </a:t>
            </a:r>
            <a:r>
              <a:rPr lang="fr-FR" sz="2400" dirty="0">
                <a:solidFill>
                  <a:srgbClr val="FF0000"/>
                </a:solidFill>
              </a:rPr>
              <a:t>sur</a:t>
            </a:r>
            <a:r>
              <a:rPr lang="fr-FR" sz="1100" dirty="0">
                <a:solidFill>
                  <a:srgbClr val="FF0000"/>
                </a:solidFill>
              </a:rPr>
              <a:t> la note E</a:t>
            </a:r>
            <a:endParaRPr lang="fr-FR" sz="1100" b="1" dirty="0">
              <a:solidFill>
                <a:srgbClr val="FF0000"/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A5809C7-F5DE-8044-F8A7-31AA37A3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29" y="3340233"/>
            <a:ext cx="581106" cy="54300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B7C0DC9-61BC-392F-22EA-9E072F5FBB71}"/>
              </a:ext>
            </a:extLst>
          </p:cNvPr>
          <p:cNvSpPr/>
          <p:nvPr/>
        </p:nvSpPr>
        <p:spPr>
          <a:xfrm>
            <a:off x="6839245" y="4697971"/>
            <a:ext cx="87402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 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100" b="1" dirty="0">
                <a:solidFill>
                  <a:schemeClr val="tx1"/>
                </a:solidFill>
              </a:rPr>
              <a:t>D6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6203D2-DEFA-E624-1207-BDF26D241B76}"/>
              </a:ext>
            </a:extLst>
          </p:cNvPr>
          <p:cNvSpPr/>
          <p:nvPr/>
        </p:nvSpPr>
        <p:spPr>
          <a:xfrm>
            <a:off x="7793171" y="4693721"/>
            <a:ext cx="926994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 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06" y="3303665"/>
            <a:ext cx="381053" cy="54300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0000000-0008-0000-0100-00000B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77" y="3280133"/>
            <a:ext cx="428685" cy="5430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49" y="3325190"/>
            <a:ext cx="559729" cy="5317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A7085E-513A-189E-C4C3-0EE24A6FDB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74" y="3348600"/>
            <a:ext cx="1098919" cy="474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F1C933-3030-5FD2-5E63-558141DFC466}"/>
              </a:ext>
            </a:extLst>
          </p:cNvPr>
          <p:cNvSpPr/>
          <p:nvPr/>
        </p:nvSpPr>
        <p:spPr>
          <a:xfrm>
            <a:off x="5171512" y="4702221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A451E-22FF-46F2-46A5-718A9E7BBF6B}"/>
              </a:ext>
            </a:extLst>
          </p:cNvPr>
          <p:cNvSpPr/>
          <p:nvPr/>
        </p:nvSpPr>
        <p:spPr>
          <a:xfrm>
            <a:off x="5820370" y="4702221"/>
            <a:ext cx="955673" cy="43960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Elément non retenu, 3</a:t>
            </a:r>
            <a:r>
              <a:rPr lang="fr-FR" sz="1000" baseline="30000" dirty="0">
                <a:solidFill>
                  <a:srgbClr val="FF0000"/>
                </a:solidFill>
              </a:rPr>
              <a:t>ème</a:t>
            </a:r>
            <a:r>
              <a:rPr lang="fr-FR" sz="1000" dirty="0">
                <a:solidFill>
                  <a:srgbClr val="FF0000"/>
                </a:solidFill>
              </a:rPr>
              <a:t> tour facial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310B8-6BFD-5F80-E8F6-9627D6BD5217}"/>
              </a:ext>
            </a:extLst>
          </p:cNvPr>
          <p:cNvSpPr/>
          <p:nvPr/>
        </p:nvSpPr>
        <p:spPr>
          <a:xfrm>
            <a:off x="9004209" y="4702221"/>
            <a:ext cx="98631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 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9E63BA-CB59-BB8B-60E5-D95F9B58F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4" y="3319560"/>
            <a:ext cx="428685" cy="5430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91EFCC-C758-6574-FA4D-2B5189F13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97" y="3309368"/>
            <a:ext cx="428685" cy="543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974A38-5FCA-8076-55FF-E76DCFC5E6DB}"/>
              </a:ext>
            </a:extLst>
          </p:cNvPr>
          <p:cNvSpPr/>
          <p:nvPr/>
        </p:nvSpPr>
        <p:spPr>
          <a:xfrm>
            <a:off x="3253123" y="4693721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262499F9-EE64-7613-7845-5158B4B0786C}"/>
              </a:ext>
            </a:extLst>
          </p:cNvPr>
          <p:cNvSpPr/>
          <p:nvPr/>
        </p:nvSpPr>
        <p:spPr>
          <a:xfrm>
            <a:off x="6143948" y="5280919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1A0A0-2A40-9CB0-EFFD-2656E4B34FDA}"/>
              </a:ext>
            </a:extLst>
          </p:cNvPr>
          <p:cNvSpPr/>
          <p:nvPr/>
        </p:nvSpPr>
        <p:spPr>
          <a:xfrm>
            <a:off x="1403062" y="5558293"/>
            <a:ext cx="2460021" cy="75234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Répétition autorisée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6" name="Flèche : haut 5">
            <a:extLst>
              <a:ext uri="{FF2B5EF4-FFF2-40B4-BE49-F238E27FC236}">
                <a16:creationId xmlns:a16="http://schemas.microsoft.com/office/drawing/2014/main" id="{233D0A1F-D511-0337-09F4-58A869E1291E}"/>
              </a:ext>
            </a:extLst>
          </p:cNvPr>
          <p:cNvSpPr/>
          <p:nvPr/>
        </p:nvSpPr>
        <p:spPr>
          <a:xfrm>
            <a:off x="3253123" y="5280918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haut 15">
            <a:extLst>
              <a:ext uri="{FF2B5EF4-FFF2-40B4-BE49-F238E27FC236}">
                <a16:creationId xmlns:a16="http://schemas.microsoft.com/office/drawing/2014/main" id="{8A610EAE-81F1-98C0-6759-1FEDE825DC49}"/>
              </a:ext>
            </a:extLst>
          </p:cNvPr>
          <p:cNvSpPr/>
          <p:nvPr/>
        </p:nvSpPr>
        <p:spPr>
          <a:xfrm>
            <a:off x="1516962" y="5280893"/>
            <a:ext cx="410966" cy="24032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3DC601-B8DB-0E3A-C4E8-6F8C32E39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9052" y="527979"/>
            <a:ext cx="681814" cy="7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  <p:bldP spid="39" grpId="0" animBg="1"/>
      <p:bldP spid="42" grpId="0" animBg="1"/>
      <p:bldP spid="4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 animBg="1"/>
      <p:bldP spid="6" grpId="0" animBg="1"/>
      <p:bldP spid="16" grpId="0" animBg="1"/>
    </p:bldLst>
  </p:timing>
</p:sld>
</file>

<file path=ppt/theme/theme1.xml><?xml version="1.0" encoding="utf-8"?>
<a:theme xmlns:a="http://schemas.openxmlformats.org/drawingml/2006/main" name="Masque des Contenus">
  <a:themeElements>
    <a:clrScheme name="FSCF">
      <a:dk1>
        <a:sysClr val="windowText" lastClr="000000"/>
      </a:dk1>
      <a:lt1>
        <a:sysClr val="window" lastClr="FFFFFF"/>
      </a:lt1>
      <a:dk2>
        <a:srgbClr val="808080"/>
      </a:dk2>
      <a:lt2>
        <a:srgbClr val="C0C0C0"/>
      </a:lt2>
      <a:accent1>
        <a:srgbClr val="0BA1E2"/>
      </a:accent1>
      <a:accent2>
        <a:srgbClr val="C60086"/>
      </a:accent2>
      <a:accent3>
        <a:srgbClr val="E8C425"/>
      </a:accent3>
      <a:accent4>
        <a:srgbClr val="C52F25"/>
      </a:accent4>
      <a:accent5>
        <a:srgbClr val="4BAC9A"/>
      </a:accent5>
      <a:accent6>
        <a:srgbClr val="F79646"/>
      </a:accent6>
      <a:hlink>
        <a:srgbClr val="0BA1E2"/>
      </a:hlink>
      <a:folHlink>
        <a:srgbClr val="C52F25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9702</TotalTime>
  <Words>1388</Words>
  <Application>Microsoft Office PowerPoint</Application>
  <PresentationFormat>Personnalisé</PresentationFormat>
  <Paragraphs>342</Paragraphs>
  <Slides>22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Courier New</vt:lpstr>
      <vt:lpstr>Trebuchet MS</vt:lpstr>
      <vt:lpstr>Masque des Contenus</vt:lpstr>
      <vt:lpstr>Présentation PowerPoint</vt:lpstr>
      <vt:lpstr>Familles d’éléments 6èmes. Entrées &amp; Bascules (6-1)</vt:lpstr>
      <vt:lpstr>Familles d’éléments 6èmes. Les Lâchers (6-2)</vt:lpstr>
      <vt:lpstr>Familles d’éléments 6èmes. Elans en AR (6-3)</vt:lpstr>
      <vt:lpstr>Familles d’éléments 6èmes. Rétablissement &amp; Grand Tour(6-4)</vt:lpstr>
      <vt:lpstr>Familles d’éléments 6èmes. Tours (6-5)</vt:lpstr>
      <vt:lpstr>Familles d’éléments 6èmes. Elans circulaires (6-6)</vt:lpstr>
      <vt:lpstr>Familles d’éléments 6èmes. Sorties (6-7)</vt:lpstr>
      <vt:lpstr>Répétitions</vt:lpstr>
      <vt:lpstr>Répétitions</vt:lpstr>
      <vt:lpstr>Répétitions</vt:lpstr>
      <vt:lpstr>Répétitions</vt:lpstr>
      <vt:lpstr>Répétitions</vt:lpstr>
      <vt:lpstr>Le Tour AR Libre 45°</vt:lpstr>
      <vt:lpstr>Précisions</vt:lpstr>
      <vt:lpstr>Précisions</vt:lpstr>
      <vt:lpstr>Précisions</vt:lpstr>
      <vt:lpstr>Sortie Salto AR tendu</vt:lpstr>
      <vt:lpstr>La Sortie Salto AR tendu</vt:lpstr>
      <vt:lpstr>Exigences de composition</vt:lpstr>
      <vt:lpstr>Exigences de composition</vt:lpstr>
      <vt:lpstr>Exigences de composition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Germinal FLORES</dc:creator>
  <cp:lastModifiedBy>Jean Pierre Taffarel</cp:lastModifiedBy>
  <cp:revision>232</cp:revision>
  <dcterms:created xsi:type="dcterms:W3CDTF">2014-03-28T08:32:44Z</dcterms:created>
  <dcterms:modified xsi:type="dcterms:W3CDTF">2025-11-20T12:55:56Z</dcterms:modified>
</cp:coreProperties>
</file>