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393" r:id="rId3"/>
    <p:sldId id="396" r:id="rId4"/>
    <p:sldId id="397" r:id="rId5"/>
    <p:sldId id="379" r:id="rId6"/>
    <p:sldId id="398" r:id="rId7"/>
    <p:sldId id="378" r:id="rId8"/>
    <p:sldId id="399" r:id="rId9"/>
    <p:sldId id="377" r:id="rId10"/>
    <p:sldId id="381" r:id="rId11"/>
    <p:sldId id="380" r:id="rId12"/>
    <p:sldId id="400" r:id="rId13"/>
    <p:sldId id="376" r:id="rId14"/>
    <p:sldId id="389" r:id="rId15"/>
    <p:sldId id="394" r:id="rId16"/>
  </p:sldIdLst>
  <p:sldSz cx="10688638" cy="7562850"/>
  <p:notesSz cx="6858000" cy="91440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2749" autoAdjust="0"/>
  </p:normalViewPr>
  <p:slideViewPr>
    <p:cSldViewPr snapToGrid="0" snapToObjects="1">
      <p:cViewPr varScale="1">
        <p:scale>
          <a:sx n="61" d="100"/>
          <a:sy n="61" d="100"/>
        </p:scale>
        <p:origin x="1627" y="48"/>
      </p:cViewPr>
      <p:guideLst>
        <p:guide orient="horz" pos="1160"/>
        <p:guide pos="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AD806-7611-4D26-A794-1444F5E99E0B}" type="datetimeFigureOut">
              <a:rPr lang="fr-FR" smtClean="0"/>
              <a:t>28/10/2024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954A3-6C25-41AD-A473-2A80965446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09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" y="-10668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799999"/>
            <a:ext cx="9791687" cy="46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1412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00013" y="1799999"/>
            <a:ext cx="756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all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35532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3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point magenta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8313" y="468313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880000" y="3240000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2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6141600" y="3240000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17" name="Image 16" descr="FSCF Sommair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84000"/>
            <a:ext cx="17526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9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55" y="208071"/>
            <a:ext cx="7534033" cy="5906536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0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sp>
        <p:nvSpPr>
          <p:cNvPr id="8" name="Arrondir un rectangle avec un coin diagonal 7"/>
          <p:cNvSpPr/>
          <p:nvPr userDrawn="1"/>
        </p:nvSpPr>
        <p:spPr>
          <a:xfrm flipH="1">
            <a:off x="468312" y="461962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0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0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7" r:id="rId3"/>
    <p:sldLayoutId id="2147483650" r:id="rId4"/>
    <p:sldLayoutId id="2147483671" r:id="rId5"/>
    <p:sldLayoutId id="2147483672" r:id="rId6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0.png"/><Relationship Id="rId7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28.png"/><Relationship Id="rId4" Type="http://schemas.openxmlformats.org/officeDocument/2006/relationships/image" Target="../media/image43.png"/><Relationship Id="rId9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0.png"/><Relationship Id="rId7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28.png"/><Relationship Id="rId4" Type="http://schemas.openxmlformats.org/officeDocument/2006/relationships/image" Target="../media/image43.png"/><Relationship Id="rId9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12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37.png"/><Relationship Id="rId5" Type="http://schemas.openxmlformats.org/officeDocument/2006/relationships/image" Target="../media/image16.png"/><Relationship Id="rId10" Type="http://schemas.openxmlformats.org/officeDocument/2006/relationships/image" Target="../media/image35.png"/><Relationship Id="rId4" Type="http://schemas.openxmlformats.org/officeDocument/2006/relationships/image" Target="../media/image4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3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45.png"/><Relationship Id="rId10" Type="http://schemas.openxmlformats.org/officeDocument/2006/relationships/image" Target="../media/image8.jpg"/><Relationship Id="rId4" Type="http://schemas.openxmlformats.org/officeDocument/2006/relationships/image" Target="../media/image43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49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8.jp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8.jp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9.png"/><Relationship Id="rId10" Type="http://schemas.openxmlformats.org/officeDocument/2006/relationships/image" Target="../media/image8.jpg"/><Relationship Id="rId4" Type="http://schemas.openxmlformats.org/officeDocument/2006/relationships/image" Target="../media/image43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5.png"/><Relationship Id="rId7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5.png"/><Relationship Id="rId7" Type="http://schemas.openxmlformats.org/officeDocument/2006/relationships/image" Target="../media/image4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9.png"/><Relationship Id="rId10" Type="http://schemas.openxmlformats.org/officeDocument/2006/relationships/image" Target="../media/image8.jpg"/><Relationship Id="rId4" Type="http://schemas.openxmlformats.org/officeDocument/2006/relationships/image" Target="../media/image43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8.jpg"/><Relationship Id="rId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43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985325DE-43D6-94A6-CE8D-E852EC586300}"/>
              </a:ext>
            </a:extLst>
          </p:cNvPr>
          <p:cNvSpPr txBox="1">
            <a:spLocks/>
          </p:cNvSpPr>
          <p:nvPr/>
        </p:nvSpPr>
        <p:spPr>
          <a:xfrm>
            <a:off x="3127203" y="2209909"/>
            <a:ext cx="2767107" cy="1183209"/>
          </a:xfrm>
          <a:prstGeom prst="rect">
            <a:avLst/>
          </a:prstGeom>
        </p:spPr>
        <p:txBody>
          <a:bodyPr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Barres</a:t>
            </a:r>
            <a:br>
              <a:rPr lang="fr-FR" sz="48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48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4800" b="1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fr-FR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AA8FFF9-899B-225E-2D23-4DD5E7100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339" y="450936"/>
            <a:ext cx="3438569" cy="5157853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041C416E-7F87-433C-E9FC-770E596CD52A}"/>
              </a:ext>
            </a:extLst>
          </p:cNvPr>
          <p:cNvSpPr txBox="1">
            <a:spLocks/>
          </p:cNvSpPr>
          <p:nvPr/>
        </p:nvSpPr>
        <p:spPr>
          <a:xfrm>
            <a:off x="2983616" y="932278"/>
            <a:ext cx="6774159" cy="1183209"/>
          </a:xfrm>
          <a:prstGeom prst="rect">
            <a:avLst/>
          </a:prstGeom>
        </p:spPr>
        <p:txBody>
          <a:bodyPr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du Jugement 6</a:t>
            </a:r>
            <a:r>
              <a:rPr lang="fr-FR" sz="44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br>
              <a:rPr lang="fr-FR" sz="44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44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4400" b="1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fr-FR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B533D40A-01AB-3796-5CEE-02801228681F}"/>
              </a:ext>
            </a:extLst>
          </p:cNvPr>
          <p:cNvSpPr txBox="1">
            <a:spLocks/>
          </p:cNvSpPr>
          <p:nvPr/>
        </p:nvSpPr>
        <p:spPr>
          <a:xfrm>
            <a:off x="4572980" y="4690350"/>
            <a:ext cx="3564643" cy="1012861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altLang="fr-FR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2024-2025</a:t>
            </a:r>
          </a:p>
        </p:txBody>
      </p:sp>
    </p:spTree>
    <p:extLst>
      <p:ext uri="{BB962C8B-B14F-4D97-AF65-F5344CB8AC3E}">
        <p14:creationId xmlns:p14="http://schemas.microsoft.com/office/powerpoint/2010/main" val="2853654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1401E-3099-951B-1641-78E379A3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/>
              <a:t>Précisions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7542B1-F095-42FD-78AE-540FD718C49E}"/>
              </a:ext>
            </a:extLst>
          </p:cNvPr>
          <p:cNvSpPr/>
          <p:nvPr/>
        </p:nvSpPr>
        <p:spPr>
          <a:xfrm>
            <a:off x="447322" y="1375496"/>
            <a:ext cx="9791700" cy="2444408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marL="361950" indent="-36195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Trebuchet MS" charset="0"/>
              </a:rPr>
              <a:t>Le tour AR libre sous l’horizontale sera comptabilisé comme difficulté 6</a:t>
            </a:r>
            <a:r>
              <a:rPr lang="fr-FR" sz="2000" baseline="30000" dirty="0">
                <a:latin typeface="Trebuchet MS" charset="0"/>
              </a:rPr>
              <a:t>ème</a:t>
            </a:r>
            <a:r>
              <a:rPr lang="fr-FR" sz="2000" dirty="0">
                <a:latin typeface="Trebuchet MS" charset="0"/>
              </a:rPr>
              <a:t> mais pénalisé de 1,00 Pt sur la note E quand le tour AR libre fait partie des difficultés 6ème retenues</a:t>
            </a:r>
            <a:r>
              <a:rPr lang="fr-FR" sz="2000" baseline="30000" dirty="0">
                <a:latin typeface="Trebuchet MS" charset="0"/>
              </a:rPr>
              <a:t> </a:t>
            </a:r>
            <a:r>
              <a:rPr lang="fr-FR" sz="2000" dirty="0">
                <a:latin typeface="Trebuchet MS" charset="0"/>
              </a:rPr>
              <a:t>. </a:t>
            </a:r>
          </a:p>
          <a:p>
            <a:pPr marL="182563" lvl="1">
              <a:spcAft>
                <a:spcPct val="20000"/>
              </a:spcAft>
            </a:pPr>
            <a:r>
              <a:rPr lang="fr-FR" sz="2000" b="1" u="sng" dirty="0"/>
              <a:t>Exemple 1:</a:t>
            </a:r>
          </a:p>
          <a:p>
            <a:pPr marL="354013" lvl="1" indent="-171450">
              <a:spcAft>
                <a:spcPct val="20000"/>
              </a:spcAft>
            </a:pPr>
            <a:endParaRPr lang="fr-FR" sz="2000" dirty="0"/>
          </a:p>
          <a:p>
            <a:pPr marL="274638" lvl="1" indent="-274638" algn="just">
              <a:spcAft>
                <a:spcPct val="20000"/>
              </a:spcAft>
              <a:buFont typeface="Courier New" pitchFamily="49" charset="0"/>
              <a:buChar char="o"/>
            </a:pPr>
            <a:endParaRPr lang="fr-FR" sz="2000" dirty="0"/>
          </a:p>
          <a:p>
            <a:pPr lvl="1" algn="just">
              <a:spcAft>
                <a:spcPct val="20000"/>
              </a:spcAft>
            </a:pPr>
            <a:endParaRPr lang="fr-FR" sz="2000" dirty="0"/>
          </a:p>
        </p:txBody>
      </p:sp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6BB6840D-07DA-580C-B9A1-8C474F9EE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488236"/>
              </p:ext>
            </p:extLst>
          </p:nvPr>
        </p:nvGraphicFramePr>
        <p:xfrm>
          <a:off x="484502" y="2772561"/>
          <a:ext cx="9754520" cy="2097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105">
                  <a:extLst>
                    <a:ext uri="{9D8B030D-6E8A-4147-A177-3AD203B41FA5}">
                      <a16:colId xmlns:a16="http://schemas.microsoft.com/office/drawing/2014/main" val="2044214033"/>
                    </a:ext>
                  </a:extLst>
                </a:gridCol>
                <a:gridCol w="1380556">
                  <a:extLst>
                    <a:ext uri="{9D8B030D-6E8A-4147-A177-3AD203B41FA5}">
                      <a16:colId xmlns:a16="http://schemas.microsoft.com/office/drawing/2014/main" val="3765490602"/>
                    </a:ext>
                  </a:extLst>
                </a:gridCol>
                <a:gridCol w="1342095">
                  <a:extLst>
                    <a:ext uri="{9D8B030D-6E8A-4147-A177-3AD203B41FA5}">
                      <a16:colId xmlns:a16="http://schemas.microsoft.com/office/drawing/2014/main" val="1460792625"/>
                    </a:ext>
                  </a:extLst>
                </a:gridCol>
                <a:gridCol w="1489753">
                  <a:extLst>
                    <a:ext uri="{9D8B030D-6E8A-4147-A177-3AD203B41FA5}">
                      <a16:colId xmlns:a16="http://schemas.microsoft.com/office/drawing/2014/main" val="605365767"/>
                    </a:ext>
                  </a:extLst>
                </a:gridCol>
                <a:gridCol w="1212351">
                  <a:extLst>
                    <a:ext uri="{9D8B030D-6E8A-4147-A177-3AD203B41FA5}">
                      <a16:colId xmlns:a16="http://schemas.microsoft.com/office/drawing/2014/main" val="2804655389"/>
                    </a:ext>
                  </a:extLst>
                </a:gridCol>
                <a:gridCol w="1448656">
                  <a:extLst>
                    <a:ext uri="{9D8B030D-6E8A-4147-A177-3AD203B41FA5}">
                      <a16:colId xmlns:a16="http://schemas.microsoft.com/office/drawing/2014/main" val="3792177202"/>
                    </a:ext>
                  </a:extLst>
                </a:gridCol>
                <a:gridCol w="1619004">
                  <a:extLst>
                    <a:ext uri="{9D8B030D-6E8A-4147-A177-3AD203B41FA5}">
                      <a16:colId xmlns:a16="http://schemas.microsoft.com/office/drawing/2014/main" val="57438758"/>
                    </a:ext>
                  </a:extLst>
                </a:gridCol>
              </a:tblGrid>
              <a:tr h="69207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204343"/>
                  </a:ext>
                </a:extLst>
              </a:tr>
              <a:tr h="713240">
                <a:tc>
                  <a:txBody>
                    <a:bodyPr/>
                    <a:lstStyle/>
                    <a:p>
                      <a:r>
                        <a:rPr lang="fr-FR" sz="1200" dirty="0"/>
                        <a:t>½ tour bascule BI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Tour AR libre </a:t>
                      </a:r>
                      <a:r>
                        <a:rPr lang="fr-FR" sz="1200" b="1" u="sng" dirty="0"/>
                        <a:t>sous l’horizontale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Bascule BI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Contre-mouvement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Bascule BS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Tour AR libre à 45°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Sortie salto AR groupé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965496"/>
                  </a:ext>
                </a:extLst>
              </a:tr>
              <a:tr h="69207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319713"/>
                  </a:ext>
                </a:extLst>
              </a:tr>
            </a:tbl>
          </a:graphicData>
        </a:graphic>
      </p:graphicFrame>
      <p:pic>
        <p:nvPicPr>
          <p:cNvPr id="30" name="Image 29">
            <a:extLst>
              <a:ext uri="{FF2B5EF4-FFF2-40B4-BE49-F238E27FC236}">
                <a16:creationId xmlns:a16="http://schemas.microsoft.com/office/drawing/2014/main" id="{3ED07D84-59B6-B16F-8AB8-4BBA11B39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8" y="2840772"/>
            <a:ext cx="533474" cy="54300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485CCD3-D3DF-6E50-61DB-F941CC63594E}"/>
              </a:ext>
            </a:extLst>
          </p:cNvPr>
          <p:cNvSpPr/>
          <p:nvPr/>
        </p:nvSpPr>
        <p:spPr>
          <a:xfrm>
            <a:off x="767278" y="4272110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6AE9F156-D642-D910-AA5C-23A4E83BF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566" y="2860551"/>
            <a:ext cx="639212" cy="54300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ABC5922-58AD-9412-5911-F23124DEBA0D}"/>
              </a:ext>
            </a:extLst>
          </p:cNvPr>
          <p:cNvSpPr/>
          <p:nvPr/>
        </p:nvSpPr>
        <p:spPr>
          <a:xfrm>
            <a:off x="4994486" y="4272110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292100E9-FDDF-50EB-EBDD-D68F26A36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842" y="2860552"/>
            <a:ext cx="390580" cy="54300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1897056-804F-3C87-F0C7-D0F601D7D0D3}"/>
              </a:ext>
            </a:extLst>
          </p:cNvPr>
          <p:cNvSpPr/>
          <p:nvPr/>
        </p:nvSpPr>
        <p:spPr>
          <a:xfrm>
            <a:off x="3505347" y="4272110"/>
            <a:ext cx="513738" cy="4353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AD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0000000-0008-0000-0100-00000C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306" y="2860552"/>
            <a:ext cx="419158" cy="5430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ADE3C5D-F177-683A-1483-1F079E9AAE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55" y="2848712"/>
            <a:ext cx="428685" cy="54300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5EA8630-26A2-FA66-79CF-FEA54BA3BD67}"/>
              </a:ext>
            </a:extLst>
          </p:cNvPr>
          <p:cNvSpPr/>
          <p:nvPr/>
        </p:nvSpPr>
        <p:spPr>
          <a:xfrm>
            <a:off x="6377303" y="4272110"/>
            <a:ext cx="513738" cy="4353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AD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8C6451-2632-CA1E-4C85-42D58CECDD89}"/>
              </a:ext>
            </a:extLst>
          </p:cNvPr>
          <p:cNvSpPr/>
          <p:nvPr/>
        </p:nvSpPr>
        <p:spPr>
          <a:xfrm>
            <a:off x="7500589" y="4308331"/>
            <a:ext cx="915615" cy="4396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>
                <a:solidFill>
                  <a:schemeClr val="tx1"/>
                </a:solidFill>
              </a:rPr>
              <a:t>AD </a:t>
            </a:r>
            <a:r>
              <a:rPr lang="fr-FR" sz="1400">
                <a:solidFill>
                  <a:schemeClr val="tx1"/>
                </a:solidFill>
              </a:rPr>
              <a:t> </a:t>
            </a:r>
            <a:r>
              <a:rPr lang="fr-FR" sz="1100" b="1">
                <a:solidFill>
                  <a:schemeClr val="tx1"/>
                </a:solidFill>
              </a:rPr>
              <a:t>D6</a:t>
            </a:r>
            <a:r>
              <a:rPr lang="fr-FR" sz="1000" b="1">
                <a:solidFill>
                  <a:schemeClr val="tx1"/>
                </a:solidFill>
              </a:rPr>
              <a:t> </a:t>
            </a:r>
            <a:r>
              <a:rPr lang="fr-FR" sz="1000">
                <a:solidFill>
                  <a:schemeClr val="tx1"/>
                </a:solidFill>
              </a:rPr>
              <a:t>devient </a:t>
            </a:r>
            <a:r>
              <a:rPr lang="fr-FR" sz="1000" b="1">
                <a:solidFill>
                  <a:schemeClr val="tx1"/>
                </a:solidFill>
              </a:rPr>
              <a:t>AD</a:t>
            </a:r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8620C4-F371-80B4-434A-B3BB640F0FB6}"/>
              </a:ext>
            </a:extLst>
          </p:cNvPr>
          <p:cNvSpPr/>
          <p:nvPr/>
        </p:nvSpPr>
        <p:spPr>
          <a:xfrm>
            <a:off x="1226038" y="5182120"/>
            <a:ext cx="2955543" cy="12084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Pénalisation de 1 pt sur la note E.</a:t>
            </a:r>
          </a:p>
          <a:p>
            <a:pPr algn="ctr"/>
            <a:r>
              <a:rPr lang="fr-FR" sz="1600" u="sng" dirty="0">
                <a:solidFill>
                  <a:schemeClr val="tx1"/>
                </a:solidFill>
              </a:rPr>
              <a:t>L’élément est retenu dans l’ordre chronologique d’exécution.</a:t>
            </a:r>
            <a:endParaRPr lang="fr-FR" sz="1600" b="1" u="sng" dirty="0">
              <a:solidFill>
                <a:srgbClr val="FF0000"/>
              </a:solidFill>
            </a:endParaRPr>
          </a:p>
        </p:txBody>
      </p:sp>
      <p:sp>
        <p:nvSpPr>
          <p:cNvPr id="21" name="Flèche : haut 20">
            <a:extLst>
              <a:ext uri="{FF2B5EF4-FFF2-40B4-BE49-F238E27FC236}">
                <a16:creationId xmlns:a16="http://schemas.microsoft.com/office/drawing/2014/main" id="{F01EA9BA-5851-BCF5-5FEF-6C0DCC0CCEDC}"/>
              </a:ext>
            </a:extLst>
          </p:cNvPr>
          <p:cNvSpPr/>
          <p:nvPr/>
        </p:nvSpPr>
        <p:spPr>
          <a:xfrm>
            <a:off x="2281477" y="4900773"/>
            <a:ext cx="410966" cy="240327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00000000-0008-0000-0100-00000F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63" y="2827701"/>
            <a:ext cx="581106" cy="543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060809-D120-4D13-219E-15F4D7E2DA15}"/>
              </a:ext>
            </a:extLst>
          </p:cNvPr>
          <p:cNvSpPr/>
          <p:nvPr/>
        </p:nvSpPr>
        <p:spPr>
          <a:xfrm>
            <a:off x="2180845" y="4272110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000000-0008-0000-0100-000033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787" y="2861087"/>
            <a:ext cx="1114581" cy="543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9261BA-6937-0381-B48C-33BAFF49970C}"/>
              </a:ext>
            </a:extLst>
          </p:cNvPr>
          <p:cNvSpPr/>
          <p:nvPr/>
        </p:nvSpPr>
        <p:spPr>
          <a:xfrm>
            <a:off x="9216208" y="4291689"/>
            <a:ext cx="513738" cy="4353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AD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E7F8F9-D80B-DFCF-57FF-5B837D4CBBC7}"/>
              </a:ext>
            </a:extLst>
          </p:cNvPr>
          <p:cNvSpPr/>
          <p:nvPr/>
        </p:nvSpPr>
        <p:spPr>
          <a:xfrm>
            <a:off x="6902984" y="5182120"/>
            <a:ext cx="2181040" cy="1208406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2</a:t>
            </a:r>
            <a:r>
              <a:rPr lang="fr-FR" sz="1600" baseline="30000" dirty="0">
                <a:solidFill>
                  <a:schemeClr val="tx1"/>
                </a:solidFill>
              </a:rPr>
              <a:t>ème</a:t>
            </a:r>
            <a:r>
              <a:rPr lang="fr-FR" sz="1600" dirty="0">
                <a:solidFill>
                  <a:schemeClr val="tx1"/>
                </a:solidFill>
              </a:rPr>
              <a:t> tour AR libre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1" name="Flèche : haut 10">
            <a:extLst>
              <a:ext uri="{FF2B5EF4-FFF2-40B4-BE49-F238E27FC236}">
                <a16:creationId xmlns:a16="http://schemas.microsoft.com/office/drawing/2014/main" id="{A7B93488-3647-2BD5-6DAC-266C01E4D327}"/>
              </a:ext>
            </a:extLst>
          </p:cNvPr>
          <p:cNvSpPr/>
          <p:nvPr/>
        </p:nvSpPr>
        <p:spPr>
          <a:xfrm>
            <a:off x="7754926" y="4887803"/>
            <a:ext cx="410966" cy="240327"/>
          </a:xfrm>
          <a:prstGeom prst="up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2B3B08-6704-6A86-750C-B9603088C591}"/>
              </a:ext>
            </a:extLst>
          </p:cNvPr>
          <p:cNvSpPr/>
          <p:nvPr/>
        </p:nvSpPr>
        <p:spPr>
          <a:xfrm>
            <a:off x="2983080" y="2036819"/>
            <a:ext cx="7255942" cy="68336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u="sng" dirty="0">
                <a:solidFill>
                  <a:schemeClr val="tx1"/>
                </a:solidFill>
              </a:rPr>
              <a:t>Le tour AR libre </a:t>
            </a:r>
            <a:r>
              <a:rPr lang="fr-FR" sz="1400" dirty="0">
                <a:solidFill>
                  <a:schemeClr val="tx1"/>
                </a:solidFill>
              </a:rPr>
              <a:t>: sous l’horizontale, à l’horizontale, à l’oblique haute, à l’ATR sont considérés comme le même élément 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1B226D8-8434-C37E-28F1-B724C8CA68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74781" y="474489"/>
            <a:ext cx="544523" cy="81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6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37" grpId="0" animBg="1"/>
      <p:bldP spid="15" grpId="0" animBg="1"/>
      <p:bldP spid="19" grpId="0" animBg="1"/>
      <p:bldP spid="20" grpId="0" animBg="1"/>
      <p:bldP spid="21" grpId="0" animBg="1"/>
      <p:bldP spid="5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1401E-3099-951B-1641-78E379A3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/>
              <a:t>Précisions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7542B1-F095-42FD-78AE-540FD718C49E}"/>
              </a:ext>
            </a:extLst>
          </p:cNvPr>
          <p:cNvSpPr/>
          <p:nvPr/>
        </p:nvSpPr>
        <p:spPr>
          <a:xfrm>
            <a:off x="447322" y="1375496"/>
            <a:ext cx="9791700" cy="2136632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marL="361950" indent="-36195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Trebuchet MS" charset="0"/>
              </a:rPr>
              <a:t>Le tour AR libre sous l’horizontale n’est pas comptabilisé comme difficulté 6</a:t>
            </a:r>
            <a:r>
              <a:rPr lang="fr-FR" sz="2000" baseline="30000" dirty="0">
                <a:latin typeface="Trebuchet MS" charset="0"/>
              </a:rPr>
              <a:t>ème</a:t>
            </a:r>
          </a:p>
          <a:p>
            <a:pPr algn="just"/>
            <a:r>
              <a:rPr lang="fr-FR" sz="2000" dirty="0">
                <a:latin typeface="Trebuchet MS" charset="0"/>
              </a:rPr>
              <a:t>et non pénalisé de 1,00 pt.</a:t>
            </a:r>
          </a:p>
          <a:p>
            <a:pPr marL="182563" lvl="1">
              <a:spcAft>
                <a:spcPct val="20000"/>
              </a:spcAft>
            </a:pPr>
            <a:r>
              <a:rPr lang="fr-FR" sz="2000" b="1" u="sng" dirty="0"/>
              <a:t>Exemple 2:</a:t>
            </a:r>
          </a:p>
          <a:p>
            <a:pPr marL="354013" lvl="1" indent="-171450">
              <a:spcAft>
                <a:spcPct val="20000"/>
              </a:spcAft>
            </a:pPr>
            <a:endParaRPr lang="fr-FR" sz="2000" dirty="0"/>
          </a:p>
          <a:p>
            <a:pPr marL="274638" lvl="1" indent="-274638" algn="just">
              <a:spcAft>
                <a:spcPct val="20000"/>
              </a:spcAft>
              <a:buFont typeface="Courier New" pitchFamily="49" charset="0"/>
              <a:buChar char="o"/>
            </a:pPr>
            <a:endParaRPr lang="fr-FR" sz="2000" dirty="0"/>
          </a:p>
          <a:p>
            <a:pPr lvl="1" algn="just">
              <a:spcAft>
                <a:spcPct val="20000"/>
              </a:spcAft>
            </a:pPr>
            <a:endParaRPr lang="fr-FR" sz="2000" dirty="0"/>
          </a:p>
        </p:txBody>
      </p:sp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6BB6840D-07DA-580C-B9A1-8C474F9EE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382685"/>
              </p:ext>
            </p:extLst>
          </p:nvPr>
        </p:nvGraphicFramePr>
        <p:xfrm>
          <a:off x="484502" y="2772561"/>
          <a:ext cx="9754520" cy="2097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105">
                  <a:extLst>
                    <a:ext uri="{9D8B030D-6E8A-4147-A177-3AD203B41FA5}">
                      <a16:colId xmlns:a16="http://schemas.microsoft.com/office/drawing/2014/main" val="2044214033"/>
                    </a:ext>
                  </a:extLst>
                </a:gridCol>
                <a:gridCol w="1380556">
                  <a:extLst>
                    <a:ext uri="{9D8B030D-6E8A-4147-A177-3AD203B41FA5}">
                      <a16:colId xmlns:a16="http://schemas.microsoft.com/office/drawing/2014/main" val="3765490602"/>
                    </a:ext>
                  </a:extLst>
                </a:gridCol>
                <a:gridCol w="1342095">
                  <a:extLst>
                    <a:ext uri="{9D8B030D-6E8A-4147-A177-3AD203B41FA5}">
                      <a16:colId xmlns:a16="http://schemas.microsoft.com/office/drawing/2014/main" val="1460792625"/>
                    </a:ext>
                  </a:extLst>
                </a:gridCol>
                <a:gridCol w="1489753">
                  <a:extLst>
                    <a:ext uri="{9D8B030D-6E8A-4147-A177-3AD203B41FA5}">
                      <a16:colId xmlns:a16="http://schemas.microsoft.com/office/drawing/2014/main" val="605365767"/>
                    </a:ext>
                  </a:extLst>
                </a:gridCol>
                <a:gridCol w="1212351">
                  <a:extLst>
                    <a:ext uri="{9D8B030D-6E8A-4147-A177-3AD203B41FA5}">
                      <a16:colId xmlns:a16="http://schemas.microsoft.com/office/drawing/2014/main" val="2804655389"/>
                    </a:ext>
                  </a:extLst>
                </a:gridCol>
                <a:gridCol w="1448656">
                  <a:extLst>
                    <a:ext uri="{9D8B030D-6E8A-4147-A177-3AD203B41FA5}">
                      <a16:colId xmlns:a16="http://schemas.microsoft.com/office/drawing/2014/main" val="3792177202"/>
                    </a:ext>
                  </a:extLst>
                </a:gridCol>
                <a:gridCol w="1619004">
                  <a:extLst>
                    <a:ext uri="{9D8B030D-6E8A-4147-A177-3AD203B41FA5}">
                      <a16:colId xmlns:a16="http://schemas.microsoft.com/office/drawing/2014/main" val="57438758"/>
                    </a:ext>
                  </a:extLst>
                </a:gridCol>
              </a:tblGrid>
              <a:tr h="69207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204343"/>
                  </a:ext>
                </a:extLst>
              </a:tr>
              <a:tr h="713240">
                <a:tc>
                  <a:txBody>
                    <a:bodyPr/>
                    <a:lstStyle/>
                    <a:p>
                      <a:r>
                        <a:rPr lang="fr-FR" sz="1200" dirty="0"/>
                        <a:t>½ tour bascule BI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Tour AR libre </a:t>
                      </a:r>
                      <a:r>
                        <a:rPr lang="fr-FR" sz="1200" b="1" u="sng" dirty="0"/>
                        <a:t>sous l’horizontale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Bascule BI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Contre-mouvement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Bascule BS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Tour AR libre à 45°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Sortie salto AR Tendu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965496"/>
                  </a:ext>
                </a:extLst>
              </a:tr>
              <a:tr h="69207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319713"/>
                  </a:ext>
                </a:extLst>
              </a:tr>
            </a:tbl>
          </a:graphicData>
        </a:graphic>
      </p:graphicFrame>
      <p:pic>
        <p:nvPicPr>
          <p:cNvPr id="30" name="Image 29">
            <a:extLst>
              <a:ext uri="{FF2B5EF4-FFF2-40B4-BE49-F238E27FC236}">
                <a16:creationId xmlns:a16="http://schemas.microsoft.com/office/drawing/2014/main" id="{3ED07D84-59B6-B16F-8AB8-4BBA11B39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8" y="2840772"/>
            <a:ext cx="533474" cy="54300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485CCD3-D3DF-6E50-61DB-F941CC63594E}"/>
              </a:ext>
            </a:extLst>
          </p:cNvPr>
          <p:cNvSpPr/>
          <p:nvPr/>
        </p:nvSpPr>
        <p:spPr>
          <a:xfrm>
            <a:off x="767278" y="4272110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67ABA98-C4E6-4834-7E80-DE431DCEBE70}"/>
              </a:ext>
            </a:extLst>
          </p:cNvPr>
          <p:cNvSpPr/>
          <p:nvPr/>
        </p:nvSpPr>
        <p:spPr>
          <a:xfrm>
            <a:off x="9164705" y="4272110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6AE9F156-D642-D910-AA5C-23A4E83BF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566" y="2860551"/>
            <a:ext cx="639212" cy="54300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ABC5922-58AD-9412-5911-F23124DEBA0D}"/>
              </a:ext>
            </a:extLst>
          </p:cNvPr>
          <p:cNvSpPr/>
          <p:nvPr/>
        </p:nvSpPr>
        <p:spPr>
          <a:xfrm>
            <a:off x="4994486" y="4272110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292100E9-FDDF-50EB-EBDD-D68F26A36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842" y="2860552"/>
            <a:ext cx="390580" cy="54300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1897056-804F-3C87-F0C7-D0F601D7D0D3}"/>
              </a:ext>
            </a:extLst>
          </p:cNvPr>
          <p:cNvSpPr/>
          <p:nvPr/>
        </p:nvSpPr>
        <p:spPr>
          <a:xfrm>
            <a:off x="3505347" y="4272110"/>
            <a:ext cx="513738" cy="4353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AD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EFED43-7C43-AA2C-CCBC-739CC66E0C6E}"/>
              </a:ext>
            </a:extLst>
          </p:cNvPr>
          <p:cNvSpPr/>
          <p:nvPr/>
        </p:nvSpPr>
        <p:spPr>
          <a:xfrm>
            <a:off x="2029153" y="4272110"/>
            <a:ext cx="915615" cy="4396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>
                <a:solidFill>
                  <a:schemeClr val="tx1"/>
                </a:solidFill>
              </a:rPr>
              <a:t>AD </a:t>
            </a:r>
            <a:r>
              <a:rPr lang="fr-FR" sz="1400">
                <a:solidFill>
                  <a:schemeClr val="tx1"/>
                </a:solidFill>
              </a:rPr>
              <a:t> </a:t>
            </a:r>
            <a:r>
              <a:rPr lang="fr-FR" sz="1100" b="1">
                <a:solidFill>
                  <a:schemeClr val="tx1"/>
                </a:solidFill>
              </a:rPr>
              <a:t>D6</a:t>
            </a:r>
            <a:r>
              <a:rPr lang="fr-FR" sz="1000" b="1">
                <a:solidFill>
                  <a:schemeClr val="tx1"/>
                </a:solidFill>
              </a:rPr>
              <a:t> </a:t>
            </a:r>
            <a:r>
              <a:rPr lang="fr-FR" sz="1000">
                <a:solidFill>
                  <a:schemeClr val="tx1"/>
                </a:solidFill>
              </a:rPr>
              <a:t>devient </a:t>
            </a:r>
            <a:r>
              <a:rPr lang="fr-FR" sz="1000" b="1">
                <a:solidFill>
                  <a:schemeClr val="tx1"/>
                </a:solidFill>
              </a:rPr>
              <a:t>AD</a:t>
            </a:r>
            <a:endParaRPr lang="fr-FR" sz="1000" b="1" dirty="0">
              <a:solidFill>
                <a:schemeClr val="tx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0000000-0008-0000-0100-00000C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306" y="2860552"/>
            <a:ext cx="419158" cy="5430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ADE3C5D-F177-683A-1483-1F079E9AAE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55" y="2848712"/>
            <a:ext cx="428685" cy="54300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5EA8630-26A2-FA66-79CF-FEA54BA3BD67}"/>
              </a:ext>
            </a:extLst>
          </p:cNvPr>
          <p:cNvSpPr/>
          <p:nvPr/>
        </p:nvSpPr>
        <p:spPr>
          <a:xfrm>
            <a:off x="6377303" y="4272110"/>
            <a:ext cx="513738" cy="4353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AD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4BFFF98-154A-5250-FD19-B918655D1C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115" y="2882945"/>
            <a:ext cx="1098919" cy="47453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F8C6451-2632-CA1E-4C85-42D58CECDD89}"/>
              </a:ext>
            </a:extLst>
          </p:cNvPr>
          <p:cNvSpPr/>
          <p:nvPr/>
        </p:nvSpPr>
        <p:spPr>
          <a:xfrm>
            <a:off x="7500589" y="4308331"/>
            <a:ext cx="915615" cy="4396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>
                <a:solidFill>
                  <a:schemeClr val="tx1"/>
                </a:solidFill>
              </a:rPr>
              <a:t>AD </a:t>
            </a:r>
            <a:r>
              <a:rPr lang="fr-FR" sz="1400">
                <a:solidFill>
                  <a:schemeClr val="tx1"/>
                </a:solidFill>
              </a:rPr>
              <a:t> </a:t>
            </a:r>
            <a:r>
              <a:rPr lang="fr-FR" sz="1100" b="1">
                <a:solidFill>
                  <a:schemeClr val="tx1"/>
                </a:solidFill>
              </a:rPr>
              <a:t>D6</a:t>
            </a:r>
            <a:r>
              <a:rPr lang="fr-FR" sz="1000" b="1">
                <a:solidFill>
                  <a:schemeClr val="tx1"/>
                </a:solidFill>
              </a:rPr>
              <a:t> </a:t>
            </a:r>
            <a:r>
              <a:rPr lang="fr-FR" sz="1000">
                <a:solidFill>
                  <a:schemeClr val="tx1"/>
                </a:solidFill>
              </a:rPr>
              <a:t>devient </a:t>
            </a:r>
            <a:r>
              <a:rPr lang="fr-FR" sz="1000" b="1">
                <a:solidFill>
                  <a:schemeClr val="tx1"/>
                </a:solidFill>
              </a:rPr>
              <a:t>AD</a:t>
            </a:r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8620C4-F371-80B4-434A-B3BB640F0FB6}"/>
              </a:ext>
            </a:extLst>
          </p:cNvPr>
          <p:cNvSpPr/>
          <p:nvPr/>
        </p:nvSpPr>
        <p:spPr>
          <a:xfrm>
            <a:off x="1815836" y="5182120"/>
            <a:ext cx="1564362" cy="10052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Pas de pénalisation</a:t>
            </a:r>
          </a:p>
          <a:p>
            <a:pPr algn="ctr"/>
            <a:r>
              <a:rPr lang="fr-FR" sz="1200" b="1" dirty="0">
                <a:solidFill>
                  <a:schemeClr val="tx1"/>
                </a:solidFill>
              </a:rPr>
              <a:t>(3 difficultés 6èmes  retenues)</a:t>
            </a:r>
          </a:p>
        </p:txBody>
      </p:sp>
      <p:sp>
        <p:nvSpPr>
          <p:cNvPr id="21" name="Flèche : haut 20">
            <a:extLst>
              <a:ext uri="{FF2B5EF4-FFF2-40B4-BE49-F238E27FC236}">
                <a16:creationId xmlns:a16="http://schemas.microsoft.com/office/drawing/2014/main" id="{F01EA9BA-5851-BCF5-5FEF-6C0DCC0CCEDC}"/>
              </a:ext>
            </a:extLst>
          </p:cNvPr>
          <p:cNvSpPr/>
          <p:nvPr/>
        </p:nvSpPr>
        <p:spPr>
          <a:xfrm>
            <a:off x="2281477" y="4900773"/>
            <a:ext cx="410966" cy="240327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00000000-0008-0000-0100-00000F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63" y="2827701"/>
            <a:ext cx="581106" cy="54300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9606898-4401-E486-A6E2-C1F197825C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74781" y="474489"/>
            <a:ext cx="544523" cy="81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5" grpId="0" animBg="1"/>
      <p:bldP spid="37" grpId="0" animBg="1"/>
      <p:bldP spid="39" grpId="0" animBg="1"/>
      <p:bldP spid="15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1401E-3099-951B-1641-78E379A3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/>
              <a:t>Précisions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7542B1-F095-42FD-78AE-540FD718C49E}"/>
              </a:ext>
            </a:extLst>
          </p:cNvPr>
          <p:cNvSpPr/>
          <p:nvPr/>
        </p:nvSpPr>
        <p:spPr>
          <a:xfrm>
            <a:off x="447322" y="1375496"/>
            <a:ext cx="9791700" cy="1336413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marL="361950" indent="-361950" algn="just">
              <a:buFont typeface="Arial" panose="020B0604020202020204" pitchFamily="34" charset="0"/>
              <a:buChar char="•"/>
            </a:pPr>
            <a:r>
              <a:rPr lang="fr-FR" sz="2000" b="1" dirty="0"/>
              <a:t>Une sortie échappe BS salto AR tendu avec un corps légèrement fermé sera comptabilisé en Difficulté 6ème, </a:t>
            </a:r>
            <a:r>
              <a:rPr lang="fr-FR" sz="2000" b="1" u="sng" dirty="0"/>
              <a:t>mais pénalisé de 1 pt quand cette sortie doit être comptabilisée en Difficulté 6ème.</a:t>
            </a:r>
          </a:p>
          <a:p>
            <a:pPr marL="0" lvl="1" algn="just">
              <a:spcAft>
                <a:spcPct val="20000"/>
              </a:spcAft>
            </a:pP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87FCB2A-DF00-D493-A95A-289637F818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025" y="2903973"/>
            <a:ext cx="6169025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31EFEA1-A1F6-2965-2612-2A4D9DE18F64}"/>
              </a:ext>
            </a:extLst>
          </p:cNvPr>
          <p:cNvCxnSpPr>
            <a:cxnSpLocks/>
          </p:cNvCxnSpPr>
          <p:nvPr/>
        </p:nvCxnSpPr>
        <p:spPr>
          <a:xfrm flipV="1">
            <a:off x="6830252" y="2712887"/>
            <a:ext cx="0" cy="3348038"/>
          </a:xfrm>
          <a:prstGeom prst="line">
            <a:avLst/>
          </a:prstGeom>
          <a:ln>
            <a:solidFill>
              <a:srgbClr val="5850F6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30D2E4A8-F57A-091B-4EBA-318555C5A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2629" y="6060925"/>
            <a:ext cx="3669026" cy="415925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/>
              <a:t>Tendu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815A86E-EC2B-7661-55D3-B2A7F64BE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4605" y="6083606"/>
            <a:ext cx="17018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/>
              <a:t>Carpé &gt; 30°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8C3612A-F186-59FD-B3EE-4F11452FF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008" y="6060924"/>
            <a:ext cx="1204243" cy="70788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Pénalisé de 1pt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542EC10-61F9-41F8-023B-78F392A85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781" y="474489"/>
            <a:ext cx="544523" cy="81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6EDCD0-4E08-9F19-61A2-617DF1175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/>
              <a:t>Exigences de composition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697971-0FFE-909D-CC12-B168FA182CF9}"/>
              </a:ext>
            </a:extLst>
          </p:cNvPr>
          <p:cNvSpPr/>
          <p:nvPr/>
        </p:nvSpPr>
        <p:spPr>
          <a:xfrm>
            <a:off x="283918" y="1375497"/>
            <a:ext cx="9763193" cy="4457267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marL="174625" lvl="1" algn="just">
              <a:spcAft>
                <a:spcPct val="20000"/>
              </a:spcAft>
            </a:pPr>
            <a:r>
              <a:rPr lang="fr-FR" sz="2400" dirty="0"/>
              <a:t>1) Un changement de barres (BS à BI ou BI à BS) exécuté avec une difficulté 6</a:t>
            </a:r>
            <a:r>
              <a:rPr lang="fr-FR" sz="2400" baseline="30000" dirty="0"/>
              <a:t>ème</a:t>
            </a:r>
            <a:r>
              <a:rPr lang="fr-FR" sz="2400" dirty="0"/>
              <a:t> avec envol</a:t>
            </a:r>
          </a:p>
          <a:p>
            <a:pPr marL="719138" lvl="1" indent="-544513" algn="just">
              <a:spcAft>
                <a:spcPct val="20000"/>
              </a:spcAft>
              <a:buAutoNum type="arabicParenR"/>
            </a:pPr>
            <a:endParaRPr lang="fr-FR" sz="2400" dirty="0"/>
          </a:p>
          <a:p>
            <a:pPr marL="174625" lvl="1" algn="just">
              <a:spcAft>
                <a:spcPct val="20000"/>
              </a:spcAft>
            </a:pPr>
            <a:endParaRPr lang="fr-FR" sz="2400" dirty="0"/>
          </a:p>
          <a:p>
            <a:pPr marL="174625" lvl="1" algn="just">
              <a:spcAft>
                <a:spcPct val="20000"/>
              </a:spcAft>
            </a:pPr>
            <a:endParaRPr lang="fr-FR" sz="2400" dirty="0"/>
          </a:p>
          <a:p>
            <a:pPr marL="719138" lvl="1" indent="-544513" algn="just">
              <a:spcAft>
                <a:spcPct val="20000"/>
              </a:spcAft>
              <a:buAutoNum type="arabicParenR"/>
            </a:pPr>
            <a:endParaRPr lang="fr-FR" sz="2400" dirty="0"/>
          </a:p>
          <a:p>
            <a:pPr marL="174625" lvl="1" algn="just">
              <a:spcAft>
                <a:spcPct val="20000"/>
              </a:spcAft>
            </a:pPr>
            <a:r>
              <a:rPr lang="fr-FR" sz="2400" dirty="0"/>
              <a:t>2) Un élément avec rotation longitudinale 180° mini (E/S comprise)</a:t>
            </a:r>
          </a:p>
          <a:p>
            <a:pPr marL="719138" lvl="1" indent="-544513" algn="just">
              <a:spcAft>
                <a:spcPct val="20000"/>
              </a:spcAft>
              <a:buAutoNum type="arabicParenR"/>
            </a:pPr>
            <a:endParaRPr lang="fr-FR" sz="2400" dirty="0"/>
          </a:p>
          <a:p>
            <a:pPr marL="625475" lvl="1" indent="-533400" algn="just">
              <a:spcAft>
                <a:spcPct val="20000"/>
              </a:spcAft>
              <a:buFont typeface="+mj-ea"/>
              <a:buAutoNum type="circleNumDbPlain"/>
            </a:pPr>
            <a:endParaRPr lang="fr-FR" sz="2600" b="1" dirty="0">
              <a:solidFill>
                <a:srgbClr val="FF0000"/>
              </a:solidFill>
            </a:endParaRPr>
          </a:p>
          <a:p>
            <a:pPr marL="92075" lvl="1" algn="just">
              <a:spcAft>
                <a:spcPct val="20000"/>
              </a:spcAft>
            </a:pPr>
            <a:endParaRPr lang="fr-FR" sz="26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005D3DA-A8BB-7F55-BA5C-2997D4F5E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404032"/>
              </p:ext>
            </p:extLst>
          </p:nvPr>
        </p:nvGraphicFramePr>
        <p:xfrm>
          <a:off x="2237472" y="2143407"/>
          <a:ext cx="5383128" cy="1660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782">
                  <a:extLst>
                    <a:ext uri="{9D8B030D-6E8A-4147-A177-3AD203B41FA5}">
                      <a16:colId xmlns:a16="http://schemas.microsoft.com/office/drawing/2014/main" val="903202612"/>
                    </a:ext>
                  </a:extLst>
                </a:gridCol>
                <a:gridCol w="1345782">
                  <a:extLst>
                    <a:ext uri="{9D8B030D-6E8A-4147-A177-3AD203B41FA5}">
                      <a16:colId xmlns:a16="http://schemas.microsoft.com/office/drawing/2014/main" val="4217336352"/>
                    </a:ext>
                  </a:extLst>
                </a:gridCol>
                <a:gridCol w="1345782">
                  <a:extLst>
                    <a:ext uri="{9D8B030D-6E8A-4147-A177-3AD203B41FA5}">
                      <a16:colId xmlns:a16="http://schemas.microsoft.com/office/drawing/2014/main" val="103137729"/>
                    </a:ext>
                  </a:extLst>
                </a:gridCol>
                <a:gridCol w="1345782">
                  <a:extLst>
                    <a:ext uri="{9D8B030D-6E8A-4147-A177-3AD203B41FA5}">
                      <a16:colId xmlns:a16="http://schemas.microsoft.com/office/drawing/2014/main" val="1638554697"/>
                    </a:ext>
                  </a:extLst>
                </a:gridCol>
              </a:tblGrid>
              <a:tr h="47621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Entrée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En cours de mouvement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021033"/>
                  </a:ext>
                </a:extLst>
              </a:tr>
              <a:tr h="5901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811589"/>
                  </a:ext>
                </a:extLst>
              </a:tr>
              <a:tr h="590101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Saut écart à la suspension BS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Saut poisson à la suspension BS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Contre mouvement du pieds mains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Retrait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24446"/>
                  </a:ext>
                </a:extLst>
              </a:tr>
            </a:tbl>
          </a:graphicData>
        </a:graphic>
      </p:graphicFrame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4D118768-3209-1B6F-4507-C3EE15096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556767"/>
              </p:ext>
            </p:extLst>
          </p:nvPr>
        </p:nvGraphicFramePr>
        <p:xfrm>
          <a:off x="791386" y="2403967"/>
          <a:ext cx="139792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929">
                  <a:extLst>
                    <a:ext uri="{9D8B030D-6E8A-4147-A177-3AD203B41FA5}">
                      <a16:colId xmlns:a16="http://schemas.microsoft.com/office/drawing/2014/main" val="309302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u="sng" dirty="0">
                          <a:solidFill>
                            <a:schemeClr val="tx1"/>
                          </a:solidFill>
                        </a:rPr>
                        <a:t>Exemples :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934171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00000000-0008-0000-0100-00003F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69" y="2700451"/>
            <a:ext cx="507857" cy="46690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0000000-0008-0000-0100-00003E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51" y="2715042"/>
            <a:ext cx="507857" cy="45231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000000-0008-0000-0100-00005C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88" y="2740293"/>
            <a:ext cx="549628" cy="4669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100-00004D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862" y="2765864"/>
            <a:ext cx="760715" cy="401488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BB39D29-948F-78B4-323E-EC845AD81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397014"/>
              </p:ext>
            </p:extLst>
          </p:nvPr>
        </p:nvGraphicFramePr>
        <p:xfrm>
          <a:off x="2234387" y="4438497"/>
          <a:ext cx="7663625" cy="1660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305">
                  <a:extLst>
                    <a:ext uri="{9D8B030D-6E8A-4147-A177-3AD203B41FA5}">
                      <a16:colId xmlns:a16="http://schemas.microsoft.com/office/drawing/2014/main" val="903202612"/>
                    </a:ext>
                  </a:extLst>
                </a:gridCol>
                <a:gridCol w="1273305">
                  <a:extLst>
                    <a:ext uri="{9D8B030D-6E8A-4147-A177-3AD203B41FA5}">
                      <a16:colId xmlns:a16="http://schemas.microsoft.com/office/drawing/2014/main" val="4217336352"/>
                    </a:ext>
                  </a:extLst>
                </a:gridCol>
                <a:gridCol w="1273305">
                  <a:extLst>
                    <a:ext uri="{9D8B030D-6E8A-4147-A177-3AD203B41FA5}">
                      <a16:colId xmlns:a16="http://schemas.microsoft.com/office/drawing/2014/main" val="103137729"/>
                    </a:ext>
                  </a:extLst>
                </a:gridCol>
                <a:gridCol w="1273305">
                  <a:extLst>
                    <a:ext uri="{9D8B030D-6E8A-4147-A177-3AD203B41FA5}">
                      <a16:colId xmlns:a16="http://schemas.microsoft.com/office/drawing/2014/main" val="1638554697"/>
                    </a:ext>
                  </a:extLst>
                </a:gridCol>
                <a:gridCol w="1273305">
                  <a:extLst>
                    <a:ext uri="{9D8B030D-6E8A-4147-A177-3AD203B41FA5}">
                      <a16:colId xmlns:a16="http://schemas.microsoft.com/office/drawing/2014/main" val="2230074858"/>
                    </a:ext>
                  </a:extLst>
                </a:gridCol>
                <a:gridCol w="1297100">
                  <a:extLst>
                    <a:ext uri="{9D8B030D-6E8A-4147-A177-3AD203B41FA5}">
                      <a16:colId xmlns:a16="http://schemas.microsoft.com/office/drawing/2014/main" val="3073951540"/>
                    </a:ext>
                  </a:extLst>
                </a:gridCol>
              </a:tblGrid>
              <a:tr h="47621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Entrée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En cours de mouvement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Sortie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021033"/>
                  </a:ext>
                </a:extLst>
              </a:tr>
              <a:tr h="5901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811589"/>
                  </a:ext>
                </a:extLst>
              </a:tr>
              <a:tr h="590101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Saut ½ tour bascule BI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/>
                        <a:t>Saut ½ tour bascule BS</a:t>
                      </a:r>
                    </a:p>
                    <a:p>
                      <a:pPr algn="ctr"/>
                      <a:endParaRPr lang="fr-FR" sz="11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err="1"/>
                        <a:t>Shushunova</a:t>
                      </a:r>
                      <a:endParaRPr lang="fr-FR" sz="11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ATR carpé ½ tour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Salto AR Gr ½ tour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Salto AR tendu vrille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945651"/>
                  </a:ext>
                </a:extLst>
              </a:tr>
            </a:tbl>
          </a:graphicData>
        </a:graphic>
      </p:graphicFrame>
      <p:graphicFrame>
        <p:nvGraphicFramePr>
          <p:cNvPr id="12" name="Tableau 6">
            <a:extLst>
              <a:ext uri="{FF2B5EF4-FFF2-40B4-BE49-F238E27FC236}">
                <a16:creationId xmlns:a16="http://schemas.microsoft.com/office/drawing/2014/main" id="{F96BFE25-1A8D-7AF2-EE87-EAE8AB306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5838"/>
              </p:ext>
            </p:extLst>
          </p:nvPr>
        </p:nvGraphicFramePr>
        <p:xfrm>
          <a:off x="790626" y="4786233"/>
          <a:ext cx="139792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929">
                  <a:extLst>
                    <a:ext uri="{9D8B030D-6E8A-4147-A177-3AD203B41FA5}">
                      <a16:colId xmlns:a16="http://schemas.microsoft.com/office/drawing/2014/main" val="309302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u="sng" dirty="0">
                          <a:solidFill>
                            <a:schemeClr val="tx1"/>
                          </a:solidFill>
                        </a:rPr>
                        <a:t>Exemples :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934171"/>
                  </a:ext>
                </a:extLst>
              </a:tr>
            </a:tbl>
          </a:graphicData>
        </a:graphic>
      </p:graphicFrame>
      <p:pic>
        <p:nvPicPr>
          <p:cNvPr id="13" name="Image 12">
            <a:extLst>
              <a:ext uri="{FF2B5EF4-FFF2-40B4-BE49-F238E27FC236}">
                <a16:creationId xmlns:a16="http://schemas.microsoft.com/office/drawing/2014/main" id="{00000000-0008-0000-0100-00001F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998" y="4885572"/>
            <a:ext cx="533474" cy="5430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000000-0008-0000-0100-00002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076" y="4963388"/>
            <a:ext cx="399896" cy="46518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0000000-0008-0000-0100-000019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592" y="4989514"/>
            <a:ext cx="874336" cy="44898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483" y="4963388"/>
            <a:ext cx="414012" cy="48160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0000000-0008-0000-0100-0000360000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485" y="4994395"/>
            <a:ext cx="739739" cy="43922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0000000-0008-0000-0100-0000390000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350" y="4994395"/>
            <a:ext cx="651056" cy="39903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1C3FBE0-0E00-D56F-DEDD-87E14C20AF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74781" y="474489"/>
            <a:ext cx="544523" cy="81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9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6EDCD0-4E08-9F19-61A2-617DF1175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/>
              <a:t>Exigences de composition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697971-0FFE-909D-CC12-B168FA182CF9}"/>
              </a:ext>
            </a:extLst>
          </p:cNvPr>
          <p:cNvSpPr/>
          <p:nvPr/>
        </p:nvSpPr>
        <p:spPr>
          <a:xfrm>
            <a:off x="283918" y="1375497"/>
            <a:ext cx="9763193" cy="5306730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marL="719138" lvl="1" indent="-544513" algn="just">
              <a:spcAft>
                <a:spcPct val="20000"/>
              </a:spcAft>
            </a:pPr>
            <a:r>
              <a:rPr lang="fr-FR" sz="2400" dirty="0"/>
              <a:t>3)   Une bascule en cours de mouvement </a:t>
            </a:r>
          </a:p>
          <a:p>
            <a:pPr marL="719138" lvl="1" indent="-544513" algn="just">
              <a:spcAft>
                <a:spcPct val="20000"/>
              </a:spcAft>
              <a:buAutoNum type="arabicParenR"/>
            </a:pPr>
            <a:endParaRPr lang="fr-FR" sz="2400" dirty="0"/>
          </a:p>
          <a:p>
            <a:pPr marL="719138" lvl="1" indent="-544513" algn="just">
              <a:spcAft>
                <a:spcPct val="20000"/>
              </a:spcAft>
              <a:buAutoNum type="arabicParenR"/>
            </a:pPr>
            <a:endParaRPr lang="fr-FR" sz="2400" dirty="0"/>
          </a:p>
          <a:p>
            <a:pPr marL="174625" lvl="1" algn="just">
              <a:spcAft>
                <a:spcPct val="20000"/>
              </a:spcAft>
            </a:pPr>
            <a:endParaRPr lang="fr-FR" sz="1400" dirty="0"/>
          </a:p>
          <a:p>
            <a:pPr marL="174625" lvl="1" algn="just">
              <a:spcAft>
                <a:spcPct val="20000"/>
              </a:spcAft>
            </a:pPr>
            <a:endParaRPr lang="fr-FR" sz="1400" dirty="0"/>
          </a:p>
          <a:p>
            <a:pPr marL="174625" lvl="1" algn="just">
              <a:spcAft>
                <a:spcPct val="20000"/>
              </a:spcAft>
            </a:pPr>
            <a:endParaRPr lang="fr-FR" sz="1400" dirty="0"/>
          </a:p>
          <a:p>
            <a:pPr marL="719138" lvl="1" indent="-544513" algn="just">
              <a:spcAft>
                <a:spcPct val="20000"/>
              </a:spcAft>
              <a:buAutoNum type="arabicParenR" startAt="4"/>
            </a:pPr>
            <a:r>
              <a:rPr lang="fr-FR" sz="2400" dirty="0"/>
              <a:t>Un tour autour d’une barre exécuté par une difficulté 6ème</a:t>
            </a:r>
          </a:p>
          <a:p>
            <a:pPr marL="719138" lvl="1" indent="-544513" algn="just">
              <a:spcAft>
                <a:spcPct val="20000"/>
              </a:spcAft>
              <a:buAutoNum type="arabicParenR" startAt="4"/>
            </a:pPr>
            <a:endParaRPr lang="fr-FR" sz="2400" dirty="0"/>
          </a:p>
          <a:p>
            <a:pPr marL="719138" lvl="1" indent="-544513" algn="just">
              <a:spcAft>
                <a:spcPct val="20000"/>
              </a:spcAft>
              <a:buAutoNum type="arabicParenR" startAt="4"/>
            </a:pPr>
            <a:endParaRPr lang="fr-FR" sz="2400" dirty="0"/>
          </a:p>
          <a:p>
            <a:pPr marL="719138" lvl="1" indent="-544513" algn="just">
              <a:spcAft>
                <a:spcPct val="20000"/>
              </a:spcAft>
              <a:buAutoNum type="arabicParenR" startAt="4"/>
            </a:pPr>
            <a:endParaRPr lang="fr-FR" sz="2400" dirty="0"/>
          </a:p>
          <a:p>
            <a:pPr marL="719138" lvl="1" indent="-544513" algn="just">
              <a:spcAft>
                <a:spcPct val="20000"/>
              </a:spcAft>
            </a:pPr>
            <a:endParaRPr lang="fr-FR" sz="2400" dirty="0"/>
          </a:p>
          <a:p>
            <a:pPr marL="625475" lvl="1" indent="-533400" algn="just">
              <a:spcAft>
                <a:spcPct val="20000"/>
              </a:spcAft>
              <a:buFont typeface="+mj-ea"/>
              <a:buAutoNum type="circleNumDbPlain"/>
            </a:pPr>
            <a:endParaRPr lang="fr-FR" sz="2600" b="1" dirty="0">
              <a:solidFill>
                <a:srgbClr val="FF0000"/>
              </a:solidFill>
            </a:endParaRPr>
          </a:p>
          <a:p>
            <a:pPr marL="92075" lvl="1" algn="just">
              <a:spcAft>
                <a:spcPct val="20000"/>
              </a:spcAft>
            </a:pPr>
            <a:endParaRPr lang="fr-FR" sz="26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005D3DA-A8BB-7F55-BA5C-2997D4F5E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854173"/>
              </p:ext>
            </p:extLst>
          </p:nvPr>
        </p:nvGraphicFramePr>
        <p:xfrm>
          <a:off x="2312636" y="1866141"/>
          <a:ext cx="5413950" cy="1656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782">
                  <a:extLst>
                    <a:ext uri="{9D8B030D-6E8A-4147-A177-3AD203B41FA5}">
                      <a16:colId xmlns:a16="http://schemas.microsoft.com/office/drawing/2014/main" val="903202612"/>
                    </a:ext>
                  </a:extLst>
                </a:gridCol>
                <a:gridCol w="1345782">
                  <a:extLst>
                    <a:ext uri="{9D8B030D-6E8A-4147-A177-3AD203B41FA5}">
                      <a16:colId xmlns:a16="http://schemas.microsoft.com/office/drawing/2014/main" val="4217336352"/>
                    </a:ext>
                  </a:extLst>
                </a:gridCol>
                <a:gridCol w="1345782">
                  <a:extLst>
                    <a:ext uri="{9D8B030D-6E8A-4147-A177-3AD203B41FA5}">
                      <a16:colId xmlns:a16="http://schemas.microsoft.com/office/drawing/2014/main" val="103137729"/>
                    </a:ext>
                  </a:extLst>
                </a:gridCol>
                <a:gridCol w="1376604">
                  <a:extLst>
                    <a:ext uri="{9D8B030D-6E8A-4147-A177-3AD203B41FA5}">
                      <a16:colId xmlns:a16="http://schemas.microsoft.com/office/drawing/2014/main" val="1638554697"/>
                    </a:ext>
                  </a:extLst>
                </a:gridCol>
              </a:tblGrid>
              <a:tr h="47621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Après l’entrée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Après un élément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021033"/>
                  </a:ext>
                </a:extLst>
              </a:tr>
              <a:tr h="5901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811589"/>
                  </a:ext>
                </a:extLst>
              </a:tr>
              <a:tr h="590101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Saut poisson à la suspension BS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Bascule BS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Retrait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Bascule BI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298669"/>
                  </a:ext>
                </a:extLst>
              </a:tr>
            </a:tbl>
          </a:graphicData>
        </a:graphic>
      </p:graphicFrame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4D118768-3209-1B6F-4507-C3EE15096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644668"/>
              </p:ext>
            </p:extLst>
          </p:nvPr>
        </p:nvGraphicFramePr>
        <p:xfrm>
          <a:off x="836082" y="2467293"/>
          <a:ext cx="139792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929">
                  <a:extLst>
                    <a:ext uri="{9D8B030D-6E8A-4147-A177-3AD203B41FA5}">
                      <a16:colId xmlns:a16="http://schemas.microsoft.com/office/drawing/2014/main" val="309302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u="sng" dirty="0">
                          <a:solidFill>
                            <a:schemeClr val="tx1"/>
                          </a:solidFill>
                        </a:rPr>
                        <a:t>Exemples :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934171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00000000-0008-0000-0100-00003E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28" y="2426558"/>
            <a:ext cx="507857" cy="45231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100-00004D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03" y="2451969"/>
            <a:ext cx="760715" cy="401488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BB39D29-948F-78B4-323E-EC845AD81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097528"/>
              </p:ext>
            </p:extLst>
          </p:nvPr>
        </p:nvGraphicFramePr>
        <p:xfrm>
          <a:off x="2282473" y="4081879"/>
          <a:ext cx="5988224" cy="195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056">
                  <a:extLst>
                    <a:ext uri="{9D8B030D-6E8A-4147-A177-3AD203B41FA5}">
                      <a16:colId xmlns:a16="http://schemas.microsoft.com/office/drawing/2014/main" val="903202612"/>
                    </a:ext>
                  </a:extLst>
                </a:gridCol>
                <a:gridCol w="1497056">
                  <a:extLst>
                    <a:ext uri="{9D8B030D-6E8A-4147-A177-3AD203B41FA5}">
                      <a16:colId xmlns:a16="http://schemas.microsoft.com/office/drawing/2014/main" val="4217336352"/>
                    </a:ext>
                  </a:extLst>
                </a:gridCol>
                <a:gridCol w="1497056">
                  <a:extLst>
                    <a:ext uri="{9D8B030D-6E8A-4147-A177-3AD203B41FA5}">
                      <a16:colId xmlns:a16="http://schemas.microsoft.com/office/drawing/2014/main" val="103137729"/>
                    </a:ext>
                  </a:extLst>
                </a:gridCol>
                <a:gridCol w="1497056">
                  <a:extLst>
                    <a:ext uri="{9D8B030D-6E8A-4147-A177-3AD203B41FA5}">
                      <a16:colId xmlns:a16="http://schemas.microsoft.com/office/drawing/2014/main" val="2230074858"/>
                    </a:ext>
                  </a:extLst>
                </a:gridCol>
              </a:tblGrid>
              <a:tr h="47621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Tours AR ou AV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Grands Tours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021033"/>
                  </a:ext>
                </a:extLst>
              </a:tr>
              <a:tr h="5901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811589"/>
                  </a:ext>
                </a:extLst>
              </a:tr>
              <a:tr h="590101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Elan circulaire carpé en AR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Tour AR libre 45°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Elan circulaire carpé en AV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Soleil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208007"/>
                  </a:ext>
                </a:extLst>
              </a:tr>
            </a:tbl>
          </a:graphicData>
        </a:graphic>
      </p:graphicFrame>
      <p:graphicFrame>
        <p:nvGraphicFramePr>
          <p:cNvPr id="12" name="Tableau 6">
            <a:extLst>
              <a:ext uri="{FF2B5EF4-FFF2-40B4-BE49-F238E27FC236}">
                <a16:creationId xmlns:a16="http://schemas.microsoft.com/office/drawing/2014/main" id="{F96BFE25-1A8D-7AF2-EE87-EAE8AB306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473416"/>
              </p:ext>
            </p:extLst>
          </p:nvPr>
        </p:nvGraphicFramePr>
        <p:xfrm>
          <a:off x="799950" y="4672977"/>
          <a:ext cx="139792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929">
                  <a:extLst>
                    <a:ext uri="{9D8B030D-6E8A-4147-A177-3AD203B41FA5}">
                      <a16:colId xmlns:a16="http://schemas.microsoft.com/office/drawing/2014/main" val="309302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u="sng" dirty="0">
                          <a:solidFill>
                            <a:schemeClr val="tx1"/>
                          </a:solidFill>
                        </a:rPr>
                        <a:t>Exemples :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934171"/>
                  </a:ext>
                </a:extLst>
              </a:tr>
            </a:tbl>
          </a:graphicData>
        </a:graphic>
      </p:graphicFrame>
      <p:pic>
        <p:nvPicPr>
          <p:cNvPr id="19" name="Image 18">
            <a:extLst>
              <a:ext uri="{FF2B5EF4-FFF2-40B4-BE49-F238E27FC236}">
                <a16:creationId xmlns:a16="http://schemas.microsoft.com/office/drawing/2014/main" id="{00000000-0008-0000-0100-000011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25" y="2396319"/>
            <a:ext cx="325346" cy="45231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0000000-0008-0000-0100-00000E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96" y="2410861"/>
            <a:ext cx="351596" cy="44535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0000000-0008-0000-0100-00000F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10" y="4898776"/>
            <a:ext cx="481625" cy="45004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0000000-0008-0000-0100-00002A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77" y="4907771"/>
            <a:ext cx="428685" cy="47911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0000000-0008-0000-0100-000014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430" y="4941357"/>
            <a:ext cx="449561" cy="427083"/>
          </a:xfrm>
          <a:prstGeom prst="rect">
            <a:avLst/>
          </a:prstGeom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394E50F9-45B9-A8EF-F62B-9BDD4043C707}"/>
              </a:ext>
            </a:extLst>
          </p:cNvPr>
          <p:cNvSpPr/>
          <p:nvPr/>
        </p:nvSpPr>
        <p:spPr>
          <a:xfrm>
            <a:off x="3830856" y="2172268"/>
            <a:ext cx="896773" cy="82489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33F6138A-8274-14D6-4338-B115ED14CFB5}"/>
              </a:ext>
            </a:extLst>
          </p:cNvPr>
          <p:cNvSpPr/>
          <p:nvPr/>
        </p:nvSpPr>
        <p:spPr>
          <a:xfrm>
            <a:off x="6452479" y="2240265"/>
            <a:ext cx="896773" cy="82489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0000000-0008-0000-0100-000028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983" y="4889987"/>
            <a:ext cx="578992" cy="48533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68C0530-7B38-6135-871E-0068973721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74781" y="474489"/>
            <a:ext cx="544523" cy="81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6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6EDCD0-4E08-9F19-61A2-617DF1175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/>
              <a:t>Exigences de composition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697971-0FFE-909D-CC12-B168FA182CF9}"/>
              </a:ext>
            </a:extLst>
          </p:cNvPr>
          <p:cNvSpPr/>
          <p:nvPr/>
        </p:nvSpPr>
        <p:spPr>
          <a:xfrm>
            <a:off x="283918" y="1375497"/>
            <a:ext cx="9763193" cy="2352075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marL="719138" lvl="1" indent="-544513" algn="just">
              <a:spcAft>
                <a:spcPct val="20000"/>
              </a:spcAft>
            </a:pPr>
            <a:r>
              <a:rPr lang="fr-FR" sz="2400" dirty="0"/>
              <a:t>5)    Un passage du corps en arrière  à l’horizontale minimum</a:t>
            </a:r>
          </a:p>
          <a:p>
            <a:pPr marL="625475" lvl="1" indent="-533400" algn="just">
              <a:spcAft>
                <a:spcPct val="20000"/>
              </a:spcAft>
              <a:buFont typeface="+mj-ea"/>
              <a:buAutoNum type="circleNumDbPlain"/>
            </a:pPr>
            <a:endParaRPr lang="fr-FR" sz="2600" b="1" dirty="0">
              <a:solidFill>
                <a:srgbClr val="FF0000"/>
              </a:solidFill>
            </a:endParaRPr>
          </a:p>
          <a:p>
            <a:pPr marL="719138" lvl="1" indent="-544513" algn="just">
              <a:spcAft>
                <a:spcPct val="20000"/>
              </a:spcAft>
              <a:buAutoNum type="arabicParenR" startAt="4"/>
            </a:pPr>
            <a:endParaRPr lang="fr-FR" sz="2400" dirty="0"/>
          </a:p>
          <a:p>
            <a:pPr marL="625475" lvl="1" indent="-533400" algn="just">
              <a:spcAft>
                <a:spcPct val="20000"/>
              </a:spcAft>
              <a:buFont typeface="+mj-ea"/>
              <a:buAutoNum type="circleNumDbPlain"/>
            </a:pPr>
            <a:endParaRPr lang="fr-FR" sz="2600" b="1" dirty="0">
              <a:solidFill>
                <a:srgbClr val="FF0000"/>
              </a:solidFill>
            </a:endParaRPr>
          </a:p>
          <a:p>
            <a:pPr marL="92075" lvl="1" algn="just">
              <a:spcAft>
                <a:spcPct val="20000"/>
              </a:spcAft>
            </a:pPr>
            <a:endParaRPr lang="fr-FR" sz="2600" b="1" dirty="0">
              <a:solidFill>
                <a:srgbClr val="FF0000"/>
              </a:solidFill>
            </a:endParaRPr>
          </a:p>
        </p:txBody>
      </p:sp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98D57E91-F0BF-FA2B-FD2B-AA70867A71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532629"/>
              </p:ext>
            </p:extLst>
          </p:nvPr>
        </p:nvGraphicFramePr>
        <p:xfrm>
          <a:off x="2419870" y="2018378"/>
          <a:ext cx="5093220" cy="1656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70">
                  <a:extLst>
                    <a:ext uri="{9D8B030D-6E8A-4147-A177-3AD203B41FA5}">
                      <a16:colId xmlns:a16="http://schemas.microsoft.com/office/drawing/2014/main" val="903202612"/>
                    </a:ext>
                  </a:extLst>
                </a:gridCol>
                <a:gridCol w="1189240">
                  <a:extLst>
                    <a:ext uri="{9D8B030D-6E8A-4147-A177-3AD203B41FA5}">
                      <a16:colId xmlns:a16="http://schemas.microsoft.com/office/drawing/2014/main" val="4217336352"/>
                    </a:ext>
                  </a:extLst>
                </a:gridCol>
                <a:gridCol w="1273305">
                  <a:extLst>
                    <a:ext uri="{9D8B030D-6E8A-4147-A177-3AD203B41FA5}">
                      <a16:colId xmlns:a16="http://schemas.microsoft.com/office/drawing/2014/main" val="103137729"/>
                    </a:ext>
                  </a:extLst>
                </a:gridCol>
                <a:gridCol w="1273305">
                  <a:extLst>
                    <a:ext uri="{9D8B030D-6E8A-4147-A177-3AD203B41FA5}">
                      <a16:colId xmlns:a16="http://schemas.microsoft.com/office/drawing/2014/main" val="2230074858"/>
                    </a:ext>
                  </a:extLst>
                </a:gridCol>
              </a:tblGrid>
              <a:tr h="476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Prise d’élan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Passage dans l’élément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021033"/>
                  </a:ext>
                </a:extLst>
              </a:tr>
              <a:tr h="590101">
                <a:tc>
                  <a:txBody>
                    <a:bodyPr/>
                    <a:lstStyle/>
                    <a:p>
                      <a:r>
                        <a:rPr lang="fr-FR" dirty="0"/>
                        <a:t>          </a:t>
                      </a:r>
                      <a:r>
                        <a:rPr lang="fr-FR" sz="1600" dirty="0"/>
                        <a:t>45°</a:t>
                      </a:r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811589"/>
                  </a:ext>
                </a:extLst>
              </a:tr>
              <a:tr h="590101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Prise d’élan 45° (5</a:t>
                      </a:r>
                      <a:r>
                        <a:rPr lang="fr-FR" sz="1100" b="1" baseline="30000" dirty="0"/>
                        <a:t>ème</a:t>
                      </a:r>
                      <a:r>
                        <a:rPr lang="fr-FR" sz="1100" b="1" dirty="0"/>
                        <a:t>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ATR carpé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Tour AR libre 45°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Soleil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579070"/>
                  </a:ext>
                </a:extLst>
              </a:tr>
            </a:tbl>
          </a:graphicData>
        </a:graphic>
      </p:graphicFrame>
      <p:graphicFrame>
        <p:nvGraphicFramePr>
          <p:cNvPr id="30" name="Tableau 6">
            <a:extLst>
              <a:ext uri="{FF2B5EF4-FFF2-40B4-BE49-F238E27FC236}">
                <a16:creationId xmlns:a16="http://schemas.microsoft.com/office/drawing/2014/main" id="{9950C610-72F9-DA5B-ABFB-71027E510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288968"/>
              </p:ext>
            </p:extLst>
          </p:nvPr>
        </p:nvGraphicFramePr>
        <p:xfrm>
          <a:off x="887903" y="2551533"/>
          <a:ext cx="139792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929">
                  <a:extLst>
                    <a:ext uri="{9D8B030D-6E8A-4147-A177-3AD203B41FA5}">
                      <a16:colId xmlns:a16="http://schemas.microsoft.com/office/drawing/2014/main" val="309302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u="sng" dirty="0">
                          <a:solidFill>
                            <a:schemeClr val="tx1"/>
                          </a:solidFill>
                        </a:rPr>
                        <a:t>Exemples :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934171"/>
                  </a:ext>
                </a:extLst>
              </a:tr>
            </a:tbl>
          </a:graphicData>
        </a:graphic>
      </p:graphicFrame>
      <p:pic>
        <p:nvPicPr>
          <p:cNvPr id="31" name="Image 30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517" y="2549964"/>
            <a:ext cx="344311" cy="490644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D4F1E13E-EC0B-36EE-DDB8-BD45ECE38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19" y="2547548"/>
            <a:ext cx="481625" cy="45004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98541DE-38E7-73B7-DD2F-31978A0ED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780" y="2560720"/>
            <a:ext cx="449561" cy="42708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3FBBEA7E-E626-B5F6-4BFA-029A9B086A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786" y="2551533"/>
            <a:ext cx="344311" cy="52906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8790014-DD00-CD67-BF71-955569586E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4781" y="474489"/>
            <a:ext cx="544523" cy="81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3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ACA48-A494-7A80-D150-F0390209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none" dirty="0"/>
              <a:t>Familles de difficultés 6èmes 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28DE971-14B1-2464-30A8-D35BF50D1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020327"/>
              </p:ext>
            </p:extLst>
          </p:nvPr>
        </p:nvGraphicFramePr>
        <p:xfrm>
          <a:off x="468313" y="2828792"/>
          <a:ext cx="9791700" cy="1645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790">
                  <a:extLst>
                    <a:ext uri="{9D8B030D-6E8A-4147-A177-3AD203B41FA5}">
                      <a16:colId xmlns:a16="http://schemas.microsoft.com/office/drawing/2014/main" val="2761735709"/>
                    </a:ext>
                  </a:extLst>
                </a:gridCol>
                <a:gridCol w="1027416">
                  <a:extLst>
                    <a:ext uri="{9D8B030D-6E8A-4147-A177-3AD203B41FA5}">
                      <a16:colId xmlns:a16="http://schemas.microsoft.com/office/drawing/2014/main" val="1637493293"/>
                    </a:ext>
                  </a:extLst>
                </a:gridCol>
                <a:gridCol w="1027415">
                  <a:extLst>
                    <a:ext uri="{9D8B030D-6E8A-4147-A177-3AD203B41FA5}">
                      <a16:colId xmlns:a16="http://schemas.microsoft.com/office/drawing/2014/main" val="1043732549"/>
                    </a:ext>
                  </a:extLst>
                </a:gridCol>
                <a:gridCol w="1027416">
                  <a:extLst>
                    <a:ext uri="{9D8B030D-6E8A-4147-A177-3AD203B41FA5}">
                      <a16:colId xmlns:a16="http://schemas.microsoft.com/office/drawing/2014/main" val="2763624445"/>
                    </a:ext>
                  </a:extLst>
                </a:gridCol>
                <a:gridCol w="1027416">
                  <a:extLst>
                    <a:ext uri="{9D8B030D-6E8A-4147-A177-3AD203B41FA5}">
                      <a16:colId xmlns:a16="http://schemas.microsoft.com/office/drawing/2014/main" val="2118347821"/>
                    </a:ext>
                  </a:extLst>
                </a:gridCol>
                <a:gridCol w="1027416">
                  <a:extLst>
                    <a:ext uri="{9D8B030D-6E8A-4147-A177-3AD203B41FA5}">
                      <a16:colId xmlns:a16="http://schemas.microsoft.com/office/drawing/2014/main" val="4238307134"/>
                    </a:ext>
                  </a:extLst>
                </a:gridCol>
                <a:gridCol w="1027415">
                  <a:extLst>
                    <a:ext uri="{9D8B030D-6E8A-4147-A177-3AD203B41FA5}">
                      <a16:colId xmlns:a16="http://schemas.microsoft.com/office/drawing/2014/main" val="2597637312"/>
                    </a:ext>
                  </a:extLst>
                </a:gridCol>
                <a:gridCol w="1027416">
                  <a:extLst>
                    <a:ext uri="{9D8B030D-6E8A-4147-A177-3AD203B41FA5}">
                      <a16:colId xmlns:a16="http://schemas.microsoft.com/office/drawing/2014/main" val="759927526"/>
                    </a:ext>
                  </a:extLst>
                </a:gridCol>
              </a:tblGrid>
              <a:tr h="851863">
                <a:tc rowSpan="2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6-1  Entrées &amp; Bascules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35779"/>
                  </a:ext>
                </a:extLst>
              </a:tr>
              <a:tr h="793798">
                <a:tc v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Saut Groupé à la suspension BS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Saut écart à la suspension BS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Balade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Saut ½ tour bascule BI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Saut 1 tour bascule BI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Saut ½ tour bascule BS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Poisson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889340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00000000-0008-0000-0100-00003F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489" y="2946463"/>
            <a:ext cx="590632" cy="5430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000000-0008-0000-0100-00003E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924" y="2933238"/>
            <a:ext cx="609685" cy="54300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47" y="2946463"/>
            <a:ext cx="581106" cy="543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000000-0008-0000-0100-00000D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549" y="2946462"/>
            <a:ext cx="533474" cy="5430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100-00001F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418" y="2946461"/>
            <a:ext cx="533474" cy="543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000000-0008-0000-0100-000041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85" y="2946463"/>
            <a:ext cx="969667" cy="5165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0000000-0008-0000-0100-000020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597" y="2920014"/>
            <a:ext cx="466790" cy="543001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3DE8B71-F85F-B4EC-E435-D52080E86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109560"/>
              </p:ext>
            </p:extLst>
          </p:nvPr>
        </p:nvGraphicFramePr>
        <p:xfrm>
          <a:off x="436383" y="4602395"/>
          <a:ext cx="7736869" cy="1441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790">
                  <a:extLst>
                    <a:ext uri="{9D8B030D-6E8A-4147-A177-3AD203B41FA5}">
                      <a16:colId xmlns:a16="http://schemas.microsoft.com/office/drawing/2014/main" val="2761735709"/>
                    </a:ext>
                  </a:extLst>
                </a:gridCol>
                <a:gridCol w="1027416">
                  <a:extLst>
                    <a:ext uri="{9D8B030D-6E8A-4147-A177-3AD203B41FA5}">
                      <a16:colId xmlns:a16="http://schemas.microsoft.com/office/drawing/2014/main" val="1637493293"/>
                    </a:ext>
                  </a:extLst>
                </a:gridCol>
                <a:gridCol w="1027415">
                  <a:extLst>
                    <a:ext uri="{9D8B030D-6E8A-4147-A177-3AD203B41FA5}">
                      <a16:colId xmlns:a16="http://schemas.microsoft.com/office/drawing/2014/main" val="1043732549"/>
                    </a:ext>
                  </a:extLst>
                </a:gridCol>
                <a:gridCol w="1027416">
                  <a:extLst>
                    <a:ext uri="{9D8B030D-6E8A-4147-A177-3AD203B41FA5}">
                      <a16:colId xmlns:a16="http://schemas.microsoft.com/office/drawing/2014/main" val="2763624445"/>
                    </a:ext>
                  </a:extLst>
                </a:gridCol>
                <a:gridCol w="1027416">
                  <a:extLst>
                    <a:ext uri="{9D8B030D-6E8A-4147-A177-3AD203B41FA5}">
                      <a16:colId xmlns:a16="http://schemas.microsoft.com/office/drawing/2014/main" val="2118347821"/>
                    </a:ext>
                  </a:extLst>
                </a:gridCol>
                <a:gridCol w="1027416">
                  <a:extLst>
                    <a:ext uri="{9D8B030D-6E8A-4147-A177-3AD203B41FA5}">
                      <a16:colId xmlns:a16="http://schemas.microsoft.com/office/drawing/2014/main" val="4238307134"/>
                    </a:ext>
                  </a:extLst>
                </a:gridCol>
              </a:tblGrid>
              <a:tr h="710317">
                <a:tc rowSpan="2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6-2 Lâchers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35779"/>
                  </a:ext>
                </a:extLst>
              </a:tr>
              <a:tr h="710317">
                <a:tc v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Retrait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Retrait ATR (tolérance 10 à 20°)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 err="1"/>
                        <a:t>Shushunova</a:t>
                      </a:r>
                      <a:endParaRPr lang="fr-FR" sz="105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 err="1"/>
                        <a:t>Shushunova</a:t>
                      </a:r>
                      <a:r>
                        <a:rPr lang="fr-FR" sz="1050" b="1" dirty="0"/>
                        <a:t> du pied mains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 err="1"/>
                        <a:t>Shushunova</a:t>
                      </a:r>
                      <a:r>
                        <a:rPr lang="fr-FR" sz="1050" b="1" dirty="0"/>
                        <a:t> ATR (tolérance 10 à 20°)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889340"/>
                  </a:ext>
                </a:extLst>
              </a:tr>
            </a:tbl>
          </a:graphicData>
        </a:graphic>
      </p:graphicFrame>
      <p:pic>
        <p:nvPicPr>
          <p:cNvPr id="47" name="Image 46">
            <a:extLst>
              <a:ext uri="{FF2B5EF4-FFF2-40B4-BE49-F238E27FC236}">
                <a16:creationId xmlns:a16="http://schemas.microsoft.com/office/drawing/2014/main" id="{7FB12331-DC38-0E1C-A55F-6422AB7AC5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31" y="4734902"/>
            <a:ext cx="952633" cy="502779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24129F11-62D7-380C-19DB-978D3270CA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07" y="4734902"/>
            <a:ext cx="800213" cy="456122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C1C50A25-13F5-008B-7ED1-BEB4A2212C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369" y="4734902"/>
            <a:ext cx="885153" cy="454538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896A88EC-565A-7F23-634E-9A656777A7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418" y="4662709"/>
            <a:ext cx="800212" cy="543001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903D7273-A2D0-543F-6783-352EEE9B0E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476" y="4701278"/>
            <a:ext cx="899030" cy="465861"/>
          </a:xfrm>
          <a:prstGeom prst="rect">
            <a:avLst/>
          </a:prstGeom>
        </p:spPr>
      </p:pic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A286E711-0A19-1315-EE6F-DF64E7126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682086"/>
              </p:ext>
            </p:extLst>
          </p:nvPr>
        </p:nvGraphicFramePr>
        <p:xfrm>
          <a:off x="468313" y="1370749"/>
          <a:ext cx="9791700" cy="85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901">
                  <a:extLst>
                    <a:ext uri="{9D8B030D-6E8A-4147-A177-3AD203B41FA5}">
                      <a16:colId xmlns:a16="http://schemas.microsoft.com/office/drawing/2014/main" val="1637493293"/>
                    </a:ext>
                  </a:extLst>
                </a:gridCol>
                <a:gridCol w="3263898">
                  <a:extLst>
                    <a:ext uri="{9D8B030D-6E8A-4147-A177-3AD203B41FA5}">
                      <a16:colId xmlns:a16="http://schemas.microsoft.com/office/drawing/2014/main" val="1043732549"/>
                    </a:ext>
                  </a:extLst>
                </a:gridCol>
                <a:gridCol w="3263901">
                  <a:extLst>
                    <a:ext uri="{9D8B030D-6E8A-4147-A177-3AD203B41FA5}">
                      <a16:colId xmlns:a16="http://schemas.microsoft.com/office/drawing/2014/main" val="2763624445"/>
                    </a:ext>
                  </a:extLst>
                </a:gridCol>
              </a:tblGrid>
              <a:tr h="8540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Elément non bonifié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Elément bonifié à 0,30 Pt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Elément bonifié à 0,50 Pt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35779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A0832608-9164-0FA1-9971-7EAE449AE783}"/>
              </a:ext>
            </a:extLst>
          </p:cNvPr>
          <p:cNvSpPr/>
          <p:nvPr/>
        </p:nvSpPr>
        <p:spPr>
          <a:xfrm>
            <a:off x="5095065" y="6329887"/>
            <a:ext cx="2108520" cy="4341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Passage à l’appui libre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5" name="Flèche : haut 14">
            <a:extLst>
              <a:ext uri="{FF2B5EF4-FFF2-40B4-BE49-F238E27FC236}">
                <a16:creationId xmlns:a16="http://schemas.microsoft.com/office/drawing/2014/main" id="{1F31BD15-9F44-09D2-8763-4A7A66E995D3}"/>
              </a:ext>
            </a:extLst>
          </p:cNvPr>
          <p:cNvSpPr/>
          <p:nvPr/>
        </p:nvSpPr>
        <p:spPr>
          <a:xfrm>
            <a:off x="5375803" y="6044232"/>
            <a:ext cx="410966" cy="240327"/>
          </a:xfrm>
          <a:prstGeom prst="up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haut 15">
            <a:extLst>
              <a:ext uri="{FF2B5EF4-FFF2-40B4-BE49-F238E27FC236}">
                <a16:creationId xmlns:a16="http://schemas.microsoft.com/office/drawing/2014/main" id="{C89974F8-2B03-B849-8644-4A1F5F9B5D21}"/>
              </a:ext>
            </a:extLst>
          </p:cNvPr>
          <p:cNvSpPr/>
          <p:nvPr/>
        </p:nvSpPr>
        <p:spPr>
          <a:xfrm>
            <a:off x="6430075" y="6046320"/>
            <a:ext cx="410966" cy="240327"/>
          </a:xfrm>
          <a:prstGeom prst="up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49DCBFD-BBF2-00FC-0D9B-E80EED5965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74781" y="474489"/>
            <a:ext cx="544523" cy="81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8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ACA48-A494-7A80-D150-F0390209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none" dirty="0"/>
              <a:t>Familles de difficultés 6èmes 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28DE971-14B1-2464-30A8-D35BF50D1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473631"/>
              </p:ext>
            </p:extLst>
          </p:nvPr>
        </p:nvGraphicFramePr>
        <p:xfrm>
          <a:off x="468313" y="1467409"/>
          <a:ext cx="8764284" cy="1441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790">
                  <a:extLst>
                    <a:ext uri="{9D8B030D-6E8A-4147-A177-3AD203B41FA5}">
                      <a16:colId xmlns:a16="http://schemas.microsoft.com/office/drawing/2014/main" val="2761735709"/>
                    </a:ext>
                  </a:extLst>
                </a:gridCol>
                <a:gridCol w="1027416">
                  <a:extLst>
                    <a:ext uri="{9D8B030D-6E8A-4147-A177-3AD203B41FA5}">
                      <a16:colId xmlns:a16="http://schemas.microsoft.com/office/drawing/2014/main" val="1637493293"/>
                    </a:ext>
                  </a:extLst>
                </a:gridCol>
                <a:gridCol w="1027415">
                  <a:extLst>
                    <a:ext uri="{9D8B030D-6E8A-4147-A177-3AD203B41FA5}">
                      <a16:colId xmlns:a16="http://schemas.microsoft.com/office/drawing/2014/main" val="1043732549"/>
                    </a:ext>
                  </a:extLst>
                </a:gridCol>
                <a:gridCol w="1027416">
                  <a:extLst>
                    <a:ext uri="{9D8B030D-6E8A-4147-A177-3AD203B41FA5}">
                      <a16:colId xmlns:a16="http://schemas.microsoft.com/office/drawing/2014/main" val="2763624445"/>
                    </a:ext>
                  </a:extLst>
                </a:gridCol>
                <a:gridCol w="1027416">
                  <a:extLst>
                    <a:ext uri="{9D8B030D-6E8A-4147-A177-3AD203B41FA5}">
                      <a16:colId xmlns:a16="http://schemas.microsoft.com/office/drawing/2014/main" val="2118347821"/>
                    </a:ext>
                  </a:extLst>
                </a:gridCol>
                <a:gridCol w="1027416">
                  <a:extLst>
                    <a:ext uri="{9D8B030D-6E8A-4147-A177-3AD203B41FA5}">
                      <a16:colId xmlns:a16="http://schemas.microsoft.com/office/drawing/2014/main" val="4238307134"/>
                    </a:ext>
                  </a:extLst>
                </a:gridCol>
                <a:gridCol w="1027415">
                  <a:extLst>
                    <a:ext uri="{9D8B030D-6E8A-4147-A177-3AD203B41FA5}">
                      <a16:colId xmlns:a16="http://schemas.microsoft.com/office/drawing/2014/main" val="2597637312"/>
                    </a:ext>
                  </a:extLst>
                </a:gridCol>
              </a:tblGrid>
              <a:tr h="653736">
                <a:tc rowSpan="2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6-3  Elans en 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35779"/>
                  </a:ext>
                </a:extLst>
              </a:tr>
              <a:tr h="787444">
                <a:tc v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ATR carpé entre 10 &amp; 20°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ATR carpé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ATR corps tendu entre 10 &amp; 20°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ATR corps tendu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ATR carpé ½ tour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ATR corps tendu ½ tour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889340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3DE8B71-F85F-B4EC-E435-D52080E86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246541"/>
              </p:ext>
            </p:extLst>
          </p:nvPr>
        </p:nvGraphicFramePr>
        <p:xfrm>
          <a:off x="468313" y="2935760"/>
          <a:ext cx="6709102" cy="1490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173">
                  <a:extLst>
                    <a:ext uri="{9D8B030D-6E8A-4147-A177-3AD203B41FA5}">
                      <a16:colId xmlns:a16="http://schemas.microsoft.com/office/drawing/2014/main" val="2761735709"/>
                    </a:ext>
                  </a:extLst>
                </a:gridCol>
                <a:gridCol w="1530472">
                  <a:extLst>
                    <a:ext uri="{9D8B030D-6E8A-4147-A177-3AD203B41FA5}">
                      <a16:colId xmlns:a16="http://schemas.microsoft.com/office/drawing/2014/main" val="1637493293"/>
                    </a:ext>
                  </a:extLst>
                </a:gridCol>
                <a:gridCol w="1476457">
                  <a:extLst>
                    <a:ext uri="{9D8B030D-6E8A-4147-A177-3AD203B41FA5}">
                      <a16:colId xmlns:a16="http://schemas.microsoft.com/office/drawing/2014/main" val="2054343671"/>
                    </a:ext>
                  </a:extLst>
                </a:gridCol>
              </a:tblGrid>
              <a:tr h="661917">
                <a:tc rowSpan="2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6-4 Rétablissement et grands tours</a:t>
                      </a:r>
                    </a:p>
                    <a:p>
                      <a:pPr algn="ctr">
                        <a:lnSpc>
                          <a:spcPct val="300000"/>
                        </a:lnSpc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35779"/>
                  </a:ext>
                </a:extLst>
              </a:tr>
              <a:tr h="829071">
                <a:tc v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Rétablissement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Soleil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889340"/>
                  </a:ext>
                </a:extLst>
              </a:tr>
            </a:tbl>
          </a:graphicData>
        </a:graphic>
      </p:graphicFrame>
      <p:pic>
        <p:nvPicPr>
          <p:cNvPr id="13" name="Image 12">
            <a:extLst>
              <a:ext uri="{FF2B5EF4-FFF2-40B4-BE49-F238E27FC236}">
                <a16:creationId xmlns:a16="http://schemas.microsoft.com/office/drawing/2014/main" id="{DE9EED7F-578F-8B9A-3D74-ECD844D8B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16" y="1508505"/>
            <a:ext cx="390580" cy="5430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DAA1628-592C-94EC-DDE6-7D1E53467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39" y="1508504"/>
            <a:ext cx="381053" cy="54300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8A4C6E5-0927-6835-CC14-8F97A9B16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599" y="1508505"/>
            <a:ext cx="352474" cy="54300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A510E58-0970-4A12-31B5-AAFEA32E64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77" y="1508503"/>
            <a:ext cx="352474" cy="54300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AA5DFF3-1904-518A-6ACB-6B9180DD9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25" y="1508502"/>
            <a:ext cx="466790" cy="54300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1698D32-4B28-EEFF-F7B0-A8E4C7B3B7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719" y="1519956"/>
            <a:ext cx="342948" cy="54300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512DBD3-5F99-4F95-F3B3-5BF44FA57D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291" y="2994436"/>
            <a:ext cx="371527" cy="543001"/>
          </a:xfrm>
          <a:prstGeom prst="rect">
            <a:avLst/>
          </a:prstGeom>
        </p:spPr>
      </p:pic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2F117F8-7568-5620-B686-C5DE735ED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688992"/>
              </p:ext>
            </p:extLst>
          </p:nvPr>
        </p:nvGraphicFramePr>
        <p:xfrm>
          <a:off x="468313" y="4527109"/>
          <a:ext cx="5682037" cy="1441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790">
                  <a:extLst>
                    <a:ext uri="{9D8B030D-6E8A-4147-A177-3AD203B41FA5}">
                      <a16:colId xmlns:a16="http://schemas.microsoft.com/office/drawing/2014/main" val="2761735709"/>
                    </a:ext>
                  </a:extLst>
                </a:gridCol>
                <a:gridCol w="1027416">
                  <a:extLst>
                    <a:ext uri="{9D8B030D-6E8A-4147-A177-3AD203B41FA5}">
                      <a16:colId xmlns:a16="http://schemas.microsoft.com/office/drawing/2014/main" val="1637493293"/>
                    </a:ext>
                  </a:extLst>
                </a:gridCol>
                <a:gridCol w="1027415">
                  <a:extLst>
                    <a:ext uri="{9D8B030D-6E8A-4147-A177-3AD203B41FA5}">
                      <a16:colId xmlns:a16="http://schemas.microsoft.com/office/drawing/2014/main" val="1043732549"/>
                    </a:ext>
                  </a:extLst>
                </a:gridCol>
                <a:gridCol w="1027416">
                  <a:extLst>
                    <a:ext uri="{9D8B030D-6E8A-4147-A177-3AD203B41FA5}">
                      <a16:colId xmlns:a16="http://schemas.microsoft.com/office/drawing/2014/main" val="2763624445"/>
                    </a:ext>
                  </a:extLst>
                </a:gridCol>
              </a:tblGrid>
              <a:tr h="653736">
                <a:tc rowSpan="2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6-5  Tours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35779"/>
                  </a:ext>
                </a:extLst>
              </a:tr>
              <a:tr h="787444">
                <a:tc v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Tour AR libre à l’horizontale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Tour AR libre ≥ 45°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Tour AR libre ATR (tolérance 10 à 20°)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889340"/>
                  </a:ext>
                </a:extLst>
              </a:tr>
            </a:tbl>
          </a:graphicData>
        </a:graphic>
      </p:graphicFrame>
      <p:pic>
        <p:nvPicPr>
          <p:cNvPr id="22" name="Image 21">
            <a:extLst>
              <a:ext uri="{FF2B5EF4-FFF2-40B4-BE49-F238E27FC236}">
                <a16:creationId xmlns:a16="http://schemas.microsoft.com/office/drawing/2014/main" id="{065B03A5-A4BC-FF0B-8FA8-5E32E01FF1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227" y="4584677"/>
            <a:ext cx="419158" cy="54300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D5A87B7-3C5D-9B83-5B3E-159B4EA535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843" y="4584677"/>
            <a:ext cx="535549" cy="500431"/>
          </a:xfrm>
          <a:prstGeom prst="rect">
            <a:avLst/>
          </a:prstGeom>
        </p:spPr>
      </p:pic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1B624183-244A-93E8-77FB-68372A3F8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61531"/>
              </p:ext>
            </p:extLst>
          </p:nvPr>
        </p:nvGraphicFramePr>
        <p:xfrm>
          <a:off x="4609571" y="4898351"/>
          <a:ext cx="400799" cy="287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799">
                  <a:extLst>
                    <a:ext uri="{9D8B030D-6E8A-4147-A177-3AD203B41FA5}">
                      <a16:colId xmlns:a16="http://schemas.microsoft.com/office/drawing/2014/main" val="1814826592"/>
                    </a:ext>
                  </a:extLst>
                </a:gridCol>
              </a:tblGrid>
              <a:tr h="287118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45°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316"/>
                  </a:ext>
                </a:extLst>
              </a:tr>
            </a:tbl>
          </a:graphicData>
        </a:graphic>
      </p:graphicFrame>
      <p:pic>
        <p:nvPicPr>
          <p:cNvPr id="27" name="Image 26">
            <a:extLst>
              <a:ext uri="{FF2B5EF4-FFF2-40B4-BE49-F238E27FC236}">
                <a16:creationId xmlns:a16="http://schemas.microsoft.com/office/drawing/2014/main" id="{E2760979-93CC-292D-E754-5C69C006C7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999" y="4584676"/>
            <a:ext cx="419158" cy="5430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F6094E1-7811-8422-57B6-76B8371364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953" y="2994436"/>
            <a:ext cx="571580" cy="5430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A917A2E-5871-5F1C-B705-5DF3F97486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74781" y="474489"/>
            <a:ext cx="544523" cy="81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5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ACA48-A494-7A80-D150-F0390209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none" dirty="0"/>
              <a:t>Familles de difficultés 6èmes 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28DE971-14B1-2464-30A8-D35BF50D1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854008"/>
              </p:ext>
            </p:extLst>
          </p:nvPr>
        </p:nvGraphicFramePr>
        <p:xfrm>
          <a:off x="468313" y="1476080"/>
          <a:ext cx="6774697" cy="1441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8039">
                  <a:extLst>
                    <a:ext uri="{9D8B030D-6E8A-4147-A177-3AD203B41FA5}">
                      <a16:colId xmlns:a16="http://schemas.microsoft.com/office/drawing/2014/main" val="2761735709"/>
                    </a:ext>
                  </a:extLst>
                </a:gridCol>
                <a:gridCol w="1039660">
                  <a:extLst>
                    <a:ext uri="{9D8B030D-6E8A-4147-A177-3AD203B41FA5}">
                      <a16:colId xmlns:a16="http://schemas.microsoft.com/office/drawing/2014/main" val="1637493293"/>
                    </a:ext>
                  </a:extLst>
                </a:gridCol>
                <a:gridCol w="1024111">
                  <a:extLst>
                    <a:ext uri="{9D8B030D-6E8A-4147-A177-3AD203B41FA5}">
                      <a16:colId xmlns:a16="http://schemas.microsoft.com/office/drawing/2014/main" val="1043732549"/>
                    </a:ext>
                  </a:extLst>
                </a:gridCol>
                <a:gridCol w="1030156">
                  <a:extLst>
                    <a:ext uri="{9D8B030D-6E8A-4147-A177-3AD203B41FA5}">
                      <a16:colId xmlns:a16="http://schemas.microsoft.com/office/drawing/2014/main" val="4044376998"/>
                    </a:ext>
                  </a:extLst>
                </a:gridCol>
                <a:gridCol w="1092731">
                  <a:extLst>
                    <a:ext uri="{9D8B030D-6E8A-4147-A177-3AD203B41FA5}">
                      <a16:colId xmlns:a16="http://schemas.microsoft.com/office/drawing/2014/main" val="2763624445"/>
                    </a:ext>
                  </a:extLst>
                </a:gridCol>
              </a:tblGrid>
              <a:tr h="653736">
                <a:tc rowSpan="2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6-6  Elans circulaires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35779"/>
                  </a:ext>
                </a:extLst>
              </a:tr>
              <a:tr h="787444">
                <a:tc v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Elan circulaire carpé en AR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Elan circulaire carpé en AV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Contre mouvement du pieds main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Contre mouvement de l’appui libre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889340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A6BFBB30-FDF0-1BD7-C0EA-DF0F24BAC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86257"/>
              </p:ext>
            </p:extLst>
          </p:nvPr>
        </p:nvGraphicFramePr>
        <p:xfrm>
          <a:off x="468313" y="3106192"/>
          <a:ext cx="9791700" cy="1645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790">
                  <a:extLst>
                    <a:ext uri="{9D8B030D-6E8A-4147-A177-3AD203B41FA5}">
                      <a16:colId xmlns:a16="http://schemas.microsoft.com/office/drawing/2014/main" val="2761735709"/>
                    </a:ext>
                  </a:extLst>
                </a:gridCol>
                <a:gridCol w="1027416">
                  <a:extLst>
                    <a:ext uri="{9D8B030D-6E8A-4147-A177-3AD203B41FA5}">
                      <a16:colId xmlns:a16="http://schemas.microsoft.com/office/drawing/2014/main" val="1637493293"/>
                    </a:ext>
                  </a:extLst>
                </a:gridCol>
                <a:gridCol w="1027415">
                  <a:extLst>
                    <a:ext uri="{9D8B030D-6E8A-4147-A177-3AD203B41FA5}">
                      <a16:colId xmlns:a16="http://schemas.microsoft.com/office/drawing/2014/main" val="1043732549"/>
                    </a:ext>
                  </a:extLst>
                </a:gridCol>
                <a:gridCol w="1027416">
                  <a:extLst>
                    <a:ext uri="{9D8B030D-6E8A-4147-A177-3AD203B41FA5}">
                      <a16:colId xmlns:a16="http://schemas.microsoft.com/office/drawing/2014/main" val="2763624445"/>
                    </a:ext>
                  </a:extLst>
                </a:gridCol>
                <a:gridCol w="1027416">
                  <a:extLst>
                    <a:ext uri="{9D8B030D-6E8A-4147-A177-3AD203B41FA5}">
                      <a16:colId xmlns:a16="http://schemas.microsoft.com/office/drawing/2014/main" val="2118347821"/>
                    </a:ext>
                  </a:extLst>
                </a:gridCol>
                <a:gridCol w="1027416">
                  <a:extLst>
                    <a:ext uri="{9D8B030D-6E8A-4147-A177-3AD203B41FA5}">
                      <a16:colId xmlns:a16="http://schemas.microsoft.com/office/drawing/2014/main" val="4238307134"/>
                    </a:ext>
                  </a:extLst>
                </a:gridCol>
                <a:gridCol w="1027415">
                  <a:extLst>
                    <a:ext uri="{9D8B030D-6E8A-4147-A177-3AD203B41FA5}">
                      <a16:colId xmlns:a16="http://schemas.microsoft.com/office/drawing/2014/main" val="2597637312"/>
                    </a:ext>
                  </a:extLst>
                </a:gridCol>
                <a:gridCol w="1027416">
                  <a:extLst>
                    <a:ext uri="{9D8B030D-6E8A-4147-A177-3AD203B41FA5}">
                      <a16:colId xmlns:a16="http://schemas.microsoft.com/office/drawing/2014/main" val="759927526"/>
                    </a:ext>
                  </a:extLst>
                </a:gridCol>
              </a:tblGrid>
              <a:tr h="851863">
                <a:tc rowSpan="2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6-7 Sorties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35779"/>
                  </a:ext>
                </a:extLst>
              </a:tr>
              <a:tr h="793798">
                <a:tc v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Echappe salto AR tendu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Sortie filée avec 1 tour ou + (du pieds mains)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Sortie filée avec 1 tour ou + (de l’appui libre)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Echappe salto AR Groupé ½ tour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Echappe salto AR tendu ½ tour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Echappe salto AR tendu 1 tour &amp; +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Pieds mains salto AV groupé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889340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4E2D0E20-9BCC-7826-CBE8-973F42E56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81" y="3421294"/>
            <a:ext cx="833987" cy="36013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FFBD466-8010-6F9B-1338-64E59082E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63" y="3238424"/>
            <a:ext cx="523948" cy="543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EDDE77D-716A-9FE8-12B1-5D1C0410C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75" y="3238423"/>
            <a:ext cx="571580" cy="5430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00B0E1B-CDE9-7B9F-C73F-8E942B5494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92" y="3238422"/>
            <a:ext cx="914528" cy="543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C2319C2-85D9-C8FE-3B54-AF26E23EC6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10" y="3238424"/>
            <a:ext cx="914528" cy="54300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7FE80F3-CBF4-FCDC-74F1-809E985182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30" y="3238424"/>
            <a:ext cx="885949" cy="54300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636E9A3-0DB5-FBFE-96FC-75B20E3CD1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651" y="3238421"/>
            <a:ext cx="828791" cy="543001"/>
          </a:xfrm>
          <a:prstGeom prst="rect">
            <a:avLst/>
          </a:prstGeom>
        </p:spPr>
      </p:pic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04D4EA6E-454F-B827-FE5E-2C40865C8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374263"/>
              </p:ext>
            </p:extLst>
          </p:nvPr>
        </p:nvGraphicFramePr>
        <p:xfrm>
          <a:off x="8397030" y="3171517"/>
          <a:ext cx="451468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68">
                  <a:extLst>
                    <a:ext uri="{9D8B030D-6E8A-4147-A177-3AD203B41FA5}">
                      <a16:colId xmlns:a16="http://schemas.microsoft.com/office/drawing/2014/main" val="1814826592"/>
                    </a:ext>
                  </a:extLst>
                </a:gridCol>
              </a:tblGrid>
              <a:tr h="208686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Et +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316"/>
                  </a:ext>
                </a:extLst>
              </a:tr>
            </a:tbl>
          </a:graphicData>
        </a:graphic>
      </p:graphicFrame>
      <p:pic>
        <p:nvPicPr>
          <p:cNvPr id="29" name="Image 28">
            <a:extLst>
              <a:ext uri="{FF2B5EF4-FFF2-40B4-BE49-F238E27FC236}">
                <a16:creationId xmlns:a16="http://schemas.microsoft.com/office/drawing/2014/main" id="{00000000-0008-0000-0100-00002A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252" y="1529751"/>
            <a:ext cx="485843" cy="54300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00000000-0008-0000-0100-00005C0000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49" y="1551385"/>
            <a:ext cx="639212" cy="54300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0000000-0008-0000-0100-0000470000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50" y="1529750"/>
            <a:ext cx="619211" cy="54300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8-0000-0100-0000280000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43" y="1536941"/>
            <a:ext cx="639212" cy="53581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6487BA0-3B59-A00E-21D8-441AF5D088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74781" y="474489"/>
            <a:ext cx="544523" cy="81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1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1401E-3099-951B-1641-78E379A3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/>
              <a:t>Répétitions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7542B1-F095-42FD-78AE-540FD718C49E}"/>
              </a:ext>
            </a:extLst>
          </p:cNvPr>
          <p:cNvSpPr/>
          <p:nvPr/>
        </p:nvSpPr>
        <p:spPr>
          <a:xfrm>
            <a:off x="447322" y="1375496"/>
            <a:ext cx="9791700" cy="2813740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just"/>
            <a:r>
              <a:rPr lang="fr-FR" sz="2000" b="1" u="sng" dirty="0"/>
              <a:t>Particularité aux Barres Asymétriques :</a:t>
            </a:r>
            <a:r>
              <a:rPr lang="fr-FR" sz="2000" u="sng" dirty="0"/>
              <a:t> </a:t>
            </a:r>
          </a:p>
          <a:p>
            <a:pPr marL="285750" lvl="1" indent="-285750" algn="just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 Une Difficulté 6</a:t>
            </a:r>
            <a:r>
              <a:rPr lang="fr-FR" sz="2000" baseline="30000" dirty="0"/>
              <a:t>ème</a:t>
            </a:r>
            <a:r>
              <a:rPr lang="fr-FR" sz="2000" dirty="0"/>
              <a:t> ou une « autre difficulté » </a:t>
            </a:r>
            <a:r>
              <a:rPr lang="fr-FR" sz="2000" b="1" u="sng" dirty="0"/>
              <a:t>peut être exécutée 2 fois</a:t>
            </a:r>
            <a:r>
              <a:rPr lang="fr-FR" sz="2000" b="1" dirty="0"/>
              <a:t>, </a:t>
            </a:r>
            <a:r>
              <a:rPr lang="fr-FR" sz="2000" b="1" i="1" dirty="0">
                <a:solidFill>
                  <a:srgbClr val="FF0000"/>
                </a:solidFill>
              </a:rPr>
              <a:t>la 3</a:t>
            </a:r>
            <a:r>
              <a:rPr lang="fr-FR" sz="2000" b="1" i="1" baseline="30000" dirty="0">
                <a:solidFill>
                  <a:srgbClr val="FF0000"/>
                </a:solidFill>
              </a:rPr>
              <a:t>ème</a:t>
            </a:r>
            <a:r>
              <a:rPr lang="fr-FR" sz="2000" b="1" i="1" dirty="0">
                <a:solidFill>
                  <a:srgbClr val="FF0000"/>
                </a:solidFill>
              </a:rPr>
              <a:t> fois l’élément ne sera pas reconnu. Une pénalité de 0,50 Pt </a:t>
            </a:r>
            <a:r>
              <a:rPr lang="fr-FR" sz="2000" dirty="0"/>
              <a:t>plus d’éventuelles fautes d’exécution seront déduites de la note E.</a:t>
            </a:r>
          </a:p>
          <a:p>
            <a:pPr marL="182563" lvl="1">
              <a:spcAft>
                <a:spcPct val="20000"/>
              </a:spcAft>
            </a:pPr>
            <a:r>
              <a:rPr lang="fr-FR" sz="2000" b="1" u="sng" dirty="0"/>
              <a:t>Exemple :</a:t>
            </a:r>
          </a:p>
          <a:p>
            <a:pPr marL="354013" lvl="1" indent="-171450">
              <a:spcAft>
                <a:spcPct val="20000"/>
              </a:spcAft>
            </a:pPr>
            <a:endParaRPr lang="fr-FR" sz="2000" dirty="0"/>
          </a:p>
          <a:p>
            <a:pPr marL="274638" lvl="1" indent="-274638" algn="just">
              <a:spcAft>
                <a:spcPct val="20000"/>
              </a:spcAft>
              <a:buFont typeface="Courier New" pitchFamily="49" charset="0"/>
              <a:buChar char="o"/>
            </a:pPr>
            <a:endParaRPr lang="fr-FR" sz="2000" dirty="0"/>
          </a:p>
          <a:p>
            <a:pPr lvl="1" algn="just">
              <a:spcAft>
                <a:spcPct val="20000"/>
              </a:spcAft>
            </a:pPr>
            <a:endParaRPr lang="fr-FR" sz="2000" dirty="0"/>
          </a:p>
        </p:txBody>
      </p:sp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6BB6840D-07DA-580C-B9A1-8C474F9EE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275980"/>
              </p:ext>
            </p:extLst>
          </p:nvPr>
        </p:nvGraphicFramePr>
        <p:xfrm>
          <a:off x="479701" y="3255622"/>
          <a:ext cx="9759321" cy="2025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788">
                  <a:extLst>
                    <a:ext uri="{9D8B030D-6E8A-4147-A177-3AD203B41FA5}">
                      <a16:colId xmlns:a16="http://schemas.microsoft.com/office/drawing/2014/main" val="2044214033"/>
                    </a:ext>
                  </a:extLst>
                </a:gridCol>
                <a:gridCol w="824913">
                  <a:extLst>
                    <a:ext uri="{9D8B030D-6E8A-4147-A177-3AD203B41FA5}">
                      <a16:colId xmlns:a16="http://schemas.microsoft.com/office/drawing/2014/main" val="3765490602"/>
                    </a:ext>
                  </a:extLst>
                </a:gridCol>
                <a:gridCol w="906567">
                  <a:extLst>
                    <a:ext uri="{9D8B030D-6E8A-4147-A177-3AD203B41FA5}">
                      <a16:colId xmlns:a16="http://schemas.microsoft.com/office/drawing/2014/main" val="1460792625"/>
                    </a:ext>
                  </a:extLst>
                </a:gridCol>
                <a:gridCol w="962145">
                  <a:extLst>
                    <a:ext uri="{9D8B030D-6E8A-4147-A177-3AD203B41FA5}">
                      <a16:colId xmlns:a16="http://schemas.microsoft.com/office/drawing/2014/main" val="336897290"/>
                    </a:ext>
                  </a:extLst>
                </a:gridCol>
                <a:gridCol w="1060548">
                  <a:extLst>
                    <a:ext uri="{9D8B030D-6E8A-4147-A177-3AD203B41FA5}">
                      <a16:colId xmlns:a16="http://schemas.microsoft.com/office/drawing/2014/main" val="605365767"/>
                    </a:ext>
                  </a:extLst>
                </a:gridCol>
                <a:gridCol w="751962">
                  <a:extLst>
                    <a:ext uri="{9D8B030D-6E8A-4147-A177-3AD203B41FA5}">
                      <a16:colId xmlns:a16="http://schemas.microsoft.com/office/drawing/2014/main" val="2804655389"/>
                    </a:ext>
                  </a:extLst>
                </a:gridCol>
                <a:gridCol w="996593">
                  <a:extLst>
                    <a:ext uri="{9D8B030D-6E8A-4147-A177-3AD203B41FA5}">
                      <a16:colId xmlns:a16="http://schemas.microsoft.com/office/drawing/2014/main" val="1643826506"/>
                    </a:ext>
                  </a:extLst>
                </a:gridCol>
                <a:gridCol w="941081">
                  <a:extLst>
                    <a:ext uri="{9D8B030D-6E8A-4147-A177-3AD203B41FA5}">
                      <a16:colId xmlns:a16="http://schemas.microsoft.com/office/drawing/2014/main" val="3847656174"/>
                    </a:ext>
                  </a:extLst>
                </a:gridCol>
                <a:gridCol w="1052105">
                  <a:extLst>
                    <a:ext uri="{9D8B030D-6E8A-4147-A177-3AD203B41FA5}">
                      <a16:colId xmlns:a16="http://schemas.microsoft.com/office/drawing/2014/main" val="3792177202"/>
                    </a:ext>
                  </a:extLst>
                </a:gridCol>
                <a:gridCol w="1454619">
                  <a:extLst>
                    <a:ext uri="{9D8B030D-6E8A-4147-A177-3AD203B41FA5}">
                      <a16:colId xmlns:a16="http://schemas.microsoft.com/office/drawing/2014/main" val="57438758"/>
                    </a:ext>
                  </a:extLst>
                </a:gridCol>
              </a:tblGrid>
              <a:tr h="66846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204343"/>
                  </a:ext>
                </a:extLst>
              </a:tr>
              <a:tr h="688906">
                <a:tc>
                  <a:txBody>
                    <a:bodyPr/>
                    <a:lstStyle/>
                    <a:p>
                      <a:r>
                        <a:rPr lang="fr-FR" sz="1200" dirty="0"/>
                        <a:t>½ tour bascule BI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Tour facial 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ATR corps carpé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Tour facial 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Contre-mouvement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Bascule BS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Tour facial 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Tour AR libre à 45°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Soleil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Sortie salto AR tendu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965496"/>
                  </a:ext>
                </a:extLst>
              </a:tr>
              <a:tr h="66846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319713"/>
                  </a:ext>
                </a:extLst>
              </a:tr>
            </a:tbl>
          </a:graphicData>
        </a:graphic>
      </p:graphicFrame>
      <p:pic>
        <p:nvPicPr>
          <p:cNvPr id="30" name="Image 29">
            <a:extLst>
              <a:ext uri="{FF2B5EF4-FFF2-40B4-BE49-F238E27FC236}">
                <a16:creationId xmlns:a16="http://schemas.microsoft.com/office/drawing/2014/main" id="{3ED07D84-59B6-B16F-8AB8-4BBA11B39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0" y="3309369"/>
            <a:ext cx="533474" cy="54300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485CCD3-D3DF-6E50-61DB-F941CC63594E}"/>
              </a:ext>
            </a:extLst>
          </p:cNvPr>
          <p:cNvSpPr/>
          <p:nvPr/>
        </p:nvSpPr>
        <p:spPr>
          <a:xfrm>
            <a:off x="618267" y="4702221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67ABA98-C4E6-4834-7E80-DE431DCEBE70}"/>
              </a:ext>
            </a:extLst>
          </p:cNvPr>
          <p:cNvSpPr/>
          <p:nvPr/>
        </p:nvSpPr>
        <p:spPr>
          <a:xfrm>
            <a:off x="2253105" y="4706471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6AE9F156-D642-D910-AA5C-23A4E83BF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99" y="3319560"/>
            <a:ext cx="639212" cy="54300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ABC5922-58AD-9412-5911-F23124DEBA0D}"/>
              </a:ext>
            </a:extLst>
          </p:cNvPr>
          <p:cNvSpPr/>
          <p:nvPr/>
        </p:nvSpPr>
        <p:spPr>
          <a:xfrm>
            <a:off x="4211743" y="4697971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292100E9-FDDF-50EB-EBDD-D68F26A36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52" y="3309368"/>
            <a:ext cx="390580" cy="54300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1897056-804F-3C87-F0C7-D0F601D7D0D3}"/>
              </a:ext>
            </a:extLst>
          </p:cNvPr>
          <p:cNvSpPr/>
          <p:nvPr/>
        </p:nvSpPr>
        <p:spPr>
          <a:xfrm>
            <a:off x="1411450" y="4706471"/>
            <a:ext cx="513738" cy="4353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AD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EFED43-7C43-AA2C-CCBC-739CC66E0C6E}"/>
              </a:ext>
            </a:extLst>
          </p:cNvPr>
          <p:cNvSpPr/>
          <p:nvPr/>
        </p:nvSpPr>
        <p:spPr>
          <a:xfrm>
            <a:off x="5527495" y="5578842"/>
            <a:ext cx="1664413" cy="75234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rgbClr val="FF0000"/>
                </a:solidFill>
              </a:rPr>
              <a:t>Pénalisation de 0,50 pt </a:t>
            </a:r>
            <a:r>
              <a:rPr lang="fr-FR" sz="2400" dirty="0">
                <a:solidFill>
                  <a:srgbClr val="FF0000"/>
                </a:solidFill>
              </a:rPr>
              <a:t>sur</a:t>
            </a:r>
            <a:r>
              <a:rPr lang="fr-FR" sz="1100" dirty="0">
                <a:solidFill>
                  <a:srgbClr val="FF0000"/>
                </a:solidFill>
              </a:rPr>
              <a:t> la note E</a:t>
            </a:r>
            <a:endParaRPr lang="fr-FR" sz="1100" b="1" dirty="0">
              <a:solidFill>
                <a:srgbClr val="FF0000"/>
              </a:solidFill>
            </a:endParaRP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BA5809C7-F5DE-8044-F8A7-31AA37A33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529" y="3340233"/>
            <a:ext cx="581106" cy="543001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B7C0DC9-61BC-392F-22EA-9E072F5FBB71}"/>
              </a:ext>
            </a:extLst>
          </p:cNvPr>
          <p:cNvSpPr/>
          <p:nvPr/>
        </p:nvSpPr>
        <p:spPr>
          <a:xfrm>
            <a:off x="6839245" y="4697971"/>
            <a:ext cx="874029" cy="4396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AD 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100" b="1" dirty="0">
                <a:solidFill>
                  <a:schemeClr val="tx1"/>
                </a:solidFill>
              </a:rPr>
              <a:t>D6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sz="1000" dirty="0">
                <a:solidFill>
                  <a:schemeClr val="tx1"/>
                </a:solidFill>
              </a:rPr>
              <a:t>devient </a:t>
            </a:r>
            <a:r>
              <a:rPr lang="fr-FR" sz="1000" b="1" dirty="0">
                <a:solidFill>
                  <a:schemeClr val="tx1"/>
                </a:solidFill>
              </a:rPr>
              <a:t>AD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76203D2-DEFA-E624-1207-BDF26D241B76}"/>
              </a:ext>
            </a:extLst>
          </p:cNvPr>
          <p:cNvSpPr/>
          <p:nvPr/>
        </p:nvSpPr>
        <p:spPr>
          <a:xfrm>
            <a:off x="7793171" y="4693721"/>
            <a:ext cx="926994" cy="4396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AD 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b="1" dirty="0">
                <a:solidFill>
                  <a:schemeClr val="tx1"/>
                </a:solidFill>
              </a:rPr>
              <a:t>D6 </a:t>
            </a:r>
            <a:r>
              <a:rPr lang="fr-FR" sz="1000" dirty="0">
                <a:solidFill>
                  <a:schemeClr val="tx1"/>
                </a:solidFill>
              </a:rPr>
              <a:t>devient </a:t>
            </a:r>
            <a:r>
              <a:rPr lang="fr-FR" sz="1000" b="1" dirty="0">
                <a:solidFill>
                  <a:schemeClr val="tx1"/>
                </a:solidFill>
              </a:rPr>
              <a:t>AD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106" y="3303665"/>
            <a:ext cx="381053" cy="543001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77" y="3280133"/>
            <a:ext cx="428685" cy="5430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000000-0008-0000-0100-000014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749" y="3325190"/>
            <a:ext cx="559729" cy="5317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5A7085E-513A-189E-C4C3-0EE24A6FDB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674" y="3348600"/>
            <a:ext cx="1098919" cy="4745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F1C933-3030-5FD2-5E63-558141DFC466}"/>
              </a:ext>
            </a:extLst>
          </p:cNvPr>
          <p:cNvSpPr/>
          <p:nvPr/>
        </p:nvSpPr>
        <p:spPr>
          <a:xfrm>
            <a:off x="5171512" y="4702221"/>
            <a:ext cx="513738" cy="4353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AD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3A451E-22FF-46F2-46A5-718A9E7BBF6B}"/>
              </a:ext>
            </a:extLst>
          </p:cNvPr>
          <p:cNvSpPr/>
          <p:nvPr/>
        </p:nvSpPr>
        <p:spPr>
          <a:xfrm>
            <a:off x="5820370" y="4702221"/>
            <a:ext cx="955673" cy="43960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rgbClr val="FF0000"/>
                </a:solidFill>
              </a:rPr>
              <a:t>Elément non retenu, 3</a:t>
            </a:r>
            <a:r>
              <a:rPr lang="fr-FR" sz="1000" baseline="30000" dirty="0">
                <a:solidFill>
                  <a:srgbClr val="FF0000"/>
                </a:solidFill>
              </a:rPr>
              <a:t>ème</a:t>
            </a:r>
            <a:r>
              <a:rPr lang="fr-FR" sz="1000" dirty="0">
                <a:solidFill>
                  <a:srgbClr val="FF0000"/>
                </a:solidFill>
              </a:rPr>
              <a:t> tour facial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D310B8-6BFD-5F80-E8F6-9627D6BD5217}"/>
              </a:ext>
            </a:extLst>
          </p:cNvPr>
          <p:cNvSpPr/>
          <p:nvPr/>
        </p:nvSpPr>
        <p:spPr>
          <a:xfrm>
            <a:off x="9004209" y="4702221"/>
            <a:ext cx="986319" cy="4396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AD 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b="1" dirty="0">
                <a:solidFill>
                  <a:schemeClr val="tx1"/>
                </a:solidFill>
              </a:rPr>
              <a:t>D6 </a:t>
            </a:r>
            <a:r>
              <a:rPr lang="fr-FR" sz="1000" dirty="0">
                <a:solidFill>
                  <a:schemeClr val="tx1"/>
                </a:solidFill>
              </a:rPr>
              <a:t>devient </a:t>
            </a:r>
            <a:r>
              <a:rPr lang="fr-FR" sz="1000" b="1" dirty="0">
                <a:solidFill>
                  <a:schemeClr val="tx1"/>
                </a:solidFill>
              </a:rPr>
              <a:t>AD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79E63BA-CB59-BB8B-60E5-D95F9B58FA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104" y="3319560"/>
            <a:ext cx="428685" cy="5430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791EFCC-C758-6574-FA4D-2B5189F136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97" y="3309368"/>
            <a:ext cx="428685" cy="5430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F974A38-5FCA-8076-55FF-E76DCFC5E6DB}"/>
              </a:ext>
            </a:extLst>
          </p:cNvPr>
          <p:cNvSpPr/>
          <p:nvPr/>
        </p:nvSpPr>
        <p:spPr>
          <a:xfrm>
            <a:off x="3253123" y="4693721"/>
            <a:ext cx="513738" cy="4353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AD</a:t>
            </a:r>
          </a:p>
        </p:txBody>
      </p:sp>
      <p:sp>
        <p:nvSpPr>
          <p:cNvPr id="15" name="Flèche : haut 14">
            <a:extLst>
              <a:ext uri="{FF2B5EF4-FFF2-40B4-BE49-F238E27FC236}">
                <a16:creationId xmlns:a16="http://schemas.microsoft.com/office/drawing/2014/main" id="{262499F9-EE64-7613-7845-5158B4B0786C}"/>
              </a:ext>
            </a:extLst>
          </p:cNvPr>
          <p:cNvSpPr/>
          <p:nvPr/>
        </p:nvSpPr>
        <p:spPr>
          <a:xfrm>
            <a:off x="6143948" y="5280919"/>
            <a:ext cx="410966" cy="240327"/>
          </a:xfrm>
          <a:prstGeom prst="up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E1A0A0-2A40-9CB0-EFFD-2656E4B34FDA}"/>
              </a:ext>
            </a:extLst>
          </p:cNvPr>
          <p:cNvSpPr/>
          <p:nvPr/>
        </p:nvSpPr>
        <p:spPr>
          <a:xfrm>
            <a:off x="1403062" y="5558293"/>
            <a:ext cx="2460021" cy="75234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Répétition autorisée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6" name="Flèche : haut 5">
            <a:extLst>
              <a:ext uri="{FF2B5EF4-FFF2-40B4-BE49-F238E27FC236}">
                <a16:creationId xmlns:a16="http://schemas.microsoft.com/office/drawing/2014/main" id="{233D0A1F-D511-0337-09F4-58A869E1291E}"/>
              </a:ext>
            </a:extLst>
          </p:cNvPr>
          <p:cNvSpPr/>
          <p:nvPr/>
        </p:nvSpPr>
        <p:spPr>
          <a:xfrm>
            <a:off x="3253123" y="5280918"/>
            <a:ext cx="410966" cy="240327"/>
          </a:xfrm>
          <a:prstGeom prst="up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haut 15">
            <a:extLst>
              <a:ext uri="{FF2B5EF4-FFF2-40B4-BE49-F238E27FC236}">
                <a16:creationId xmlns:a16="http://schemas.microsoft.com/office/drawing/2014/main" id="{8A610EAE-81F1-98C0-6759-1FEDE825DC49}"/>
              </a:ext>
            </a:extLst>
          </p:cNvPr>
          <p:cNvSpPr/>
          <p:nvPr/>
        </p:nvSpPr>
        <p:spPr>
          <a:xfrm>
            <a:off x="1516962" y="5280893"/>
            <a:ext cx="410966" cy="240327"/>
          </a:xfrm>
          <a:prstGeom prst="up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ED344E9-F821-85A6-1259-2850083FA3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74781" y="474489"/>
            <a:ext cx="544523" cy="81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3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5" grpId="0" animBg="1"/>
      <p:bldP spid="37" grpId="0" animBg="1"/>
      <p:bldP spid="39" grpId="0" animBg="1"/>
      <p:bldP spid="42" grpId="0" animBg="1"/>
      <p:bldP spid="4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5" grpId="0" animBg="1"/>
      <p:bldP spid="6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1401E-3099-951B-1641-78E379A3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/>
              <a:t>Répétitions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7542B1-F095-42FD-78AE-540FD718C49E}"/>
              </a:ext>
            </a:extLst>
          </p:cNvPr>
          <p:cNvSpPr/>
          <p:nvPr/>
        </p:nvSpPr>
        <p:spPr>
          <a:xfrm>
            <a:off x="447322" y="1300340"/>
            <a:ext cx="9791700" cy="3244627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just"/>
            <a:r>
              <a:rPr lang="fr-FR" sz="2000" b="1" u="sng" dirty="0"/>
              <a:t>Particularité aux Barres Asymétriques :</a:t>
            </a:r>
            <a:r>
              <a:rPr lang="fr-FR" sz="2000" u="sng" dirty="0"/>
              <a:t> </a:t>
            </a:r>
          </a:p>
          <a:p>
            <a:pPr marL="354013" lvl="1" indent="-17145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Une difficulté 6</a:t>
            </a:r>
            <a:r>
              <a:rPr lang="fr-FR" sz="2000" baseline="30000" dirty="0"/>
              <a:t>ème</a:t>
            </a:r>
            <a:r>
              <a:rPr lang="fr-FR" sz="2000" dirty="0"/>
              <a:t> répétée sera reconnue et comptabilisée comme une « Autre difficulté » à sa deuxième exécution</a:t>
            </a:r>
            <a:endParaRPr lang="fr-FR" sz="2000" u="sng" dirty="0"/>
          </a:p>
          <a:p>
            <a:pPr marL="182563" lvl="1">
              <a:spcAft>
                <a:spcPct val="20000"/>
              </a:spcAft>
            </a:pPr>
            <a:r>
              <a:rPr lang="fr-FR" sz="2000" b="1" u="sng" dirty="0"/>
              <a:t>Exemple :</a:t>
            </a:r>
          </a:p>
          <a:p>
            <a:pPr marL="182563" lvl="1">
              <a:spcAft>
                <a:spcPct val="20000"/>
              </a:spcAft>
            </a:pPr>
            <a:endParaRPr lang="fr-FR" sz="2000" dirty="0"/>
          </a:p>
          <a:p>
            <a:pPr marL="182563" lvl="1">
              <a:spcAft>
                <a:spcPct val="20000"/>
              </a:spcAft>
            </a:pPr>
            <a:endParaRPr lang="fr-FR" sz="2000" dirty="0"/>
          </a:p>
          <a:p>
            <a:pPr marL="354013" lvl="1" indent="-171450">
              <a:spcAft>
                <a:spcPct val="20000"/>
              </a:spcAft>
            </a:pPr>
            <a:endParaRPr lang="fr-FR" sz="2000" dirty="0"/>
          </a:p>
          <a:p>
            <a:pPr marL="274638" lvl="1" indent="-274638" algn="just">
              <a:spcAft>
                <a:spcPct val="20000"/>
              </a:spcAft>
              <a:buFont typeface="Courier New" pitchFamily="49" charset="0"/>
              <a:buChar char="o"/>
            </a:pPr>
            <a:endParaRPr lang="fr-FR" sz="2000" dirty="0"/>
          </a:p>
          <a:p>
            <a:pPr lvl="1" algn="just">
              <a:spcAft>
                <a:spcPct val="20000"/>
              </a:spcAft>
            </a:pPr>
            <a:endParaRPr lang="fr-FR" sz="2000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6152ECD5-576A-9DF3-AFAE-B862D3683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444178"/>
              </p:ext>
            </p:extLst>
          </p:nvPr>
        </p:nvGraphicFramePr>
        <p:xfrm>
          <a:off x="489313" y="3056351"/>
          <a:ext cx="9811456" cy="2351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432">
                  <a:extLst>
                    <a:ext uri="{9D8B030D-6E8A-4147-A177-3AD203B41FA5}">
                      <a16:colId xmlns:a16="http://schemas.microsoft.com/office/drawing/2014/main" val="2044214033"/>
                    </a:ext>
                  </a:extLst>
                </a:gridCol>
                <a:gridCol w="1226432">
                  <a:extLst>
                    <a:ext uri="{9D8B030D-6E8A-4147-A177-3AD203B41FA5}">
                      <a16:colId xmlns:a16="http://schemas.microsoft.com/office/drawing/2014/main" val="3765490602"/>
                    </a:ext>
                  </a:extLst>
                </a:gridCol>
                <a:gridCol w="1226432">
                  <a:extLst>
                    <a:ext uri="{9D8B030D-6E8A-4147-A177-3AD203B41FA5}">
                      <a16:colId xmlns:a16="http://schemas.microsoft.com/office/drawing/2014/main" val="1460792625"/>
                    </a:ext>
                  </a:extLst>
                </a:gridCol>
                <a:gridCol w="1226432">
                  <a:extLst>
                    <a:ext uri="{9D8B030D-6E8A-4147-A177-3AD203B41FA5}">
                      <a16:colId xmlns:a16="http://schemas.microsoft.com/office/drawing/2014/main" val="605365767"/>
                    </a:ext>
                  </a:extLst>
                </a:gridCol>
                <a:gridCol w="1226432">
                  <a:extLst>
                    <a:ext uri="{9D8B030D-6E8A-4147-A177-3AD203B41FA5}">
                      <a16:colId xmlns:a16="http://schemas.microsoft.com/office/drawing/2014/main" val="2804655389"/>
                    </a:ext>
                  </a:extLst>
                </a:gridCol>
                <a:gridCol w="1226432">
                  <a:extLst>
                    <a:ext uri="{9D8B030D-6E8A-4147-A177-3AD203B41FA5}">
                      <a16:colId xmlns:a16="http://schemas.microsoft.com/office/drawing/2014/main" val="1643826506"/>
                    </a:ext>
                  </a:extLst>
                </a:gridCol>
                <a:gridCol w="1226432">
                  <a:extLst>
                    <a:ext uri="{9D8B030D-6E8A-4147-A177-3AD203B41FA5}">
                      <a16:colId xmlns:a16="http://schemas.microsoft.com/office/drawing/2014/main" val="3847656174"/>
                    </a:ext>
                  </a:extLst>
                </a:gridCol>
                <a:gridCol w="1226432">
                  <a:extLst>
                    <a:ext uri="{9D8B030D-6E8A-4147-A177-3AD203B41FA5}">
                      <a16:colId xmlns:a16="http://schemas.microsoft.com/office/drawing/2014/main" val="3792177202"/>
                    </a:ext>
                  </a:extLst>
                </a:gridCol>
              </a:tblGrid>
              <a:tr h="71856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204343"/>
                  </a:ext>
                </a:extLst>
              </a:tr>
              <a:tr h="914286">
                <a:tc>
                  <a:txBody>
                    <a:bodyPr/>
                    <a:lstStyle/>
                    <a:p>
                      <a:r>
                        <a:rPr lang="fr-FR" sz="1600" dirty="0"/>
                        <a:t>½ tour bascule BI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Tour AR Libre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Bascule BS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Contre mouvement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Bascule BI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Tour AR Libre</a:t>
                      </a:r>
                    </a:p>
                    <a:p>
                      <a:endParaRPr lang="fr-FR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Bascule BS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Sortie Salto AR tendu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965496"/>
                  </a:ext>
                </a:extLst>
              </a:tr>
              <a:tr h="71856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319713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00000000-0008-0000-0100-00001F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7" y="3161813"/>
            <a:ext cx="533474" cy="543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000000-0008-0000-0100-00000E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79" y="3168559"/>
            <a:ext cx="428685" cy="5430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100-00005C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072" y="3168558"/>
            <a:ext cx="639212" cy="5430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5976A74-5DF4-CCEC-CB48-F378F2A32C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001" y="3152025"/>
            <a:ext cx="390580" cy="54300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9188E42-6DFC-3A77-92E0-8BB6C73308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833" y="3193156"/>
            <a:ext cx="1098919" cy="47453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7AD524C-EE26-F94A-FEDA-44710C76D50E}"/>
              </a:ext>
            </a:extLst>
          </p:cNvPr>
          <p:cNvSpPr/>
          <p:nvPr/>
        </p:nvSpPr>
        <p:spPr>
          <a:xfrm>
            <a:off x="618206" y="4729157"/>
            <a:ext cx="986319" cy="43960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7B368C-8A95-11C8-2714-CCBC67F8C439}"/>
              </a:ext>
            </a:extLst>
          </p:cNvPr>
          <p:cNvSpPr/>
          <p:nvPr/>
        </p:nvSpPr>
        <p:spPr>
          <a:xfrm>
            <a:off x="1914518" y="4729157"/>
            <a:ext cx="986319" cy="43960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250582-B3F3-6C5E-D852-7BED9FF010B1}"/>
              </a:ext>
            </a:extLst>
          </p:cNvPr>
          <p:cNvSpPr/>
          <p:nvPr/>
        </p:nvSpPr>
        <p:spPr>
          <a:xfrm>
            <a:off x="3157790" y="4729157"/>
            <a:ext cx="986319" cy="4396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77010B-0DCE-A35E-D02C-72F85B3C643D}"/>
              </a:ext>
            </a:extLst>
          </p:cNvPr>
          <p:cNvSpPr/>
          <p:nvPr/>
        </p:nvSpPr>
        <p:spPr>
          <a:xfrm>
            <a:off x="5512750" y="4733384"/>
            <a:ext cx="986319" cy="4396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632461-9257-F716-A393-FEEC8EB5486C}"/>
              </a:ext>
            </a:extLst>
          </p:cNvPr>
          <p:cNvSpPr/>
          <p:nvPr/>
        </p:nvSpPr>
        <p:spPr>
          <a:xfrm>
            <a:off x="4374544" y="4733384"/>
            <a:ext cx="986319" cy="43960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6E47E8-FA4E-916D-824D-CB5F880F2036}"/>
              </a:ext>
            </a:extLst>
          </p:cNvPr>
          <p:cNvSpPr/>
          <p:nvPr/>
        </p:nvSpPr>
        <p:spPr>
          <a:xfrm>
            <a:off x="9196132" y="4764046"/>
            <a:ext cx="986319" cy="4396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AD</a:t>
            </a:r>
            <a:r>
              <a:rPr lang="fr-FR" sz="1000" dirty="0">
                <a:solidFill>
                  <a:schemeClr val="tx1"/>
                </a:solidFill>
              </a:rPr>
              <a:t>  </a:t>
            </a:r>
            <a:r>
              <a:rPr lang="fr-FR" sz="1000" b="1" dirty="0">
                <a:solidFill>
                  <a:schemeClr val="tx1"/>
                </a:solidFill>
              </a:rPr>
              <a:t>D6 </a:t>
            </a:r>
            <a:r>
              <a:rPr lang="fr-FR" sz="1000" dirty="0">
                <a:solidFill>
                  <a:schemeClr val="tx1"/>
                </a:solidFill>
              </a:rPr>
              <a:t>devient </a:t>
            </a:r>
            <a:r>
              <a:rPr lang="fr-FR" sz="1000" b="1" dirty="0">
                <a:solidFill>
                  <a:schemeClr val="tx1"/>
                </a:solidFill>
              </a:rPr>
              <a:t>AD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908A96A-CEF3-7753-23D1-E6E95CCC80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23" y="3158923"/>
            <a:ext cx="581106" cy="54300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5BA360D-E515-24C9-1D1F-F76E958B0D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718" y="3175657"/>
            <a:ext cx="559729" cy="53174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4285C6E-7D50-6FDE-E6E5-8D5621FE49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568" y="3168559"/>
            <a:ext cx="581106" cy="54300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DFDDC6E-8C0E-FA38-369B-0EB31A51AA42}"/>
              </a:ext>
            </a:extLst>
          </p:cNvPr>
          <p:cNvSpPr/>
          <p:nvPr/>
        </p:nvSpPr>
        <p:spPr>
          <a:xfrm>
            <a:off x="6735655" y="4753772"/>
            <a:ext cx="986319" cy="4396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AD</a:t>
            </a:r>
            <a:r>
              <a:rPr lang="fr-FR" sz="1000" dirty="0">
                <a:solidFill>
                  <a:schemeClr val="tx1"/>
                </a:solidFill>
              </a:rPr>
              <a:t>  </a:t>
            </a:r>
            <a:r>
              <a:rPr lang="fr-FR" sz="1000" b="1" dirty="0">
                <a:solidFill>
                  <a:schemeClr val="tx1"/>
                </a:solidFill>
              </a:rPr>
              <a:t>D6 </a:t>
            </a:r>
            <a:r>
              <a:rPr lang="fr-FR" sz="1000" dirty="0">
                <a:solidFill>
                  <a:schemeClr val="tx1"/>
                </a:solidFill>
              </a:rPr>
              <a:t>devient </a:t>
            </a:r>
            <a:r>
              <a:rPr lang="fr-FR" sz="1000" b="1" dirty="0">
                <a:solidFill>
                  <a:schemeClr val="tx1"/>
                </a:solidFill>
              </a:rPr>
              <a:t>AD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60BF14-9D3E-42D7-9472-A5C9B93F71A8}"/>
              </a:ext>
            </a:extLst>
          </p:cNvPr>
          <p:cNvSpPr/>
          <p:nvPr/>
        </p:nvSpPr>
        <p:spPr>
          <a:xfrm>
            <a:off x="7976082" y="4764046"/>
            <a:ext cx="986319" cy="4396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AD</a:t>
            </a:r>
            <a:r>
              <a:rPr lang="fr-FR" sz="1000" dirty="0">
                <a:solidFill>
                  <a:schemeClr val="tx1"/>
                </a:solidFill>
              </a:rPr>
              <a:t>  </a:t>
            </a:r>
            <a:r>
              <a:rPr lang="fr-FR" sz="1000" b="1" dirty="0">
                <a:solidFill>
                  <a:schemeClr val="tx1"/>
                </a:solidFill>
              </a:rPr>
              <a:t>D6 </a:t>
            </a:r>
            <a:r>
              <a:rPr lang="fr-FR" sz="1000" dirty="0">
                <a:solidFill>
                  <a:schemeClr val="tx1"/>
                </a:solidFill>
              </a:rPr>
              <a:t>devient </a:t>
            </a:r>
            <a:r>
              <a:rPr lang="fr-FR" sz="1000" b="1" dirty="0">
                <a:solidFill>
                  <a:schemeClr val="tx1"/>
                </a:solidFill>
              </a:rPr>
              <a:t>AD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A59E9AA-2D66-4890-8715-E014313EB10A}"/>
              </a:ext>
            </a:extLst>
          </p:cNvPr>
          <p:cNvSpPr/>
          <p:nvPr/>
        </p:nvSpPr>
        <p:spPr>
          <a:xfrm>
            <a:off x="1743158" y="5717072"/>
            <a:ext cx="6239862" cy="6679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Le 2</a:t>
            </a:r>
            <a:r>
              <a:rPr lang="fr-FR" sz="2000" baseline="30000" dirty="0">
                <a:solidFill>
                  <a:schemeClr val="tx1"/>
                </a:solidFill>
              </a:rPr>
              <a:t>ème</a:t>
            </a:r>
            <a:r>
              <a:rPr lang="fr-FR" sz="2000" dirty="0">
                <a:solidFill>
                  <a:schemeClr val="tx1"/>
                </a:solidFill>
              </a:rPr>
              <a:t> tour AR libre D6 devient AD</a:t>
            </a:r>
          </a:p>
        </p:txBody>
      </p:sp>
      <p:sp>
        <p:nvSpPr>
          <p:cNvPr id="28" name="Flèche : haut 27">
            <a:extLst>
              <a:ext uri="{FF2B5EF4-FFF2-40B4-BE49-F238E27FC236}">
                <a16:creationId xmlns:a16="http://schemas.microsoft.com/office/drawing/2014/main" id="{03FAF92E-C92D-AD8F-20ED-68589B8DF695}"/>
              </a:ext>
            </a:extLst>
          </p:cNvPr>
          <p:cNvSpPr/>
          <p:nvPr/>
        </p:nvSpPr>
        <p:spPr>
          <a:xfrm>
            <a:off x="7142100" y="5405701"/>
            <a:ext cx="410966" cy="240327"/>
          </a:xfrm>
          <a:prstGeom prst="up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 : haut 28">
            <a:extLst>
              <a:ext uri="{FF2B5EF4-FFF2-40B4-BE49-F238E27FC236}">
                <a16:creationId xmlns:a16="http://schemas.microsoft.com/office/drawing/2014/main" id="{DA345FE2-243F-6B82-6D2B-FEE10A5723C9}"/>
              </a:ext>
            </a:extLst>
          </p:cNvPr>
          <p:cNvSpPr/>
          <p:nvPr/>
        </p:nvSpPr>
        <p:spPr>
          <a:xfrm>
            <a:off x="2202194" y="5381086"/>
            <a:ext cx="410966" cy="240327"/>
          </a:xfrm>
          <a:prstGeom prst="up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3CFAA90-7553-A1B6-C0D2-D1B055D926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74781" y="474489"/>
            <a:ext cx="544523" cy="81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6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16" grpId="0" animBg="1"/>
      <p:bldP spid="18" grpId="0" animBg="1"/>
      <p:bldP spid="19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1401E-3099-951B-1641-78E379A3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/>
              <a:t>Répétitions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7542B1-F095-42FD-78AE-540FD718C49E}"/>
              </a:ext>
            </a:extLst>
          </p:cNvPr>
          <p:cNvSpPr/>
          <p:nvPr/>
        </p:nvSpPr>
        <p:spPr>
          <a:xfrm>
            <a:off x="447322" y="1300340"/>
            <a:ext cx="9791700" cy="3613959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just"/>
            <a:r>
              <a:rPr lang="fr-FR" sz="2000" b="1" u="sng" dirty="0"/>
              <a:t>Particularité aux Barres Asymétriques :</a:t>
            </a:r>
            <a:r>
              <a:rPr lang="fr-FR" sz="2000" u="sng" dirty="0"/>
              <a:t> </a:t>
            </a:r>
          </a:p>
          <a:p>
            <a:pPr marL="354013" lvl="1" indent="-17145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La gymnaste peut exécuter autant de bascules qu’elle le désire, </a:t>
            </a:r>
            <a:r>
              <a:rPr lang="fr-FR" sz="2000" u="sng" dirty="0"/>
              <a:t>mais 2 seulement </a:t>
            </a:r>
            <a:r>
              <a:rPr lang="fr-FR" sz="2000" dirty="0"/>
              <a:t>seront retenues comme « Autre difficulté » </a:t>
            </a:r>
            <a:r>
              <a:rPr lang="fr-FR" sz="2000" u="sng" dirty="0"/>
              <a:t>(En plus d’une bascule difficulté 6</a:t>
            </a:r>
            <a:r>
              <a:rPr lang="fr-FR" sz="2000" u="sng" baseline="30000" dirty="0"/>
              <a:t>ème</a:t>
            </a:r>
            <a:r>
              <a:rPr lang="fr-FR" sz="2000" u="sng" dirty="0"/>
              <a:t>).</a:t>
            </a:r>
          </a:p>
          <a:p>
            <a:pPr marL="182563" lvl="1">
              <a:spcAft>
                <a:spcPct val="20000"/>
              </a:spcAft>
            </a:pPr>
            <a:endParaRPr lang="fr-FR" sz="2000" u="sng" dirty="0"/>
          </a:p>
          <a:p>
            <a:pPr marL="182563" lvl="1">
              <a:spcAft>
                <a:spcPct val="20000"/>
              </a:spcAft>
            </a:pPr>
            <a:r>
              <a:rPr lang="fr-FR" sz="2000" b="1" u="sng" dirty="0"/>
              <a:t>Exemple :</a:t>
            </a:r>
          </a:p>
          <a:p>
            <a:pPr marL="182563" lvl="1">
              <a:spcAft>
                <a:spcPct val="20000"/>
              </a:spcAft>
            </a:pPr>
            <a:endParaRPr lang="fr-FR" sz="2000" dirty="0"/>
          </a:p>
          <a:p>
            <a:pPr marL="182563" lvl="1">
              <a:spcAft>
                <a:spcPct val="20000"/>
              </a:spcAft>
            </a:pPr>
            <a:endParaRPr lang="fr-FR" sz="2000" dirty="0"/>
          </a:p>
          <a:p>
            <a:pPr marL="354013" lvl="1" indent="-171450">
              <a:spcAft>
                <a:spcPct val="20000"/>
              </a:spcAft>
            </a:pPr>
            <a:endParaRPr lang="fr-FR" sz="2000" dirty="0"/>
          </a:p>
          <a:p>
            <a:pPr marL="274638" lvl="1" indent="-274638" algn="just">
              <a:spcAft>
                <a:spcPct val="20000"/>
              </a:spcAft>
              <a:buFont typeface="Courier New" pitchFamily="49" charset="0"/>
              <a:buChar char="o"/>
            </a:pPr>
            <a:endParaRPr lang="fr-FR" sz="2000" dirty="0"/>
          </a:p>
          <a:p>
            <a:pPr lvl="1" algn="just">
              <a:spcAft>
                <a:spcPct val="20000"/>
              </a:spcAft>
            </a:pPr>
            <a:endParaRPr lang="fr-FR" sz="2000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6152ECD5-576A-9DF3-AFAE-B862D3683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489757"/>
              </p:ext>
            </p:extLst>
          </p:nvPr>
        </p:nvGraphicFramePr>
        <p:xfrm>
          <a:off x="489313" y="3291228"/>
          <a:ext cx="9980952" cy="2025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619">
                  <a:extLst>
                    <a:ext uri="{9D8B030D-6E8A-4147-A177-3AD203B41FA5}">
                      <a16:colId xmlns:a16="http://schemas.microsoft.com/office/drawing/2014/main" val="2044214033"/>
                    </a:ext>
                  </a:extLst>
                </a:gridCol>
                <a:gridCol w="1247619">
                  <a:extLst>
                    <a:ext uri="{9D8B030D-6E8A-4147-A177-3AD203B41FA5}">
                      <a16:colId xmlns:a16="http://schemas.microsoft.com/office/drawing/2014/main" val="3765490602"/>
                    </a:ext>
                  </a:extLst>
                </a:gridCol>
                <a:gridCol w="1247619">
                  <a:extLst>
                    <a:ext uri="{9D8B030D-6E8A-4147-A177-3AD203B41FA5}">
                      <a16:colId xmlns:a16="http://schemas.microsoft.com/office/drawing/2014/main" val="1460792625"/>
                    </a:ext>
                  </a:extLst>
                </a:gridCol>
                <a:gridCol w="1247619">
                  <a:extLst>
                    <a:ext uri="{9D8B030D-6E8A-4147-A177-3AD203B41FA5}">
                      <a16:colId xmlns:a16="http://schemas.microsoft.com/office/drawing/2014/main" val="605365767"/>
                    </a:ext>
                  </a:extLst>
                </a:gridCol>
                <a:gridCol w="1247619">
                  <a:extLst>
                    <a:ext uri="{9D8B030D-6E8A-4147-A177-3AD203B41FA5}">
                      <a16:colId xmlns:a16="http://schemas.microsoft.com/office/drawing/2014/main" val="2804655389"/>
                    </a:ext>
                  </a:extLst>
                </a:gridCol>
                <a:gridCol w="1247619">
                  <a:extLst>
                    <a:ext uri="{9D8B030D-6E8A-4147-A177-3AD203B41FA5}">
                      <a16:colId xmlns:a16="http://schemas.microsoft.com/office/drawing/2014/main" val="1643826506"/>
                    </a:ext>
                  </a:extLst>
                </a:gridCol>
                <a:gridCol w="1247619">
                  <a:extLst>
                    <a:ext uri="{9D8B030D-6E8A-4147-A177-3AD203B41FA5}">
                      <a16:colId xmlns:a16="http://schemas.microsoft.com/office/drawing/2014/main" val="3847656174"/>
                    </a:ext>
                  </a:extLst>
                </a:gridCol>
                <a:gridCol w="1247619">
                  <a:extLst>
                    <a:ext uri="{9D8B030D-6E8A-4147-A177-3AD203B41FA5}">
                      <a16:colId xmlns:a16="http://schemas.microsoft.com/office/drawing/2014/main" val="3792177202"/>
                    </a:ext>
                  </a:extLst>
                </a:gridCol>
              </a:tblGrid>
              <a:tr h="66846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204343"/>
                  </a:ext>
                </a:extLst>
              </a:tr>
              <a:tr h="688906">
                <a:tc>
                  <a:txBody>
                    <a:bodyPr/>
                    <a:lstStyle/>
                    <a:p>
                      <a:r>
                        <a:rPr lang="fr-FR" sz="1600" dirty="0"/>
                        <a:t>½ tour bascule BI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Contre-mouvement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Bascule BS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Retrait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Bascule BI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Pose de pied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Bascule BS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Sortie Salto AR tendu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965496"/>
                  </a:ext>
                </a:extLst>
              </a:tr>
              <a:tr h="66846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319713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00000000-0008-0000-0100-00001F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29" y="3381344"/>
            <a:ext cx="533474" cy="543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000000-0008-0000-0100-00000E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226" y="3381344"/>
            <a:ext cx="428685" cy="5430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100-00005C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72" y="3381343"/>
            <a:ext cx="639212" cy="543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000000-0008-0000-0100-000011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59" y="3381344"/>
            <a:ext cx="390580" cy="54300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0000000-0008-0000-0100-00004D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831" y="3381343"/>
            <a:ext cx="958332" cy="50578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2EC8109-7BA4-ED0F-08C0-070DF3F6D6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72" y="3435289"/>
            <a:ext cx="368166" cy="39789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5976A74-5DF4-CCEC-CB48-F378F2A32C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08" y="3381342"/>
            <a:ext cx="390580" cy="54300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9188E42-6DFC-3A77-92E0-8BB6C73308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383" y="3381304"/>
            <a:ext cx="1098919" cy="47453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7AD524C-EE26-F94A-FEDA-44710C76D50E}"/>
              </a:ext>
            </a:extLst>
          </p:cNvPr>
          <p:cNvSpPr/>
          <p:nvPr/>
        </p:nvSpPr>
        <p:spPr>
          <a:xfrm>
            <a:off x="618206" y="4729157"/>
            <a:ext cx="986319" cy="43960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7B368C-8A95-11C8-2714-CCBC67F8C439}"/>
              </a:ext>
            </a:extLst>
          </p:cNvPr>
          <p:cNvSpPr/>
          <p:nvPr/>
        </p:nvSpPr>
        <p:spPr>
          <a:xfrm>
            <a:off x="1914518" y="4729157"/>
            <a:ext cx="986319" cy="43960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250582-B3F3-6C5E-D852-7BED9FF010B1}"/>
              </a:ext>
            </a:extLst>
          </p:cNvPr>
          <p:cNvSpPr/>
          <p:nvPr/>
        </p:nvSpPr>
        <p:spPr>
          <a:xfrm>
            <a:off x="3157790" y="4729157"/>
            <a:ext cx="986319" cy="4396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77010B-0DCE-A35E-D02C-72F85B3C643D}"/>
              </a:ext>
            </a:extLst>
          </p:cNvPr>
          <p:cNvSpPr/>
          <p:nvPr/>
        </p:nvSpPr>
        <p:spPr>
          <a:xfrm>
            <a:off x="5625764" y="4733384"/>
            <a:ext cx="986319" cy="4396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632461-9257-F716-A393-FEEC8EB5486C}"/>
              </a:ext>
            </a:extLst>
          </p:cNvPr>
          <p:cNvSpPr/>
          <p:nvPr/>
        </p:nvSpPr>
        <p:spPr>
          <a:xfrm>
            <a:off x="4374544" y="4733384"/>
            <a:ext cx="986319" cy="43960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E0FF09-CA83-7BB9-66AE-2E613433DF5A}"/>
              </a:ext>
            </a:extLst>
          </p:cNvPr>
          <p:cNvSpPr/>
          <p:nvPr/>
        </p:nvSpPr>
        <p:spPr>
          <a:xfrm>
            <a:off x="6854424" y="4736410"/>
            <a:ext cx="986319" cy="4396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Elément non retenu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49B873-BBC7-AF4A-B4E8-19F40A1025CA}"/>
              </a:ext>
            </a:extLst>
          </p:cNvPr>
          <p:cNvSpPr/>
          <p:nvPr/>
        </p:nvSpPr>
        <p:spPr>
          <a:xfrm>
            <a:off x="8045580" y="4733384"/>
            <a:ext cx="1118322" cy="43960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rgbClr val="FF0000"/>
                </a:solidFill>
              </a:rPr>
              <a:t>Elément non retenu, 3</a:t>
            </a:r>
            <a:r>
              <a:rPr lang="fr-FR" sz="1000" baseline="30000" dirty="0">
                <a:solidFill>
                  <a:srgbClr val="FF0000"/>
                </a:solidFill>
              </a:rPr>
              <a:t>ème</a:t>
            </a:r>
            <a:r>
              <a:rPr lang="fr-FR" sz="1000" dirty="0">
                <a:solidFill>
                  <a:srgbClr val="FF0000"/>
                </a:solidFill>
              </a:rPr>
              <a:t> bascule  AD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6E47E8-FA4E-916D-824D-CB5F880F2036}"/>
              </a:ext>
            </a:extLst>
          </p:cNvPr>
          <p:cNvSpPr/>
          <p:nvPr/>
        </p:nvSpPr>
        <p:spPr>
          <a:xfrm>
            <a:off x="9314450" y="4736410"/>
            <a:ext cx="986319" cy="4396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AD</a:t>
            </a:r>
            <a:r>
              <a:rPr lang="fr-FR" sz="1000" dirty="0">
                <a:solidFill>
                  <a:schemeClr val="tx1"/>
                </a:solidFill>
              </a:rPr>
              <a:t>  </a:t>
            </a:r>
            <a:r>
              <a:rPr lang="fr-FR" sz="1000" b="1" dirty="0">
                <a:solidFill>
                  <a:schemeClr val="tx1"/>
                </a:solidFill>
              </a:rPr>
              <a:t>D6 </a:t>
            </a:r>
            <a:r>
              <a:rPr lang="fr-FR" sz="1000" dirty="0">
                <a:solidFill>
                  <a:schemeClr val="tx1"/>
                </a:solidFill>
              </a:rPr>
              <a:t>devient </a:t>
            </a:r>
            <a:r>
              <a:rPr lang="fr-FR" sz="1000" b="1" dirty="0">
                <a:solidFill>
                  <a:schemeClr val="tx1"/>
                </a:solidFill>
              </a:rPr>
              <a:t>AD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8E72E9-1391-A35C-3D4D-8FAAA73D8366}"/>
              </a:ext>
            </a:extLst>
          </p:cNvPr>
          <p:cNvSpPr/>
          <p:nvPr/>
        </p:nvSpPr>
        <p:spPr>
          <a:xfrm>
            <a:off x="7767263" y="5677384"/>
            <a:ext cx="1839073" cy="7523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Pas de pénalisation</a:t>
            </a:r>
            <a:endParaRPr lang="fr-FR" sz="1800" b="1" dirty="0">
              <a:solidFill>
                <a:schemeClr val="tx1"/>
              </a:solidFill>
            </a:endParaRPr>
          </a:p>
        </p:txBody>
      </p:sp>
      <p:sp>
        <p:nvSpPr>
          <p:cNvPr id="23" name="Flèche : haut 22">
            <a:extLst>
              <a:ext uri="{FF2B5EF4-FFF2-40B4-BE49-F238E27FC236}">
                <a16:creationId xmlns:a16="http://schemas.microsoft.com/office/drawing/2014/main" id="{0701908D-4B3B-CFDB-4D77-90A02CF2F3FA}"/>
              </a:ext>
            </a:extLst>
          </p:cNvPr>
          <p:cNvSpPr/>
          <p:nvPr/>
        </p:nvSpPr>
        <p:spPr>
          <a:xfrm>
            <a:off x="8461258" y="5331023"/>
            <a:ext cx="410966" cy="240327"/>
          </a:xfrm>
          <a:prstGeom prst="up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88837BD7-23E6-AD0F-BC2C-87A9AAE9E6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74781" y="474489"/>
            <a:ext cx="544523" cy="81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3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6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1401E-3099-951B-1641-78E379A3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/>
              <a:t>Répétitions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7542B1-F095-42FD-78AE-540FD718C49E}"/>
              </a:ext>
            </a:extLst>
          </p:cNvPr>
          <p:cNvSpPr/>
          <p:nvPr/>
        </p:nvSpPr>
        <p:spPr>
          <a:xfrm>
            <a:off x="447322" y="1375496"/>
            <a:ext cx="9791700" cy="2813740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just"/>
            <a:r>
              <a:rPr lang="fr-FR" sz="2000" b="1" u="sng" dirty="0"/>
              <a:t>Particularité aux Barres Asymétriques :</a:t>
            </a:r>
            <a:r>
              <a:rPr lang="fr-FR" sz="2000" u="sng" dirty="0"/>
              <a:t> </a:t>
            </a:r>
          </a:p>
          <a:p>
            <a:pPr marL="354013" lvl="1" indent="-17145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 La gymnaste peut exécuter autant de prises d’élans à l’ATR qu’elle le désire, mais 2 seulement seront retenues comme élément (Une difficulté 6</a:t>
            </a:r>
            <a:r>
              <a:rPr lang="fr-FR" sz="2000" baseline="30000" dirty="0"/>
              <a:t>ème</a:t>
            </a:r>
            <a:r>
              <a:rPr lang="fr-FR" sz="2000" dirty="0"/>
              <a:t> et</a:t>
            </a:r>
            <a:br>
              <a:rPr lang="fr-FR" sz="2000" dirty="0"/>
            </a:br>
            <a:r>
              <a:rPr lang="fr-FR" sz="2000" dirty="0"/>
              <a:t>Une « Autre difficulté »).</a:t>
            </a:r>
          </a:p>
          <a:p>
            <a:pPr marL="182563" lvl="1">
              <a:spcAft>
                <a:spcPct val="20000"/>
              </a:spcAft>
            </a:pPr>
            <a:r>
              <a:rPr lang="fr-FR" sz="2000" b="1" u="sng" dirty="0"/>
              <a:t>Exemple 1:</a:t>
            </a:r>
          </a:p>
          <a:p>
            <a:pPr marL="354013" lvl="1" indent="-171450">
              <a:spcAft>
                <a:spcPct val="20000"/>
              </a:spcAft>
            </a:pPr>
            <a:endParaRPr lang="fr-FR" sz="2000" dirty="0"/>
          </a:p>
          <a:p>
            <a:pPr marL="274638" lvl="1" indent="-274638" algn="just">
              <a:spcAft>
                <a:spcPct val="20000"/>
              </a:spcAft>
              <a:buFont typeface="Courier New" pitchFamily="49" charset="0"/>
              <a:buChar char="o"/>
            </a:pPr>
            <a:endParaRPr lang="fr-FR" sz="2000" dirty="0"/>
          </a:p>
          <a:p>
            <a:pPr lvl="1" algn="just">
              <a:spcAft>
                <a:spcPct val="20000"/>
              </a:spcAft>
            </a:pPr>
            <a:endParaRPr lang="fr-FR" sz="2000" dirty="0"/>
          </a:p>
        </p:txBody>
      </p:sp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6BB6840D-07DA-580C-B9A1-8C474F9EE80A}"/>
              </a:ext>
            </a:extLst>
          </p:cNvPr>
          <p:cNvGraphicFramePr>
            <a:graphicFrameLocks noGrp="1"/>
          </p:cNvGraphicFramePr>
          <p:nvPr/>
        </p:nvGraphicFramePr>
        <p:xfrm>
          <a:off x="479702" y="3265127"/>
          <a:ext cx="9759321" cy="2025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788">
                  <a:extLst>
                    <a:ext uri="{9D8B030D-6E8A-4147-A177-3AD203B41FA5}">
                      <a16:colId xmlns:a16="http://schemas.microsoft.com/office/drawing/2014/main" val="2044214033"/>
                    </a:ext>
                  </a:extLst>
                </a:gridCol>
                <a:gridCol w="824913">
                  <a:extLst>
                    <a:ext uri="{9D8B030D-6E8A-4147-A177-3AD203B41FA5}">
                      <a16:colId xmlns:a16="http://schemas.microsoft.com/office/drawing/2014/main" val="3765490602"/>
                    </a:ext>
                  </a:extLst>
                </a:gridCol>
                <a:gridCol w="906567">
                  <a:extLst>
                    <a:ext uri="{9D8B030D-6E8A-4147-A177-3AD203B41FA5}">
                      <a16:colId xmlns:a16="http://schemas.microsoft.com/office/drawing/2014/main" val="1460792625"/>
                    </a:ext>
                  </a:extLst>
                </a:gridCol>
                <a:gridCol w="962145">
                  <a:extLst>
                    <a:ext uri="{9D8B030D-6E8A-4147-A177-3AD203B41FA5}">
                      <a16:colId xmlns:a16="http://schemas.microsoft.com/office/drawing/2014/main" val="336897290"/>
                    </a:ext>
                  </a:extLst>
                </a:gridCol>
                <a:gridCol w="1060548">
                  <a:extLst>
                    <a:ext uri="{9D8B030D-6E8A-4147-A177-3AD203B41FA5}">
                      <a16:colId xmlns:a16="http://schemas.microsoft.com/office/drawing/2014/main" val="605365767"/>
                    </a:ext>
                  </a:extLst>
                </a:gridCol>
                <a:gridCol w="751962">
                  <a:extLst>
                    <a:ext uri="{9D8B030D-6E8A-4147-A177-3AD203B41FA5}">
                      <a16:colId xmlns:a16="http://schemas.microsoft.com/office/drawing/2014/main" val="2804655389"/>
                    </a:ext>
                  </a:extLst>
                </a:gridCol>
                <a:gridCol w="996593">
                  <a:extLst>
                    <a:ext uri="{9D8B030D-6E8A-4147-A177-3AD203B41FA5}">
                      <a16:colId xmlns:a16="http://schemas.microsoft.com/office/drawing/2014/main" val="1643826506"/>
                    </a:ext>
                  </a:extLst>
                </a:gridCol>
                <a:gridCol w="941081">
                  <a:extLst>
                    <a:ext uri="{9D8B030D-6E8A-4147-A177-3AD203B41FA5}">
                      <a16:colId xmlns:a16="http://schemas.microsoft.com/office/drawing/2014/main" val="3847656174"/>
                    </a:ext>
                  </a:extLst>
                </a:gridCol>
                <a:gridCol w="1052105">
                  <a:extLst>
                    <a:ext uri="{9D8B030D-6E8A-4147-A177-3AD203B41FA5}">
                      <a16:colId xmlns:a16="http://schemas.microsoft.com/office/drawing/2014/main" val="3792177202"/>
                    </a:ext>
                  </a:extLst>
                </a:gridCol>
                <a:gridCol w="1454619">
                  <a:extLst>
                    <a:ext uri="{9D8B030D-6E8A-4147-A177-3AD203B41FA5}">
                      <a16:colId xmlns:a16="http://schemas.microsoft.com/office/drawing/2014/main" val="57438758"/>
                    </a:ext>
                  </a:extLst>
                </a:gridCol>
              </a:tblGrid>
              <a:tr h="66846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204343"/>
                  </a:ext>
                </a:extLst>
              </a:tr>
              <a:tr h="688906">
                <a:tc>
                  <a:txBody>
                    <a:bodyPr/>
                    <a:lstStyle/>
                    <a:p>
                      <a:r>
                        <a:rPr lang="fr-FR" sz="1200" dirty="0"/>
                        <a:t>½ tour bascule BI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ATR corps carpé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Tour facial 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ATR corps carpé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Contre-mouvement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Bascule BS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ATR corps carpé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Tour AR libre à 45°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Soleil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Sortie salto AR tendu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965496"/>
                  </a:ext>
                </a:extLst>
              </a:tr>
              <a:tr h="66846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319713"/>
                  </a:ext>
                </a:extLst>
              </a:tr>
            </a:tbl>
          </a:graphicData>
        </a:graphic>
      </p:graphicFrame>
      <p:pic>
        <p:nvPicPr>
          <p:cNvPr id="30" name="Image 29">
            <a:extLst>
              <a:ext uri="{FF2B5EF4-FFF2-40B4-BE49-F238E27FC236}">
                <a16:creationId xmlns:a16="http://schemas.microsoft.com/office/drawing/2014/main" id="{3ED07D84-59B6-B16F-8AB8-4BBA11B39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0" y="3309369"/>
            <a:ext cx="533474" cy="54300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485CCD3-D3DF-6E50-61DB-F941CC63594E}"/>
              </a:ext>
            </a:extLst>
          </p:cNvPr>
          <p:cNvSpPr/>
          <p:nvPr/>
        </p:nvSpPr>
        <p:spPr>
          <a:xfrm>
            <a:off x="618267" y="4702221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67ABA98-C4E6-4834-7E80-DE431DCEBE70}"/>
              </a:ext>
            </a:extLst>
          </p:cNvPr>
          <p:cNvSpPr/>
          <p:nvPr/>
        </p:nvSpPr>
        <p:spPr>
          <a:xfrm>
            <a:off x="1438319" y="4702221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6AE9F156-D642-D910-AA5C-23A4E83BF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99" y="3319560"/>
            <a:ext cx="639212" cy="54300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ABC5922-58AD-9412-5911-F23124DEBA0D}"/>
              </a:ext>
            </a:extLst>
          </p:cNvPr>
          <p:cNvSpPr/>
          <p:nvPr/>
        </p:nvSpPr>
        <p:spPr>
          <a:xfrm>
            <a:off x="4211743" y="4697971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292100E9-FDDF-50EB-EBDD-D68F26A36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52" y="3309368"/>
            <a:ext cx="390580" cy="54300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1897056-804F-3C87-F0C7-D0F601D7D0D3}"/>
              </a:ext>
            </a:extLst>
          </p:cNvPr>
          <p:cNvSpPr/>
          <p:nvPr/>
        </p:nvSpPr>
        <p:spPr>
          <a:xfrm>
            <a:off x="2269764" y="4702221"/>
            <a:ext cx="513738" cy="4353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AD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EFED43-7C43-AA2C-CCBC-739CC66E0C6E}"/>
              </a:ext>
            </a:extLst>
          </p:cNvPr>
          <p:cNvSpPr/>
          <p:nvPr/>
        </p:nvSpPr>
        <p:spPr>
          <a:xfrm>
            <a:off x="3041103" y="4697971"/>
            <a:ext cx="924851" cy="4396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AD</a:t>
            </a:r>
            <a:r>
              <a:rPr lang="fr-FR" sz="1000" dirty="0">
                <a:solidFill>
                  <a:schemeClr val="tx1"/>
                </a:solidFill>
              </a:rPr>
              <a:t>  </a:t>
            </a:r>
            <a:r>
              <a:rPr lang="fr-FR" sz="1000" b="1" dirty="0">
                <a:solidFill>
                  <a:schemeClr val="tx1"/>
                </a:solidFill>
              </a:rPr>
              <a:t>D6 </a:t>
            </a:r>
            <a:r>
              <a:rPr lang="fr-FR" sz="1000" dirty="0">
                <a:solidFill>
                  <a:schemeClr val="tx1"/>
                </a:solidFill>
              </a:rPr>
              <a:t>devient </a:t>
            </a:r>
            <a:r>
              <a:rPr lang="fr-FR" sz="1000" b="1" dirty="0">
                <a:solidFill>
                  <a:schemeClr val="tx1"/>
                </a:solidFill>
              </a:rPr>
              <a:t>AD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BA5809C7-F5DE-8044-F8A7-31AA37A33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529" y="3340233"/>
            <a:ext cx="581106" cy="543001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B7C0DC9-61BC-392F-22EA-9E072F5FBB71}"/>
              </a:ext>
            </a:extLst>
          </p:cNvPr>
          <p:cNvSpPr/>
          <p:nvPr/>
        </p:nvSpPr>
        <p:spPr>
          <a:xfrm>
            <a:off x="6839245" y="4697971"/>
            <a:ext cx="874029" cy="4396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>
                <a:solidFill>
                  <a:schemeClr val="tx1"/>
                </a:solidFill>
              </a:rPr>
              <a:t>AD </a:t>
            </a:r>
            <a:r>
              <a:rPr lang="fr-FR" sz="1400">
                <a:solidFill>
                  <a:schemeClr val="tx1"/>
                </a:solidFill>
              </a:rPr>
              <a:t> </a:t>
            </a:r>
            <a:r>
              <a:rPr lang="fr-FR" sz="1100" b="1">
                <a:solidFill>
                  <a:schemeClr val="tx1"/>
                </a:solidFill>
              </a:rPr>
              <a:t>D6</a:t>
            </a:r>
            <a:r>
              <a:rPr lang="fr-FR" sz="1000" b="1">
                <a:solidFill>
                  <a:schemeClr val="tx1"/>
                </a:solidFill>
              </a:rPr>
              <a:t> </a:t>
            </a:r>
            <a:r>
              <a:rPr lang="fr-FR" sz="1000">
                <a:solidFill>
                  <a:schemeClr val="tx1"/>
                </a:solidFill>
              </a:rPr>
              <a:t>devient </a:t>
            </a:r>
            <a:r>
              <a:rPr lang="fr-FR" sz="1000" b="1">
                <a:solidFill>
                  <a:schemeClr val="tx1"/>
                </a:solidFill>
              </a:rPr>
              <a:t>AD</a:t>
            </a:r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76203D2-DEFA-E624-1207-BDF26D241B76}"/>
              </a:ext>
            </a:extLst>
          </p:cNvPr>
          <p:cNvSpPr/>
          <p:nvPr/>
        </p:nvSpPr>
        <p:spPr>
          <a:xfrm>
            <a:off x="7793171" y="4693721"/>
            <a:ext cx="926994" cy="4396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>
                <a:solidFill>
                  <a:schemeClr val="tx1"/>
                </a:solidFill>
              </a:rPr>
              <a:t>AD </a:t>
            </a:r>
            <a:r>
              <a:rPr lang="fr-FR" sz="1400">
                <a:solidFill>
                  <a:schemeClr val="tx1"/>
                </a:solidFill>
              </a:rPr>
              <a:t> </a:t>
            </a:r>
            <a:r>
              <a:rPr lang="fr-FR" sz="1100" b="1">
                <a:solidFill>
                  <a:schemeClr val="tx1"/>
                </a:solidFill>
              </a:rPr>
              <a:t>D6</a:t>
            </a:r>
            <a:r>
              <a:rPr lang="fr-FR" sz="1000" b="1">
                <a:solidFill>
                  <a:schemeClr val="tx1"/>
                </a:solidFill>
              </a:rPr>
              <a:t> </a:t>
            </a:r>
            <a:r>
              <a:rPr lang="fr-FR" sz="1000">
                <a:solidFill>
                  <a:schemeClr val="tx1"/>
                </a:solidFill>
              </a:rPr>
              <a:t>devient </a:t>
            </a:r>
            <a:r>
              <a:rPr lang="fr-FR" sz="1000" b="1">
                <a:solidFill>
                  <a:schemeClr val="tx1"/>
                </a:solidFill>
              </a:rPr>
              <a:t>AD</a:t>
            </a:r>
            <a:endParaRPr lang="fr-FR" sz="1000" b="1" dirty="0">
              <a:solidFill>
                <a:schemeClr val="tx1"/>
              </a:solidFill>
            </a:endParaRP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49" y="3322806"/>
            <a:ext cx="381053" cy="543001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07" y="3343154"/>
            <a:ext cx="428685" cy="54300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D666E5B-A6C9-6F6F-696F-C11BA754A4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50" y="3332345"/>
            <a:ext cx="381053" cy="5430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814B106-60AC-6105-18C5-86BD863ABB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73" y="3340234"/>
            <a:ext cx="381053" cy="5430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000000-0008-0000-0100-000014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749" y="3325190"/>
            <a:ext cx="559729" cy="5317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5A7085E-513A-189E-C4C3-0EE24A6FDB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674" y="3348600"/>
            <a:ext cx="1098919" cy="4745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F1C933-3030-5FD2-5E63-558141DFC466}"/>
              </a:ext>
            </a:extLst>
          </p:cNvPr>
          <p:cNvSpPr/>
          <p:nvPr/>
        </p:nvSpPr>
        <p:spPr>
          <a:xfrm>
            <a:off x="5171512" y="4702221"/>
            <a:ext cx="513738" cy="4353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AD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3A451E-22FF-46F2-46A5-718A9E7BBF6B}"/>
              </a:ext>
            </a:extLst>
          </p:cNvPr>
          <p:cNvSpPr/>
          <p:nvPr/>
        </p:nvSpPr>
        <p:spPr>
          <a:xfrm>
            <a:off x="5820371" y="4663309"/>
            <a:ext cx="924852" cy="58873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rgbClr val="FF0000"/>
                </a:solidFill>
              </a:rPr>
              <a:t>Elément non retenu, 3</a:t>
            </a:r>
            <a:r>
              <a:rPr lang="fr-FR" sz="1000" baseline="30000" dirty="0">
                <a:solidFill>
                  <a:srgbClr val="FF0000"/>
                </a:solidFill>
              </a:rPr>
              <a:t>ème</a:t>
            </a:r>
            <a:r>
              <a:rPr lang="fr-FR" sz="1000" dirty="0">
                <a:solidFill>
                  <a:srgbClr val="FF0000"/>
                </a:solidFill>
              </a:rPr>
              <a:t> ATR identique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D310B8-6BFD-5F80-E8F6-9627D6BD5217}"/>
              </a:ext>
            </a:extLst>
          </p:cNvPr>
          <p:cNvSpPr/>
          <p:nvPr/>
        </p:nvSpPr>
        <p:spPr>
          <a:xfrm>
            <a:off x="9004209" y="4702221"/>
            <a:ext cx="986319" cy="4396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>
                <a:solidFill>
                  <a:schemeClr val="tx1"/>
                </a:solidFill>
              </a:rPr>
              <a:t>AD </a:t>
            </a:r>
            <a:r>
              <a:rPr lang="fr-FR" sz="1400">
                <a:solidFill>
                  <a:schemeClr val="tx1"/>
                </a:solidFill>
              </a:rPr>
              <a:t> </a:t>
            </a:r>
            <a:r>
              <a:rPr lang="fr-FR" sz="1100" b="1">
                <a:solidFill>
                  <a:schemeClr val="tx1"/>
                </a:solidFill>
              </a:rPr>
              <a:t>D6</a:t>
            </a:r>
            <a:r>
              <a:rPr lang="fr-FR" sz="1000" b="1">
                <a:solidFill>
                  <a:schemeClr val="tx1"/>
                </a:solidFill>
              </a:rPr>
              <a:t> </a:t>
            </a:r>
            <a:r>
              <a:rPr lang="fr-FR" sz="1000">
                <a:solidFill>
                  <a:schemeClr val="tx1"/>
                </a:solidFill>
              </a:rPr>
              <a:t>devient </a:t>
            </a:r>
            <a:r>
              <a:rPr lang="fr-FR" sz="1000" b="1">
                <a:solidFill>
                  <a:schemeClr val="tx1"/>
                </a:solidFill>
              </a:rPr>
              <a:t>AD</a:t>
            </a:r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9" name="Flèche : haut 8">
            <a:extLst>
              <a:ext uri="{FF2B5EF4-FFF2-40B4-BE49-F238E27FC236}">
                <a16:creationId xmlns:a16="http://schemas.microsoft.com/office/drawing/2014/main" id="{2BE10288-BC0A-AE06-702F-8F0F3D9AED25}"/>
              </a:ext>
            </a:extLst>
          </p:cNvPr>
          <p:cNvSpPr/>
          <p:nvPr/>
        </p:nvSpPr>
        <p:spPr>
          <a:xfrm>
            <a:off x="6076916" y="5401082"/>
            <a:ext cx="410966" cy="240327"/>
          </a:xfrm>
          <a:prstGeom prst="up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6F51C0-1168-1752-D505-B67917404836}"/>
              </a:ext>
            </a:extLst>
          </p:cNvPr>
          <p:cNvSpPr/>
          <p:nvPr/>
        </p:nvSpPr>
        <p:spPr>
          <a:xfrm>
            <a:off x="5273852" y="5726120"/>
            <a:ext cx="2164638" cy="7523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Pas de pénalisation</a:t>
            </a:r>
            <a:endParaRPr lang="fr-FR" sz="1800" b="1" dirty="0">
              <a:solidFill>
                <a:schemeClr val="tx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F20A84C-6950-3B6C-8354-7031F11519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74781" y="474489"/>
            <a:ext cx="544523" cy="81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6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5" grpId="0" animBg="1"/>
      <p:bldP spid="37" grpId="0" animBg="1"/>
      <p:bldP spid="39" grpId="0" animBg="1"/>
      <p:bldP spid="42" grpId="0" animBg="1"/>
      <p:bldP spid="44" grpId="0" animBg="1"/>
      <p:bldP spid="11" grpId="0" animBg="1"/>
      <p:bldP spid="12" grpId="0" animBg="1"/>
      <p:bldP spid="13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1401E-3099-951B-1641-78E379A3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/>
              <a:t>Répétitions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7542B1-F095-42FD-78AE-540FD718C49E}"/>
              </a:ext>
            </a:extLst>
          </p:cNvPr>
          <p:cNvSpPr/>
          <p:nvPr/>
        </p:nvSpPr>
        <p:spPr>
          <a:xfrm>
            <a:off x="447322" y="1375496"/>
            <a:ext cx="9791700" cy="3183072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just"/>
            <a:r>
              <a:rPr lang="fr-FR" sz="2000" b="1" u="sng" dirty="0"/>
              <a:t>Particularité aux Barres Asymétriques :</a:t>
            </a:r>
            <a:r>
              <a:rPr lang="fr-FR" sz="2000" u="sng" dirty="0"/>
              <a:t> </a:t>
            </a:r>
          </a:p>
          <a:p>
            <a:pPr marL="354013" lvl="1" indent="-17145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 La gymnaste peut exécuter autant de prises d’élans à l’ATR qu’elle le désire, mais 2 seulement seront retenues comme élément (Une difficulté 6</a:t>
            </a:r>
            <a:r>
              <a:rPr lang="fr-FR" sz="2000" baseline="30000" dirty="0"/>
              <a:t>ème</a:t>
            </a:r>
            <a:r>
              <a:rPr lang="fr-FR" sz="2000" dirty="0"/>
              <a:t> et</a:t>
            </a:r>
            <a:br>
              <a:rPr lang="fr-FR" sz="2000" dirty="0"/>
            </a:br>
            <a:r>
              <a:rPr lang="fr-FR" sz="2000" dirty="0"/>
              <a:t>Une « Autre difficulté »).</a:t>
            </a:r>
          </a:p>
          <a:p>
            <a:pPr marL="182563" lvl="1">
              <a:spcAft>
                <a:spcPct val="20000"/>
              </a:spcAft>
            </a:pPr>
            <a:r>
              <a:rPr lang="fr-FR" sz="2000" b="1" u="sng" dirty="0"/>
              <a:t>Exemple 2, cas particulier :</a:t>
            </a:r>
          </a:p>
          <a:p>
            <a:pPr marL="182563" lvl="1">
              <a:spcAft>
                <a:spcPct val="20000"/>
              </a:spcAft>
            </a:pPr>
            <a:endParaRPr lang="fr-FR" sz="2000" b="1" u="sng" dirty="0"/>
          </a:p>
          <a:p>
            <a:pPr marL="354013" lvl="1" indent="-171450">
              <a:spcAft>
                <a:spcPct val="20000"/>
              </a:spcAft>
            </a:pPr>
            <a:endParaRPr lang="fr-FR" sz="2000" dirty="0"/>
          </a:p>
          <a:p>
            <a:pPr marL="274638" lvl="1" indent="-274638" algn="just">
              <a:spcAft>
                <a:spcPct val="20000"/>
              </a:spcAft>
              <a:buFont typeface="Courier New" pitchFamily="49" charset="0"/>
              <a:buChar char="o"/>
            </a:pPr>
            <a:endParaRPr lang="fr-FR" sz="2000" dirty="0"/>
          </a:p>
          <a:p>
            <a:pPr lvl="1" algn="just">
              <a:spcAft>
                <a:spcPct val="20000"/>
              </a:spcAft>
            </a:pPr>
            <a:endParaRPr lang="fr-FR" sz="2000" dirty="0"/>
          </a:p>
        </p:txBody>
      </p:sp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6BB6840D-07DA-580C-B9A1-8C474F9EE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914884"/>
              </p:ext>
            </p:extLst>
          </p:nvPr>
        </p:nvGraphicFramePr>
        <p:xfrm>
          <a:off x="443009" y="3299627"/>
          <a:ext cx="9759321" cy="2025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788">
                  <a:extLst>
                    <a:ext uri="{9D8B030D-6E8A-4147-A177-3AD203B41FA5}">
                      <a16:colId xmlns:a16="http://schemas.microsoft.com/office/drawing/2014/main" val="2044214033"/>
                    </a:ext>
                  </a:extLst>
                </a:gridCol>
                <a:gridCol w="824913">
                  <a:extLst>
                    <a:ext uri="{9D8B030D-6E8A-4147-A177-3AD203B41FA5}">
                      <a16:colId xmlns:a16="http://schemas.microsoft.com/office/drawing/2014/main" val="3765490602"/>
                    </a:ext>
                  </a:extLst>
                </a:gridCol>
                <a:gridCol w="906567">
                  <a:extLst>
                    <a:ext uri="{9D8B030D-6E8A-4147-A177-3AD203B41FA5}">
                      <a16:colId xmlns:a16="http://schemas.microsoft.com/office/drawing/2014/main" val="1460792625"/>
                    </a:ext>
                  </a:extLst>
                </a:gridCol>
                <a:gridCol w="962145">
                  <a:extLst>
                    <a:ext uri="{9D8B030D-6E8A-4147-A177-3AD203B41FA5}">
                      <a16:colId xmlns:a16="http://schemas.microsoft.com/office/drawing/2014/main" val="336897290"/>
                    </a:ext>
                  </a:extLst>
                </a:gridCol>
                <a:gridCol w="1060548">
                  <a:extLst>
                    <a:ext uri="{9D8B030D-6E8A-4147-A177-3AD203B41FA5}">
                      <a16:colId xmlns:a16="http://schemas.microsoft.com/office/drawing/2014/main" val="605365767"/>
                    </a:ext>
                  </a:extLst>
                </a:gridCol>
                <a:gridCol w="751962">
                  <a:extLst>
                    <a:ext uri="{9D8B030D-6E8A-4147-A177-3AD203B41FA5}">
                      <a16:colId xmlns:a16="http://schemas.microsoft.com/office/drawing/2014/main" val="2804655389"/>
                    </a:ext>
                  </a:extLst>
                </a:gridCol>
                <a:gridCol w="996593">
                  <a:extLst>
                    <a:ext uri="{9D8B030D-6E8A-4147-A177-3AD203B41FA5}">
                      <a16:colId xmlns:a16="http://schemas.microsoft.com/office/drawing/2014/main" val="1643826506"/>
                    </a:ext>
                  </a:extLst>
                </a:gridCol>
                <a:gridCol w="941081">
                  <a:extLst>
                    <a:ext uri="{9D8B030D-6E8A-4147-A177-3AD203B41FA5}">
                      <a16:colId xmlns:a16="http://schemas.microsoft.com/office/drawing/2014/main" val="3847656174"/>
                    </a:ext>
                  </a:extLst>
                </a:gridCol>
                <a:gridCol w="1052105">
                  <a:extLst>
                    <a:ext uri="{9D8B030D-6E8A-4147-A177-3AD203B41FA5}">
                      <a16:colId xmlns:a16="http://schemas.microsoft.com/office/drawing/2014/main" val="3792177202"/>
                    </a:ext>
                  </a:extLst>
                </a:gridCol>
                <a:gridCol w="1454619">
                  <a:extLst>
                    <a:ext uri="{9D8B030D-6E8A-4147-A177-3AD203B41FA5}">
                      <a16:colId xmlns:a16="http://schemas.microsoft.com/office/drawing/2014/main" val="57438758"/>
                    </a:ext>
                  </a:extLst>
                </a:gridCol>
              </a:tblGrid>
              <a:tr h="66846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204343"/>
                  </a:ext>
                </a:extLst>
              </a:tr>
              <a:tr h="688906">
                <a:tc>
                  <a:txBody>
                    <a:bodyPr/>
                    <a:lstStyle/>
                    <a:p>
                      <a:r>
                        <a:rPr lang="fr-FR" sz="1200" dirty="0"/>
                        <a:t>½ tour bascule BI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ATR corps carpé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Tour facial 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ATR corps carpé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Contre-mouvement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Bascule BS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ATR corps tendu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Tour AR libre à 45°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Soleil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Sortie salto AR tendu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965496"/>
                  </a:ext>
                </a:extLst>
              </a:tr>
              <a:tr h="66846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319713"/>
                  </a:ext>
                </a:extLst>
              </a:tr>
            </a:tbl>
          </a:graphicData>
        </a:graphic>
      </p:graphicFrame>
      <p:pic>
        <p:nvPicPr>
          <p:cNvPr id="30" name="Image 29">
            <a:extLst>
              <a:ext uri="{FF2B5EF4-FFF2-40B4-BE49-F238E27FC236}">
                <a16:creationId xmlns:a16="http://schemas.microsoft.com/office/drawing/2014/main" id="{3ED07D84-59B6-B16F-8AB8-4BBA11B39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84" y="3385084"/>
            <a:ext cx="533474" cy="54300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485CCD3-D3DF-6E50-61DB-F941CC63594E}"/>
              </a:ext>
            </a:extLst>
          </p:cNvPr>
          <p:cNvSpPr/>
          <p:nvPr/>
        </p:nvSpPr>
        <p:spPr>
          <a:xfrm>
            <a:off x="604984" y="4769606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67ABA98-C4E6-4834-7E80-DE431DCEBE70}"/>
              </a:ext>
            </a:extLst>
          </p:cNvPr>
          <p:cNvSpPr/>
          <p:nvPr/>
        </p:nvSpPr>
        <p:spPr>
          <a:xfrm>
            <a:off x="1422028" y="4769606"/>
            <a:ext cx="508292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6AE9F156-D642-D910-AA5C-23A4E83BF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99" y="3371635"/>
            <a:ext cx="639212" cy="54300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ABC5922-58AD-9412-5911-F23124DEBA0D}"/>
              </a:ext>
            </a:extLst>
          </p:cNvPr>
          <p:cNvSpPr/>
          <p:nvPr/>
        </p:nvSpPr>
        <p:spPr>
          <a:xfrm>
            <a:off x="4223555" y="4795215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292100E9-FDDF-50EB-EBDD-D68F26A36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73" y="3353484"/>
            <a:ext cx="390580" cy="54300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1897056-804F-3C87-F0C7-D0F601D7D0D3}"/>
              </a:ext>
            </a:extLst>
          </p:cNvPr>
          <p:cNvSpPr/>
          <p:nvPr/>
        </p:nvSpPr>
        <p:spPr>
          <a:xfrm>
            <a:off x="2248396" y="4769606"/>
            <a:ext cx="513738" cy="4353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AD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EFED43-7C43-AA2C-CCBC-739CC66E0C6E}"/>
              </a:ext>
            </a:extLst>
          </p:cNvPr>
          <p:cNvSpPr/>
          <p:nvPr/>
        </p:nvSpPr>
        <p:spPr>
          <a:xfrm>
            <a:off x="3010233" y="4795215"/>
            <a:ext cx="924851" cy="4353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AD</a:t>
            </a:r>
            <a:r>
              <a:rPr lang="fr-FR" sz="1000" dirty="0">
                <a:solidFill>
                  <a:schemeClr val="tx1"/>
                </a:solidFill>
              </a:rPr>
              <a:t>  </a:t>
            </a:r>
            <a:r>
              <a:rPr lang="fr-FR" sz="1000" b="1" dirty="0">
                <a:solidFill>
                  <a:schemeClr val="tx1"/>
                </a:solidFill>
              </a:rPr>
              <a:t>D6 </a:t>
            </a:r>
            <a:r>
              <a:rPr lang="fr-FR" sz="1000" dirty="0">
                <a:solidFill>
                  <a:schemeClr val="tx1"/>
                </a:solidFill>
              </a:rPr>
              <a:t>devient </a:t>
            </a:r>
            <a:r>
              <a:rPr lang="fr-FR" sz="1000" b="1" dirty="0">
                <a:solidFill>
                  <a:schemeClr val="tx1"/>
                </a:solidFill>
              </a:rPr>
              <a:t>AD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BA5809C7-F5DE-8044-F8A7-31AA37A33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499" y="3383331"/>
            <a:ext cx="581106" cy="543001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B7C0DC9-61BC-392F-22EA-9E072F5FBB71}"/>
              </a:ext>
            </a:extLst>
          </p:cNvPr>
          <p:cNvSpPr/>
          <p:nvPr/>
        </p:nvSpPr>
        <p:spPr>
          <a:xfrm>
            <a:off x="6795037" y="4769606"/>
            <a:ext cx="874029" cy="4396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>
                <a:solidFill>
                  <a:schemeClr val="tx1"/>
                </a:solidFill>
              </a:rPr>
              <a:t>AD </a:t>
            </a:r>
            <a:r>
              <a:rPr lang="fr-FR" sz="1400">
                <a:solidFill>
                  <a:schemeClr val="tx1"/>
                </a:solidFill>
              </a:rPr>
              <a:t> </a:t>
            </a:r>
            <a:r>
              <a:rPr lang="fr-FR" sz="1100" b="1">
                <a:solidFill>
                  <a:schemeClr val="tx1"/>
                </a:solidFill>
              </a:rPr>
              <a:t>D6</a:t>
            </a:r>
            <a:r>
              <a:rPr lang="fr-FR" sz="1000" b="1">
                <a:solidFill>
                  <a:schemeClr val="tx1"/>
                </a:solidFill>
              </a:rPr>
              <a:t> </a:t>
            </a:r>
            <a:r>
              <a:rPr lang="fr-FR" sz="1000">
                <a:solidFill>
                  <a:schemeClr val="tx1"/>
                </a:solidFill>
              </a:rPr>
              <a:t>devient </a:t>
            </a:r>
            <a:r>
              <a:rPr lang="fr-FR" sz="1000" b="1">
                <a:solidFill>
                  <a:schemeClr val="tx1"/>
                </a:solidFill>
              </a:rPr>
              <a:t>AD</a:t>
            </a:r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76203D2-DEFA-E624-1207-BDF26D241B76}"/>
              </a:ext>
            </a:extLst>
          </p:cNvPr>
          <p:cNvSpPr/>
          <p:nvPr/>
        </p:nvSpPr>
        <p:spPr>
          <a:xfrm>
            <a:off x="7780312" y="4799002"/>
            <a:ext cx="926994" cy="4396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>
                <a:solidFill>
                  <a:schemeClr val="tx1"/>
                </a:solidFill>
              </a:rPr>
              <a:t>AD </a:t>
            </a:r>
            <a:r>
              <a:rPr lang="fr-FR" sz="1400">
                <a:solidFill>
                  <a:schemeClr val="tx1"/>
                </a:solidFill>
              </a:rPr>
              <a:t> </a:t>
            </a:r>
            <a:r>
              <a:rPr lang="fr-FR" sz="1100" b="1">
                <a:solidFill>
                  <a:schemeClr val="tx1"/>
                </a:solidFill>
              </a:rPr>
              <a:t>D6</a:t>
            </a:r>
            <a:r>
              <a:rPr lang="fr-FR" sz="1000" b="1">
                <a:solidFill>
                  <a:schemeClr val="tx1"/>
                </a:solidFill>
              </a:rPr>
              <a:t> </a:t>
            </a:r>
            <a:r>
              <a:rPr lang="fr-FR" sz="1000">
                <a:solidFill>
                  <a:schemeClr val="tx1"/>
                </a:solidFill>
              </a:rPr>
              <a:t>devient </a:t>
            </a:r>
            <a:r>
              <a:rPr lang="fr-FR" sz="1000" b="1">
                <a:solidFill>
                  <a:schemeClr val="tx1"/>
                </a:solidFill>
              </a:rPr>
              <a:t>AD</a:t>
            </a:r>
            <a:endParaRPr lang="fr-FR" sz="1000" b="1" dirty="0">
              <a:solidFill>
                <a:schemeClr val="tx1"/>
              </a:solidFill>
            </a:endParaRP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48" y="3385084"/>
            <a:ext cx="381053" cy="543001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90" y="3385084"/>
            <a:ext cx="428685" cy="54300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D666E5B-A6C9-6F6F-696F-C11BA754A4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69" y="3385084"/>
            <a:ext cx="381053" cy="5430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000000-0008-0000-0100-000014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152" y="3365144"/>
            <a:ext cx="559729" cy="5317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5A7085E-513A-189E-C4C3-0EE24A6FDB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406" y="3389899"/>
            <a:ext cx="1098919" cy="4745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F1C933-3030-5FD2-5E63-558141DFC466}"/>
              </a:ext>
            </a:extLst>
          </p:cNvPr>
          <p:cNvSpPr/>
          <p:nvPr/>
        </p:nvSpPr>
        <p:spPr>
          <a:xfrm>
            <a:off x="5086303" y="4795215"/>
            <a:ext cx="513738" cy="4353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AD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3A451E-22FF-46F2-46A5-718A9E7BBF6B}"/>
              </a:ext>
            </a:extLst>
          </p:cNvPr>
          <p:cNvSpPr/>
          <p:nvPr/>
        </p:nvSpPr>
        <p:spPr>
          <a:xfrm>
            <a:off x="1274853" y="5717072"/>
            <a:ext cx="7200028" cy="6679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Nous pouvons retenir comme éléments : une D6 et deux AD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D310B8-6BFD-5F80-E8F6-9627D6BD5217}"/>
              </a:ext>
            </a:extLst>
          </p:cNvPr>
          <p:cNvSpPr/>
          <p:nvPr/>
        </p:nvSpPr>
        <p:spPr>
          <a:xfrm>
            <a:off x="8897357" y="4793090"/>
            <a:ext cx="986319" cy="4396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AD 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100" b="1" dirty="0">
                <a:solidFill>
                  <a:schemeClr val="tx1"/>
                </a:solidFill>
              </a:rPr>
              <a:t>D6</a:t>
            </a:r>
            <a:r>
              <a:rPr lang="fr-FR" sz="1000" b="1" dirty="0">
                <a:solidFill>
                  <a:schemeClr val="tx1"/>
                </a:solidFill>
              </a:rPr>
              <a:t> </a:t>
            </a:r>
            <a:r>
              <a:rPr lang="fr-FR" sz="1000" dirty="0">
                <a:solidFill>
                  <a:schemeClr val="tx1"/>
                </a:solidFill>
              </a:rPr>
              <a:t>devient </a:t>
            </a:r>
            <a:r>
              <a:rPr lang="fr-FR" sz="1000" b="1" dirty="0">
                <a:solidFill>
                  <a:schemeClr val="tx1"/>
                </a:solidFill>
              </a:rPr>
              <a:t>AD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5C8D37-B632-4724-8831-6220EEDE9575}"/>
              </a:ext>
            </a:extLst>
          </p:cNvPr>
          <p:cNvSpPr/>
          <p:nvPr/>
        </p:nvSpPr>
        <p:spPr>
          <a:xfrm>
            <a:off x="5773803" y="4799002"/>
            <a:ext cx="924851" cy="4396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AD</a:t>
            </a:r>
            <a:r>
              <a:rPr lang="fr-FR" sz="1000" dirty="0">
                <a:solidFill>
                  <a:schemeClr val="tx1"/>
                </a:solidFill>
              </a:rPr>
              <a:t>  </a:t>
            </a:r>
            <a:r>
              <a:rPr lang="fr-FR" sz="1000" b="1" dirty="0">
                <a:solidFill>
                  <a:schemeClr val="tx1"/>
                </a:solidFill>
              </a:rPr>
              <a:t>D6 </a:t>
            </a:r>
            <a:r>
              <a:rPr lang="fr-FR" sz="1000" dirty="0">
                <a:solidFill>
                  <a:schemeClr val="tx1"/>
                </a:solidFill>
              </a:rPr>
              <a:t>devient </a:t>
            </a:r>
            <a:r>
              <a:rPr lang="fr-FR" sz="1000" b="1" dirty="0">
                <a:solidFill>
                  <a:schemeClr val="tx1"/>
                </a:solidFill>
              </a:rPr>
              <a:t>AD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185" y="3345571"/>
            <a:ext cx="352474" cy="5430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3D6CF40-0013-9AA9-207D-0775D4B3F452}"/>
              </a:ext>
            </a:extLst>
          </p:cNvPr>
          <p:cNvSpPr/>
          <p:nvPr/>
        </p:nvSpPr>
        <p:spPr>
          <a:xfrm>
            <a:off x="4223555" y="2534000"/>
            <a:ext cx="5372508" cy="61268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L’ATR corps carpé et l’ATR corps tendu sont de la même famille 6ème et sont  2 difficultés différentes (code </a:t>
            </a:r>
            <a:r>
              <a:rPr lang="fr-FR" sz="1400" dirty="0" err="1">
                <a:solidFill>
                  <a:schemeClr val="tx1"/>
                </a:solidFill>
              </a:rPr>
              <a:t>fig</a:t>
            </a:r>
            <a:r>
              <a:rPr lang="fr-FR" sz="1400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15" name="Flèche : haut 14">
            <a:extLst>
              <a:ext uri="{FF2B5EF4-FFF2-40B4-BE49-F238E27FC236}">
                <a16:creationId xmlns:a16="http://schemas.microsoft.com/office/drawing/2014/main" id="{B7D091A7-0E75-6AD9-C5D8-A0D24B6A17BE}"/>
              </a:ext>
            </a:extLst>
          </p:cNvPr>
          <p:cNvSpPr/>
          <p:nvPr/>
        </p:nvSpPr>
        <p:spPr>
          <a:xfrm>
            <a:off x="6122007" y="5371403"/>
            <a:ext cx="410966" cy="240327"/>
          </a:xfrm>
          <a:prstGeom prst="up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haut 15">
            <a:extLst>
              <a:ext uri="{FF2B5EF4-FFF2-40B4-BE49-F238E27FC236}">
                <a16:creationId xmlns:a16="http://schemas.microsoft.com/office/drawing/2014/main" id="{DBE0E27A-B7AB-0B10-6B5D-2A303EDDB097}"/>
              </a:ext>
            </a:extLst>
          </p:cNvPr>
          <p:cNvSpPr/>
          <p:nvPr/>
        </p:nvSpPr>
        <p:spPr>
          <a:xfrm>
            <a:off x="3267175" y="5375024"/>
            <a:ext cx="410966" cy="240327"/>
          </a:xfrm>
          <a:prstGeom prst="up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haut 16">
            <a:extLst>
              <a:ext uri="{FF2B5EF4-FFF2-40B4-BE49-F238E27FC236}">
                <a16:creationId xmlns:a16="http://schemas.microsoft.com/office/drawing/2014/main" id="{CDFF2EE6-F8AE-8BD7-5BA1-8BD3F3AD6877}"/>
              </a:ext>
            </a:extLst>
          </p:cNvPr>
          <p:cNvSpPr/>
          <p:nvPr/>
        </p:nvSpPr>
        <p:spPr>
          <a:xfrm>
            <a:off x="1470691" y="5371405"/>
            <a:ext cx="410966" cy="240327"/>
          </a:xfrm>
          <a:prstGeom prst="up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ED180AC-140C-78C7-57C6-61F1D69AFA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4781" y="474489"/>
            <a:ext cx="544523" cy="81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5" grpId="0" animBg="1"/>
      <p:bldP spid="37" grpId="0" animBg="1"/>
      <p:bldP spid="39" grpId="0" animBg="1"/>
      <p:bldP spid="42" grpId="0" animBg="1"/>
      <p:bldP spid="44" grpId="0" animBg="1"/>
      <p:bldP spid="11" grpId="0" animBg="1"/>
      <p:bldP spid="12" grpId="0" animBg="1"/>
      <p:bldP spid="13" grpId="0" animBg="1"/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7648</TotalTime>
  <Words>1171</Words>
  <Application>Microsoft Office PowerPoint</Application>
  <PresentationFormat>Personnalisé</PresentationFormat>
  <Paragraphs>300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 New</vt:lpstr>
      <vt:lpstr>Trebuchet MS</vt:lpstr>
      <vt:lpstr>Masque des Contenus</vt:lpstr>
      <vt:lpstr>Présentation PowerPoint</vt:lpstr>
      <vt:lpstr>Familles de difficultés 6èmes </vt:lpstr>
      <vt:lpstr>Familles de difficultés 6èmes </vt:lpstr>
      <vt:lpstr>Familles de difficultés 6èmes </vt:lpstr>
      <vt:lpstr>Répétitions</vt:lpstr>
      <vt:lpstr>Répétitions</vt:lpstr>
      <vt:lpstr>Répétitions</vt:lpstr>
      <vt:lpstr>Répétitions</vt:lpstr>
      <vt:lpstr>Répétitions</vt:lpstr>
      <vt:lpstr>Précisions</vt:lpstr>
      <vt:lpstr>Précisions</vt:lpstr>
      <vt:lpstr>Précisions</vt:lpstr>
      <vt:lpstr>Exigences de composition</vt:lpstr>
      <vt:lpstr>Exigences de composition</vt:lpstr>
      <vt:lpstr>Exigences de composition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Germinal FLORES</dc:creator>
  <cp:lastModifiedBy>Germinal FLORES</cp:lastModifiedBy>
  <cp:revision>209</cp:revision>
  <dcterms:created xsi:type="dcterms:W3CDTF">2014-03-28T08:32:44Z</dcterms:created>
  <dcterms:modified xsi:type="dcterms:W3CDTF">2024-10-28T22:16:27Z</dcterms:modified>
</cp:coreProperties>
</file>