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348" r:id="rId3"/>
    <p:sldId id="350" r:id="rId4"/>
    <p:sldId id="355" r:id="rId5"/>
    <p:sldId id="351" r:id="rId6"/>
    <p:sldId id="352" r:id="rId7"/>
    <p:sldId id="353" r:id="rId8"/>
    <p:sldId id="354" r:id="rId9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2749" autoAdjust="0"/>
  </p:normalViewPr>
  <p:slideViewPr>
    <p:cSldViewPr snapToGrid="0" snapToObjects="1">
      <p:cViewPr varScale="1">
        <p:scale>
          <a:sx n="53" d="100"/>
          <a:sy n="53" d="100"/>
        </p:scale>
        <p:origin x="1363" y="6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4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E832F20-BC76-BADE-1E94-A82AE0ADC873}"/>
              </a:ext>
            </a:extLst>
          </p:cNvPr>
          <p:cNvSpPr txBox="1">
            <a:spLocks/>
          </p:cNvSpPr>
          <p:nvPr/>
        </p:nvSpPr>
        <p:spPr>
          <a:xfrm>
            <a:off x="3950708" y="1060119"/>
            <a:ext cx="5205818" cy="1923713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Jugement 6</a:t>
            </a:r>
            <a: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b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CEC38CD7-47FE-B5C3-6093-32A48876DE13}"/>
              </a:ext>
            </a:extLst>
          </p:cNvPr>
          <p:cNvSpPr txBox="1">
            <a:spLocks/>
          </p:cNvSpPr>
          <p:nvPr/>
        </p:nvSpPr>
        <p:spPr>
          <a:xfrm>
            <a:off x="4910559" y="4373331"/>
            <a:ext cx="4245967" cy="1012861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Qu’appelle-t-on élément ?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0F767F4E-9BCC-EAAE-659D-07A2EB403E7B}"/>
              </a:ext>
            </a:extLst>
          </p:cNvPr>
          <p:cNvSpPr/>
          <p:nvPr/>
        </p:nvSpPr>
        <p:spPr bwMode="auto">
          <a:xfrm>
            <a:off x="2987507" y="1395743"/>
            <a:ext cx="4376936" cy="1235994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fr-FR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Eléments </a:t>
            </a:r>
          </a:p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(Mouvements Gymniques ou Acrobatiques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à coins arrondis 9">
            <a:extLst>
              <a:ext uri="{FF2B5EF4-FFF2-40B4-BE49-F238E27FC236}">
                <a16:creationId xmlns:a16="http://schemas.microsoft.com/office/drawing/2014/main" id="{6E6A536D-29AB-E163-869C-94DC722A5E6B}"/>
              </a:ext>
            </a:extLst>
          </p:cNvPr>
          <p:cNvSpPr/>
          <p:nvPr/>
        </p:nvSpPr>
        <p:spPr bwMode="auto">
          <a:xfrm>
            <a:off x="462352" y="3178641"/>
            <a:ext cx="3787733" cy="1270541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6</a:t>
            </a:r>
            <a:r>
              <a:rPr lang="fr-FR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12">
            <a:extLst>
              <a:ext uri="{FF2B5EF4-FFF2-40B4-BE49-F238E27FC236}">
                <a16:creationId xmlns:a16="http://schemas.microsoft.com/office/drawing/2014/main" id="{5590EFC9-F651-B8CC-5438-D0B1E54FEC61}"/>
              </a:ext>
            </a:extLst>
          </p:cNvPr>
          <p:cNvSpPr/>
          <p:nvPr/>
        </p:nvSpPr>
        <p:spPr bwMode="auto">
          <a:xfrm>
            <a:off x="6455943" y="3178640"/>
            <a:ext cx="3913991" cy="1270541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difficultés</a:t>
            </a:r>
          </a:p>
        </p:txBody>
      </p:sp>
      <p:sp>
        <p:nvSpPr>
          <p:cNvPr id="8" name="ZoneTexte 15">
            <a:extLst>
              <a:ext uri="{FF2B5EF4-FFF2-40B4-BE49-F238E27FC236}">
                <a16:creationId xmlns:a16="http://schemas.microsoft.com/office/drawing/2014/main" id="{0DCDA4B3-B4DB-CEEF-D0F7-E728E423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42" y="4832953"/>
            <a:ext cx="4501672" cy="16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Eléments contenus dans les grilles  6</a:t>
            </a:r>
            <a:r>
              <a:rPr lang="fr-FR" sz="2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et classés par familles en barres, poutre et sol </a:t>
            </a:r>
          </a:p>
          <a:p>
            <a:pPr algn="ctr"/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 Fédéral  de la saison en cours)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5E298D-5C3A-CF9B-18B7-56F0D635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107" y="4832953"/>
            <a:ext cx="4862827" cy="133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Eléments contenus au minimum dans le 5</a:t>
            </a:r>
            <a:r>
              <a:rPr lang="fr-FR" sz="2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degré du PF ou du code FIG</a:t>
            </a:r>
          </a:p>
          <a:p>
            <a:pPr algn="ctr"/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(Programmes de la saison en cours) </a:t>
            </a:r>
          </a:p>
          <a:p>
            <a:pPr algn="ctr"/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1FB870-985D-A73A-171C-48A2FA680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60815" y="2668249"/>
            <a:ext cx="0" cy="23778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Connecteur droit 7">
            <a:extLst>
              <a:ext uri="{FF2B5EF4-FFF2-40B4-BE49-F238E27FC236}">
                <a16:creationId xmlns:a16="http://schemas.microsoft.com/office/drawing/2014/main" id="{9224B1B2-FCE8-115C-FB44-2A25576E14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11" y="2918808"/>
            <a:ext cx="631297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Connecteur droit avec flèche 9">
            <a:extLst>
              <a:ext uri="{FF2B5EF4-FFF2-40B4-BE49-F238E27FC236}">
                <a16:creationId xmlns:a16="http://schemas.microsoft.com/office/drawing/2014/main" id="{608EEA75-2665-1288-7148-B776B3971A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11" y="2905161"/>
            <a:ext cx="0" cy="3956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Connecteur droit avec flèche 11">
            <a:extLst>
              <a:ext uri="{FF2B5EF4-FFF2-40B4-BE49-F238E27FC236}">
                <a16:creationId xmlns:a16="http://schemas.microsoft.com/office/drawing/2014/main" id="{5ED74D1C-8117-D40F-035E-D73262344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43488" y="2917687"/>
            <a:ext cx="0" cy="3956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Flèche vers le bas 10">
            <a:extLst>
              <a:ext uri="{FF2B5EF4-FFF2-40B4-BE49-F238E27FC236}">
                <a16:creationId xmlns:a16="http://schemas.microsoft.com/office/drawing/2014/main" id="{37981FD5-DA92-1E5D-BE8B-43CED70D5F79}"/>
              </a:ext>
            </a:extLst>
          </p:cNvPr>
          <p:cNvSpPr/>
          <p:nvPr/>
        </p:nvSpPr>
        <p:spPr>
          <a:xfrm>
            <a:off x="2158600" y="4454237"/>
            <a:ext cx="228300" cy="391519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/>
          </a:p>
        </p:txBody>
      </p:sp>
      <p:sp>
        <p:nvSpPr>
          <p:cNvPr id="17" name="Flèche vers le bas 13">
            <a:extLst>
              <a:ext uri="{FF2B5EF4-FFF2-40B4-BE49-F238E27FC236}">
                <a16:creationId xmlns:a16="http://schemas.microsoft.com/office/drawing/2014/main" id="{06DDA6AD-3479-AAB2-78FA-F20584B2993D}"/>
              </a:ext>
            </a:extLst>
          </p:cNvPr>
          <p:cNvSpPr/>
          <p:nvPr/>
        </p:nvSpPr>
        <p:spPr>
          <a:xfrm>
            <a:off x="8475329" y="4454237"/>
            <a:ext cx="228300" cy="39151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7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Composition du mouvement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473163" y="4150910"/>
            <a:ext cx="9791700" cy="3255761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L’exercice doit comporter :</a:t>
            </a:r>
          </a:p>
          <a:p>
            <a:pPr marL="363538" lvl="1" indent="-18891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Difficultés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prises dans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grille.</a:t>
            </a:r>
          </a:p>
          <a:p>
            <a:pPr marL="363538" lvl="1" indent="-18891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autres difficultés</a:t>
            </a:r>
          </a:p>
          <a:p>
            <a:pPr marL="1077913" lvl="1" indent="-36353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 les éléments de liaison et certains éléments listés à chaque agrès</a:t>
            </a:r>
          </a:p>
          <a:p>
            <a:pPr lvl="1" algn="l"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5F5AFB-4D97-EFF3-1985-092AEFDB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35" y="1465615"/>
            <a:ext cx="1635897" cy="24538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B221B6-E221-B524-D184-28A1AA0E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73" y="1474526"/>
            <a:ext cx="3585949" cy="24360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461FB1-9634-E380-6681-098D7C682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68" y="1462165"/>
            <a:ext cx="3685944" cy="24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cs typeface="Arial" charset="0"/>
              </a:rPr>
              <a:t>Répétition d’élément</a:t>
            </a:r>
            <a:endParaRPr lang="fr-FR" sz="3200" cap="non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3F34950-E1B0-B24B-E6EF-6FD5AAC18643}"/>
              </a:ext>
            </a:extLst>
          </p:cNvPr>
          <p:cNvSpPr txBox="1">
            <a:spLocks/>
          </p:cNvSpPr>
          <p:nvPr/>
        </p:nvSpPr>
        <p:spPr>
          <a:xfrm>
            <a:off x="448469" y="1877237"/>
            <a:ext cx="9791700" cy="3255761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peut être exécutée 2 fois (Sauf en Barres asymétriques).</a:t>
            </a:r>
          </a:p>
          <a:p>
            <a:pPr algn="l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036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elle ne sera pas reconnue ni bonifiée et ne pourra pas servir pour valider une EC.</a:t>
            </a:r>
          </a:p>
          <a:p>
            <a:pPr marL="180975" algn="l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036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pourra valider une liaison bonifiée.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0363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Composition du mouvement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BE4F4-46B3-C440-77BA-82DFD02B1B5E}"/>
              </a:ext>
            </a:extLst>
          </p:cNvPr>
          <p:cNvSpPr/>
          <p:nvPr/>
        </p:nvSpPr>
        <p:spPr>
          <a:xfrm>
            <a:off x="469901" y="1574166"/>
            <a:ext cx="979011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mouvement doit respecter un certain nombre de critères,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(EC)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au nombre de 5. 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altLang="fr-FR" sz="2400" b="1" u="sng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0838">
              <a:spcAft>
                <a:spcPct val="200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EC  a une valeur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point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soit un total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2,50 pts.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Quand dans une EC  2 critères sont demandés, la gymnaste doit réaliser les 2 critères pour obtenir 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point.</a:t>
            </a:r>
          </a:p>
        </p:txBody>
      </p:sp>
    </p:spTree>
    <p:extLst>
      <p:ext uri="{BB962C8B-B14F-4D97-AF65-F5344CB8AC3E}">
        <p14:creationId xmlns:p14="http://schemas.microsoft.com/office/powerpoint/2010/main" val="12884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Composition du mouvement</a:t>
            </a:r>
            <a:endParaRPr lang="fr-FR" sz="2800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A9843-7822-193F-FF56-AE688045995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2" y="1474317"/>
            <a:ext cx="9785739" cy="49224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une liaison de difficultés peuvent obtenir une valeur de bonification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point.</a:t>
            </a: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ct val="20000"/>
              </a:spcAft>
              <a:buNone/>
            </a:pPr>
            <a:endParaRPr lang="fr-FR" altLang="fr-FR" sz="24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1" indent="-4508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bonification est accordée pour des difficultés 6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différentes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même si elles font partie de la même famille.</a:t>
            </a:r>
          </a:p>
          <a:p>
            <a:pPr lvl="1">
              <a:spcAft>
                <a:spcPct val="20000"/>
              </a:spcAf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077" lvl="1" indent="-391077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ensemble des bonifications ne peut excéder 1,50 pt.</a:t>
            </a:r>
          </a:p>
          <a:p>
            <a:pPr marL="391077" lvl="1" indent="-391077">
              <a:spcAft>
                <a:spcPct val="2000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20000"/>
              </a:spcAf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B7D4B293-01A8-0057-56D7-4A787CC43693}"/>
              </a:ext>
            </a:extLst>
          </p:cNvPr>
          <p:cNvSpPr/>
          <p:nvPr/>
        </p:nvSpPr>
        <p:spPr>
          <a:xfrm>
            <a:off x="590306" y="4053343"/>
            <a:ext cx="9468094" cy="901380"/>
          </a:xfrm>
          <a:prstGeom prst="fram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Les bonifications</a:t>
            </a:r>
            <a:endParaRPr lang="fr-FR" sz="3200" cap="non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0912524-A45F-50B8-1516-E6214A42B2A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399160"/>
            <a:ext cx="9791700" cy="53432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20000"/>
              </a:spcAft>
              <a:buFont typeface="Arial"/>
              <a:buNone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bonification n’est pas accordée en cas de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Chute</a:t>
            </a:r>
          </a:p>
          <a:p>
            <a:pPr marL="541338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Répétition (sauf pour les liaisons bonifiées)</a:t>
            </a: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lvl="1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Position tenue non respectée</a:t>
            </a:r>
          </a:p>
          <a:p>
            <a:pPr marL="541338" lvl="1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Fautes égales ou supérieures à 0,60 Pt</a:t>
            </a:r>
          </a:p>
          <a:p>
            <a:pPr marL="613775" lvl="1">
              <a:spcAft>
                <a:spcPct val="20000"/>
              </a:spcAf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bonification  est accordée pour une liaison, même si chaque élément est pénalisé de 0,60 Pt.</a:t>
            </a:r>
          </a:p>
          <a:p>
            <a:pPr marL="613775" lvl="1">
              <a:spcAft>
                <a:spcPct val="200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59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9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Note</a:t>
            </a:r>
            <a:r>
              <a:rPr lang="fr-FR" sz="3200" dirty="0">
                <a:latin typeface="+mn-lt"/>
                <a:cs typeface="Arial" charset="0"/>
              </a:rPr>
              <a:t> E</a:t>
            </a:r>
            <a:endParaRPr lang="fr-FR" sz="3200" cap="none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D22B16F-A658-AD2C-315D-92D5B336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28795"/>
              </p:ext>
            </p:extLst>
          </p:nvPr>
        </p:nvGraphicFramePr>
        <p:xfrm>
          <a:off x="455786" y="3857021"/>
          <a:ext cx="2588958" cy="243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057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Note E</a:t>
                      </a:r>
                    </a:p>
                    <a:p>
                      <a:pPr algn="ctr"/>
                      <a:r>
                        <a:rPr lang="fr-FR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(Exécution)</a:t>
                      </a: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473EDED-BED0-4D4C-F313-FBA838698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64632"/>
              </p:ext>
            </p:extLst>
          </p:nvPr>
        </p:nvGraphicFramePr>
        <p:xfrm>
          <a:off x="3081833" y="3872131"/>
          <a:ext cx="7178179" cy="3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086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1980093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39232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7 éléments au moins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B9087A97-A89D-04C1-5EA4-31806E33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7874"/>
              </p:ext>
            </p:extLst>
          </p:nvPr>
        </p:nvGraphicFramePr>
        <p:xfrm>
          <a:off x="3093562" y="4309980"/>
          <a:ext cx="7190704" cy="36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300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1999404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361602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6 éléments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9567E8A6-735D-9F85-044A-EE4907F72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93494"/>
              </p:ext>
            </p:extLst>
          </p:nvPr>
        </p:nvGraphicFramePr>
        <p:xfrm>
          <a:off x="3092764" y="4732636"/>
          <a:ext cx="7191501" cy="49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096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2000405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49055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5 éléments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A30FFCB0-CB97-2566-6BEC-40F7388DC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79478"/>
              </p:ext>
            </p:extLst>
          </p:nvPr>
        </p:nvGraphicFramePr>
        <p:xfrm>
          <a:off x="3078386" y="5247348"/>
          <a:ext cx="7205879" cy="49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474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2004405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49055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4 éléments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12" name="Tableau 5">
            <a:extLst>
              <a:ext uri="{FF2B5EF4-FFF2-40B4-BE49-F238E27FC236}">
                <a16:creationId xmlns:a16="http://schemas.microsoft.com/office/drawing/2014/main" id="{ED7A5FC1-8728-2BC6-C4E7-5F250E129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67283"/>
              </p:ext>
            </p:extLst>
          </p:nvPr>
        </p:nvGraphicFramePr>
        <p:xfrm>
          <a:off x="3129543" y="5773908"/>
          <a:ext cx="7130469" cy="4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328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1995141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49311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3 éléments </a:t>
                      </a:r>
                      <a:r>
                        <a:rPr lang="fr-FR" sz="1600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moins 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09AAFE1E-D2F8-B111-593B-ECA9C7C6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9" y="1346368"/>
            <a:ext cx="2139808" cy="24350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0407DA-7BCC-94DA-DF00-4BAB107CA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76" y="1346368"/>
            <a:ext cx="3585949" cy="24360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53EEF67-C6D3-F507-7131-DC6DAD0B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514" y="1324129"/>
            <a:ext cx="3521499" cy="24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368</Words>
  <Application>Microsoft Office PowerPoint</Application>
  <PresentationFormat>Personnalisé</PresentationFormat>
  <Paragraphs>59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Masque des Contenus</vt:lpstr>
      <vt:lpstr>Présentation PowerPoint</vt:lpstr>
      <vt:lpstr>Qu’appelle-t-on élément ?</vt:lpstr>
      <vt:lpstr>Composition du mouvement</vt:lpstr>
      <vt:lpstr>Répétition d’élément</vt:lpstr>
      <vt:lpstr>Composition du mouvement</vt:lpstr>
      <vt:lpstr>Composition du mouvement</vt:lpstr>
      <vt:lpstr>Les bonifications</vt:lpstr>
      <vt:lpstr>Note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171</cp:revision>
  <dcterms:created xsi:type="dcterms:W3CDTF">2014-03-28T08:32:44Z</dcterms:created>
  <dcterms:modified xsi:type="dcterms:W3CDTF">2025-08-29T07:29:28Z</dcterms:modified>
</cp:coreProperties>
</file>