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348" r:id="rId3"/>
    <p:sldId id="350" r:id="rId4"/>
    <p:sldId id="355" r:id="rId5"/>
    <p:sldId id="351" r:id="rId6"/>
    <p:sldId id="352" r:id="rId7"/>
    <p:sldId id="353" r:id="rId8"/>
    <p:sldId id="354" r:id="rId9"/>
  </p:sldIdLst>
  <p:sldSz cx="10688638" cy="7562850"/>
  <p:notesSz cx="6858000" cy="9144000"/>
  <p:defaultTextStyle>
    <a:defPPr>
      <a:defRPr lang="fr-FR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0">
          <p15:clr>
            <a:srgbClr val="A4A3A4"/>
          </p15:clr>
        </p15:guide>
        <p15:guide id="2" pos="2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8" autoAdjust="0"/>
    <p:restoredTop sz="92749" autoAdjust="0"/>
  </p:normalViewPr>
  <p:slideViewPr>
    <p:cSldViewPr snapToGrid="0" snapToObjects="1">
      <p:cViewPr varScale="1">
        <p:scale>
          <a:sx n="61" d="100"/>
          <a:sy n="61" d="100"/>
        </p:scale>
        <p:origin x="1627" y="48"/>
      </p:cViewPr>
      <p:guideLst>
        <p:guide orient="horz" pos="1160"/>
        <p:guide pos="2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AD806-7611-4D26-A794-1444F5E99E0B}" type="datetimeFigureOut">
              <a:rPr lang="fr-FR" smtClean="0"/>
              <a:t>28/10/2024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954A3-6C25-41AD-A473-2A80965446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2099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owerpoint magent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20" y="-106680"/>
            <a:ext cx="10688638" cy="7562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799999"/>
            <a:ext cx="9791687" cy="46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3600"/>
              </a:spcBef>
              <a:buFontTx/>
              <a:buNone/>
              <a:defRPr sz="2300" cap="none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400"/>
            </a:lvl2pPr>
            <a:lvl3pPr marL="0" indent="0">
              <a:spcBef>
                <a:spcPts val="0"/>
              </a:spcBef>
              <a:buFontTx/>
              <a:buNone/>
              <a:defRPr sz="2300"/>
            </a:lvl3pPr>
            <a:lvl4pPr marL="0" indent="0">
              <a:spcBef>
                <a:spcPts val="0"/>
              </a:spcBef>
              <a:buFontTx/>
              <a:buNone/>
              <a:defRPr sz="2100"/>
            </a:lvl4pPr>
            <a:lvl5pPr marL="0" indent="0">
              <a:spcBef>
                <a:spcPts val="0"/>
              </a:spcBef>
              <a:buFontTx/>
              <a:buNone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/>
              <a:t>Cliquez pour modifier les styles du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51412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owerpoint magenta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00013" y="1799999"/>
            <a:ext cx="7560000" cy="43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3600"/>
              </a:spcBef>
              <a:buFontTx/>
              <a:buNone/>
              <a:defRPr sz="2300" cap="all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buFontTx/>
              <a:buNone/>
              <a:defRPr sz="1400"/>
            </a:lvl2pPr>
            <a:lvl3pPr marL="0" indent="0">
              <a:spcBef>
                <a:spcPts val="0"/>
              </a:spcBef>
              <a:buFontTx/>
              <a:buNone/>
              <a:defRPr sz="2300"/>
            </a:lvl3pPr>
            <a:lvl4pPr marL="0" indent="0">
              <a:spcBef>
                <a:spcPts val="0"/>
              </a:spcBef>
              <a:buFontTx/>
              <a:buNone/>
              <a:defRPr sz="2100"/>
            </a:lvl4pPr>
            <a:lvl5pPr marL="0" indent="0">
              <a:spcBef>
                <a:spcPts val="0"/>
              </a:spcBef>
              <a:buFontTx/>
              <a:buNone/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dirty="0"/>
              <a:t>Cliquez pour modifier les styles du texte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35532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u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3636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werpoint magenta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88638" cy="7562486"/>
          </a:xfrm>
          <a:prstGeom prst="rect">
            <a:avLst/>
          </a:prstGeom>
        </p:spPr>
      </p:pic>
      <p:sp>
        <p:nvSpPr>
          <p:cNvPr id="6" name="AutoShape 3"/>
          <p:cNvSpPr>
            <a:spLocks noChangeAspect="1" noChangeArrowheads="1" noTextEdit="1"/>
          </p:cNvSpPr>
          <p:nvPr userDrawn="1"/>
        </p:nvSpPr>
        <p:spPr bwMode="auto">
          <a:xfrm>
            <a:off x="468313" y="468313"/>
            <a:ext cx="97790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0"/>
          </p:nvPr>
        </p:nvSpPr>
        <p:spPr>
          <a:xfrm>
            <a:off x="2880000" y="3240000"/>
            <a:ext cx="288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1" hasCustomPrompt="1"/>
          </p:nvPr>
        </p:nvSpPr>
        <p:spPr>
          <a:xfrm>
            <a:off x="2520000" y="3240000"/>
            <a:ext cx="36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521436" indent="0">
              <a:buNone/>
              <a:defRPr sz="1600">
                <a:latin typeface="+mj-lt"/>
              </a:defRPr>
            </a:lvl2pPr>
            <a:lvl3pPr marL="1042874" indent="0">
              <a:buNone/>
              <a:defRPr sz="1600">
                <a:latin typeface="+mj-lt"/>
              </a:defRPr>
            </a:lvl3pPr>
            <a:lvl4pPr marL="1564310" indent="0">
              <a:buNone/>
              <a:defRPr sz="1600">
                <a:latin typeface="+mj-lt"/>
              </a:defRPr>
            </a:lvl4pPr>
            <a:lvl5pPr marL="2085747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00</a:t>
            </a:r>
          </a:p>
        </p:txBody>
      </p:sp>
      <p:sp>
        <p:nvSpPr>
          <p:cNvPr id="14" name="Espace réservé du texte 10"/>
          <p:cNvSpPr>
            <a:spLocks noGrp="1"/>
          </p:cNvSpPr>
          <p:nvPr>
            <p:ph type="body" sz="quarter" idx="12"/>
          </p:nvPr>
        </p:nvSpPr>
        <p:spPr>
          <a:xfrm>
            <a:off x="6141600" y="3240000"/>
            <a:ext cx="288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  <p:sp>
        <p:nvSpPr>
          <p:cNvPr id="15" name="Espace réservé du texte 12"/>
          <p:cNvSpPr>
            <a:spLocks noGrp="1"/>
          </p:cNvSpPr>
          <p:nvPr>
            <p:ph type="body" sz="quarter" idx="13" hasCustomPrompt="1"/>
          </p:nvPr>
        </p:nvSpPr>
        <p:spPr>
          <a:xfrm>
            <a:off x="5760000" y="3240000"/>
            <a:ext cx="360000" cy="25200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rgbClr val="FFFFFF"/>
                </a:solidFill>
                <a:latin typeface="+mj-lt"/>
              </a:defRPr>
            </a:lvl1pPr>
            <a:lvl2pPr marL="521436" indent="0">
              <a:buNone/>
              <a:defRPr sz="1600">
                <a:latin typeface="+mj-lt"/>
              </a:defRPr>
            </a:lvl2pPr>
            <a:lvl3pPr marL="1042874" indent="0">
              <a:buNone/>
              <a:defRPr sz="1600">
                <a:latin typeface="+mj-lt"/>
              </a:defRPr>
            </a:lvl3pPr>
            <a:lvl4pPr marL="1564310" indent="0">
              <a:buNone/>
              <a:defRPr sz="1600">
                <a:latin typeface="+mj-lt"/>
              </a:defRPr>
            </a:lvl4pPr>
            <a:lvl5pPr marL="2085747" indent="0">
              <a:buNone/>
              <a:defRPr sz="1600">
                <a:latin typeface="+mj-lt"/>
              </a:defRPr>
            </a:lvl5pPr>
          </a:lstStyle>
          <a:p>
            <a:pPr lvl="0"/>
            <a:r>
              <a:rPr lang="fr-FR" dirty="0"/>
              <a:t>00</a:t>
            </a:r>
          </a:p>
        </p:txBody>
      </p:sp>
      <p:pic>
        <p:nvPicPr>
          <p:cNvPr id="17" name="Image 16" descr="FSCF Sommaire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684000"/>
            <a:ext cx="17526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9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455" y="208071"/>
            <a:ext cx="7534033" cy="5906536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3"/>
          <p:cNvSpPr>
            <a:spLocks noChangeAspect="1" noChangeArrowheads="1" noTextEdit="1"/>
          </p:cNvSpPr>
          <p:nvPr userDrawn="1"/>
        </p:nvSpPr>
        <p:spPr bwMode="auto">
          <a:xfrm>
            <a:off x="3240088" y="468313"/>
            <a:ext cx="7010400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6114607"/>
            <a:ext cx="1861932" cy="108952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83" y="6974807"/>
            <a:ext cx="4310205" cy="2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0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u N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13" y="461963"/>
            <a:ext cx="9791700" cy="854075"/>
          </a:xfrm>
          <a:prstGeom prst="rect">
            <a:avLst/>
          </a:prstGeom>
        </p:spPr>
        <p:txBody>
          <a:bodyPr lIns="360000" rIns="360000" anchor="ctr" anchorCtr="0"/>
          <a:lstStyle>
            <a:lvl1pPr algn="l">
              <a:lnSpc>
                <a:spcPts val="2200"/>
              </a:lnSpc>
              <a:defRPr sz="2000" b="1" cap="all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6114607"/>
            <a:ext cx="1861932" cy="1089525"/>
          </a:xfrm>
          <a:prstGeom prst="rect">
            <a:avLst/>
          </a:prstGeom>
        </p:spPr>
      </p:pic>
      <p:sp>
        <p:nvSpPr>
          <p:cNvPr id="8" name="Arrondir un rectangle avec un coin diagonal 7"/>
          <p:cNvSpPr/>
          <p:nvPr userDrawn="1"/>
        </p:nvSpPr>
        <p:spPr>
          <a:xfrm flipH="1">
            <a:off x="468312" y="461962"/>
            <a:ext cx="9791699" cy="854075"/>
          </a:xfrm>
          <a:prstGeom prst="round2DiagRect">
            <a:avLst/>
          </a:prstGeom>
          <a:solidFill>
            <a:srgbClr val="E200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83" y="6974807"/>
            <a:ext cx="4310205" cy="2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7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608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8" r:id="rId2"/>
    <p:sldLayoutId id="2147483667" r:id="rId3"/>
    <p:sldLayoutId id="2147483650" r:id="rId4"/>
    <p:sldLayoutId id="2147483671" r:id="rId5"/>
    <p:sldLayoutId id="2147483674" r:id="rId6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E832F20-BC76-BADE-1E94-A82AE0ADC873}"/>
              </a:ext>
            </a:extLst>
          </p:cNvPr>
          <p:cNvSpPr txBox="1">
            <a:spLocks/>
          </p:cNvSpPr>
          <p:nvPr/>
        </p:nvSpPr>
        <p:spPr>
          <a:xfrm>
            <a:off x="3950708" y="1060119"/>
            <a:ext cx="5205818" cy="1923713"/>
          </a:xfrm>
          <a:prstGeom prst="rect">
            <a:avLst/>
          </a:prstGeom>
        </p:spPr>
        <p:txBody>
          <a:bodyPr/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b="1" dirty="0">
                <a:latin typeface="Arial" panose="020B0604020202020204" pitchFamily="34" charset="0"/>
                <a:cs typeface="Arial" panose="020B0604020202020204" pitchFamily="34" charset="0"/>
              </a:rPr>
              <a:t>Jugement 6</a:t>
            </a:r>
            <a:r>
              <a:rPr lang="fr-FR" sz="4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br>
              <a:rPr lang="fr-FR" sz="4800" b="1" baseline="30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4800" b="1" baseline="30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4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Généralités</a:t>
            </a:r>
            <a:br>
              <a:rPr lang="fr-FR" sz="4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ous-titre 1">
            <a:extLst>
              <a:ext uri="{FF2B5EF4-FFF2-40B4-BE49-F238E27FC236}">
                <a16:creationId xmlns:a16="http://schemas.microsoft.com/office/drawing/2014/main" id="{CEC38CD7-47FE-B5C3-6093-32A48876DE13}"/>
              </a:ext>
            </a:extLst>
          </p:cNvPr>
          <p:cNvSpPr txBox="1">
            <a:spLocks/>
          </p:cNvSpPr>
          <p:nvPr/>
        </p:nvSpPr>
        <p:spPr>
          <a:xfrm>
            <a:off x="4910559" y="4373331"/>
            <a:ext cx="4245967" cy="1012861"/>
          </a:xfrm>
          <a:prstGeom prst="rect">
            <a:avLst/>
          </a:prstGeom>
        </p:spPr>
        <p:txBody>
          <a:bodyPr/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altLang="fr-FR" sz="4800" b="1" dirty="0">
                <a:latin typeface="Arial" panose="020B0604020202020204" pitchFamily="34" charset="0"/>
                <a:cs typeface="Arial" panose="020B0604020202020204" pitchFamily="34" charset="0"/>
              </a:rPr>
              <a:t>2024-2025</a:t>
            </a:r>
          </a:p>
        </p:txBody>
      </p:sp>
    </p:spTree>
    <p:extLst>
      <p:ext uri="{BB962C8B-B14F-4D97-AF65-F5344CB8AC3E}">
        <p14:creationId xmlns:p14="http://schemas.microsoft.com/office/powerpoint/2010/main" val="2853654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Qu’appelle-t-on élément ?</a:t>
            </a:r>
          </a:p>
        </p:txBody>
      </p:sp>
      <p:sp>
        <p:nvSpPr>
          <p:cNvPr id="4" name="Rectangle à coins arrondis 3">
            <a:extLst>
              <a:ext uri="{FF2B5EF4-FFF2-40B4-BE49-F238E27FC236}">
                <a16:creationId xmlns:a16="http://schemas.microsoft.com/office/drawing/2014/main" id="{0F767F4E-9BCC-EAAE-659D-07A2EB403E7B}"/>
              </a:ext>
            </a:extLst>
          </p:cNvPr>
          <p:cNvSpPr/>
          <p:nvPr/>
        </p:nvSpPr>
        <p:spPr bwMode="auto">
          <a:xfrm>
            <a:off x="2987507" y="1395743"/>
            <a:ext cx="4376936" cy="1235994"/>
          </a:xfrm>
          <a:prstGeom prst="round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4287" tIns="52144" rIns="104287" bIns="52144"/>
          <a:lstStyle/>
          <a:p>
            <a:pPr algn="ctr">
              <a:defRPr/>
            </a:pPr>
            <a:r>
              <a:rPr lang="fr-FR" sz="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Eléments </a:t>
            </a:r>
          </a:p>
          <a:p>
            <a:pPr algn="ctr">
              <a:defRPr/>
            </a:pPr>
            <a:r>
              <a:rPr lang="fr-F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(Mouvements Gymniques ou acrobatiques</a:t>
            </a:r>
            <a:r>
              <a:rPr lang="fr-FR" sz="1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6" name="Rectangle à coins arrondis 9">
            <a:extLst>
              <a:ext uri="{FF2B5EF4-FFF2-40B4-BE49-F238E27FC236}">
                <a16:creationId xmlns:a16="http://schemas.microsoft.com/office/drawing/2014/main" id="{6E6A536D-29AB-E163-869C-94DC722A5E6B}"/>
              </a:ext>
            </a:extLst>
          </p:cNvPr>
          <p:cNvSpPr/>
          <p:nvPr/>
        </p:nvSpPr>
        <p:spPr bwMode="auto">
          <a:xfrm>
            <a:off x="462352" y="3178641"/>
            <a:ext cx="3787733" cy="1270541"/>
          </a:xfrm>
          <a:prstGeom prst="roundRect">
            <a:avLst/>
          </a:prstGeom>
          <a:solidFill>
            <a:srgbClr val="00B0F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Difficultés 6</a:t>
            </a:r>
            <a:r>
              <a:rPr lang="fr-FR" sz="2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èmes</a:t>
            </a:r>
            <a:endParaRPr lang="fr-F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12">
            <a:extLst>
              <a:ext uri="{FF2B5EF4-FFF2-40B4-BE49-F238E27FC236}">
                <a16:creationId xmlns:a16="http://schemas.microsoft.com/office/drawing/2014/main" id="{5590EFC9-F651-B8CC-5438-D0B1E54FEC61}"/>
              </a:ext>
            </a:extLst>
          </p:cNvPr>
          <p:cNvSpPr/>
          <p:nvPr/>
        </p:nvSpPr>
        <p:spPr bwMode="auto">
          <a:xfrm>
            <a:off x="6455943" y="3178640"/>
            <a:ext cx="3913991" cy="1270541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4287" tIns="52144" rIns="104287" bIns="52144" anchor="ctr"/>
          <a:lstStyle/>
          <a:p>
            <a:pPr algn="ctr">
              <a:defRPr/>
            </a:pPr>
            <a:r>
              <a:rPr lang="fr-FR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Autres difficultés</a:t>
            </a:r>
          </a:p>
        </p:txBody>
      </p:sp>
      <p:sp>
        <p:nvSpPr>
          <p:cNvPr id="8" name="ZoneTexte 15">
            <a:extLst>
              <a:ext uri="{FF2B5EF4-FFF2-40B4-BE49-F238E27FC236}">
                <a16:creationId xmlns:a16="http://schemas.microsoft.com/office/drawing/2014/main" id="{0DCDA4B3-B4DB-CEEF-D0F7-E728E4235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542" y="4832953"/>
            <a:ext cx="4501672" cy="1644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pPr algn="just"/>
            <a:r>
              <a:rPr lang="fr-FR" sz="2000" b="0" dirty="0">
                <a:latin typeface="Arial" panose="020B0604020202020204" pitchFamily="34" charset="0"/>
                <a:cs typeface="Arial" panose="020B0604020202020204" pitchFamily="34" charset="0"/>
              </a:rPr>
              <a:t>Eléments contenus dans les grilles  6</a:t>
            </a:r>
            <a:r>
              <a:rPr lang="fr-FR" sz="200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èmes</a:t>
            </a:r>
            <a:r>
              <a:rPr lang="fr-FR" sz="2000" b="0" dirty="0">
                <a:latin typeface="Arial" panose="020B0604020202020204" pitchFamily="34" charset="0"/>
                <a:cs typeface="Arial" panose="020B0604020202020204" pitchFamily="34" charset="0"/>
              </a:rPr>
              <a:t> et classés par familles en barres, poutre et sol </a:t>
            </a:r>
          </a:p>
          <a:p>
            <a:pPr algn="ctr"/>
            <a:r>
              <a:rPr lang="fr-FR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(Programme Fédéral  de la saison en cours)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5E298D-5C3A-CF9B-18B7-56F0D6359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7107" y="4832953"/>
            <a:ext cx="4862827" cy="133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pPr algn="ctr"/>
            <a:r>
              <a:rPr lang="fr-FR" sz="2000" b="0" dirty="0">
                <a:latin typeface="Arial" panose="020B0604020202020204" pitchFamily="34" charset="0"/>
                <a:cs typeface="Arial" panose="020B0604020202020204" pitchFamily="34" charset="0"/>
              </a:rPr>
              <a:t>Eléments contenus au minimum dans le 5</a:t>
            </a:r>
            <a:r>
              <a:rPr lang="fr-FR" sz="2000" b="0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000" b="0" dirty="0">
                <a:latin typeface="Arial" panose="020B0604020202020204" pitchFamily="34" charset="0"/>
                <a:cs typeface="Arial" panose="020B0604020202020204" pitchFamily="34" charset="0"/>
              </a:rPr>
              <a:t> degré du PF ou code FIG</a:t>
            </a:r>
          </a:p>
          <a:p>
            <a:pPr algn="ctr"/>
            <a:r>
              <a:rPr lang="fr-FR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(Programmes de la saison en cours) </a:t>
            </a:r>
          </a:p>
          <a:p>
            <a:pPr algn="ctr"/>
            <a:r>
              <a:rPr lang="fr-FR" sz="2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F1FB870-985D-A73A-171C-48A2FA680B7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260815" y="2668249"/>
            <a:ext cx="0" cy="237789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" name="Connecteur droit 7">
            <a:extLst>
              <a:ext uri="{FF2B5EF4-FFF2-40B4-BE49-F238E27FC236}">
                <a16:creationId xmlns:a16="http://schemas.microsoft.com/office/drawing/2014/main" id="{9224B1B2-FCE8-115C-FB44-2A25576E14A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30511" y="2918808"/>
            <a:ext cx="6312977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" name="Connecteur droit avec flèche 9">
            <a:extLst>
              <a:ext uri="{FF2B5EF4-FFF2-40B4-BE49-F238E27FC236}">
                <a16:creationId xmlns:a16="http://schemas.microsoft.com/office/drawing/2014/main" id="{608EEA75-2665-1288-7148-B776B3971A3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30511" y="2905161"/>
            <a:ext cx="0" cy="395649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" name="Connecteur droit avec flèche 11">
            <a:extLst>
              <a:ext uri="{FF2B5EF4-FFF2-40B4-BE49-F238E27FC236}">
                <a16:creationId xmlns:a16="http://schemas.microsoft.com/office/drawing/2014/main" id="{5ED74D1C-8117-D40F-035E-D7326234439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543488" y="2917687"/>
            <a:ext cx="0" cy="395649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6" name="Flèche vers le bas 10">
            <a:extLst>
              <a:ext uri="{FF2B5EF4-FFF2-40B4-BE49-F238E27FC236}">
                <a16:creationId xmlns:a16="http://schemas.microsoft.com/office/drawing/2014/main" id="{37981FD5-DA92-1E5D-BE8B-43CED70D5F79}"/>
              </a:ext>
            </a:extLst>
          </p:cNvPr>
          <p:cNvSpPr/>
          <p:nvPr/>
        </p:nvSpPr>
        <p:spPr>
          <a:xfrm>
            <a:off x="2158600" y="4454237"/>
            <a:ext cx="228300" cy="391519"/>
          </a:xfrm>
          <a:prstGeom prst="down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fr-FR" dirty="0"/>
          </a:p>
        </p:txBody>
      </p:sp>
      <p:sp>
        <p:nvSpPr>
          <p:cNvPr id="17" name="Flèche vers le bas 13">
            <a:extLst>
              <a:ext uri="{FF2B5EF4-FFF2-40B4-BE49-F238E27FC236}">
                <a16:creationId xmlns:a16="http://schemas.microsoft.com/office/drawing/2014/main" id="{06DDA6AD-3479-AAB2-78FA-F20584B2993D}"/>
              </a:ext>
            </a:extLst>
          </p:cNvPr>
          <p:cNvSpPr/>
          <p:nvPr/>
        </p:nvSpPr>
        <p:spPr>
          <a:xfrm>
            <a:off x="8475329" y="4454237"/>
            <a:ext cx="228300" cy="391519"/>
          </a:xfrm>
          <a:prstGeom prst="down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770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/>
      <p:bldP spid="9" grpId="0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Composition du mouvement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F523C9B4-5DA3-EE94-C33E-012742924F93}"/>
              </a:ext>
            </a:extLst>
          </p:cNvPr>
          <p:cNvSpPr txBox="1">
            <a:spLocks/>
          </p:cNvSpPr>
          <p:nvPr/>
        </p:nvSpPr>
        <p:spPr>
          <a:xfrm>
            <a:off x="473163" y="4150910"/>
            <a:ext cx="9791700" cy="3255761"/>
          </a:xfrm>
          <a:prstGeom prst="rect">
            <a:avLst/>
          </a:prstGeom>
        </p:spPr>
        <p:txBody>
          <a:bodyPr vert="horz" lIns="104287" tIns="52144" rIns="104287" bIns="52144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L’exercice doit comporter :</a:t>
            </a:r>
          </a:p>
          <a:p>
            <a:pPr marL="363538" lvl="1" indent="-188913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Difficultés 6</a:t>
            </a:r>
            <a:r>
              <a:rPr lang="fr-FR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èmes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prises dans </a:t>
            </a: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familles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différentes</a:t>
            </a:r>
            <a:r>
              <a:rPr lang="fr-FR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grille.</a:t>
            </a:r>
          </a:p>
          <a:p>
            <a:pPr marL="363538" lvl="1" indent="-188913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autres difficultés</a:t>
            </a:r>
          </a:p>
          <a:p>
            <a:pPr marL="1077913" lvl="1" indent="-363538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Sauf les éléments de liaison et certains éléments listés à chaque agrès</a:t>
            </a:r>
          </a:p>
          <a:p>
            <a:pPr lvl="1" algn="l">
              <a:buFont typeface="Wingdings" pitchFamily="2" charset="2"/>
              <a:buChar char="v"/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006" lvl="1" algn="l"/>
            <a:endParaRPr lang="fr-F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endParaRPr lang="fr-F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25F5AFB-4D97-EFF3-1985-092AEFDB2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335" y="1465615"/>
            <a:ext cx="1635897" cy="245384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7B221B6-E221-B524-D184-28A1AA0E0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673" y="1474526"/>
            <a:ext cx="3585949" cy="243602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A461FB1-9634-E380-6681-098D7C682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4068" y="1462165"/>
            <a:ext cx="3685944" cy="245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5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cap="none" dirty="0">
                <a:cs typeface="Arial" charset="0"/>
              </a:rPr>
              <a:t>Répétition d’élément</a:t>
            </a:r>
            <a:endParaRPr lang="fr-FR" sz="3200" cap="none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93F34950-E1B0-B24B-E6EF-6FD5AAC18643}"/>
              </a:ext>
            </a:extLst>
          </p:cNvPr>
          <p:cNvSpPr txBox="1">
            <a:spLocks/>
          </p:cNvSpPr>
          <p:nvPr/>
        </p:nvSpPr>
        <p:spPr>
          <a:xfrm>
            <a:off x="448469" y="1877237"/>
            <a:ext cx="9791700" cy="3255761"/>
          </a:xfrm>
          <a:prstGeom prst="rect">
            <a:avLst/>
          </a:prstGeom>
        </p:spPr>
        <p:txBody>
          <a:bodyPr vert="horz" lIns="104287" tIns="52144" rIns="104287" bIns="52144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FF0066"/>
              </a:buClr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rgbClr val="0070C0"/>
              </a:buClr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rgbClr val="FFC000"/>
              </a:buClr>
              <a:buSzPct val="90000"/>
              <a:buFont typeface="Wingdings" panose="05000000000000000000" pitchFamily="2" charset="2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rgbClr val="FF0000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difficulté 6</a:t>
            </a:r>
            <a:r>
              <a:rPr lang="fr-FR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 peut être exécutée 2 fois(Sauf en Barres asymétriques).</a:t>
            </a:r>
          </a:p>
          <a:p>
            <a:pPr algn="l">
              <a:buClr>
                <a:schemeClr val="tx1"/>
              </a:buClr>
            </a:pPr>
            <a:endPara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indent="-360363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2</a:t>
            </a:r>
            <a:r>
              <a:rPr lang="fr-FR" sz="24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fois elle ne sera pas reconnue ni bonifiée et ne pourra pas servir pour valider une EC</a:t>
            </a:r>
          </a:p>
          <a:p>
            <a:pPr marL="180975" algn="l">
              <a:buClr>
                <a:schemeClr val="tx1"/>
              </a:buClr>
            </a:pPr>
            <a:endPara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indent="-360363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 pourra valider une liaison bonifiée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1338" lvl="1" indent="-360363" algn="l"/>
            <a:endParaRPr lang="fr-F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3538" lvl="1" indent="-363538" algn="l"/>
            <a:endParaRPr lang="fr-F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6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Arial" panose="020B0604020202020204" pitchFamily="34" charset="0"/>
                <a:cs typeface="Arial" panose="020B0604020202020204" pitchFamily="34" charset="0"/>
              </a:rPr>
              <a:t>Composition du mouvement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4BE4F4-46B3-C440-77BA-82DFD02B1B5E}"/>
              </a:ext>
            </a:extLst>
          </p:cNvPr>
          <p:cNvSpPr/>
          <p:nvPr/>
        </p:nvSpPr>
        <p:spPr>
          <a:xfrm>
            <a:off x="469901" y="1574166"/>
            <a:ext cx="9790112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 mouvement doit respecter un certain nombre de critères, </a:t>
            </a:r>
            <a:r>
              <a:rPr lang="fr-FR" altLang="fr-FR" sz="2400" u="sng" dirty="0">
                <a:latin typeface="Arial" panose="020B0604020202020204" pitchFamily="34" charset="0"/>
                <a:cs typeface="Arial" panose="020B0604020202020204" pitchFamily="34" charset="0"/>
              </a:rPr>
              <a:t>les Exigences de Composition </a:t>
            </a:r>
            <a:r>
              <a:rPr lang="fr-FR" alt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(EC) </a:t>
            </a:r>
            <a:r>
              <a:rPr lang="fr-FR" altLang="fr-FR" sz="2400" u="sng" dirty="0">
                <a:latin typeface="Arial" panose="020B0604020202020204" pitchFamily="34" charset="0"/>
                <a:cs typeface="Arial" panose="020B0604020202020204" pitchFamily="34" charset="0"/>
              </a:rPr>
              <a:t>au nombre de 5 </a:t>
            </a:r>
          </a:p>
          <a:p>
            <a:pPr marL="342900" indent="-342900">
              <a:spcAft>
                <a:spcPct val="20000"/>
              </a:spcAft>
              <a:buFont typeface="Arial" panose="020B0604020202020204" pitchFamily="34" charset="0"/>
              <a:buChar char="•"/>
            </a:pPr>
            <a:endParaRPr lang="fr-FR" altLang="fr-FR" sz="2400" b="1" u="sng" dirty="0">
              <a:solidFill>
                <a:srgbClr val="00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indent="-350838">
              <a:spcAft>
                <a:spcPct val="20000"/>
              </a:spcAft>
              <a:buFont typeface="Arial" panose="020B0604020202020204" pitchFamily="34" charset="0"/>
              <a:buChar char="•"/>
              <a:tabLst>
                <a:tab pos="714375" algn="l"/>
              </a:tabLst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Chaque EC  a une valeur de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0,50 point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soit un total de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2,50 pts</a:t>
            </a:r>
          </a:p>
          <a:p>
            <a:pPr marL="342900" indent="-342900">
              <a:spcAft>
                <a:spcPct val="20000"/>
              </a:spcAft>
              <a:buFont typeface="Arial" panose="020B0604020202020204" pitchFamily="34" charset="0"/>
              <a:buChar char="•"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Quand dans une EC  2 critères sont demandés, la gymnaste doit réaliser les 2 critères pour obtenir 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0,50 point</a:t>
            </a:r>
          </a:p>
        </p:txBody>
      </p:sp>
    </p:spTree>
    <p:extLst>
      <p:ext uri="{BB962C8B-B14F-4D97-AF65-F5344CB8AC3E}">
        <p14:creationId xmlns:p14="http://schemas.microsoft.com/office/powerpoint/2010/main" val="128842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cap="none" dirty="0">
                <a:latin typeface="+mn-lt"/>
                <a:cs typeface="Arial" charset="0"/>
              </a:rPr>
              <a:t>Composition du mouvement</a:t>
            </a:r>
            <a:endParaRPr lang="fr-FR" sz="2800" cap="non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9A9843-7822-193F-FF56-AE6880459953}"/>
              </a:ext>
            </a:extLst>
          </p:cNvPr>
          <p:cNvSpPr txBox="1">
            <a:spLocks noChangeArrowheads="1"/>
          </p:cNvSpPr>
          <p:nvPr/>
        </p:nvSpPr>
        <p:spPr>
          <a:xfrm>
            <a:off x="468312" y="1474317"/>
            <a:ext cx="9785739" cy="4922472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Une difficulté 6</a:t>
            </a:r>
            <a:r>
              <a:rPr lang="fr-FR" alt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ème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ou une liaison de difficultés peuvent obtenir une valeur de bonification de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0,30 pt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ou de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0,50 point</a:t>
            </a:r>
            <a:r>
              <a:rPr lang="fr-FR" altLang="fr-FR" sz="2400" b="1" dirty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Aft>
                <a:spcPct val="20000"/>
              </a:spcAft>
              <a:buNone/>
            </a:pPr>
            <a:endParaRPr lang="fr-FR" altLang="fr-FR" sz="2400" b="1" dirty="0">
              <a:solidFill>
                <a:srgbClr val="33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0850" lvl="1" indent="-450850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La bonification est accordée pour des difficultés 6</a:t>
            </a:r>
            <a:r>
              <a:rPr lang="fr-FR" altLang="fr-FR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èmes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différentes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même si elles font partie de la même famille</a:t>
            </a:r>
          </a:p>
          <a:p>
            <a:pPr lvl="1">
              <a:spcAft>
                <a:spcPct val="20000"/>
              </a:spcAft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1077" lvl="1" indent="-391077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ja-JP" alt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ensemble des bonifications ne peut excéder 1,50 pt.</a:t>
            </a:r>
          </a:p>
          <a:p>
            <a:pPr marL="391077" lvl="1" indent="-391077">
              <a:spcAft>
                <a:spcPct val="20000"/>
              </a:spcAft>
              <a:buClr>
                <a:srgbClr val="FF0066"/>
              </a:buClr>
              <a:buFont typeface="Arial" panose="020B0604020202020204" pitchFamily="34" charset="0"/>
              <a:buChar char="•"/>
            </a:pPr>
            <a:endParaRPr lang="fr-FR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ct val="20000"/>
              </a:spcAft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None/>
            </a:pP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dre 4">
            <a:extLst>
              <a:ext uri="{FF2B5EF4-FFF2-40B4-BE49-F238E27FC236}">
                <a16:creationId xmlns:a16="http://schemas.microsoft.com/office/drawing/2014/main" id="{B7D4B293-01A8-0057-56D7-4A787CC43693}"/>
              </a:ext>
            </a:extLst>
          </p:cNvPr>
          <p:cNvSpPr/>
          <p:nvPr/>
        </p:nvSpPr>
        <p:spPr>
          <a:xfrm>
            <a:off x="590306" y="4053343"/>
            <a:ext cx="8890585" cy="901380"/>
          </a:xfrm>
          <a:prstGeom prst="frame">
            <a:avLst/>
          </a:prstGeom>
          <a:solidFill>
            <a:srgbClr val="FF3300"/>
          </a:solidFill>
          <a:ln w="12700">
            <a:solidFill>
              <a:srgbClr val="FF3300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4287" tIns="52144" rIns="104287" bIns="52144"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794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cap="none" dirty="0">
                <a:latin typeface="+mn-lt"/>
                <a:cs typeface="Arial" charset="0"/>
              </a:rPr>
              <a:t>Les bonifications</a:t>
            </a:r>
            <a:endParaRPr lang="fr-FR" sz="3200" cap="none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0912524-A45F-50B8-1516-E6214A42B2AC}"/>
              </a:ext>
            </a:extLst>
          </p:cNvPr>
          <p:cNvSpPr txBox="1">
            <a:spLocks noChangeArrowheads="1"/>
          </p:cNvSpPr>
          <p:nvPr/>
        </p:nvSpPr>
        <p:spPr>
          <a:xfrm>
            <a:off x="468313" y="1399160"/>
            <a:ext cx="9791700" cy="534328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ct val="20000"/>
              </a:spcAft>
              <a:buFont typeface="Arial"/>
              <a:buNone/>
            </a:pPr>
            <a:r>
              <a:rPr lang="fr-FR" alt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La bonification  n’est pas accordée en cas de </a:t>
            </a: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fr-FR" alt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41338" indent="-360363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Chute</a:t>
            </a:r>
          </a:p>
          <a:p>
            <a:pPr marL="541338" indent="-360363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Répétition (sauf pour les liaisons bonifiées)</a:t>
            </a:r>
            <a:r>
              <a:rPr lang="fr-FR" altLang="fr-FR" sz="2400" b="1" dirty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41338" lvl="1" indent="-360363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fr-FR" alt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Position tenue non respectée</a:t>
            </a:r>
          </a:p>
          <a:p>
            <a:pPr marL="541338" lvl="1" indent="-360363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Fautes égales ou supérieures à 0,60 pt</a:t>
            </a:r>
          </a:p>
          <a:p>
            <a:pPr marL="613775" lvl="1">
              <a:spcAft>
                <a:spcPct val="20000"/>
              </a:spcAft>
            </a:pP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fr-FR" altLang="fr-FR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La bonification  est accordée pour une liaison, même si chaque élément est pénalisé de 0,60 pt </a:t>
            </a:r>
          </a:p>
          <a:p>
            <a:pPr marL="613775" lvl="1">
              <a:spcAft>
                <a:spcPct val="20000"/>
              </a:spcAft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04596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9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9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cap="none" dirty="0">
                <a:latin typeface="+mn-lt"/>
                <a:cs typeface="Arial" charset="0"/>
              </a:rPr>
              <a:t>Note</a:t>
            </a:r>
            <a:r>
              <a:rPr lang="fr-FR" sz="3200" dirty="0">
                <a:latin typeface="+mn-lt"/>
                <a:cs typeface="Arial" charset="0"/>
              </a:rPr>
              <a:t> E</a:t>
            </a:r>
            <a:endParaRPr lang="fr-FR" sz="3200" cap="none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D22B16F-A658-AD2C-315D-92D5B336BB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363320"/>
              </p:ext>
            </p:extLst>
          </p:nvPr>
        </p:nvGraphicFramePr>
        <p:xfrm>
          <a:off x="455786" y="3857021"/>
          <a:ext cx="2588958" cy="2435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8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35057">
                <a:tc>
                  <a:txBody>
                    <a:bodyPr/>
                    <a:lstStyle/>
                    <a:p>
                      <a:pPr algn="ctr"/>
                      <a:r>
                        <a:rPr lang="fr-FR" sz="3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Note E</a:t>
                      </a:r>
                    </a:p>
                    <a:p>
                      <a:pPr algn="ctr"/>
                      <a:r>
                        <a:rPr lang="fr-FR" sz="23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(Exécution)</a:t>
                      </a:r>
                    </a:p>
                  </a:txBody>
                  <a:tcPr marL="106886" marR="106886" marT="50419" marB="50419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E473EDED-BED0-4D4C-F313-FBA8386982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464632"/>
              </p:ext>
            </p:extLst>
          </p:nvPr>
        </p:nvGraphicFramePr>
        <p:xfrm>
          <a:off x="3081833" y="3872131"/>
          <a:ext cx="7178179" cy="39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8086">
                  <a:extLst>
                    <a:ext uri="{9D8B030D-6E8A-4147-A177-3AD203B41FA5}">
                      <a16:colId xmlns:a16="http://schemas.microsoft.com/office/drawing/2014/main" val="1907597041"/>
                    </a:ext>
                  </a:extLst>
                </a:gridCol>
                <a:gridCol w="1980093">
                  <a:extLst>
                    <a:ext uri="{9D8B030D-6E8A-4147-A177-3AD203B41FA5}">
                      <a16:colId xmlns:a16="http://schemas.microsoft.com/office/drawing/2014/main" val="3140522968"/>
                    </a:ext>
                  </a:extLst>
                </a:gridCol>
              </a:tblGrid>
              <a:tr h="392320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Exécution de 7 éléments au moins </a:t>
                      </a:r>
                      <a:r>
                        <a:rPr lang="fr-FR" sz="1600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reconnus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 de déduction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446414"/>
                  </a:ext>
                </a:extLst>
              </a:tr>
            </a:tbl>
          </a:graphicData>
        </a:graphic>
      </p:graphicFrame>
      <p:graphicFrame>
        <p:nvGraphicFramePr>
          <p:cNvPr id="9" name="Tableau 5">
            <a:extLst>
              <a:ext uri="{FF2B5EF4-FFF2-40B4-BE49-F238E27FC236}">
                <a16:creationId xmlns:a16="http://schemas.microsoft.com/office/drawing/2014/main" id="{B9087A97-A89D-04C1-5EA4-31806E333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027874"/>
              </p:ext>
            </p:extLst>
          </p:nvPr>
        </p:nvGraphicFramePr>
        <p:xfrm>
          <a:off x="3093562" y="4309980"/>
          <a:ext cx="7190704" cy="361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1300">
                  <a:extLst>
                    <a:ext uri="{9D8B030D-6E8A-4147-A177-3AD203B41FA5}">
                      <a16:colId xmlns:a16="http://schemas.microsoft.com/office/drawing/2014/main" val="1907597041"/>
                    </a:ext>
                  </a:extLst>
                </a:gridCol>
                <a:gridCol w="1999404">
                  <a:extLst>
                    <a:ext uri="{9D8B030D-6E8A-4147-A177-3AD203B41FA5}">
                      <a16:colId xmlns:a16="http://schemas.microsoft.com/office/drawing/2014/main" val="3140522968"/>
                    </a:ext>
                  </a:extLst>
                </a:gridCol>
              </a:tblGrid>
              <a:tr h="361602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Exécution de 6 éléments </a:t>
                      </a:r>
                      <a:r>
                        <a:rPr lang="fr-FR" sz="1600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reconnus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- 2 Points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446414"/>
                  </a:ext>
                </a:extLst>
              </a:tr>
            </a:tbl>
          </a:graphicData>
        </a:graphic>
      </p:graphicFrame>
      <p:graphicFrame>
        <p:nvGraphicFramePr>
          <p:cNvPr id="10" name="Tableau 5">
            <a:extLst>
              <a:ext uri="{FF2B5EF4-FFF2-40B4-BE49-F238E27FC236}">
                <a16:creationId xmlns:a16="http://schemas.microsoft.com/office/drawing/2014/main" id="{9567E8A6-735D-9F85-044A-EE4907F72F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293494"/>
              </p:ext>
            </p:extLst>
          </p:nvPr>
        </p:nvGraphicFramePr>
        <p:xfrm>
          <a:off x="3092764" y="4732636"/>
          <a:ext cx="7191501" cy="490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1096">
                  <a:extLst>
                    <a:ext uri="{9D8B030D-6E8A-4147-A177-3AD203B41FA5}">
                      <a16:colId xmlns:a16="http://schemas.microsoft.com/office/drawing/2014/main" val="1907597041"/>
                    </a:ext>
                  </a:extLst>
                </a:gridCol>
                <a:gridCol w="2000405">
                  <a:extLst>
                    <a:ext uri="{9D8B030D-6E8A-4147-A177-3AD203B41FA5}">
                      <a16:colId xmlns:a16="http://schemas.microsoft.com/office/drawing/2014/main" val="3140522968"/>
                    </a:ext>
                  </a:extLst>
                </a:gridCol>
              </a:tblGrid>
              <a:tr h="490558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Exécution de 5 éléments </a:t>
                      </a:r>
                      <a:r>
                        <a:rPr lang="fr-FR" sz="1600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reconnus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- 3 Points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446414"/>
                  </a:ext>
                </a:extLst>
              </a:tr>
            </a:tbl>
          </a:graphicData>
        </a:graphic>
      </p:graphicFrame>
      <p:graphicFrame>
        <p:nvGraphicFramePr>
          <p:cNvPr id="11" name="Tableau 5">
            <a:extLst>
              <a:ext uri="{FF2B5EF4-FFF2-40B4-BE49-F238E27FC236}">
                <a16:creationId xmlns:a16="http://schemas.microsoft.com/office/drawing/2014/main" id="{A30FFCB0-CB97-2566-6BEC-40F7388DCC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079478"/>
              </p:ext>
            </p:extLst>
          </p:nvPr>
        </p:nvGraphicFramePr>
        <p:xfrm>
          <a:off x="3078386" y="5247348"/>
          <a:ext cx="7205879" cy="490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1474">
                  <a:extLst>
                    <a:ext uri="{9D8B030D-6E8A-4147-A177-3AD203B41FA5}">
                      <a16:colId xmlns:a16="http://schemas.microsoft.com/office/drawing/2014/main" val="1907597041"/>
                    </a:ext>
                  </a:extLst>
                </a:gridCol>
                <a:gridCol w="2004405">
                  <a:extLst>
                    <a:ext uri="{9D8B030D-6E8A-4147-A177-3AD203B41FA5}">
                      <a16:colId xmlns:a16="http://schemas.microsoft.com/office/drawing/2014/main" val="3140522968"/>
                    </a:ext>
                  </a:extLst>
                </a:gridCol>
              </a:tblGrid>
              <a:tr h="490558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Exécution de 4 éléments </a:t>
                      </a:r>
                      <a:r>
                        <a:rPr lang="fr-FR" sz="1600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reconnus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- 4 Points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446414"/>
                  </a:ext>
                </a:extLst>
              </a:tr>
            </a:tbl>
          </a:graphicData>
        </a:graphic>
      </p:graphicFrame>
      <p:graphicFrame>
        <p:nvGraphicFramePr>
          <p:cNvPr id="12" name="Tableau 5">
            <a:extLst>
              <a:ext uri="{FF2B5EF4-FFF2-40B4-BE49-F238E27FC236}">
                <a16:creationId xmlns:a16="http://schemas.microsoft.com/office/drawing/2014/main" id="{ED7A5FC1-8728-2BC6-C4E7-5F250E129E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767283"/>
              </p:ext>
            </p:extLst>
          </p:nvPr>
        </p:nvGraphicFramePr>
        <p:xfrm>
          <a:off x="3129543" y="5773908"/>
          <a:ext cx="7130469" cy="493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5328">
                  <a:extLst>
                    <a:ext uri="{9D8B030D-6E8A-4147-A177-3AD203B41FA5}">
                      <a16:colId xmlns:a16="http://schemas.microsoft.com/office/drawing/2014/main" val="1907597041"/>
                    </a:ext>
                  </a:extLst>
                </a:gridCol>
                <a:gridCol w="1995141">
                  <a:extLst>
                    <a:ext uri="{9D8B030D-6E8A-4147-A177-3AD203B41FA5}">
                      <a16:colId xmlns:a16="http://schemas.microsoft.com/office/drawing/2014/main" val="3140522968"/>
                    </a:ext>
                  </a:extLst>
                </a:gridCol>
              </a:tblGrid>
              <a:tr h="493117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Exécution de 3 éléments </a:t>
                      </a:r>
                      <a:r>
                        <a:rPr lang="fr-FR" sz="1600" u="sng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</a:t>
                      </a:r>
                      <a:r>
                        <a:rPr lang="fr-FR" sz="1600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moins reconnus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- 5 Points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446414"/>
                  </a:ext>
                </a:extLst>
              </a:tr>
            </a:tbl>
          </a:graphicData>
        </a:graphic>
      </p:graphicFrame>
      <p:pic>
        <p:nvPicPr>
          <p:cNvPr id="13" name="Image 12">
            <a:extLst>
              <a:ext uri="{FF2B5EF4-FFF2-40B4-BE49-F238E27FC236}">
                <a16:creationId xmlns:a16="http://schemas.microsoft.com/office/drawing/2014/main" id="{09AAFE1E-D2F8-B111-593B-ECA9C7C6C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79" y="1346368"/>
            <a:ext cx="2139808" cy="243505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C0407DA-7BCC-94DA-DF00-4BAB107CA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476" y="1346368"/>
            <a:ext cx="3585949" cy="2436024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253EEF67-C6D3-F507-7131-DC6DAD0B1B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8514" y="1324129"/>
            <a:ext cx="3521499" cy="245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7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sque des Contenus">
  <a:themeElements>
    <a:clrScheme name="FSCF">
      <a:dk1>
        <a:sysClr val="windowText" lastClr="000000"/>
      </a:dk1>
      <a:lt1>
        <a:sysClr val="window" lastClr="FFFFFF"/>
      </a:lt1>
      <a:dk2>
        <a:srgbClr val="808080"/>
      </a:dk2>
      <a:lt2>
        <a:srgbClr val="C0C0C0"/>
      </a:lt2>
      <a:accent1>
        <a:srgbClr val="0BA1E2"/>
      </a:accent1>
      <a:accent2>
        <a:srgbClr val="C60086"/>
      </a:accent2>
      <a:accent3>
        <a:srgbClr val="E8C425"/>
      </a:accent3>
      <a:accent4>
        <a:srgbClr val="C52F25"/>
      </a:accent4>
      <a:accent5>
        <a:srgbClr val="4BAC9A"/>
      </a:accent5>
      <a:accent6>
        <a:srgbClr val="F79646"/>
      </a:accent6>
      <a:hlink>
        <a:srgbClr val="0BA1E2"/>
      </a:hlink>
      <a:folHlink>
        <a:srgbClr val="C52F25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3683</TotalTime>
  <Words>359</Words>
  <Application>Microsoft Office PowerPoint</Application>
  <PresentationFormat>Personnalisé</PresentationFormat>
  <Paragraphs>59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Masque des Contenus</vt:lpstr>
      <vt:lpstr>Présentation PowerPoint</vt:lpstr>
      <vt:lpstr>Qu’appelle-t-on élément ?</vt:lpstr>
      <vt:lpstr>Composition du mouvement</vt:lpstr>
      <vt:lpstr>Répétition d’élément</vt:lpstr>
      <vt:lpstr>Composition du mouvement</vt:lpstr>
      <vt:lpstr>Composition du mouvement</vt:lpstr>
      <vt:lpstr>Les bonifications</vt:lpstr>
      <vt:lpstr>Note 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Germinal FLORES</dc:creator>
  <cp:lastModifiedBy>Germinal FLORES</cp:lastModifiedBy>
  <cp:revision>166</cp:revision>
  <dcterms:created xsi:type="dcterms:W3CDTF">2014-03-28T08:32:44Z</dcterms:created>
  <dcterms:modified xsi:type="dcterms:W3CDTF">2024-10-28T22:08:23Z</dcterms:modified>
</cp:coreProperties>
</file>