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688638" cy="7562850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PXzxlspM9JFcCdn8nwveHjxc0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4E58A2-1B18-4100-A9BA-78D369324E6B}">
  <a:tblStyle styleId="{164E58A2-1B18-4100-A9BA-78D369324E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FDEE309-1EEB-42CB-9C6C-63269C5E493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9"/>
          </a:solidFill>
        </a:fill>
      </a:tcStyle>
    </a:wholeTbl>
    <a:band1H>
      <a:tcTxStyle b="off" i="off"/>
      <a:tcStyle>
        <a:tcBdr/>
        <a:fill>
          <a:solidFill>
            <a:srgbClr val="CADEF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EF3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64" y="52"/>
      </p:cViewPr>
      <p:guideLst>
        <p:guide orient="horz" pos="1160"/>
        <p:guide pos="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itr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9863"/>
            <a:ext cx="7924800" cy="62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88" y="6390187"/>
            <a:ext cx="1695450" cy="97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013" y="7072313"/>
            <a:ext cx="4310062" cy="23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Normal">
  <p:cSld name="Contenu Norma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22219"/>
            <a:ext cx="1862137" cy="107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4"/>
          <p:cNvSpPr/>
          <p:nvPr/>
        </p:nvSpPr>
        <p:spPr>
          <a:xfrm flipH="1">
            <a:off x="468313" y="461963"/>
            <a:ext cx="9791700" cy="8540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20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6975475"/>
            <a:ext cx="431006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>
  <p:cSld name="Couver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6213" y="207963"/>
            <a:ext cx="7534275" cy="59070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/>
          <p:nvPr/>
        </p:nvSpPr>
        <p:spPr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/>
          <p:nvPr/>
        </p:nvSpPr>
        <p:spPr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22219"/>
            <a:ext cx="1862137" cy="107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425" y="6975475"/>
            <a:ext cx="4310063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588" y="487363"/>
            <a:ext cx="7948612" cy="623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0"/>
          <p:cNvSpPr/>
          <p:nvPr/>
        </p:nvSpPr>
        <p:spPr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13" y="7072313"/>
            <a:ext cx="4310062" cy="23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/>
          <p:nvPr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rPr>
              <a:t>OMMAIRE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/>
          <p:nvPr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1" i="0" u="none" strike="noStrike" cap="none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1188" y="5403850"/>
            <a:ext cx="16129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6550" y="352425"/>
            <a:ext cx="2162175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188" y="5594350"/>
            <a:ext cx="16129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3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3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SOUS TITRE SOUS TITRE SOUS TITRE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43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SOUS TITRE SOUS TITRE SOUS TITRE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43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fr-FR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SOUS TITRE SOUS TITRE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985805" y="474501"/>
            <a:ext cx="6191283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Recyclage libre</a:t>
            </a:r>
            <a:endParaRPr/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de saut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43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450" y="2266950"/>
            <a:ext cx="6116638" cy="3176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45" name="Google Shape;45;p1"/>
          <p:cNvSpPr txBox="1"/>
          <p:nvPr/>
        </p:nvSpPr>
        <p:spPr>
          <a:xfrm>
            <a:off x="4005943" y="5408613"/>
            <a:ext cx="36721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OCTOBRE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/>
              <a:t>Pénalités</a:t>
            </a:r>
            <a:endParaRPr sz="2800"/>
          </a:p>
        </p:txBody>
      </p:sp>
      <p:sp>
        <p:nvSpPr>
          <p:cNvPr id="124" name="Google Shape;124;p38"/>
          <p:cNvSpPr/>
          <p:nvPr/>
        </p:nvSpPr>
        <p:spPr>
          <a:xfrm>
            <a:off x="559934" y="1741368"/>
            <a:ext cx="969440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déductions, pour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pieds non en extension 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doivent être appliquées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seulement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une fois pour tout le saut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déductions pour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jambes fléchies et écartées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doivent être appliquées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à chaque phases du saut.</a:t>
            </a: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Modifications Pénalités 1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9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31" name="Google Shape;131;p9"/>
          <p:cNvSpPr/>
          <p:nvPr/>
        </p:nvSpPr>
        <p:spPr>
          <a:xfrm>
            <a:off x="634482" y="4157626"/>
            <a:ext cx="2207656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Ancien code FIG</a:t>
            </a:r>
            <a:endParaRPr/>
          </a:p>
        </p:txBody>
      </p:sp>
      <p:graphicFrame>
        <p:nvGraphicFramePr>
          <p:cNvPr id="132" name="Google Shape;132;p9"/>
          <p:cNvGraphicFramePr/>
          <p:nvPr/>
        </p:nvGraphicFramePr>
        <p:xfrm>
          <a:off x="426366" y="45577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02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1</a:t>
                      </a:r>
                      <a:r>
                        <a:rPr lang="fr-FR" sz="1400" u="none" strike="noStrike" cap="none" baseline="30000"/>
                        <a:t>er</a:t>
                      </a:r>
                      <a:r>
                        <a:rPr lang="fr-FR" sz="1400" u="none" strike="noStrike" cap="none"/>
                        <a:t> envol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Angle des hanches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Corps cambré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Genoux fléchis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Jambes ou genoux écartés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3" name="Google Shape;133;p9"/>
          <p:cNvGraphicFramePr/>
          <p:nvPr/>
        </p:nvGraphicFramePr>
        <p:xfrm>
          <a:off x="514740" y="19561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– Mauvaise technique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1</a:t>
                      </a:r>
                      <a:r>
                        <a:rPr lang="fr-FR" sz="1400" u="none" strike="noStrike" cap="none" baseline="30000"/>
                        <a:t>er</a:t>
                      </a:r>
                      <a:r>
                        <a:rPr lang="fr-FR" sz="1400" u="none" strike="noStrike" cap="none"/>
                        <a:t> envol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Alignement du corps 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Genoux fléchis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Jambes ou genoux écartés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" name="Google Shape;134;p9"/>
          <p:cNvSpPr/>
          <p:nvPr/>
        </p:nvSpPr>
        <p:spPr>
          <a:xfrm>
            <a:off x="514740" y="1454133"/>
            <a:ext cx="643034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Nouveau code FIG : fusion de 2 pénalités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Modifications Pénalités 1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9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41" name="Google Shape;14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970" y="4421936"/>
            <a:ext cx="1080120" cy="5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9"/>
          <p:cNvSpPr/>
          <p:nvPr/>
        </p:nvSpPr>
        <p:spPr>
          <a:xfrm>
            <a:off x="1208486" y="1417461"/>
            <a:ext cx="57247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005B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Faute d’alignement du corps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638" y="1982719"/>
            <a:ext cx="2743205" cy="176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56990" y="1958228"/>
            <a:ext cx="2232248" cy="224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2661" y="1927735"/>
            <a:ext cx="1512168" cy="247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97349" y="4567380"/>
            <a:ext cx="1105837" cy="57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0870" y="5387193"/>
            <a:ext cx="2855218" cy="14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77270" y="5387193"/>
            <a:ext cx="2730982" cy="125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9"/>
          <p:cNvSpPr/>
          <p:nvPr/>
        </p:nvSpPr>
        <p:spPr>
          <a:xfrm>
            <a:off x="1676670" y="3947898"/>
            <a:ext cx="1643399" cy="5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23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Bonne position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Modifications Pénalités 1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0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aphicFrame>
        <p:nvGraphicFramePr>
          <p:cNvPr id="156" name="Google Shape;156;p40"/>
          <p:cNvGraphicFramePr/>
          <p:nvPr/>
        </p:nvGraphicFramePr>
        <p:xfrm>
          <a:off x="522515" y="20595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– Degrés de rotation manquant dans les RL pendant l’envol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1</a:t>
                      </a:r>
                      <a:r>
                        <a:rPr lang="fr-FR" sz="1400" u="none" strike="noStrike" cap="none" baseline="30000"/>
                        <a:t>er</a:t>
                      </a:r>
                      <a:r>
                        <a:rPr lang="fr-FR" sz="1400" u="none" strike="noStrike" cap="none"/>
                        <a:t> envol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Gr. 1 avec ½ tour (180°)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≤ 45°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≤ 90°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Gr. 3 avec ¼ de tour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≤ 45°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Gr. 4 avec ¾ de tour (270°)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≤ 45°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Gr. 1 ou 2 avec 1/1 tour (360°)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≤ 45°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≤ 90°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&gt;90°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Gr.5 avec ½ tour (180°) 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≤ 45°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7" name="Google Shape;157;p40"/>
          <p:cNvSpPr/>
          <p:nvPr/>
        </p:nvSpPr>
        <p:spPr>
          <a:xfrm>
            <a:off x="634482" y="1454133"/>
            <a:ext cx="484258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Nouveau code FIG : ajout d’une ligne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1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41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64" name="Google Shape;164;p41"/>
          <p:cNvSpPr/>
          <p:nvPr/>
        </p:nvSpPr>
        <p:spPr>
          <a:xfrm>
            <a:off x="485480" y="1416669"/>
            <a:ext cx="47023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005B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Manque de rotation dans le 1</a:t>
            </a:r>
            <a:r>
              <a:rPr lang="fr-FR" sz="2000" b="1" i="0" u="none" strike="noStrike" cap="none" baseline="30000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1"/>
          <p:cNvSpPr txBox="1"/>
          <p:nvPr/>
        </p:nvSpPr>
        <p:spPr>
          <a:xfrm>
            <a:off x="130448" y="2287242"/>
            <a:ext cx="223952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Groupe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avec ½ tour</a:t>
            </a:r>
            <a:endParaRPr sz="2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3747" y="1862525"/>
            <a:ext cx="6603239" cy="185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1"/>
          <p:cNvSpPr/>
          <p:nvPr/>
        </p:nvSpPr>
        <p:spPr>
          <a:xfrm>
            <a:off x="5169990" y="3617318"/>
            <a:ext cx="870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&lt;=45°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1"/>
          <p:cNvSpPr/>
          <p:nvPr/>
        </p:nvSpPr>
        <p:spPr>
          <a:xfrm>
            <a:off x="7309258" y="3625380"/>
            <a:ext cx="870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&lt;=90°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326391" y="4394279"/>
            <a:ext cx="197735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Groupe 3</a:t>
            </a:r>
            <a:endParaRPr sz="2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7420728" y="5987685"/>
            <a:ext cx="870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&lt;=45°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3278" y="4310967"/>
            <a:ext cx="2322710" cy="175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9975" y="4310967"/>
            <a:ext cx="2332654" cy="175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Modifications Pénalités Impulsion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42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79" name="Google Shape;179;p42"/>
          <p:cNvSpPr/>
          <p:nvPr/>
        </p:nvSpPr>
        <p:spPr>
          <a:xfrm>
            <a:off x="634482" y="3757516"/>
            <a:ext cx="2207656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Ancien code FIG</a:t>
            </a:r>
            <a:endParaRPr/>
          </a:p>
        </p:txBody>
      </p:sp>
      <p:graphicFrame>
        <p:nvGraphicFramePr>
          <p:cNvPr id="180" name="Google Shape;180;p42"/>
          <p:cNvGraphicFramePr/>
          <p:nvPr/>
        </p:nvGraphicFramePr>
        <p:xfrm>
          <a:off x="426366" y="42404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0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impulsion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6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Appui décalé des mains Gr 1, 2, 5 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6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Angle des épaules	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6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Bras fléchis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6E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1" name="Google Shape;181;p42"/>
          <p:cNvGraphicFramePr/>
          <p:nvPr/>
        </p:nvGraphicFramePr>
        <p:xfrm>
          <a:off x="478971" y="20828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impulsion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Appui décalé des mains Gr 1, 2, 5 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Angle des épaules/Bras fléchis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X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2" name="Google Shape;182;p42"/>
          <p:cNvSpPr/>
          <p:nvPr/>
        </p:nvSpPr>
        <p:spPr>
          <a:xfrm>
            <a:off x="478971" y="1454133"/>
            <a:ext cx="9808029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Nouveau code FIG : modification de valeurs des pénalités/fusion de 2 pénalités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2"/>
          <p:cNvSpPr txBox="1"/>
          <p:nvPr/>
        </p:nvSpPr>
        <p:spPr>
          <a:xfrm>
            <a:off x="1272087" y="5793878"/>
            <a:ext cx="8789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Tsukahara : Pas de pénalités pour appuis décalés alternatifs des mains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/>
          <p:nvPr/>
        </p:nvSpPr>
        <p:spPr>
          <a:xfrm>
            <a:off x="547397" y="1349348"/>
            <a:ext cx="85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Angles des épaules/Bras fléchis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Impulsion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82" y="1774837"/>
            <a:ext cx="7155996" cy="371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436" y="5184770"/>
            <a:ext cx="2356357" cy="177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524" y="5200166"/>
            <a:ext cx="2309912" cy="174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3793" y="5184770"/>
            <a:ext cx="2316470" cy="174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/>
          <p:nvPr/>
        </p:nvSpPr>
        <p:spPr>
          <a:xfrm>
            <a:off x="634482" y="1622084"/>
            <a:ext cx="8517585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Nouveau code FIG : suppression d’une pénalité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44"/>
          <p:cNvGraphicFramePr/>
          <p:nvPr/>
        </p:nvGraphicFramePr>
        <p:xfrm>
          <a:off x="634482" y="23021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{164E58A2-1B18-4100-A9BA-78D369324E6B}</a:tableStyleId>
              </a:tblPr>
              <a:tblGrid>
                <a:gridCol w="6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 cap="none"/>
                        <a:t>2</a:t>
                      </a:r>
                      <a:r>
                        <a:rPr lang="fr-FR" sz="1300" u="none" strike="noStrike" cap="none" baseline="30000"/>
                        <a:t>ème</a:t>
                      </a:r>
                      <a:r>
                        <a:rPr lang="fr-FR" sz="1300" u="none" strike="noStrike" cap="none"/>
                        <a:t> envol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0,30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/>
                        <a:t>0,50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u="none" strike="noStrike" cap="none"/>
                        <a:t>Précision dans les RL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0" name="Google Shape;200;p44"/>
          <p:cNvCxnSpPr/>
          <p:nvPr/>
        </p:nvCxnSpPr>
        <p:spPr>
          <a:xfrm>
            <a:off x="1278294" y="2855167"/>
            <a:ext cx="204340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44"/>
          <p:cNvSpPr txBox="1"/>
          <p:nvPr/>
        </p:nvSpPr>
        <p:spPr>
          <a:xfrm>
            <a:off x="447155" y="473315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Modifications Pénalités 2ème envol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/>
          <p:nvPr/>
        </p:nvSpPr>
        <p:spPr>
          <a:xfrm>
            <a:off x="634482" y="1622084"/>
            <a:ext cx="85175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Déviation par rapport à l’axe 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5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2ème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853" y="2651060"/>
            <a:ext cx="3261060" cy="245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3994" y="2161464"/>
            <a:ext cx="3919926" cy="294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>
                <a:solidFill>
                  <a:schemeClr val="lt1"/>
                </a:solidFill>
              </a:rPr>
              <a:t>Pénalité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 2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 txBox="1"/>
          <p:nvPr/>
        </p:nvSpPr>
        <p:spPr>
          <a:xfrm>
            <a:off x="293688" y="1557339"/>
            <a:ext cx="10101262" cy="3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20638" marR="0" lvl="1" indent="-20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 txBox="1"/>
          <p:nvPr/>
        </p:nvSpPr>
        <p:spPr>
          <a:xfrm>
            <a:off x="468313" y="1490663"/>
            <a:ext cx="97917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Courbette excessive dans le 2ème envol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6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8" name="Google Shape;21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4" y="2000933"/>
            <a:ext cx="3015115" cy="22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5327" y="2012828"/>
            <a:ext cx="2968018" cy="224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4109" y="4436071"/>
            <a:ext cx="3037870" cy="227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4780" y="4353172"/>
            <a:ext cx="3106705" cy="235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Généralités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723900" marR="0" lvl="1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53" name="Google Shape;53;p2"/>
          <p:cNvSpPr txBox="1"/>
          <p:nvPr/>
        </p:nvSpPr>
        <p:spPr>
          <a:xfrm>
            <a:off x="468313" y="1354138"/>
            <a:ext cx="9791700" cy="481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0550" marR="0" lvl="0" indent="-300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Jury D 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Donne au jury E le numéro et la valeur du saut exécuté s’il est différent du saut annoncé.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0550" marR="0" lvl="0" indent="-300550" algn="l" rtl="0">
              <a:lnSpc>
                <a:spcPct val="90000"/>
              </a:lnSpc>
              <a:spcBef>
                <a:spcPts val="27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Jury E 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Chaque juge note le saut exécuté et donne sa note.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note du 1</a:t>
            </a:r>
            <a:r>
              <a:rPr lang="fr-FR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saut doit être calculée avant que la gymnaste exécute son 2</a:t>
            </a:r>
            <a:r>
              <a:rPr lang="fr-FR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saut.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73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la gymnaste obtient « 0 » au 1</a:t>
            </a:r>
            <a:r>
              <a:rPr lang="fr-FR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saut, le Jury D doit en avertir l’entraîneur.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27" name="Google Shape;22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81" y="1893443"/>
            <a:ext cx="27622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7"/>
          <p:cNvSpPr txBox="1"/>
          <p:nvPr/>
        </p:nvSpPr>
        <p:spPr>
          <a:xfrm>
            <a:off x="468313" y="1384413"/>
            <a:ext cx="9791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Manque de précision dans la position carpée ou groupée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669" y="1907593"/>
            <a:ext cx="2662724" cy="199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4957" y="2028048"/>
            <a:ext cx="2662724" cy="20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7"/>
          <p:cNvSpPr txBox="1"/>
          <p:nvPr/>
        </p:nvSpPr>
        <p:spPr>
          <a:xfrm>
            <a:off x="594049" y="473868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2</a:t>
            </a:r>
            <a:r>
              <a:rPr lang="fr-FR" sz="28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156" y="4198077"/>
            <a:ext cx="27051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0669" y="4198077"/>
            <a:ext cx="2662724" cy="201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94933" y="4198077"/>
            <a:ext cx="2662724" cy="20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7"/>
          <p:cNvSpPr/>
          <p:nvPr/>
        </p:nvSpPr>
        <p:spPr>
          <a:xfrm>
            <a:off x="992156" y="5945926"/>
            <a:ext cx="27051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Moins de 90° pour l’angle des hanches et genoux</a:t>
            </a:r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1020731" y="3519815"/>
            <a:ext cx="27051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Moins de 90° pour l’angle des hanches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6894933" y="6284052"/>
            <a:ext cx="2691186" cy="4635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Max 0,30 les deux erreurs : hanches et genoux.</a:t>
            </a:r>
            <a:r>
              <a:rPr lang="fr-F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>
                <a:solidFill>
                  <a:schemeClr val="lt1"/>
                </a:solidFill>
              </a:rPr>
              <a:t>Pénalité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 2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8"/>
          <p:cNvSpPr txBox="1"/>
          <p:nvPr/>
        </p:nvSpPr>
        <p:spPr>
          <a:xfrm>
            <a:off x="293688" y="1557339"/>
            <a:ext cx="10101262" cy="3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20638" marR="0" lvl="1" indent="-20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8"/>
          <p:cNvSpPr txBox="1"/>
          <p:nvPr/>
        </p:nvSpPr>
        <p:spPr>
          <a:xfrm>
            <a:off x="468313" y="1490663"/>
            <a:ext cx="97917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Alignement du corps dans les salti tendus</a:t>
            </a:r>
            <a:endParaRPr sz="22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8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46" name="Google Shape;24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062" y="2030368"/>
            <a:ext cx="3307510" cy="256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2445" y="2030368"/>
            <a:ext cx="4378513" cy="256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8"/>
          <p:cNvSpPr txBox="1"/>
          <p:nvPr/>
        </p:nvSpPr>
        <p:spPr>
          <a:xfrm>
            <a:off x="5474375" y="4591671"/>
            <a:ext cx="31713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Fermeture &gt; 30° = carpé 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/>
          <p:nvPr/>
        </p:nvSpPr>
        <p:spPr>
          <a:xfrm>
            <a:off x="468313" y="5205230"/>
            <a:ext cx="95932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Toutes les parties du corps doivent être alignées. La </a:t>
            </a: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 corps tendu doit être maintenue pendant la majorité du salto.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9"/>
          <p:cNvPicPr preferRelativeResize="0"/>
          <p:nvPr/>
        </p:nvPicPr>
        <p:blipFill rotWithShape="1">
          <a:blip r:embed="rId3">
            <a:alphaModFix/>
          </a:blip>
          <a:srcRect r="50775"/>
          <a:stretch/>
        </p:blipFill>
        <p:spPr>
          <a:xfrm>
            <a:off x="1329897" y="1526657"/>
            <a:ext cx="3224426" cy="298255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9"/>
          <p:cNvSpPr/>
          <p:nvPr/>
        </p:nvSpPr>
        <p:spPr>
          <a:xfrm>
            <a:off x="5344319" y="4670198"/>
            <a:ext cx="4887685" cy="29432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Angle de genou &lt; 135° : </a:t>
            </a:r>
            <a:r>
              <a:rPr lang="fr-FR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salto groupé</a:t>
            </a: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423890" y="4523038"/>
            <a:ext cx="4542497" cy="29432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Angle de genou &gt; 135° : </a:t>
            </a:r>
            <a:r>
              <a:rPr lang="fr-FR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salto carpé</a:t>
            </a: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9"/>
          <p:cNvSpPr/>
          <p:nvPr/>
        </p:nvSpPr>
        <p:spPr>
          <a:xfrm>
            <a:off x="697609" y="5318462"/>
            <a:ext cx="3995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Déduction pour Jambes fléchies : 0,10/0,30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9"/>
          <p:cNvSpPr/>
          <p:nvPr/>
        </p:nvSpPr>
        <p:spPr>
          <a:xfrm>
            <a:off x="5932713" y="5501476"/>
            <a:ext cx="40930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Déduction pour Précision dans la position groupé : 0,30/0,10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9"/>
          <p:cNvPicPr preferRelativeResize="0"/>
          <p:nvPr/>
        </p:nvPicPr>
        <p:blipFill rotWithShape="1">
          <a:blip r:embed="rId3">
            <a:alphaModFix/>
          </a:blip>
          <a:srcRect l="74920" b="19230"/>
          <a:stretch/>
        </p:blipFill>
        <p:spPr>
          <a:xfrm>
            <a:off x="7991731" y="1526657"/>
            <a:ext cx="2034012" cy="298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9"/>
          <p:cNvPicPr preferRelativeResize="0"/>
          <p:nvPr/>
        </p:nvPicPr>
        <p:blipFill rotWithShape="1">
          <a:blip r:embed="rId3">
            <a:alphaModFix/>
          </a:blip>
          <a:srcRect l="52130" r="25933" b="19511"/>
          <a:stretch/>
        </p:blipFill>
        <p:spPr>
          <a:xfrm>
            <a:off x="5442856" y="1526657"/>
            <a:ext cx="1785257" cy="298255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 txBox="1">
            <a:spLocks noGrp="1"/>
          </p:cNvSpPr>
          <p:nvPr>
            <p:ph type="title"/>
          </p:nvPr>
        </p:nvSpPr>
        <p:spPr>
          <a:xfrm>
            <a:off x="269875" y="473868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>
                <a:solidFill>
                  <a:schemeClr val="lt1"/>
                </a:solidFill>
              </a:rPr>
              <a:t>Reconnaissance de la position carpée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9"/>
          <p:cNvSpPr txBox="1"/>
          <p:nvPr/>
        </p:nvSpPr>
        <p:spPr>
          <a:xfrm>
            <a:off x="2481943" y="4918352"/>
            <a:ext cx="412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9"/>
          <p:cNvSpPr txBox="1"/>
          <p:nvPr/>
        </p:nvSpPr>
        <p:spPr>
          <a:xfrm>
            <a:off x="7456714" y="5070752"/>
            <a:ext cx="412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0"/>
          <p:cNvPicPr preferRelativeResize="0"/>
          <p:nvPr/>
        </p:nvPicPr>
        <p:blipFill rotWithShape="1">
          <a:blip r:embed="rId3">
            <a:alphaModFix/>
          </a:blip>
          <a:srcRect t="28140" r="25000"/>
          <a:stretch/>
        </p:blipFill>
        <p:spPr>
          <a:xfrm>
            <a:off x="1583869" y="1669523"/>
            <a:ext cx="3407233" cy="292316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0"/>
          <p:cNvSpPr/>
          <p:nvPr/>
        </p:nvSpPr>
        <p:spPr>
          <a:xfrm>
            <a:off x="1291315" y="4668749"/>
            <a:ext cx="3992340" cy="29432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Hanches ouvertes : </a:t>
            </a:r>
            <a:r>
              <a:rPr lang="fr-FR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salto tendu</a:t>
            </a:r>
            <a:r>
              <a:rPr lang="fr-F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0"/>
          <p:cNvSpPr/>
          <p:nvPr/>
        </p:nvSpPr>
        <p:spPr>
          <a:xfrm>
            <a:off x="1291315" y="5586269"/>
            <a:ext cx="3992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Déduction pour Jambes fléchies : 0,10/0,30/0,50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269875" y="473868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>
                <a:solidFill>
                  <a:schemeClr val="lt1"/>
                </a:solidFill>
              </a:rPr>
              <a:t>Reconnaissance de la position tendue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0"/>
          <p:cNvSpPr txBox="1"/>
          <p:nvPr/>
        </p:nvSpPr>
        <p:spPr>
          <a:xfrm>
            <a:off x="2945947" y="5111093"/>
            <a:ext cx="412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30" y="1309006"/>
            <a:ext cx="1909762" cy="289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0"/>
          <p:cNvSpPr/>
          <p:nvPr/>
        </p:nvSpPr>
        <p:spPr>
          <a:xfrm>
            <a:off x="6218460" y="4171563"/>
            <a:ext cx="3948797" cy="61748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Fermeture des hanches  &gt; 30° </a:t>
            </a:r>
            <a:r>
              <a:rPr lang="fr-FR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salto carpé</a:t>
            </a:r>
            <a:r>
              <a:rPr lang="fr-F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0"/>
          <p:cNvSpPr txBox="1"/>
          <p:nvPr/>
        </p:nvSpPr>
        <p:spPr>
          <a:xfrm>
            <a:off x="7799611" y="4734516"/>
            <a:ext cx="412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0"/>
          <p:cNvSpPr/>
          <p:nvPr/>
        </p:nvSpPr>
        <p:spPr>
          <a:xfrm>
            <a:off x="6218460" y="5236076"/>
            <a:ext cx="40930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Déduction pour Précision dans la position carpé : 0,30/0,10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1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82" name="Google Shape;282;p51"/>
          <p:cNvSpPr txBox="1"/>
          <p:nvPr/>
        </p:nvSpPr>
        <p:spPr>
          <a:xfrm>
            <a:off x="468313" y="1547813"/>
            <a:ext cx="73040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Manque de maintien de la position tendue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1"/>
          <p:cNvSpPr txBox="1"/>
          <p:nvPr/>
        </p:nvSpPr>
        <p:spPr>
          <a:xfrm>
            <a:off x="594049" y="473868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2</a:t>
            </a:r>
            <a:r>
              <a:rPr lang="fr-FR" sz="28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49" y="2610894"/>
            <a:ext cx="4006448" cy="273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0650" y="2610894"/>
            <a:ext cx="3780064" cy="28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: 2</a:t>
            </a:r>
            <a:r>
              <a:rPr lang="fr-FR" sz="2800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envol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20638" marR="0" lvl="1" indent="-20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7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337" y="2030412"/>
            <a:ext cx="9858375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7"/>
          <p:cNvSpPr txBox="1"/>
          <p:nvPr/>
        </p:nvSpPr>
        <p:spPr>
          <a:xfrm>
            <a:off x="481012" y="1389054"/>
            <a:ext cx="9791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Manque de hauteur</a:t>
            </a:r>
            <a:endParaRPr sz="2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/>
          <p:nvPr/>
        </p:nvSpPr>
        <p:spPr>
          <a:xfrm>
            <a:off x="610130" y="653847"/>
            <a:ext cx="83529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de réception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52"/>
          <p:cNvPicPr preferRelativeResize="0"/>
          <p:nvPr/>
        </p:nvPicPr>
        <p:blipFill rotWithShape="1">
          <a:blip r:embed="rId3">
            <a:alphaModFix/>
          </a:blip>
          <a:srcRect t="16318" r="14149"/>
          <a:stretch/>
        </p:blipFill>
        <p:spPr>
          <a:xfrm>
            <a:off x="610130" y="2361540"/>
            <a:ext cx="9613188" cy="30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2"/>
          <p:cNvSpPr txBox="1"/>
          <p:nvPr/>
        </p:nvSpPr>
        <p:spPr>
          <a:xfrm>
            <a:off x="468313" y="1473168"/>
            <a:ext cx="9791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Déduction maximum pour fautes de réception &lt;=0,80 si pas de chute</a:t>
            </a:r>
            <a:endParaRPr sz="2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971555"/>
            <a:ext cx="1447574" cy="212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228" y="3499192"/>
            <a:ext cx="1761296" cy="191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7501" y="5516708"/>
            <a:ext cx="2184824" cy="82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2325" y="3491835"/>
            <a:ext cx="2117539" cy="191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3247" y="5524427"/>
            <a:ext cx="2161529" cy="81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5126" y="3499191"/>
            <a:ext cx="1958485" cy="191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18671" y="5516708"/>
            <a:ext cx="1659472" cy="69173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3"/>
          <p:cNvSpPr/>
          <p:nvPr/>
        </p:nvSpPr>
        <p:spPr>
          <a:xfrm>
            <a:off x="441655" y="4102340"/>
            <a:ext cx="1643399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6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Bonne position</a:t>
            </a:r>
            <a:endParaRPr/>
          </a:p>
        </p:txBody>
      </p:sp>
      <p:sp>
        <p:nvSpPr>
          <p:cNvPr id="314" name="Google Shape;314;p53"/>
          <p:cNvSpPr/>
          <p:nvPr/>
        </p:nvSpPr>
        <p:spPr>
          <a:xfrm>
            <a:off x="610130" y="653847"/>
            <a:ext cx="83529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de réception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3"/>
          <p:cNvSpPr txBox="1"/>
          <p:nvPr/>
        </p:nvSpPr>
        <p:spPr>
          <a:xfrm>
            <a:off x="468313" y="1473168"/>
            <a:ext cx="40166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Faute de position du corps</a:t>
            </a:r>
            <a:endParaRPr sz="2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53"/>
          <p:cNvPicPr preferRelativeResize="0"/>
          <p:nvPr/>
        </p:nvPicPr>
        <p:blipFill rotWithShape="1">
          <a:blip r:embed="rId10">
            <a:alphaModFix/>
          </a:blip>
          <a:srcRect l="3694"/>
          <a:stretch/>
        </p:blipFill>
        <p:spPr>
          <a:xfrm>
            <a:off x="5879864" y="3499192"/>
            <a:ext cx="2474086" cy="192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>
            <a:spLocks noGrp="1"/>
          </p:cNvSpPr>
          <p:nvPr>
            <p:ph type="title"/>
          </p:nvPr>
        </p:nvSpPr>
        <p:spPr>
          <a:xfrm>
            <a:off x="269875" y="473868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>
                <a:solidFill>
                  <a:schemeClr val="lt1"/>
                </a:solidFill>
              </a:rPr>
              <a:t>Reconnaissance des sauts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293688" y="1557339"/>
            <a:ext cx="10101262" cy="7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20638" marR="0" lvl="1" indent="-20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519275" y="1539959"/>
            <a:ext cx="97917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Sauts avec rotation longitudinale :</a:t>
            </a:r>
            <a:endParaRPr sz="2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Les rotations doivent être </a:t>
            </a:r>
            <a:r>
              <a:rPr lang="fr-F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terminées au degré </a:t>
            </a:r>
            <a:r>
              <a:rPr lang="fr-F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près sinon on accorde une valeur de saut inférieure pour sous rotation :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16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25" name="Google Shape;325;p16"/>
          <p:cNvSpPr txBox="1"/>
          <p:nvPr/>
        </p:nvSpPr>
        <p:spPr>
          <a:xfrm>
            <a:off x="360695" y="3340429"/>
            <a:ext cx="476815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 : ½ tour - ½ tour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635867" y="2668422"/>
            <a:ext cx="438576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tour -1 tour </a:t>
            </a: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devient ½-½ 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4004219" y="3392402"/>
            <a:ext cx="5895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S’il manque plus ¼ de rotation, le saut est nul 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519275" y="4382695"/>
            <a:ext cx="964789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« Tsukahara » sans salto</a:t>
            </a: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devient</a:t>
            </a: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renversement avant avec ½ tour et répulsion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(1.20) s’il n’y a aucun mouvement des épaules en rotation longitudinale.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« Yurchenko » sans salto</a:t>
            </a: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devient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rondade flip et répulsion </a:t>
            </a:r>
            <a:r>
              <a:rPr lang="fr-F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(1.60) s’il n’y a aucun mouvement des épaules en rotation longitudinale.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635867" y="3996064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Sauts avec salto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4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35" name="Google Shape;335;p54"/>
          <p:cNvPicPr preferRelativeResize="0"/>
          <p:nvPr/>
        </p:nvPicPr>
        <p:blipFill rotWithShape="1">
          <a:blip r:embed="rId4">
            <a:alphaModFix/>
          </a:blip>
          <a:srcRect b="66696"/>
          <a:stretch/>
        </p:blipFill>
        <p:spPr>
          <a:xfrm>
            <a:off x="550578" y="2017616"/>
            <a:ext cx="2736010" cy="197872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4"/>
          <p:cNvSpPr txBox="1"/>
          <p:nvPr/>
        </p:nvSpPr>
        <p:spPr>
          <a:xfrm>
            <a:off x="468313" y="525463"/>
            <a:ext cx="9791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Sous-rotation et sur-rotation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550577" y="4123825"/>
            <a:ext cx="993236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placement du pied avant est décisif pour accorder la valeur de difficulté.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54"/>
          <p:cNvPicPr preferRelativeResize="0"/>
          <p:nvPr/>
        </p:nvPicPr>
        <p:blipFill rotWithShape="1">
          <a:blip r:embed="rId4">
            <a:alphaModFix/>
          </a:blip>
          <a:srcRect t="65729"/>
          <a:stretch/>
        </p:blipFill>
        <p:spPr>
          <a:xfrm>
            <a:off x="7437395" y="1993491"/>
            <a:ext cx="2822618" cy="210065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4"/>
          <p:cNvSpPr/>
          <p:nvPr/>
        </p:nvSpPr>
        <p:spPr>
          <a:xfrm>
            <a:off x="633098" y="5489035"/>
            <a:ext cx="5974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faut appliquer la déduction pour précision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4"/>
          <p:cNvSpPr/>
          <p:nvPr/>
        </p:nvSpPr>
        <p:spPr>
          <a:xfrm>
            <a:off x="468313" y="1504823"/>
            <a:ext cx="71753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Sous-rotation dans les sauts avec rotation longitudinale :</a:t>
            </a:r>
            <a:endParaRPr/>
          </a:p>
        </p:txBody>
      </p:sp>
      <p:pic>
        <p:nvPicPr>
          <p:cNvPr id="341" name="Google Shape;341;p54"/>
          <p:cNvPicPr preferRelativeResize="0"/>
          <p:nvPr/>
        </p:nvPicPr>
        <p:blipFill rotWithShape="1">
          <a:blip r:embed="rId4">
            <a:alphaModFix/>
          </a:blip>
          <a:srcRect t="33304" b="33392"/>
          <a:stretch/>
        </p:blipFill>
        <p:spPr>
          <a:xfrm>
            <a:off x="3996158" y="1993491"/>
            <a:ext cx="2736010" cy="197872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4"/>
          <p:cNvSpPr/>
          <p:nvPr/>
        </p:nvSpPr>
        <p:spPr>
          <a:xfrm>
            <a:off x="568501" y="5014067"/>
            <a:ext cx="69749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Sur-rotation dans les sauts avec rotation longitudinale :</a:t>
            </a: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381" y="5414177"/>
            <a:ext cx="1153559" cy="54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</a:rPr>
              <a:t>Généralités</a:t>
            </a:r>
            <a:endParaRPr sz="2800" cap="none"/>
          </a:p>
        </p:txBody>
      </p:sp>
      <p:sp>
        <p:nvSpPr>
          <p:cNvPr id="59" name="Google Shape;59;p3"/>
          <p:cNvSpPr txBox="1"/>
          <p:nvPr/>
        </p:nvSpPr>
        <p:spPr>
          <a:xfrm>
            <a:off x="293688" y="1557339"/>
            <a:ext cx="10101262" cy="110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723900" marR="0" lvl="1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730476" y="1460015"/>
            <a:ext cx="933109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Numéro du saut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Saut différent du saut annoncé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sans pénalité</a:t>
            </a: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62" name="Google Shape;62;p3"/>
          <p:cNvSpPr txBox="1"/>
          <p:nvPr/>
        </p:nvSpPr>
        <p:spPr>
          <a:xfrm>
            <a:off x="730476" y="2660303"/>
            <a:ext cx="9469438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Tremplin</a:t>
            </a:r>
            <a:endParaRPr sz="2400" b="1" i="0" u="none" strike="noStrike" cap="none">
              <a:solidFill>
                <a:srgbClr val="004E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fr-FR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benjamines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tremplin ou un trampo-tremp est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autorisé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fr-FR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minimes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exécutant un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tsukahara ou une lune salto avant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tremplin ou un trampo-tremp est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autorisé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avec une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pénalité de 1 pt/note finale</a:t>
            </a: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Pénalités /note finale par jury D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5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50" name="Google Shape;350;p55"/>
          <p:cNvSpPr/>
          <p:nvPr/>
        </p:nvSpPr>
        <p:spPr>
          <a:xfrm>
            <a:off x="3366781" y="5098127"/>
            <a:ext cx="29795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Réception hors du couloir avec 1 pied/main (ou 1 partie)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45" y="1480982"/>
            <a:ext cx="1929617" cy="32922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5"/>
          <p:cNvSpPr/>
          <p:nvPr/>
        </p:nvSpPr>
        <p:spPr>
          <a:xfrm>
            <a:off x="589644" y="4671018"/>
            <a:ext cx="1929619" cy="4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Pas de pénalités</a:t>
            </a:r>
            <a:endParaRPr sz="16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376" y="1480982"/>
            <a:ext cx="1293967" cy="285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4775" y="4448326"/>
            <a:ext cx="1153559" cy="54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1061" y="4387782"/>
            <a:ext cx="1092479" cy="5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9919" y="1508228"/>
            <a:ext cx="1655276" cy="282998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5"/>
          <p:cNvSpPr/>
          <p:nvPr/>
        </p:nvSpPr>
        <p:spPr>
          <a:xfrm>
            <a:off x="6542314" y="5112776"/>
            <a:ext cx="3962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Réception hors du couloir avec 2 pieds/mains (ou 1 partie) ou 1 partie du corps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9834" y="6319327"/>
            <a:ext cx="1153559" cy="54982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5"/>
          <p:cNvSpPr/>
          <p:nvPr/>
        </p:nvSpPr>
        <p:spPr>
          <a:xfrm>
            <a:off x="4433393" y="6394185"/>
            <a:ext cx="59530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/E pour Déviation par rapport à l’axe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6178550" y="6111778"/>
            <a:ext cx="727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93005B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sz="2000" b="1" i="0" u="none" strike="noStrike" cap="none">
              <a:solidFill>
                <a:srgbClr val="9300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</a:rPr>
              <a:t>Généralités</a:t>
            </a:r>
            <a:endParaRPr sz="2800" cap="none"/>
          </a:p>
        </p:txBody>
      </p:sp>
      <p:pic>
        <p:nvPicPr>
          <p:cNvPr id="68" name="Google Shape;68;p36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69" name="Google Shape;69;p36"/>
          <p:cNvSpPr txBox="1"/>
          <p:nvPr/>
        </p:nvSpPr>
        <p:spPr>
          <a:xfrm>
            <a:off x="547171" y="1460079"/>
            <a:ext cx="979179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Echauffement</a:t>
            </a:r>
            <a:endParaRPr sz="2400" b="1" i="0" u="none" strike="noStrike" cap="none">
              <a:solidFill>
                <a:srgbClr val="004E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L’échauffement à l’agrès est de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secondes ou au minimum 2 sauts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4E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 le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 autorisé. Tout autre repère est interdit.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jury D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 laisse pas sauter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gymnaste et appelle le responsable du jury.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utilisation incorrecte de la magnésie  : pénalité de 0,50/note finale</a:t>
            </a:r>
            <a:endParaRPr/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 txBox="1"/>
          <p:nvPr/>
        </p:nvSpPr>
        <p:spPr>
          <a:xfrm>
            <a:off x="547171" y="4140771"/>
            <a:ext cx="10011972" cy="192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0525" marR="0" lvl="0" indent="-390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sauts par rondade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gymnaste est tenue d’utiliser correctement le « 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collier de sécurité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».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Sans collier de sécurité, le saut est nul.</a:t>
            </a:r>
            <a:endParaRPr sz="2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2381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0525" marR="0" lvl="0" indent="-390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tapis pour les mains 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peut-être utilisé pour les sauts en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Yurchenko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seulement. </a:t>
            </a: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un tapis est utilisé pour les sauts sans rondade  au sol, une déduction de 0.50 pour tapis supplémentaire sera appliquée.</a:t>
            </a:r>
            <a:endParaRPr sz="2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/>
          <p:nvPr/>
        </p:nvSpPr>
        <p:spPr>
          <a:xfrm>
            <a:off x="1997641" y="6527380"/>
            <a:ext cx="53435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Utilisation incorrecte de la magnésie et/ou endommager les agrès* 0,5/la note finale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</a:rPr>
              <a:t>Généralités</a:t>
            </a:r>
            <a:endParaRPr sz="2800" cap="none"/>
          </a:p>
        </p:txBody>
      </p:sp>
      <p:pic>
        <p:nvPicPr>
          <p:cNvPr id="77" name="Google Shape;77;p37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78" name="Google Shape;78;p37"/>
          <p:cNvSpPr txBox="1"/>
          <p:nvPr/>
        </p:nvSpPr>
        <p:spPr>
          <a:xfrm>
            <a:off x="730475" y="1514508"/>
            <a:ext cx="9331099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Course d’élan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courses d’élan sont autorisées pour 2 sauts exécutés.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considérée comme une «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à vide 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une accélération de la course. Il n’y a pas de « course à vide » quand il y a 1 ou 2 pas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Course d’élan sans effectuer un saut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sans pénalité </a:t>
            </a:r>
            <a:r>
              <a:rPr lang="fr-FR" sz="2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(Agt FSCF)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Course d’élan sans effectuer un saut et touche du tremplin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saut nul</a:t>
            </a:r>
            <a:endParaRPr sz="2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distance de course est de 25 mètres maximum.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Plus de 25 mètres de course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- 0,50/note finale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Sauts nuls     Jury D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" name="Google Shape;84;p20"/>
          <p:cNvGraphicFramePr/>
          <p:nvPr/>
        </p:nvGraphicFramePr>
        <p:xfrm>
          <a:off x="1456240" y="1464375"/>
          <a:ext cx="8594450" cy="4595195"/>
        </p:xfrm>
        <a:graphic>
          <a:graphicData uri="http://schemas.openxmlformats.org/drawingml/2006/table">
            <a:tbl>
              <a:tblPr>
                <a:noFill/>
                <a:tableStyleId>{164E58A2-1B18-4100-A9BA-78D369324E6B}</a:tableStyleId>
              </a:tblPr>
              <a:tblGrid>
                <a:gridCol w="859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u="none" strike="noStrike" cap="none"/>
                        <a:t>Commencer le saut avant le signal des juges.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Course d’élan avec touche du tremplin sans exécuter de saut.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 d’appui sur la table de saut.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Aide pendant le saut.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 pas utiliser le « collier de sécurité » pour les sauts par rondade.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réception n’est pas faite sur les pieds d’abord.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 saut est tellement mal exécuté qu’il ne peut pas être reconnu ou la gymnaste pousse avec ses pieds sur la table de saut.</a:t>
                      </a:r>
                      <a:endParaRPr sz="2200" u="none" strike="noStrike" cap="none"/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2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gymnaste exécute un saut interdit </a:t>
                      </a:r>
                      <a:r>
                        <a:rPr lang="fr-FR" sz="22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(jambes écartées latéralement, élément non autorisé avant le tremplin, réception latérale intentionnelle).</a:t>
                      </a:r>
                      <a:endParaRPr sz="2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875" marR="106875" marT="50400" marB="504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5" name="Google Shape;85;p20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86" name="Google Shape;86;p20"/>
          <p:cNvSpPr/>
          <p:nvPr/>
        </p:nvSpPr>
        <p:spPr>
          <a:xfrm>
            <a:off x="1441677" y="6059563"/>
            <a:ext cx="86198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Chute sur ou contre l’agrès pendant une partie du saut.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" name="Google Shape;87;p20"/>
          <p:cNvGraphicFramePr/>
          <p:nvPr/>
        </p:nvGraphicFramePr>
        <p:xfrm>
          <a:off x="1441677" y="6089586"/>
          <a:ext cx="8619900" cy="370850"/>
        </p:xfrm>
        <a:graphic>
          <a:graphicData uri="http://schemas.openxmlformats.org/drawingml/2006/table">
            <a:tbl>
              <a:tblPr firstRow="1" bandRow="1">
                <a:noFill/>
                <a:tableStyleId>{4FDEE309-1EEB-42CB-9C6C-63269C5E4935}</a:tableStyleId>
              </a:tblPr>
              <a:tblGrid>
                <a:gridCol w="86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Déductions spécifiques </a:t>
            </a:r>
            <a:endParaRPr sz="2800" i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538809" y="3545990"/>
            <a:ext cx="9791700" cy="14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Finale par agrès</a:t>
            </a:r>
            <a:endParaRPr sz="2400" b="1" i="0" u="none" strike="noStrike" cap="none">
              <a:solidFill>
                <a:srgbClr val="004E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 un des 2 sauts reçoit la note « 0,00 » pt.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 finale = Note du saut exécuté divisé par 2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6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99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95" name="Google Shape;95;p6"/>
          <p:cNvSpPr txBox="1"/>
          <p:nvPr/>
        </p:nvSpPr>
        <p:spPr>
          <a:xfrm>
            <a:off x="445503" y="1894277"/>
            <a:ext cx="933109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Tous les sauts doivent être exécutés avec </a:t>
            </a:r>
            <a:r>
              <a:rPr lang="fr-FR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impulsion des 2 mains 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 la table de saut.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fr-FR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Appui (impulsion) d’une seule main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- 2,00 pts/note finale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800" cap="none">
                <a:solidFill>
                  <a:schemeClr val="lt1"/>
                </a:solidFill>
              </a:rPr>
              <a:t>Valorisation de la Note D </a:t>
            </a:r>
            <a:r>
              <a:rPr lang="fr-FR" sz="2800" cap="none">
                <a:solidFill>
                  <a:schemeClr val="dk1"/>
                </a:solidFill>
              </a:rPr>
              <a:t>Aménagement FSCF</a:t>
            </a:r>
            <a:endParaRPr sz="3200" cap="none">
              <a:solidFill>
                <a:schemeClr val="dk1"/>
              </a:solidFill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723900" marR="0" lvl="1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0" lvl="1" indent="-723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7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651" y="2209509"/>
            <a:ext cx="91344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468313" y="469900"/>
            <a:ext cx="97917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Groupes de sauts</a:t>
            </a:r>
            <a:endParaRPr sz="32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468312" y="1518351"/>
            <a:ext cx="9791701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20638" marR="0" lvl="1" indent="-20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200" b="1" i="0" u="sng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Groupe 1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Sauts sans salto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4894" marR="0" lvl="1" indent="-72489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0" descr="http://photos.be.com/private/1/mode/be_reserved-photos-blog/photo/hd/647262647/1685064cf4/be_reserved-photos-blog-saut-cheval-bi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788" y="525463"/>
            <a:ext cx="1347787" cy="7508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11" name="Google Shape;11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025" y="1958975"/>
            <a:ext cx="459105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0"/>
          <p:cNvSpPr/>
          <p:nvPr/>
        </p:nvSpPr>
        <p:spPr>
          <a:xfrm>
            <a:off x="5426140" y="1439449"/>
            <a:ext cx="48338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i="0" u="sng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Groupe 2 : 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Sauts par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renversement avant +</a:t>
            </a:r>
            <a:r>
              <a:rPr lang="fr-FR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salto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0050" y="2233384"/>
            <a:ext cx="45815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582449" y="4497119"/>
            <a:ext cx="389158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1" i="0" u="sng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Groupe 3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Tsukahara</a:t>
            </a:r>
            <a:endParaRPr sz="2200" b="1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025" y="4934631"/>
            <a:ext cx="45529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/>
        </p:nvSpPr>
        <p:spPr>
          <a:xfrm>
            <a:off x="5836589" y="4497119"/>
            <a:ext cx="422498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1" i="0" u="sng" strike="noStrike" cap="none">
                <a:solidFill>
                  <a:srgbClr val="004E70"/>
                </a:solidFill>
                <a:latin typeface="Arial"/>
                <a:ea typeface="Arial"/>
                <a:cs typeface="Arial"/>
                <a:sym typeface="Arial"/>
              </a:rPr>
              <a:t>Groupe 4 : </a:t>
            </a:r>
            <a:r>
              <a:rPr lang="fr-FR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Yurchenko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095" y="4934630"/>
            <a:ext cx="4600575" cy="1304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10"/>
          <p:cNvGraphicFramePr/>
          <p:nvPr/>
        </p:nvGraphicFramePr>
        <p:xfrm>
          <a:off x="5526767" y="28832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{4FDEE309-1EEB-42CB-9C6C-63269C5E4935}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>
                          <a:solidFill>
                            <a:schemeClr val="dk1"/>
                          </a:solidFill>
                        </a:rPr>
                        <a:t>2.21 Lune+ Salto AV Carpé ½ Tour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strike="noStrike" cap="none">
                          <a:solidFill>
                            <a:schemeClr val="dk1"/>
                          </a:solidFill>
                        </a:rPr>
                        <a:t>4.00</a:t>
                      </a: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asque des Titres">
  <a:themeElements>
    <a:clrScheme name="FSCF 1">
      <a:dk1>
        <a:srgbClr val="000000"/>
      </a:dk1>
      <a:lt1>
        <a:srgbClr val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1366</Words>
  <Application>Microsoft Office PowerPoint</Application>
  <PresentationFormat>Personnalisé</PresentationFormat>
  <Paragraphs>253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Noto Sans Symbols</vt:lpstr>
      <vt:lpstr>Arial Black</vt:lpstr>
      <vt:lpstr>Calibri</vt:lpstr>
      <vt:lpstr>Masque des Titres</vt:lpstr>
      <vt:lpstr>Présentation PowerPoint</vt:lpstr>
      <vt:lpstr>Généralités</vt:lpstr>
      <vt:lpstr>Généralités</vt:lpstr>
      <vt:lpstr>Généralités</vt:lpstr>
      <vt:lpstr>Généralités</vt:lpstr>
      <vt:lpstr>Sauts nuls     Jury D</vt:lpstr>
      <vt:lpstr>Déductions spécifiques </vt:lpstr>
      <vt:lpstr>Valorisation de la Note D Aménagement FSCF</vt:lpstr>
      <vt:lpstr>Groupes de sauts</vt:lpstr>
      <vt:lpstr>Pénalités</vt:lpstr>
      <vt:lpstr>Modifications Pénalités 1er envol</vt:lpstr>
      <vt:lpstr>Modifications Pénalités 1er envol</vt:lpstr>
      <vt:lpstr>Modifications Pénalités 1er envol</vt:lpstr>
      <vt:lpstr>Pénalités 1er envol</vt:lpstr>
      <vt:lpstr>Modifications Pénalités Impulsion</vt:lpstr>
      <vt:lpstr>Pénalités Impulsion</vt:lpstr>
      <vt:lpstr>Présentation PowerPoint</vt:lpstr>
      <vt:lpstr>Pénalités 2ème envol</vt:lpstr>
      <vt:lpstr>Pénalités 2ème envol</vt:lpstr>
      <vt:lpstr>Présentation PowerPoint</vt:lpstr>
      <vt:lpstr>Pénalités 2ème envol</vt:lpstr>
      <vt:lpstr>Reconnaissance de la position carpée</vt:lpstr>
      <vt:lpstr>Reconnaissance de la position tendue</vt:lpstr>
      <vt:lpstr>Présentation PowerPoint</vt:lpstr>
      <vt:lpstr>Pénalités : 2ème envol</vt:lpstr>
      <vt:lpstr>Présentation PowerPoint</vt:lpstr>
      <vt:lpstr>Présentation PowerPoint</vt:lpstr>
      <vt:lpstr>Reconnaissance des sauts</vt:lpstr>
      <vt:lpstr>Présentation PowerPoint</vt:lpstr>
      <vt:lpstr>Pénalités /note finale par jury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2</cp:revision>
  <dcterms:created xsi:type="dcterms:W3CDTF">2014-03-28T08:32:44Z</dcterms:created>
  <dcterms:modified xsi:type="dcterms:W3CDTF">2024-11-18T14:33:21Z</dcterms:modified>
</cp:coreProperties>
</file>