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Lst>
  <p:notesMasterIdLst>
    <p:notesMasterId r:id="rId48"/>
  </p:notesMasterIdLst>
  <p:handoutMasterIdLst>
    <p:handoutMasterId r:id="rId49"/>
  </p:handoutMasterIdLst>
  <p:sldIdLst>
    <p:sldId id="440" r:id="rId4"/>
    <p:sldId id="567" r:id="rId5"/>
    <p:sldId id="263" r:id="rId6"/>
    <p:sldId id="266" r:id="rId7"/>
    <p:sldId id="341" r:id="rId8"/>
    <p:sldId id="352" r:id="rId9"/>
    <p:sldId id="475" r:id="rId10"/>
    <p:sldId id="357" r:id="rId11"/>
    <p:sldId id="358" r:id="rId12"/>
    <p:sldId id="361" r:id="rId13"/>
    <p:sldId id="362" r:id="rId14"/>
    <p:sldId id="363" r:id="rId15"/>
    <p:sldId id="373" r:id="rId16"/>
    <p:sldId id="367" r:id="rId17"/>
    <p:sldId id="455" r:id="rId18"/>
    <p:sldId id="456" r:id="rId19"/>
    <p:sldId id="457" r:id="rId20"/>
    <p:sldId id="458" r:id="rId21"/>
    <p:sldId id="370" r:id="rId22"/>
    <p:sldId id="468" r:id="rId23"/>
    <p:sldId id="549" r:id="rId24"/>
    <p:sldId id="462" r:id="rId25"/>
    <p:sldId id="454" r:id="rId26"/>
    <p:sldId id="444" r:id="rId27"/>
    <p:sldId id="449" r:id="rId28"/>
    <p:sldId id="448" r:id="rId29"/>
    <p:sldId id="354" r:id="rId30"/>
    <p:sldId id="568" r:id="rId31"/>
    <p:sldId id="570" r:id="rId32"/>
    <p:sldId id="569" r:id="rId33"/>
    <p:sldId id="572" r:id="rId34"/>
    <p:sldId id="566" r:id="rId35"/>
    <p:sldId id="571" r:id="rId36"/>
    <p:sldId id="573" r:id="rId37"/>
    <p:sldId id="441" r:id="rId38"/>
    <p:sldId id="560" r:id="rId39"/>
    <p:sldId id="562" r:id="rId40"/>
    <p:sldId id="561" r:id="rId41"/>
    <p:sldId id="281" r:id="rId42"/>
    <p:sldId id="289" r:id="rId43"/>
    <p:sldId id="574" r:id="rId44"/>
    <p:sldId id="576" r:id="rId45"/>
    <p:sldId id="575" r:id="rId46"/>
    <p:sldId id="578" r:id="rId47"/>
  </p:sldIdLst>
  <p:sldSz cx="10688638" cy="7562850"/>
  <p:notesSz cx="6858000" cy="9144000"/>
  <p:defaultTextStyle>
    <a:defPPr>
      <a:defRPr lang="fr-FR"/>
    </a:defPPr>
    <a:lvl1pPr algn="l" defTabSz="520700" rtl="0" fontAlgn="base">
      <a:spcBef>
        <a:spcPct val="0"/>
      </a:spcBef>
      <a:spcAft>
        <a:spcPct val="0"/>
      </a:spcAft>
      <a:defRPr sz="2100" kern="1200">
        <a:solidFill>
          <a:schemeClr val="tx1"/>
        </a:solidFill>
        <a:latin typeface="Arial" charset="0"/>
        <a:ea typeface="+mn-ea"/>
        <a:cs typeface="Arial" charset="0"/>
      </a:defRPr>
    </a:lvl1pPr>
    <a:lvl2pPr marL="520700" indent="-63500" algn="l" defTabSz="520700" rtl="0" fontAlgn="base">
      <a:spcBef>
        <a:spcPct val="0"/>
      </a:spcBef>
      <a:spcAft>
        <a:spcPct val="0"/>
      </a:spcAft>
      <a:defRPr sz="2100" kern="1200">
        <a:solidFill>
          <a:schemeClr val="tx1"/>
        </a:solidFill>
        <a:latin typeface="Arial" charset="0"/>
        <a:ea typeface="+mn-ea"/>
        <a:cs typeface="Arial" charset="0"/>
      </a:defRPr>
    </a:lvl2pPr>
    <a:lvl3pPr marL="1041400" indent="-127000" algn="l" defTabSz="520700"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520700" rtl="0" fontAlgn="base">
      <a:spcBef>
        <a:spcPct val="0"/>
      </a:spcBef>
      <a:spcAft>
        <a:spcPct val="0"/>
      </a:spcAft>
      <a:defRPr sz="2100" kern="1200">
        <a:solidFill>
          <a:schemeClr val="tx1"/>
        </a:solidFill>
        <a:latin typeface="Arial" charset="0"/>
        <a:ea typeface="+mn-ea"/>
        <a:cs typeface="Arial" charset="0"/>
      </a:defRPr>
    </a:lvl4pPr>
    <a:lvl5pPr marL="2084388" indent="-255588" algn="l" defTabSz="520700"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009FE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74"/>
  </p:normalViewPr>
  <p:slideViewPr>
    <p:cSldViewPr snapToGrid="0" snapToObjects="1">
      <p:cViewPr varScale="1">
        <p:scale>
          <a:sx n="103" d="100"/>
          <a:sy n="103" d="100"/>
        </p:scale>
        <p:origin x="1404" y="108"/>
      </p:cViewPr>
      <p:guideLst>
        <p:guide orient="horz" pos="1160"/>
        <p:guide pos="296"/>
      </p:guideLst>
    </p:cSldViewPr>
  </p:slideViewPr>
  <p:notesTextViewPr>
    <p:cViewPr>
      <p:scale>
        <a:sx n="100" d="100"/>
        <a:sy n="100" d="100"/>
      </p:scale>
      <p:origin x="0" y="0"/>
    </p:cViewPr>
  </p:notesTextViewPr>
  <p:sorterViewPr>
    <p:cViewPr varScale="1">
      <p:scale>
        <a:sx n="100" d="100"/>
        <a:sy n="100" d="100"/>
      </p:scale>
      <p:origin x="0" y="-20694"/>
    </p:cViewPr>
  </p:sorterViewPr>
  <p:notesViewPr>
    <p:cSldViewPr snapToGrid="0" snapToObjects="1">
      <p:cViewPr varScale="1">
        <p:scale>
          <a:sx n="60" d="100"/>
          <a:sy n="60" d="100"/>
        </p:scale>
        <p:origin x="1747"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68D0B4EA-89CF-4971-92C7-D7D61A755B88}" type="datetimeFigureOut">
              <a:rPr lang="fr-FR"/>
              <a:pPr>
                <a:defRPr/>
              </a:pPr>
              <a:t>15/11/2024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285482D5-2ABF-42C6-85DA-B27F646CCBBA}"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C5715563-B165-49C5-B59C-1A78303F4945}" type="datetimeFigureOut">
              <a:rPr lang="fr-FR"/>
              <a:pPr>
                <a:defRPr/>
              </a:pPr>
              <a:t>15/11/2024</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A6CD8950-58AC-49FA-9195-A721BD42DDA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extLst>
      <p:ext uri="{BB962C8B-B14F-4D97-AF65-F5344CB8AC3E}">
        <p14:creationId xmlns:p14="http://schemas.microsoft.com/office/powerpoint/2010/main" val="304330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extLst>
      <p:ext uri="{BB962C8B-B14F-4D97-AF65-F5344CB8AC3E}">
        <p14:creationId xmlns:p14="http://schemas.microsoft.com/office/powerpoint/2010/main" val="329450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11/15/2024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a:t>
            </a:fld>
            <a:endParaRPr lang="en-US"/>
          </a:p>
        </p:txBody>
      </p:sp>
    </p:spTree>
    <p:extLst>
      <p:ext uri="{BB962C8B-B14F-4D97-AF65-F5344CB8AC3E}">
        <p14:creationId xmlns:p14="http://schemas.microsoft.com/office/powerpoint/2010/main" val="376331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sp>
        <p:nvSpPr>
          <p:cNvPr id="2" name="Titre 1"/>
          <p:cNvSpPr txBox="1">
            <a:spLocks/>
          </p:cNvSpPr>
          <p:nvPr userDrawn="1"/>
        </p:nvSpPr>
        <p:spPr>
          <a:xfrm>
            <a:off x="620713" y="614363"/>
            <a:ext cx="9791700" cy="854075"/>
          </a:xfrm>
          <a:prstGeom prst="rect">
            <a:avLst/>
          </a:prstGeom>
        </p:spPr>
        <p:txBody>
          <a:bodyPr lIns="360000" rIns="360000" anchor="ctr"/>
          <a:lstStyle>
            <a:lvl1pPr algn="l" defTabSz="521437" rtl="0" eaLnBrk="1" latinLnBrk="0" hangingPunct="1">
              <a:lnSpc>
                <a:spcPts val="2200"/>
              </a:lnSpc>
              <a:spcBef>
                <a:spcPct val="0"/>
              </a:spcBef>
              <a:buNone/>
              <a:defRPr sz="2000" b="1" kern="1200" cap="all">
                <a:solidFill>
                  <a:srgbClr val="FFFFFF"/>
                </a:solidFill>
                <a:latin typeface="+mn-lt"/>
                <a:ea typeface="+mj-ea"/>
                <a:cs typeface="+mj-cs"/>
              </a:defRPr>
            </a:lvl1pPr>
          </a:lstStyle>
          <a:p>
            <a:pPr fontAlgn="auto">
              <a:spcAft>
                <a:spcPts val="0"/>
              </a:spcAft>
              <a:defRPr/>
            </a:pPr>
            <a:r>
              <a:rPr lang="fr-FR"/>
              <a:t>Cliquez et modifiez le titre</a:t>
            </a:r>
            <a:endParaRPr lang="fr-FR" dirty="0"/>
          </a:p>
        </p:txBody>
      </p:sp>
      <p:sp>
        <p:nvSpPr>
          <p:cNvPr id="3" name="Arrondir un rectangle avec un coin diagonal 8"/>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sp>
        <p:nvSpPr>
          <p:cNvPr id="4" name="Arrondir un rectangle avec un coin diagonal 9"/>
          <p:cNvSpPr/>
          <p:nvPr userDrawn="1"/>
        </p:nvSpPr>
        <p:spPr>
          <a:xfrm flipH="1">
            <a:off x="468313" y="6337300"/>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3"/>
          <p:cNvPicPr>
            <a:picLocks noChangeAspect="1"/>
          </p:cNvPicPr>
          <p:nvPr userDrawn="1"/>
        </p:nvPicPr>
        <p:blipFill>
          <a:blip r:embed="rId2"/>
          <a:srcRect/>
          <a:stretch>
            <a:fillRect/>
          </a:stretch>
        </p:blipFill>
        <p:spPr bwMode="auto">
          <a:xfrm>
            <a:off x="727075" y="6430963"/>
            <a:ext cx="1139825" cy="666750"/>
          </a:xfrm>
          <a:prstGeom prst="rect">
            <a:avLst/>
          </a:prstGeom>
          <a:noFill/>
          <a:ln w="9525">
            <a:noFill/>
            <a:miter lim="800000"/>
            <a:headEnd/>
            <a:tailEnd/>
          </a:ln>
        </p:spPr>
      </p:pic>
      <p:pic>
        <p:nvPicPr>
          <p:cNvPr id="6" name="Image 2"/>
          <p:cNvPicPr>
            <a:picLocks noChangeAspect="1"/>
          </p:cNvPicPr>
          <p:nvPr userDrawn="1"/>
        </p:nvPicPr>
        <p:blipFill>
          <a:blip r:embed="rId3"/>
          <a:srcRect/>
          <a:stretch>
            <a:fillRect/>
          </a:stretch>
        </p:blipFill>
        <p:spPr bwMode="auto">
          <a:xfrm>
            <a:off x="7040563" y="6899275"/>
            <a:ext cx="3040062" cy="1619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extLst>
      <p:ext uri="{BB962C8B-B14F-4D97-AF65-F5344CB8AC3E}">
        <p14:creationId xmlns:p14="http://schemas.microsoft.com/office/powerpoint/2010/main" val="39145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24268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67" r:id="rId3"/>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8375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emf"/><Relationship Id="rId3" Type="http://schemas.openxmlformats.org/officeDocument/2006/relationships/image" Target="../media/image16.png"/><Relationship Id="rId7" Type="http://schemas.openxmlformats.org/officeDocument/2006/relationships/image" Target="../media/image20.emf"/><Relationship Id="rId12" Type="http://schemas.openxmlformats.org/officeDocument/2006/relationships/image" Target="../media/image24.emf"/><Relationship Id="rId2" Type="http://schemas.openxmlformats.org/officeDocument/2006/relationships/image" Target="../media/image15.wmf"/><Relationship Id="rId1" Type="http://schemas.openxmlformats.org/officeDocument/2006/relationships/slideLayout" Target="../slideLayouts/slideLayout4.xml"/><Relationship Id="rId6" Type="http://schemas.openxmlformats.org/officeDocument/2006/relationships/image" Target="../media/image19.emf"/><Relationship Id="rId11" Type="http://schemas.openxmlformats.org/officeDocument/2006/relationships/image" Target="../media/image8.jpeg"/><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4"/><Relationship Id="rId7" Type="http://schemas.openxmlformats.org/officeDocument/2006/relationships/image" Target="../media/image4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2.png"/><Relationship Id="rId5" Type="http://schemas.openxmlformats.org/officeDocument/2006/relationships/slideLayout" Target="../slideLayouts/slideLayout11.xml"/><Relationship Id="rId4" Type="http://schemas.openxmlformats.org/officeDocument/2006/relationships/video" Target="../media/media2.mp4"/><Relationship Id="rId9"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txBox="1">
            <a:spLocks/>
          </p:cNvSpPr>
          <p:nvPr/>
        </p:nvSpPr>
        <p:spPr bwMode="auto">
          <a:xfrm>
            <a:off x="1060450" y="1295400"/>
            <a:ext cx="6119813" cy="1076325"/>
          </a:xfrm>
          <a:prstGeom prst="rect">
            <a:avLst/>
          </a:prstGeom>
          <a:noFill/>
          <a:ln w="9525">
            <a:noFill/>
            <a:miter lim="800000"/>
            <a:headEnd/>
            <a:tailEnd/>
          </a:ln>
        </p:spPr>
        <p:txBody>
          <a:bodyPr lIns="0" tIns="0" rIns="0" bIns="0"/>
          <a:lstStyle/>
          <a:p>
            <a:pPr>
              <a:lnSpc>
                <a:spcPts val="6400"/>
              </a:lnSpc>
            </a:pPr>
            <a:r>
              <a:rPr lang="fr-FR" sz="4800" dirty="0"/>
              <a:t>Code FIG 2025-2028</a:t>
            </a:r>
          </a:p>
        </p:txBody>
      </p:sp>
      <p:sp>
        <p:nvSpPr>
          <p:cNvPr id="8" name="Espace réservé du texte 2"/>
          <p:cNvSpPr txBox="1">
            <a:spLocks/>
          </p:cNvSpPr>
          <p:nvPr/>
        </p:nvSpPr>
        <p:spPr>
          <a:xfrm>
            <a:off x="1057275" y="3248025"/>
            <a:ext cx="6119813" cy="2160588"/>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endParaRPr lang="fr-FR" dirty="0">
              <a:solidFill>
                <a:schemeClr val="tx1"/>
              </a:solidFill>
            </a:endParaRPr>
          </a:p>
        </p:txBody>
      </p:sp>
      <p:pic>
        <p:nvPicPr>
          <p:cNvPr id="87044" name="Image 1"/>
          <p:cNvPicPr>
            <a:picLocks noChangeAspect="1"/>
          </p:cNvPicPr>
          <p:nvPr/>
        </p:nvPicPr>
        <p:blipFill>
          <a:blip r:embed="rId2"/>
          <a:srcRect/>
          <a:stretch>
            <a:fillRect/>
          </a:stretch>
        </p:blipFill>
        <p:spPr bwMode="auto">
          <a:xfrm>
            <a:off x="1057275" y="2371725"/>
            <a:ext cx="5888038" cy="3221038"/>
          </a:xfrm>
          <a:prstGeom prst="rect">
            <a:avLst/>
          </a:prstGeom>
          <a:noFill/>
          <a:ln w="9525">
            <a:noFill/>
            <a:miter lim="800000"/>
            <a:headEnd/>
            <a:tailEnd/>
          </a:ln>
        </p:spPr>
      </p:pic>
      <p:sp>
        <p:nvSpPr>
          <p:cNvPr id="2" name="Sous-titre 2">
            <a:extLst>
              <a:ext uri="{FF2B5EF4-FFF2-40B4-BE49-F238E27FC236}">
                <a16:creationId xmlns:a16="http://schemas.microsoft.com/office/drawing/2014/main" id="{DB4D02B4-F136-6253-590B-67C9A50C742F}"/>
              </a:ext>
            </a:extLst>
          </p:cNvPr>
          <p:cNvSpPr txBox="1">
            <a:spLocks/>
          </p:cNvSpPr>
          <p:nvPr/>
        </p:nvSpPr>
        <p:spPr bwMode="auto">
          <a:xfrm>
            <a:off x="2627086" y="4965700"/>
            <a:ext cx="4318227" cy="627063"/>
          </a:xfrm>
          <a:prstGeom prst="rect">
            <a:avLst/>
          </a:prstGeom>
          <a:noFill/>
          <a:ln>
            <a:miter lim="800000"/>
            <a:headEnd/>
            <a:tailEnd/>
          </a:ln>
        </p:spPr>
        <p:txBody>
          <a:bodyPr/>
          <a:lst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charset="0"/>
              <a:buNone/>
            </a:pPr>
            <a:r>
              <a:rPr lang="fr-FR" sz="3000" dirty="0">
                <a:solidFill>
                  <a:srgbClr val="FFFF00"/>
                </a:solidFill>
                <a:latin typeface="Arial" panose="020B0604020202020204" pitchFamily="34" charset="0"/>
                <a:cs typeface="Arial" panose="020B0604020202020204" pitchFamily="34" charset="0"/>
              </a:rPr>
              <a:t>Novembre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a:t>
            </a:r>
            <a:r>
              <a:rPr lang="fr-FR" sz="2800" cap="none" dirty="0">
                <a:latin typeface="Arial" panose="020B0604020202020204" pitchFamily="34" charset="0"/>
                <a:cs typeface="Arial" panose="020B0604020202020204" pitchFamily="34" charset="0"/>
              </a:rPr>
              <a:t>différente</a:t>
            </a:r>
            <a:r>
              <a:rPr lang="fr-FR" sz="2800" dirty="0">
                <a:latin typeface="Arial" panose="020B0604020202020204" pitchFamily="34" charset="0"/>
                <a:cs typeface="Arial" panose="020B0604020202020204" pitchFamily="34" charset="0"/>
              </a:rPr>
              <a:t>)</a:t>
            </a:r>
            <a:endParaRPr lang="fr-FR" sz="2800" cap="none" dirty="0">
              <a:latin typeface="Arial" panose="020B0604020202020204" pitchFamily="34" charset="0"/>
              <a:cs typeface="Arial" panose="020B0604020202020204" pitchFamily="34" charset="0"/>
            </a:endParaRPr>
          </a:p>
        </p:txBody>
      </p:sp>
      <p:sp>
        <p:nvSpPr>
          <p:cNvPr id="25602" name="Rectangle 3"/>
          <p:cNvSpPr txBox="1">
            <a:spLocks noChangeArrowheads="1"/>
          </p:cNvSpPr>
          <p:nvPr/>
        </p:nvSpPr>
        <p:spPr bwMode="auto">
          <a:xfrm>
            <a:off x="293688" y="1477963"/>
            <a:ext cx="10101262" cy="5400675"/>
          </a:xfrm>
          <a:prstGeom prst="rect">
            <a:avLst/>
          </a:prstGeom>
          <a:noFill/>
          <a:ln w="9525">
            <a:noFill/>
            <a:miter lim="800000"/>
            <a:headEnd/>
            <a:tailEnd/>
          </a:ln>
        </p:spPr>
        <p:txBody>
          <a:bodyPr/>
          <a:lstStyle/>
          <a:p>
            <a:pPr>
              <a:spcBef>
                <a:spcPts val="2050"/>
              </a:spcBef>
              <a:buFont typeface="Arial" charset="0"/>
              <a:buNone/>
            </a:pPr>
            <a:endParaRPr lang="fr-FR" sz="2400"/>
          </a:p>
        </p:txBody>
      </p:sp>
      <p:sp>
        <p:nvSpPr>
          <p:cNvPr id="5" name="ZoneTexte 4"/>
          <p:cNvSpPr txBox="1"/>
          <p:nvPr/>
        </p:nvSpPr>
        <p:spPr>
          <a:xfrm>
            <a:off x="468313" y="1398588"/>
            <a:ext cx="9791700" cy="5025991"/>
          </a:xfrm>
          <a:prstGeom prst="rect">
            <a:avLst/>
          </a:prstGeom>
          <a:noFill/>
        </p:spPr>
        <p:txBody>
          <a:bodyPr>
            <a:spAutoFit/>
          </a:bodyPr>
          <a:lstStyle/>
          <a:p>
            <a:pPr defTabSz="521437" fontAlgn="auto">
              <a:spcBef>
                <a:spcPts val="2053"/>
              </a:spcBef>
              <a:spcAft>
                <a:spcPts val="0"/>
              </a:spcAft>
              <a:defRPr/>
            </a:pPr>
            <a:r>
              <a:rPr lang="fr-FR" sz="2200" dirty="0">
                <a:latin typeface="Arial" panose="020B0604020202020204" pitchFamily="34" charset="0"/>
                <a:cs typeface="Arial" panose="020B0604020202020204" pitchFamily="34" charset="0"/>
              </a:rPr>
              <a:t>Eléments différents si répertoriés sous le même numéro et répondent aux critères suivants : </a:t>
            </a:r>
          </a:p>
          <a:p>
            <a:pPr defTabSz="521437" fontAlgn="auto">
              <a:spcBef>
                <a:spcPts val="2053"/>
              </a:spcBef>
              <a:spcAft>
                <a:spcPts val="0"/>
              </a:spcAft>
              <a:defRPr/>
            </a:pPr>
            <a:endParaRPr lang="fr-FR" sz="2200" dirty="0">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sz="2200" u="sng" dirty="0">
                <a:latin typeface="Arial" panose="020B0604020202020204" pitchFamily="34" charset="0"/>
                <a:cs typeface="Arial" panose="020B0604020202020204" pitchFamily="34" charset="0"/>
              </a:rPr>
              <a:t>Eléments acrobatiques </a:t>
            </a:r>
            <a:r>
              <a:rPr lang="fr-FR" sz="2200" dirty="0">
                <a:latin typeface="Arial" panose="020B0604020202020204" pitchFamily="34" charset="0"/>
                <a:cs typeface="Arial" panose="020B0604020202020204" pitchFamily="34" charset="0"/>
              </a:rPr>
              <a:t>:</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Les positions du corps dans les </a:t>
            </a:r>
            <a:r>
              <a:rPr lang="fr-FR" sz="2200" dirty="0" err="1">
                <a:latin typeface="Arial" panose="020B0604020202020204" pitchFamily="34" charset="0"/>
                <a:cs typeface="Arial" panose="020B0604020202020204" pitchFamily="34" charset="0"/>
              </a:rPr>
              <a:t>salti</a:t>
            </a:r>
            <a:r>
              <a:rPr lang="fr-FR" sz="2200" dirty="0">
                <a:latin typeface="Arial" panose="020B0604020202020204" pitchFamily="34" charset="0"/>
                <a:cs typeface="Arial" panose="020B0604020202020204" pitchFamily="34" charset="0"/>
              </a:rPr>
              <a:t> sont différentes (groupé, carpé ou tendu) :</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Les degrés de rotation sont différents : ½, 1/1, 1 ½ … </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L’appui est sur un, les deux bras ou libre.</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L’appel est sur un ou deux pieds.</a:t>
            </a:r>
          </a:p>
          <a:p>
            <a:pPr marL="342900" indent="-342900" defTabSz="521437" fontAlgn="auto">
              <a:spcBef>
                <a:spcPts val="2053"/>
              </a:spcBef>
              <a:spcAft>
                <a:spcPts val="0"/>
              </a:spcAft>
              <a:buFont typeface="Arial" panose="020B0604020202020204" pitchFamily="34" charset="0"/>
              <a:buChar char="•"/>
              <a:defRPr/>
            </a:pPr>
            <a:endParaRPr lang="fr-FR" sz="22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(r</a:t>
            </a:r>
            <a:r>
              <a:rPr lang="fr-FR" sz="2800" cap="none" dirty="0">
                <a:latin typeface="Arial" panose="020B0604020202020204" pitchFamily="34" charset="0"/>
                <a:cs typeface="Arial" panose="020B0604020202020204" pitchFamily="34" charset="0"/>
              </a:rPr>
              <a:t>econnaissance</a:t>
            </a:r>
            <a:r>
              <a:rPr lang="fr-FR" sz="2800" dirty="0">
                <a:latin typeface="Arial" panose="020B0604020202020204" pitchFamily="34" charset="0"/>
                <a:cs typeface="Arial" panose="020B0604020202020204" pitchFamily="34" charset="0"/>
              </a:rPr>
              <a:t> VD)</a:t>
            </a:r>
          </a:p>
        </p:txBody>
      </p:sp>
      <p:sp>
        <p:nvSpPr>
          <p:cNvPr id="4" name="ZoneTexte 3"/>
          <p:cNvSpPr txBox="1">
            <a:spLocks noChangeArrowheads="1"/>
          </p:cNvSpPr>
          <p:nvPr/>
        </p:nvSpPr>
        <p:spPr bwMode="auto">
          <a:xfrm>
            <a:off x="327636" y="1522413"/>
            <a:ext cx="9791700" cy="3711785"/>
          </a:xfrm>
          <a:prstGeom prst="rect">
            <a:avLst/>
          </a:prstGeom>
          <a:noFill/>
          <a:ln w="9525">
            <a:noFill/>
            <a:miter lim="800000"/>
            <a:headEnd/>
            <a:tailEnd/>
          </a:ln>
        </p:spPr>
        <p:txBody>
          <a:bodyPr>
            <a:spAutoFit/>
          </a:bodyPr>
          <a:lstStyle/>
          <a:p>
            <a:pPr>
              <a:lnSpc>
                <a:spcPct val="80000"/>
              </a:lnSpc>
            </a:pPr>
            <a:r>
              <a:rPr lang="fr-FR" altLang="fr-FR" sz="2200" dirty="0">
                <a:latin typeface="Arial" panose="020B0604020202020204" pitchFamily="34" charset="0"/>
                <a:cs typeface="Arial" panose="020B0604020202020204" pitchFamily="34" charset="0"/>
              </a:rPr>
              <a:t>Lorsque un élément ne répond pas aux exigences techniques :</a:t>
            </a:r>
          </a:p>
          <a:p>
            <a:pPr>
              <a:lnSpc>
                <a:spcPct val="80000"/>
              </a:lnSpc>
            </a:pPr>
            <a:endParaRPr lang="fr-FR" altLang="fr-FR" sz="2200" dirty="0">
              <a:latin typeface="Arial" panose="020B0604020202020204" pitchFamily="34" charset="0"/>
              <a:cs typeface="Arial" panose="020B0604020202020204" pitchFamily="34" charset="0"/>
            </a:endParaRPr>
          </a:p>
          <a:p>
            <a:pPr>
              <a:lnSpc>
                <a:spcPct val="80000"/>
              </a:lnSpc>
            </a:pPr>
            <a:r>
              <a:rPr lang="fr-FR" altLang="fr-FR" sz="2200" b="1" dirty="0">
                <a:solidFill>
                  <a:srgbClr val="E2007A"/>
                </a:solidFill>
                <a:latin typeface="Arial" panose="020B0604020202020204" pitchFamily="34" charset="0"/>
                <a:cs typeface="Arial" panose="020B0604020202020204" pitchFamily="34" charset="0"/>
              </a:rPr>
              <a:t>1</a:t>
            </a:r>
            <a:r>
              <a:rPr lang="fr-FR" altLang="fr-FR" sz="2200" b="1" baseline="30000" dirty="0">
                <a:solidFill>
                  <a:srgbClr val="E2007A"/>
                </a:solidFill>
                <a:latin typeface="Arial" panose="020B0604020202020204" pitchFamily="34" charset="0"/>
                <a:cs typeface="Arial" panose="020B0604020202020204" pitchFamily="34" charset="0"/>
              </a:rPr>
              <a:t>er</a:t>
            </a:r>
            <a:r>
              <a:rPr lang="fr-FR" altLang="fr-FR" sz="2200" b="1" dirty="0">
                <a:solidFill>
                  <a:srgbClr val="E2007A"/>
                </a:solidFill>
                <a:latin typeface="Arial" panose="020B0604020202020204" pitchFamily="34" charset="0"/>
                <a:cs typeface="Arial" panose="020B0604020202020204" pitchFamily="34" charset="0"/>
              </a:rPr>
              <a:t> principe :</a:t>
            </a:r>
          </a:p>
          <a:p>
            <a:pPr algn="ctr">
              <a:lnSpc>
                <a:spcPct val="80000"/>
              </a:lnSpc>
            </a:pPr>
            <a:endParaRPr lang="fr-FR" altLang="fr-FR" sz="2200" b="1" dirty="0">
              <a:solidFill>
                <a:srgbClr val="FF0066"/>
              </a:solidFill>
              <a:latin typeface="Arial" panose="020B0604020202020204" pitchFamily="34" charset="0"/>
              <a:cs typeface="Arial" panose="020B0604020202020204" pitchFamily="34" charset="0"/>
            </a:endParaRPr>
          </a:p>
          <a:p>
            <a:pPr algn="just"/>
            <a:r>
              <a:rPr lang="fr-FR" altLang="fr-FR" sz="2200" dirty="0">
                <a:latin typeface="Arial" panose="020B0604020202020204" pitchFamily="34" charset="0"/>
                <a:cs typeface="Arial" panose="020B0604020202020204" pitchFamily="34" charset="0"/>
              </a:rPr>
              <a:t>Si l’élément est reconnu comme un autre élément figurant dans le tableau des difficultés et qu’il est à nouveau exécuté avec une technique correcte, </a:t>
            </a:r>
            <a:r>
              <a:rPr lang="fr-FR" altLang="fr-FR" sz="2200" b="1" u="sng" dirty="0">
                <a:latin typeface="Arial" panose="020B0604020202020204" pitchFamily="34" charset="0"/>
                <a:cs typeface="Arial" panose="020B0604020202020204" pitchFamily="34" charset="0"/>
              </a:rPr>
              <a:t>ils reçoivent tous les 2 leur VD. </a:t>
            </a:r>
          </a:p>
          <a:p>
            <a:pPr algn="just"/>
            <a:endParaRPr lang="fr-FR" altLang="fr-FR" sz="2200" b="1" u="sng" dirty="0">
              <a:latin typeface="Arial" panose="020B0604020202020204" pitchFamily="34" charset="0"/>
              <a:cs typeface="Arial" panose="020B0604020202020204" pitchFamily="34" charset="0"/>
            </a:endParaRPr>
          </a:p>
          <a:p>
            <a:pPr algn="just">
              <a:lnSpc>
                <a:spcPct val="80000"/>
              </a:lnSpc>
            </a:pPr>
            <a:r>
              <a:rPr lang="fr-FR" altLang="fr-FR" sz="2200" u="sng" dirty="0">
                <a:latin typeface="Arial" panose="020B0604020202020204" pitchFamily="34" charset="0"/>
                <a:cs typeface="Arial" panose="020B0604020202020204" pitchFamily="34" charset="0"/>
              </a:rPr>
              <a:t>Ex.</a:t>
            </a:r>
            <a:r>
              <a:rPr lang="fr-FR" altLang="fr-FR" sz="2200" dirty="0">
                <a:latin typeface="Arial" panose="020B0604020202020204" pitchFamily="34" charset="0"/>
                <a:cs typeface="Arial" panose="020B0604020202020204" pitchFamily="34" charset="0"/>
              </a:rPr>
              <a:t>: La pirouette 1 jambe à l’horizontale réalisée avec la jambe non maintenue pendant tout le tour devient une simple pirouette 1 tour A 3.101. </a:t>
            </a:r>
            <a:r>
              <a:rPr lang="fr-FR" altLang="fr-FR" sz="2200" b="1" dirty="0">
                <a:latin typeface="Arial" panose="020B0604020202020204" pitchFamily="34" charset="0"/>
                <a:cs typeface="Arial" panose="020B0604020202020204" pitchFamily="34" charset="0"/>
              </a:rPr>
              <a:t>Elle peut donc  refaire la pirouette 1 jambe à l’horizontale correctement et on comptera la VD </a:t>
            </a:r>
            <a:r>
              <a:rPr lang="fr-FR" altLang="fr-FR" sz="2200" dirty="0">
                <a:latin typeface="Arial" panose="020B0604020202020204" pitchFamily="34" charset="0"/>
                <a:cs typeface="Arial" panose="020B0604020202020204" pitchFamily="34" charset="0"/>
              </a:rPr>
              <a:t>C 3.304.</a:t>
            </a:r>
          </a:p>
        </p:txBody>
      </p:sp>
      <p:pic>
        <p:nvPicPr>
          <p:cNvPr id="5" name="Picture 3"/>
          <p:cNvPicPr>
            <a:picLocks noChangeAspect="1" noChangeArrowheads="1"/>
          </p:cNvPicPr>
          <p:nvPr/>
        </p:nvPicPr>
        <p:blipFill>
          <a:blip r:embed="rId2"/>
          <a:srcRect/>
          <a:stretch>
            <a:fillRect/>
          </a:stretch>
        </p:blipFill>
        <p:spPr bwMode="auto">
          <a:xfrm>
            <a:off x="2895827" y="5234198"/>
            <a:ext cx="2892023" cy="14146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(r</a:t>
            </a:r>
            <a:r>
              <a:rPr lang="fr-FR" sz="2800" cap="none" dirty="0">
                <a:latin typeface="Arial" panose="020B0604020202020204" pitchFamily="34" charset="0"/>
                <a:cs typeface="Arial" panose="020B0604020202020204" pitchFamily="34" charset="0"/>
              </a:rPr>
              <a:t>econnaissance</a:t>
            </a:r>
            <a:r>
              <a:rPr lang="fr-FR" sz="2800" dirty="0">
                <a:latin typeface="Arial" panose="020B0604020202020204" pitchFamily="34" charset="0"/>
                <a:cs typeface="Arial" panose="020B0604020202020204" pitchFamily="34" charset="0"/>
              </a:rPr>
              <a:t> VD)</a:t>
            </a:r>
          </a:p>
        </p:txBody>
      </p:sp>
      <p:sp>
        <p:nvSpPr>
          <p:cNvPr id="6" name="ZoneTexte 5"/>
          <p:cNvSpPr txBox="1"/>
          <p:nvPr/>
        </p:nvSpPr>
        <p:spPr>
          <a:xfrm>
            <a:off x="468313" y="1365250"/>
            <a:ext cx="9791700" cy="5570756"/>
          </a:xfrm>
          <a:prstGeom prst="rect">
            <a:avLst/>
          </a:prstGeom>
          <a:noFill/>
        </p:spPr>
        <p:txBody>
          <a:bodyPr wrap="square">
            <a:spAutoFit/>
          </a:bodyPr>
          <a:lstStyle/>
          <a:p>
            <a:pPr defTabSz="521437" fontAlgn="auto">
              <a:spcBef>
                <a:spcPts val="0"/>
              </a:spcBef>
              <a:spcAft>
                <a:spcPts val="0"/>
              </a:spcAft>
              <a:defRPr/>
            </a:pPr>
            <a:endParaRPr lang="fr-FR" altLang="fr-FR" sz="600" b="1" dirty="0">
              <a:solidFill>
                <a:srgbClr val="FF0066"/>
              </a:solidFill>
              <a:latin typeface="Arial" panose="020B0604020202020204" pitchFamily="34" charset="0"/>
              <a:cs typeface="Arial" panose="020B0604020202020204" pitchFamily="34" charset="0"/>
            </a:endParaRPr>
          </a:p>
          <a:p>
            <a:pPr defTabSz="521437" fontAlgn="auto">
              <a:spcBef>
                <a:spcPts val="0"/>
              </a:spcBef>
              <a:spcAft>
                <a:spcPts val="0"/>
              </a:spcAft>
              <a:defRPr/>
            </a:pPr>
            <a:r>
              <a:rPr lang="fr-FR" altLang="fr-FR" sz="2200" b="1" dirty="0">
                <a:solidFill>
                  <a:srgbClr val="FF0066"/>
                </a:solidFill>
                <a:latin typeface="Arial" panose="020B0604020202020204" pitchFamily="34" charset="0"/>
                <a:cs typeface="Arial" panose="020B0604020202020204" pitchFamily="34" charset="0"/>
              </a:rPr>
              <a:t>2</a:t>
            </a:r>
            <a:r>
              <a:rPr lang="fr-FR" altLang="fr-FR" sz="2200" b="1" baseline="30000" dirty="0">
                <a:solidFill>
                  <a:srgbClr val="FF0066"/>
                </a:solidFill>
                <a:latin typeface="Arial" panose="020B0604020202020204" pitchFamily="34" charset="0"/>
                <a:cs typeface="Arial" panose="020B0604020202020204" pitchFamily="34" charset="0"/>
              </a:rPr>
              <a:t>ème</a:t>
            </a:r>
            <a:r>
              <a:rPr lang="fr-FR" altLang="fr-FR" sz="2200" b="1" dirty="0">
                <a:solidFill>
                  <a:srgbClr val="FF0066"/>
                </a:solidFill>
                <a:latin typeface="Arial" panose="020B0604020202020204" pitchFamily="34" charset="0"/>
                <a:cs typeface="Arial" panose="020B0604020202020204" pitchFamily="34" charset="0"/>
              </a:rPr>
              <a:t> principe : </a:t>
            </a:r>
          </a:p>
          <a:p>
            <a:pPr defTabSz="521437" fontAlgn="auto">
              <a:spcBef>
                <a:spcPts val="0"/>
              </a:spcBef>
              <a:spcAft>
                <a:spcPts val="0"/>
              </a:spcAft>
              <a:defRPr/>
            </a:pPr>
            <a:r>
              <a:rPr lang="fr-FR" altLang="fr-FR" sz="2200" b="1" dirty="0">
                <a:solidFill>
                  <a:srgbClr val="FF0066"/>
                </a:solidFill>
                <a:latin typeface="Arial" panose="020B0604020202020204" pitchFamily="34" charset="0"/>
                <a:cs typeface="Arial" panose="020B0604020202020204" pitchFamily="34" charset="0"/>
              </a:rPr>
              <a:t> </a:t>
            </a:r>
          </a:p>
          <a:p>
            <a:pPr defTabSz="521437" fontAlgn="auto">
              <a:spcBef>
                <a:spcPts val="0"/>
              </a:spcBef>
              <a:spcAft>
                <a:spcPts val="0"/>
              </a:spcAft>
              <a:defRPr/>
            </a:pPr>
            <a:r>
              <a:rPr lang="fr-FR" altLang="fr-FR" sz="2200" b="1" u="sng" dirty="0">
                <a:latin typeface="Arial" panose="020B0604020202020204" pitchFamily="34" charset="0"/>
                <a:cs typeface="Arial" panose="020B0604020202020204" pitchFamily="34" charset="0"/>
              </a:rPr>
              <a:t>La VD n’est pas accordée</a:t>
            </a:r>
            <a:r>
              <a:rPr lang="fr-FR" altLang="fr-FR" sz="2200" b="1" dirty="0">
                <a:latin typeface="Arial" panose="020B0604020202020204" pitchFamily="34" charset="0"/>
                <a:cs typeface="Arial" panose="020B0604020202020204" pitchFamily="34" charset="0"/>
              </a:rPr>
              <a:t> : </a:t>
            </a:r>
            <a:r>
              <a:rPr lang="fr-FR" altLang="fr-FR" sz="2200" dirty="0">
                <a:latin typeface="Arial" panose="020B0604020202020204" pitchFamily="34" charset="0"/>
                <a:cs typeface="Arial" panose="020B0604020202020204" pitchFamily="34" charset="0"/>
              </a:rPr>
              <a:t>élément sans revenir sur les pieds.</a:t>
            </a:r>
          </a:p>
          <a:p>
            <a:pPr defTabSz="521437" fontAlgn="auto">
              <a:spcBef>
                <a:spcPts val="1200"/>
              </a:spcBef>
              <a:spcAft>
                <a:spcPts val="0"/>
              </a:spcAft>
              <a:defRPr/>
            </a:pPr>
            <a:r>
              <a:rPr lang="fr-FR" altLang="fr-FR" sz="2200" dirty="0">
                <a:latin typeface="Arial" panose="020B0604020202020204" pitchFamily="34" charset="0"/>
                <a:cs typeface="Arial" panose="020B0604020202020204" pitchFamily="34" charset="0"/>
              </a:rPr>
              <a:t>Si l’élément est exécuté plus tard avec une technique correcte, il recevra la VD, puisque la première exécution n’a pas été reconnue.</a:t>
            </a:r>
          </a:p>
          <a:p>
            <a:pPr defTabSz="521437" fontAlgn="auto">
              <a:spcBef>
                <a:spcPts val="2053"/>
              </a:spcBef>
              <a:spcAft>
                <a:spcPts val="0"/>
              </a:spcAft>
              <a:defRPr/>
            </a:pPr>
            <a:endParaRPr lang="fr-FR" altLang="fr-FR" sz="800" b="1" dirty="0">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altLang="fr-FR" sz="2200" b="1" dirty="0">
                <a:solidFill>
                  <a:srgbClr val="FF0066"/>
                </a:solidFill>
                <a:latin typeface="Arial" panose="020B0604020202020204" pitchFamily="34" charset="0"/>
                <a:cs typeface="Arial" panose="020B0604020202020204" pitchFamily="34" charset="0"/>
              </a:rPr>
              <a:t>3</a:t>
            </a:r>
            <a:r>
              <a:rPr lang="fr-FR" altLang="fr-FR" sz="2200" b="1" baseline="30000" dirty="0">
                <a:solidFill>
                  <a:srgbClr val="FF0066"/>
                </a:solidFill>
                <a:latin typeface="Arial" panose="020B0604020202020204" pitchFamily="34" charset="0"/>
                <a:cs typeface="Arial" panose="020B0604020202020204" pitchFamily="34" charset="0"/>
              </a:rPr>
              <a:t>ème</a:t>
            </a:r>
            <a:r>
              <a:rPr lang="fr-FR" altLang="fr-FR" sz="2200" b="1" dirty="0">
                <a:solidFill>
                  <a:srgbClr val="FF0066"/>
                </a:solidFill>
                <a:latin typeface="Arial" panose="020B0604020202020204" pitchFamily="34" charset="0"/>
                <a:cs typeface="Arial" panose="020B0604020202020204" pitchFamily="34" charset="0"/>
              </a:rPr>
              <a:t> principe :</a:t>
            </a:r>
          </a:p>
          <a:p>
            <a:pPr algn="ctr" defTabSz="521437" fontAlgn="auto">
              <a:lnSpc>
                <a:spcPct val="80000"/>
              </a:lnSpc>
              <a:spcBef>
                <a:spcPts val="0"/>
              </a:spcBef>
              <a:spcAft>
                <a:spcPts val="0"/>
              </a:spcAft>
              <a:defRPr/>
            </a:pPr>
            <a:endParaRPr lang="fr-FR" altLang="fr-FR" sz="2200" b="1" dirty="0">
              <a:solidFill>
                <a:srgbClr val="FF0066"/>
              </a:solidFill>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altLang="fr-FR" sz="2200" dirty="0">
                <a:latin typeface="Arial" panose="020B0604020202020204" pitchFamily="34" charset="0"/>
                <a:cs typeface="Arial" panose="020B0604020202020204" pitchFamily="34" charset="0"/>
              </a:rPr>
              <a:t>Si un élément qui a reçu une VD inférieure </a:t>
            </a:r>
            <a:r>
              <a:rPr lang="fr-FR" altLang="fr-FR" sz="2200" b="1" dirty="0">
                <a:latin typeface="Arial" panose="020B0604020202020204" pitchFamily="34" charset="0"/>
                <a:cs typeface="Arial" panose="020B0604020202020204" pitchFamily="34" charset="0"/>
              </a:rPr>
              <a:t>(</a:t>
            </a:r>
            <a:r>
              <a:rPr lang="fr-FR" altLang="fr-FR" sz="2200" b="1" u="sng" dirty="0">
                <a:latin typeface="Arial" panose="020B0604020202020204" pitchFamily="34" charset="0"/>
                <a:cs typeface="Arial" panose="020B0604020202020204" pitchFamily="34" charset="0"/>
              </a:rPr>
              <a:t>il est </a:t>
            </a:r>
            <a:r>
              <a:rPr lang="fr-FR" altLang="fr-FR" sz="2200" b="1" u="sng" dirty="0" err="1">
                <a:latin typeface="Arial" panose="020B0604020202020204" pitchFamily="34" charset="0"/>
                <a:cs typeface="Arial" panose="020B0604020202020204" pitchFamily="34" charset="0"/>
              </a:rPr>
              <a:t>devalué</a:t>
            </a:r>
            <a:r>
              <a:rPr lang="fr-FR" altLang="fr-FR" sz="2200" b="1" dirty="0">
                <a:latin typeface="Arial" panose="020B0604020202020204" pitchFamily="34" charset="0"/>
                <a:cs typeface="Arial" panose="020B0604020202020204" pitchFamily="34" charset="0"/>
              </a:rPr>
              <a:t>)</a:t>
            </a:r>
            <a:r>
              <a:rPr lang="fr-FR" altLang="fr-FR" sz="2200" dirty="0">
                <a:latin typeface="Arial" panose="020B0604020202020204" pitchFamily="34" charset="0"/>
                <a:cs typeface="Arial" panose="020B0604020202020204" pitchFamily="34" charset="0"/>
              </a:rPr>
              <a:t> pour manque d’exigence technique est  à nouveau exécuté dans l’exercice, il sera considéré comme une répétition et ne recevra pas la VD</a:t>
            </a:r>
            <a:r>
              <a:rPr lang="fr-FR" altLang="fr-FR" sz="2200" dirty="0">
                <a:solidFill>
                  <a:srgbClr val="FF0000"/>
                </a:solidFill>
                <a:latin typeface="Arial" panose="020B0604020202020204" pitchFamily="34" charset="0"/>
                <a:cs typeface="Arial" panose="020B0604020202020204" pitchFamily="34" charset="0"/>
              </a:rPr>
              <a:t>.</a:t>
            </a:r>
          </a:p>
          <a:p>
            <a:pPr defTabSz="521437" fontAlgn="auto">
              <a:spcBef>
                <a:spcPts val="2053"/>
              </a:spcBef>
              <a:spcAft>
                <a:spcPts val="0"/>
              </a:spcAft>
              <a:defRPr/>
            </a:pPr>
            <a:r>
              <a:rPr lang="fr-FR" altLang="fr-FR" sz="2400" i="1" dirty="0">
                <a:solidFill>
                  <a:schemeClr val="accent1">
                    <a:lumMod val="75000"/>
                  </a:schemeClr>
                </a:solidFill>
                <a:latin typeface="Arial" panose="020B0604020202020204" pitchFamily="34" charset="0"/>
                <a:cs typeface="Arial" panose="020B0604020202020204" pitchFamily="34" charset="0"/>
              </a:rPr>
              <a:t>Dans les 3 principes présentés, on enlève toujours les fautes d’exécution de l’élément même si on ne le reconnaît pas.</a:t>
            </a:r>
          </a:p>
          <a:p>
            <a:pPr defTabSz="521437" fontAlgn="auto">
              <a:spcBef>
                <a:spcPts val="2053"/>
              </a:spcBef>
              <a:spcAft>
                <a:spcPts val="0"/>
              </a:spcAft>
              <a:defRPr/>
            </a:pPr>
            <a:endParaRPr lang="fr-FR" altLang="fr-FR" sz="2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1000"/>
                                        <p:tgtEl>
                                          <p:spTgt spid="6">
                                            <p:txEl>
                                              <p:pRg st="8" end="8"/>
                                            </p:txEl>
                                          </p:spTgt>
                                        </p:tgtEl>
                                      </p:cBhvr>
                                    </p:animEffect>
                                    <p:anim calcmode="lin" valueType="num">
                                      <p:cBhvr>
                                        <p:cTn id="1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1000"/>
                                        <p:tgtEl>
                                          <p:spTgt spid="6">
                                            <p:txEl>
                                              <p:pRg st="9" end="9"/>
                                            </p:txEl>
                                          </p:spTgt>
                                        </p:tgtEl>
                                      </p:cBhvr>
                                    </p:animEffect>
                                    <p:anim calcmode="lin" valueType="num">
                                      <p:cBhvr>
                                        <p:cTn id="2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Exercice trop court      </a:t>
            </a:r>
            <a:r>
              <a:rPr lang="fr-FR" altLang="fr-FR" sz="2800" cap="none" dirty="0">
                <a:solidFill>
                  <a:schemeClr val="tx1"/>
                </a:solidFill>
                <a:latin typeface="Arial" panose="020B0604020202020204" pitchFamily="34" charset="0"/>
                <a:cs typeface="Arial" panose="020B0604020202020204" pitchFamily="34" charset="0"/>
              </a:rPr>
              <a:t> </a:t>
            </a:r>
            <a:r>
              <a:rPr lang="fr-FR" altLang="fr-FR" sz="2800" i="1" cap="none" dirty="0">
                <a:solidFill>
                  <a:schemeClr val="tx1"/>
                </a:solidFill>
                <a:latin typeface="Arial" panose="020B0604020202020204" pitchFamily="34" charset="0"/>
                <a:cs typeface="Arial" panose="020B0604020202020204" pitchFamily="34" charset="0"/>
              </a:rPr>
              <a:t>Aménagement FSCF</a:t>
            </a:r>
            <a:endParaRPr lang="fr-FR" sz="2800" i="1" cap="none" dirty="0">
              <a:latin typeface="Arial" panose="020B0604020202020204" pitchFamily="34" charset="0"/>
              <a:cs typeface="Arial" panose="020B0604020202020204" pitchFamily="34" charset="0"/>
            </a:endParaRPr>
          </a:p>
        </p:txBody>
      </p:sp>
      <p:sp>
        <p:nvSpPr>
          <p:cNvPr id="33794" name="ZoneTexte 4"/>
          <p:cNvSpPr txBox="1">
            <a:spLocks noChangeArrowheads="1"/>
          </p:cNvSpPr>
          <p:nvPr/>
        </p:nvSpPr>
        <p:spPr bwMode="auto">
          <a:xfrm>
            <a:off x="468313" y="1542668"/>
            <a:ext cx="9791700" cy="5598456"/>
          </a:xfrm>
          <a:prstGeom prst="rect">
            <a:avLst/>
          </a:prstGeom>
          <a:noFill/>
          <a:ln w="9525">
            <a:noFill/>
            <a:miter lim="800000"/>
            <a:headEnd/>
            <a:tailEnd/>
          </a:ln>
        </p:spPr>
        <p:txBody>
          <a:bodyPr>
            <a:spAutoFit/>
          </a:bodyPr>
          <a:lstStyle/>
          <a:p>
            <a:pPr>
              <a:lnSpc>
                <a:spcPct val="80000"/>
              </a:lnSpc>
            </a:pPr>
            <a:r>
              <a:rPr lang="fr-FR" sz="2200" dirty="0"/>
              <a:t>Après notification du jury D, </a:t>
            </a:r>
            <a:r>
              <a:rPr lang="fr-FR" sz="2200" dirty="0">
                <a:solidFill>
                  <a:schemeClr val="accent2">
                    <a:lumMod val="60000"/>
                    <a:lumOff val="40000"/>
                  </a:schemeClr>
                </a:solidFill>
              </a:rPr>
              <a:t>le jury E additionnera la déduction </a:t>
            </a:r>
            <a:r>
              <a:rPr lang="fr-FR" sz="2200" dirty="0"/>
              <a:t>pour exercice trop court aux autres déductions (exécution/artistique), </a:t>
            </a:r>
            <a:r>
              <a:rPr lang="fr-FR" altLang="fr-FR" sz="2200" dirty="0">
                <a:solidFill>
                  <a:schemeClr val="accent2">
                    <a:lumMod val="60000"/>
                    <a:lumOff val="40000"/>
                  </a:schemeClr>
                </a:solidFill>
              </a:rPr>
              <a:t>la gymnaste conservera sa note D (aménagement) </a:t>
            </a:r>
            <a:r>
              <a:rPr lang="fr-FR" sz="2200" dirty="0"/>
              <a:t>:</a:t>
            </a:r>
          </a:p>
          <a:p>
            <a:pPr>
              <a:lnSpc>
                <a:spcPct val="80000"/>
              </a:lnSpc>
            </a:pPr>
            <a:endParaRPr lang="fr-FR" sz="2200" dirty="0"/>
          </a:p>
          <a:p>
            <a:pPr lvl="1" indent="0">
              <a:lnSpc>
                <a:spcPct val="80000"/>
              </a:lnSpc>
            </a:pPr>
            <a:r>
              <a:rPr lang="fr-FR" sz="2200" dirty="0"/>
              <a:t>7 éléments ou + reconnus    :  pas de déduction</a:t>
            </a:r>
          </a:p>
          <a:p>
            <a:pPr lvl="1" indent="0">
              <a:lnSpc>
                <a:spcPct val="80000"/>
              </a:lnSpc>
            </a:pPr>
            <a:r>
              <a:rPr lang="fr-FR" sz="2200" dirty="0"/>
              <a:t>5-6 éléments reconnus         :  -  4,00 pts </a:t>
            </a:r>
          </a:p>
          <a:p>
            <a:pPr lvl="1" indent="0">
              <a:lnSpc>
                <a:spcPct val="80000"/>
              </a:lnSpc>
            </a:pPr>
            <a:r>
              <a:rPr lang="fr-FR" sz="2200" dirty="0"/>
              <a:t>3-4 éléments reconnus         :  -  6,00 pts</a:t>
            </a:r>
          </a:p>
          <a:p>
            <a:pPr lvl="1" indent="0">
              <a:lnSpc>
                <a:spcPct val="80000"/>
              </a:lnSpc>
            </a:pPr>
            <a:r>
              <a:rPr lang="fr-FR" sz="2200" dirty="0"/>
              <a:t>1-2 éléments reconnus         :  -  8,00 pts</a:t>
            </a:r>
          </a:p>
          <a:p>
            <a:pPr lvl="1" indent="0">
              <a:lnSpc>
                <a:spcPct val="80000"/>
              </a:lnSpc>
            </a:pPr>
            <a:r>
              <a:rPr lang="fr-FR" sz="2200" dirty="0"/>
              <a:t>Pas d’éléments                     :  - 10,00 pts</a:t>
            </a:r>
          </a:p>
          <a:p>
            <a:pPr lvl="1" indent="0">
              <a:lnSpc>
                <a:spcPct val="80000"/>
              </a:lnSpc>
            </a:pPr>
            <a:endParaRPr lang="fr-FR" sz="1000" dirty="0"/>
          </a:p>
          <a:p>
            <a:pPr defTabSz="521437" fontAlgn="auto">
              <a:lnSpc>
                <a:spcPct val="90000"/>
              </a:lnSpc>
              <a:spcBef>
                <a:spcPts val="0"/>
              </a:spcBef>
              <a:spcAft>
                <a:spcPts val="0"/>
              </a:spcAft>
              <a:defRPr/>
            </a:pPr>
            <a:r>
              <a:rPr lang="fr-FR" altLang="fr-FR" sz="2200" dirty="0">
                <a:latin typeface="Arial" panose="020B0604020202020204" pitchFamily="34" charset="0"/>
                <a:cs typeface="Arial" panose="020B0604020202020204" pitchFamily="34" charset="0"/>
              </a:rPr>
              <a:t>Il ne doit pas y avoir de confusion entre le calcul des VD et le nombre d’éléments reconnus (gym/</a:t>
            </a:r>
            <a:r>
              <a:rPr lang="fr-FR" altLang="fr-FR" sz="2200" dirty="0" err="1">
                <a:latin typeface="Arial" panose="020B0604020202020204" pitchFamily="34" charset="0"/>
                <a:cs typeface="Arial" panose="020B0604020202020204" pitchFamily="34" charset="0"/>
              </a:rPr>
              <a:t>acro.</a:t>
            </a:r>
            <a:r>
              <a:rPr lang="fr-FR" altLang="fr-FR" sz="2200" dirty="0">
                <a:latin typeface="Arial" panose="020B0604020202020204" pitchFamily="34" charset="0"/>
                <a:cs typeface="Arial" panose="020B0604020202020204" pitchFamily="34" charset="0"/>
              </a:rPr>
              <a:t>) dans l’exercice.</a:t>
            </a:r>
          </a:p>
          <a:p>
            <a:pPr marL="342900" indent="-342900" defTabSz="521437" fontAlgn="auto">
              <a:lnSpc>
                <a:spcPct val="90000"/>
              </a:lnSpc>
              <a:spcBef>
                <a:spcPts val="0"/>
              </a:spcBef>
              <a:spcAft>
                <a:spcPts val="0"/>
              </a:spcAft>
              <a:buFontTx/>
              <a:buChar char="-"/>
              <a:defRPr/>
            </a:pPr>
            <a:endParaRPr lang="fr-FR" altLang="fr-FR" sz="1000" dirty="0">
              <a:latin typeface="Arial" panose="020B0604020202020204" pitchFamily="34" charset="0"/>
              <a:cs typeface="Arial" panose="020B0604020202020204" pitchFamily="34" charset="0"/>
            </a:endParaRP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Exemple :	7 </a:t>
            </a:r>
            <a:r>
              <a:rPr lang="fr-FR" altLang="fr-FR" sz="2000" dirty="0" err="1">
                <a:latin typeface="Arial" panose="020B0604020202020204" pitchFamily="34" charset="0"/>
                <a:cs typeface="Arial" panose="020B0604020202020204" pitchFamily="34" charset="0"/>
              </a:rPr>
              <a:t>acro.</a:t>
            </a:r>
            <a:r>
              <a:rPr lang="fr-FR" altLang="fr-FR" sz="2000" dirty="0">
                <a:latin typeface="Arial" panose="020B0604020202020204" pitchFamily="34" charset="0"/>
                <a:cs typeface="Arial" panose="020B0604020202020204" pitchFamily="34" charset="0"/>
              </a:rPr>
              <a:t> (dont la sortie) + 1 gym   </a:t>
            </a:r>
          </a:p>
          <a:p>
            <a:pPr algn="ctr" defTabSz="521437" fontAlgn="auto">
              <a:lnSpc>
                <a:spcPct val="90000"/>
              </a:lnSpc>
              <a:spcBef>
                <a:spcPts val="0"/>
              </a:spcBef>
              <a:spcAft>
                <a:spcPts val="0"/>
              </a:spcAft>
              <a:defRPr/>
            </a:pPr>
            <a:endParaRPr lang="fr-FR" altLang="fr-FR" sz="1000" dirty="0">
              <a:latin typeface="Arial" panose="020B0604020202020204" pitchFamily="34" charset="0"/>
              <a:cs typeface="Arial" panose="020B0604020202020204" pitchFamily="34" charset="0"/>
            </a:endParaRP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Jury D : 6 VD (5 </a:t>
            </a:r>
            <a:r>
              <a:rPr lang="fr-FR" altLang="fr-FR" sz="2000" dirty="0" err="1">
                <a:latin typeface="Arial" panose="020B0604020202020204" pitchFamily="34" charset="0"/>
                <a:cs typeface="Arial" panose="020B0604020202020204" pitchFamily="34" charset="0"/>
              </a:rPr>
              <a:t>acro</a:t>
            </a:r>
            <a:r>
              <a:rPr lang="fr-FR" altLang="fr-FR" sz="2000" dirty="0">
                <a:latin typeface="Arial" panose="020B0604020202020204" pitchFamily="34" charset="0"/>
                <a:cs typeface="Arial" panose="020B0604020202020204" pitchFamily="34" charset="0"/>
              </a:rPr>
              <a:t> + 1 gym)</a:t>
            </a: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Aucune pénalité pour exercice trop court car la gym a bien exécuté 8 éléments codifiés et non répétés.  </a:t>
            </a:r>
            <a:endParaRPr lang="fr-FR" altLang="fr-FR" sz="2000" b="1" dirty="0">
              <a:latin typeface="Arial" panose="020B0604020202020204" pitchFamily="34" charset="0"/>
              <a:cs typeface="Arial" panose="020B0604020202020204" pitchFamily="34" charset="0"/>
            </a:endParaRPr>
          </a:p>
          <a:p>
            <a:pPr>
              <a:lnSpc>
                <a:spcPct val="80000"/>
              </a:lnSpc>
            </a:pPr>
            <a:endParaRPr lang="fr-FR" sz="2200" dirty="0"/>
          </a:p>
          <a:p>
            <a:pPr lvl="1" indent="0">
              <a:lnSpc>
                <a:spcPct val="80000"/>
              </a:lnSpc>
            </a:pPr>
            <a:endParaRPr lang="fr-FR" sz="2200" dirty="0"/>
          </a:p>
          <a:p>
            <a:pPr>
              <a:lnSpc>
                <a:spcPct val="80000"/>
              </a:lnSpc>
            </a:pPr>
            <a:endParaRPr lang="fr-FR" sz="2200" i="1"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Effect transition="in" filter="fade">
                                      <p:cBhvr>
                                        <p:cTn id="7" dur="1000"/>
                                        <p:tgtEl>
                                          <p:spTgt spid="33794">
                                            <p:txEl>
                                              <p:pRg st="2" end="2"/>
                                            </p:txEl>
                                          </p:spTgt>
                                        </p:tgtEl>
                                      </p:cBhvr>
                                    </p:animEffect>
                                    <p:anim calcmode="lin" valueType="num">
                                      <p:cBhvr>
                                        <p:cTn id="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Effect transition="in" filter="fade">
                                      <p:cBhvr>
                                        <p:cTn id="12" dur="1000"/>
                                        <p:tgtEl>
                                          <p:spTgt spid="33794">
                                            <p:txEl>
                                              <p:pRg st="3" end="3"/>
                                            </p:txEl>
                                          </p:spTgt>
                                        </p:tgtEl>
                                      </p:cBhvr>
                                    </p:animEffect>
                                    <p:anim calcmode="lin" valueType="num">
                                      <p:cBhvr>
                                        <p:cTn id="13"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794">
                                            <p:txEl>
                                              <p:pRg st="4" end="4"/>
                                            </p:txEl>
                                          </p:spTgt>
                                        </p:tgtEl>
                                        <p:attrNameLst>
                                          <p:attrName>style.visibility</p:attrName>
                                        </p:attrNameLst>
                                      </p:cBhvr>
                                      <p:to>
                                        <p:strVal val="visible"/>
                                      </p:to>
                                    </p:set>
                                    <p:animEffect transition="in" filter="fade">
                                      <p:cBhvr>
                                        <p:cTn id="17" dur="1000"/>
                                        <p:tgtEl>
                                          <p:spTgt spid="33794">
                                            <p:txEl>
                                              <p:pRg st="4" end="4"/>
                                            </p:txEl>
                                          </p:spTgt>
                                        </p:tgtEl>
                                      </p:cBhvr>
                                    </p:animEffect>
                                    <p:anim calcmode="lin" valueType="num">
                                      <p:cBhvr>
                                        <p:cTn id="18"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794">
                                            <p:txEl>
                                              <p:pRg st="5" end="5"/>
                                            </p:txEl>
                                          </p:spTgt>
                                        </p:tgtEl>
                                        <p:attrNameLst>
                                          <p:attrName>style.visibility</p:attrName>
                                        </p:attrNameLst>
                                      </p:cBhvr>
                                      <p:to>
                                        <p:strVal val="visible"/>
                                      </p:to>
                                    </p:set>
                                    <p:animEffect transition="in" filter="fade">
                                      <p:cBhvr>
                                        <p:cTn id="22" dur="1000"/>
                                        <p:tgtEl>
                                          <p:spTgt spid="33794">
                                            <p:txEl>
                                              <p:pRg st="5" end="5"/>
                                            </p:txEl>
                                          </p:spTgt>
                                        </p:tgtEl>
                                      </p:cBhvr>
                                    </p:animEffect>
                                    <p:anim calcmode="lin" valueType="num">
                                      <p:cBhvr>
                                        <p:cTn id="23"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794">
                                            <p:txEl>
                                              <p:pRg st="6" end="6"/>
                                            </p:txEl>
                                          </p:spTgt>
                                        </p:tgtEl>
                                        <p:attrNameLst>
                                          <p:attrName>style.visibility</p:attrName>
                                        </p:attrNameLst>
                                      </p:cBhvr>
                                      <p:to>
                                        <p:strVal val="visible"/>
                                      </p:to>
                                    </p:set>
                                    <p:animEffect transition="in" filter="fade">
                                      <p:cBhvr>
                                        <p:cTn id="27" dur="1000"/>
                                        <p:tgtEl>
                                          <p:spTgt spid="33794">
                                            <p:txEl>
                                              <p:pRg st="6" end="6"/>
                                            </p:txEl>
                                          </p:spTgt>
                                        </p:tgtEl>
                                      </p:cBhvr>
                                    </p:animEffect>
                                    <p:anim calcmode="lin" valueType="num">
                                      <p:cBhvr>
                                        <p:cTn id="28"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3794">
                                            <p:txEl>
                                              <p:pRg st="8" end="8"/>
                                            </p:txEl>
                                          </p:spTgt>
                                        </p:tgtEl>
                                        <p:attrNameLst>
                                          <p:attrName>style.visibility</p:attrName>
                                        </p:attrNameLst>
                                      </p:cBhvr>
                                      <p:to>
                                        <p:strVal val="visible"/>
                                      </p:to>
                                    </p:set>
                                    <p:animEffect transition="in" filter="fade">
                                      <p:cBhvr>
                                        <p:cTn id="34" dur="1000"/>
                                        <p:tgtEl>
                                          <p:spTgt spid="33794">
                                            <p:txEl>
                                              <p:pRg st="8" end="8"/>
                                            </p:txEl>
                                          </p:spTgt>
                                        </p:tgtEl>
                                      </p:cBhvr>
                                    </p:animEffect>
                                    <p:anim calcmode="lin" valueType="num">
                                      <p:cBhvr>
                                        <p:cTn id="35"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794">
                                            <p:txEl>
                                              <p:pRg st="10" end="10"/>
                                            </p:txEl>
                                          </p:spTgt>
                                        </p:tgtEl>
                                        <p:attrNameLst>
                                          <p:attrName>style.visibility</p:attrName>
                                        </p:attrNameLst>
                                      </p:cBhvr>
                                      <p:to>
                                        <p:strVal val="visible"/>
                                      </p:to>
                                    </p:set>
                                    <p:animEffect transition="in" filter="fade">
                                      <p:cBhvr>
                                        <p:cTn id="41" dur="1000"/>
                                        <p:tgtEl>
                                          <p:spTgt spid="33794">
                                            <p:txEl>
                                              <p:pRg st="10" end="10"/>
                                            </p:txEl>
                                          </p:spTgt>
                                        </p:tgtEl>
                                      </p:cBhvr>
                                    </p:animEffect>
                                    <p:anim calcmode="lin" valueType="num">
                                      <p:cBhvr>
                                        <p:cTn id="42"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3794">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794">
                                            <p:txEl>
                                              <p:pRg st="12" end="12"/>
                                            </p:txEl>
                                          </p:spTgt>
                                        </p:tgtEl>
                                        <p:attrNameLst>
                                          <p:attrName>style.visibility</p:attrName>
                                        </p:attrNameLst>
                                      </p:cBhvr>
                                      <p:to>
                                        <p:strVal val="visible"/>
                                      </p:to>
                                    </p:set>
                                    <p:animEffect transition="in" filter="fade">
                                      <p:cBhvr>
                                        <p:cTn id="46" dur="1000"/>
                                        <p:tgtEl>
                                          <p:spTgt spid="33794">
                                            <p:txEl>
                                              <p:pRg st="12" end="12"/>
                                            </p:txEl>
                                          </p:spTgt>
                                        </p:tgtEl>
                                      </p:cBhvr>
                                    </p:animEffect>
                                    <p:anim calcmode="lin" valueType="num">
                                      <p:cBhvr>
                                        <p:cTn id="47" dur="10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3794">
                                            <p:txEl>
                                              <p:pRg st="12" end="1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794">
                                            <p:txEl>
                                              <p:pRg st="13" end="13"/>
                                            </p:txEl>
                                          </p:spTgt>
                                        </p:tgtEl>
                                        <p:attrNameLst>
                                          <p:attrName>style.visibility</p:attrName>
                                        </p:attrNameLst>
                                      </p:cBhvr>
                                      <p:to>
                                        <p:strVal val="visible"/>
                                      </p:to>
                                    </p:set>
                                    <p:animEffect transition="in" filter="fade">
                                      <p:cBhvr>
                                        <p:cTn id="51" dur="1000"/>
                                        <p:tgtEl>
                                          <p:spTgt spid="33794">
                                            <p:txEl>
                                              <p:pRg st="13" end="13"/>
                                            </p:txEl>
                                          </p:spTgt>
                                        </p:tgtEl>
                                      </p:cBhvr>
                                    </p:animEffect>
                                    <p:anim calcmode="lin" valueType="num">
                                      <p:cBhvr>
                                        <p:cTn id="52" dur="1000" fill="hold"/>
                                        <p:tgtEl>
                                          <p:spTgt spid="33794">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3379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Exigences de composition</a:t>
            </a:r>
            <a:endParaRPr lang="fr-FR" sz="2800"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9900" y="1431925"/>
            <a:ext cx="9790113" cy="4886325"/>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spcAft>
                <a:spcPts val="0"/>
              </a:spcAft>
              <a:buFont typeface="Arial"/>
              <a:buNone/>
              <a:defRPr/>
            </a:pPr>
            <a:endParaRPr lang="fr-FR" altLang="fr-F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b="1" dirty="0">
                <a:latin typeface="Arial" panose="020B0604020202020204" pitchFamily="34" charset="0"/>
                <a:cs typeface="Arial" panose="020B0604020202020204" pitchFamily="34" charset="0"/>
              </a:rPr>
              <a:t>4 x 0.50 pt  -   maximum  2.00 pts.</a:t>
            </a:r>
          </a:p>
          <a:p>
            <a:pPr marL="0" indent="0" fontAlgn="auto">
              <a:spcAft>
                <a:spcPts val="0"/>
              </a:spcAft>
              <a:buFont typeface="Arial"/>
              <a:buNone/>
              <a:defRPr/>
            </a:pPr>
            <a:endParaRPr lang="fr-FR" altLang="fr-FR" sz="2400" b="1"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dirty="0">
                <a:latin typeface="Arial" panose="020B0604020202020204" pitchFamily="34" charset="0"/>
                <a:cs typeface="Arial" panose="020B0604020202020204" pitchFamily="34" charset="0"/>
              </a:rPr>
              <a:t>Seuls les éléments issus du tableau des difficultés peuvent remplir une EC.</a:t>
            </a:r>
          </a:p>
          <a:p>
            <a:pPr marL="0" indent="0" fontAlgn="auto">
              <a:spcAft>
                <a:spcPts val="0"/>
              </a:spcAft>
              <a:buFont typeface="Arial"/>
              <a:buNone/>
              <a:defRPr/>
            </a:pPr>
            <a:endParaRPr lang="fr-FR" altLang="fr-F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dirty="0">
                <a:latin typeface="Arial" panose="020B0604020202020204" pitchFamily="34" charset="0"/>
                <a:cs typeface="Arial" panose="020B0604020202020204" pitchFamily="34" charset="0"/>
              </a:rPr>
              <a:t>Un élément peut remplir plus d’une EC mais un élément ne peut pas être répété pour remplir une autre EC.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a:t>
            </a:r>
            <a:endParaRPr lang="fr-FR" sz="2800" cap="none" dirty="0">
              <a:solidFill>
                <a:schemeClr val="tx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68312" y="1579561"/>
            <a:ext cx="9926637" cy="5083175"/>
          </a:xfrm>
          <a:prstGeom prst="rect">
            <a:avLst/>
          </a:prstGeom>
          <a:noFill/>
          <a:ln w="9525">
            <a:noFill/>
            <a:miter lim="800000"/>
            <a:headEnd/>
            <a:tailEnd/>
          </a:ln>
        </p:spPr>
        <p:txBody>
          <a:bodyPr lIns="104287" tIns="52144" rIns="104287" bIns="52144"/>
          <a:lstStyle/>
          <a:p>
            <a:pPr defTabSz="521437" fontAlgn="auto">
              <a:lnSpc>
                <a:spcPct val="80000"/>
              </a:lnSpc>
              <a:spcBef>
                <a:spcPts val="912"/>
              </a:spcBef>
              <a:spcAft>
                <a:spcPts val="0"/>
              </a:spcAft>
              <a:defRPr/>
            </a:pPr>
            <a:r>
              <a:rPr lang="fr-FR" sz="2400" b="1" i="1" u="sng" dirty="0">
                <a:solidFill>
                  <a:schemeClr val="accent1">
                    <a:lumMod val="75000"/>
                  </a:schemeClr>
                </a:solidFill>
                <a:latin typeface="Arial" panose="020B0604020202020204" pitchFamily="34" charset="0"/>
                <a:cs typeface="Arial" panose="020B0604020202020204" pitchFamily="34" charset="0"/>
              </a:rPr>
              <a:t>EC 1</a:t>
            </a:r>
            <a:r>
              <a:rPr lang="fr-FR" sz="2400" b="1" i="1" dirty="0">
                <a:solidFill>
                  <a:schemeClr val="accent1">
                    <a:lumMod val="75000"/>
                  </a:schemeClr>
                </a:solidFill>
                <a:latin typeface="Arial" panose="020B0604020202020204" pitchFamily="34" charset="0"/>
                <a:cs typeface="Arial" panose="020B0604020202020204" pitchFamily="34" charset="0"/>
              </a:rPr>
              <a:t> : </a:t>
            </a:r>
            <a:r>
              <a:rPr lang="fr-FR" sz="2400" dirty="0">
                <a:solidFill>
                  <a:schemeClr val="accent1">
                    <a:lumMod val="75000"/>
                  </a:schemeClr>
                </a:solidFill>
                <a:latin typeface="Arial" panose="020B0604020202020204" pitchFamily="34" charset="0"/>
                <a:cs typeface="Arial" panose="020B0604020202020204" pitchFamily="34" charset="0"/>
              </a:rPr>
              <a:t>Une liaison d’au moins 2 éléments gymniques différents dont un saut avec un écart de 180° (transversal ou latéral) ou écarté latéral</a:t>
            </a:r>
          </a:p>
          <a:p>
            <a:pPr marL="695249" indent="-695249" defTabSz="521437" fontAlgn="auto">
              <a:lnSpc>
                <a:spcPct val="80000"/>
              </a:lnSpc>
              <a:spcBef>
                <a:spcPts val="912"/>
              </a:spcBef>
              <a:spcAft>
                <a:spcPts val="0"/>
              </a:spcAft>
              <a:defRPr/>
            </a:pPr>
            <a:endParaRPr lang="fr-FR" sz="2400"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buFont typeface="Wingdings" pitchFamily="2" charset="2"/>
              <a:buAutoNum type="arabicParenR"/>
              <a:defRPr/>
            </a:pPr>
            <a:endParaRPr lang="fr-FR" sz="2400" b="1"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defRPr/>
            </a:pPr>
            <a:endParaRPr lang="fr-FR" sz="2400" b="1"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defRPr/>
            </a:pPr>
            <a:r>
              <a:rPr lang="fr-FR" sz="2400" b="1" dirty="0">
                <a:latin typeface="Arial" panose="020B0604020202020204" pitchFamily="34" charset="0"/>
                <a:cs typeface="Arial" panose="020B0604020202020204" pitchFamily="34" charset="0"/>
              </a:rPr>
              <a:t> </a:t>
            </a:r>
          </a:p>
        </p:txBody>
      </p:sp>
      <p:pic>
        <p:nvPicPr>
          <p:cNvPr id="5" name="Picture 4"/>
          <p:cNvPicPr>
            <a:picLocks noChangeAspect="1" noChangeArrowheads="1"/>
          </p:cNvPicPr>
          <p:nvPr/>
        </p:nvPicPr>
        <p:blipFill>
          <a:blip r:embed="rId2"/>
          <a:srcRect/>
          <a:stretch>
            <a:fillRect/>
          </a:stretch>
        </p:blipFill>
        <p:spPr bwMode="auto">
          <a:xfrm>
            <a:off x="933450" y="2606674"/>
            <a:ext cx="3451225" cy="1751012"/>
          </a:xfrm>
          <a:prstGeom prst="rect">
            <a:avLst/>
          </a:prstGeom>
          <a:noFill/>
          <a:ln w="9525">
            <a:noFill/>
            <a:miter lim="800000"/>
            <a:headEnd/>
            <a:tailEnd/>
          </a:ln>
        </p:spPr>
      </p:pic>
      <p:pic>
        <p:nvPicPr>
          <p:cNvPr id="7" name="Picture 8"/>
          <p:cNvPicPr>
            <a:picLocks noChangeAspect="1" noChangeArrowheads="1"/>
          </p:cNvPicPr>
          <p:nvPr/>
        </p:nvPicPr>
        <p:blipFill>
          <a:blip r:embed="rId3"/>
          <a:srcRect/>
          <a:stretch>
            <a:fillRect/>
          </a:stretch>
        </p:blipFill>
        <p:spPr bwMode="auto">
          <a:xfrm>
            <a:off x="6769102" y="2606674"/>
            <a:ext cx="2287588" cy="1514475"/>
          </a:xfrm>
          <a:prstGeom prst="rect">
            <a:avLst/>
          </a:prstGeom>
          <a:noFill/>
          <a:ln w="9525">
            <a:noFill/>
            <a:miter lim="800000"/>
            <a:headEnd/>
            <a:tailEnd/>
          </a:ln>
        </p:spPr>
      </p:pic>
      <p:sp>
        <p:nvSpPr>
          <p:cNvPr id="8" name="Text Box 12"/>
          <p:cNvSpPr txBox="1">
            <a:spLocks noChangeArrowheads="1"/>
          </p:cNvSpPr>
          <p:nvPr/>
        </p:nvSpPr>
        <p:spPr bwMode="auto">
          <a:xfrm>
            <a:off x="4806950" y="2871788"/>
            <a:ext cx="839788" cy="812800"/>
          </a:xfrm>
          <a:prstGeom prst="rect">
            <a:avLst/>
          </a:prstGeom>
          <a:noFill/>
          <a:ln w="9525">
            <a:noFill/>
            <a:miter lim="800000"/>
            <a:headEnd/>
            <a:tailEnd/>
          </a:ln>
        </p:spPr>
        <p:txBody>
          <a:bodyPr lIns="104287" tIns="52144" rIns="104287" bIns="52144">
            <a:spAutoFit/>
          </a:bodyPr>
          <a:lstStyle/>
          <a:p>
            <a:pPr algn="ctr">
              <a:spcBef>
                <a:spcPct val="50000"/>
              </a:spcBef>
            </a:pPr>
            <a:r>
              <a:rPr lang="fr-FR" sz="4600" b="1" dirty="0">
                <a:latin typeface="Franklin Gothic Book" pitchFamily="34" charset="0"/>
              </a:rPr>
              <a:t>+</a:t>
            </a:r>
          </a:p>
        </p:txBody>
      </p:sp>
      <p:pic>
        <p:nvPicPr>
          <p:cNvPr id="9" name="Picture 4"/>
          <p:cNvPicPr>
            <a:picLocks noChangeAspect="1" noChangeArrowheads="1"/>
          </p:cNvPicPr>
          <p:nvPr/>
        </p:nvPicPr>
        <p:blipFill>
          <a:blip r:embed="rId2"/>
          <a:srcRect/>
          <a:stretch>
            <a:fillRect/>
          </a:stretch>
        </p:blipFill>
        <p:spPr bwMode="auto">
          <a:xfrm>
            <a:off x="912019" y="4544218"/>
            <a:ext cx="3451225" cy="1751013"/>
          </a:xfrm>
          <a:prstGeom prst="rect">
            <a:avLst/>
          </a:prstGeom>
          <a:noFill/>
          <a:ln w="9525">
            <a:noFill/>
            <a:miter lim="800000"/>
            <a:headEnd/>
            <a:tailEnd/>
          </a:ln>
        </p:spPr>
      </p:pic>
      <p:sp>
        <p:nvSpPr>
          <p:cNvPr id="10" name="Text Box 12"/>
          <p:cNvSpPr txBox="1">
            <a:spLocks noChangeArrowheads="1"/>
          </p:cNvSpPr>
          <p:nvPr/>
        </p:nvSpPr>
        <p:spPr bwMode="auto">
          <a:xfrm>
            <a:off x="4806950" y="4748213"/>
            <a:ext cx="839788" cy="812800"/>
          </a:xfrm>
          <a:prstGeom prst="rect">
            <a:avLst/>
          </a:prstGeom>
          <a:noFill/>
          <a:ln w="9525">
            <a:noFill/>
            <a:miter lim="800000"/>
            <a:headEnd/>
            <a:tailEnd/>
          </a:ln>
        </p:spPr>
        <p:txBody>
          <a:bodyPr lIns="104287" tIns="52144" rIns="104287" bIns="52144">
            <a:spAutoFit/>
          </a:bodyPr>
          <a:lstStyle/>
          <a:p>
            <a:pPr algn="ctr">
              <a:spcBef>
                <a:spcPct val="50000"/>
              </a:spcBef>
            </a:pPr>
            <a:r>
              <a:rPr lang="fr-FR" sz="4600" b="1" dirty="0">
                <a:latin typeface="Franklin Gothic Book" pitchFamily="34" charset="0"/>
              </a:rPr>
              <a:t>+</a:t>
            </a:r>
          </a:p>
        </p:txBody>
      </p:sp>
      <p:pic>
        <p:nvPicPr>
          <p:cNvPr id="11" name="Picture 21"/>
          <p:cNvPicPr>
            <a:picLocks noChangeAspect="1" noChangeArrowheads="1"/>
          </p:cNvPicPr>
          <p:nvPr/>
        </p:nvPicPr>
        <p:blipFill>
          <a:blip r:embed="rId4"/>
          <a:srcRect/>
          <a:stretch>
            <a:fillRect/>
          </a:stretch>
        </p:blipFill>
        <p:spPr bwMode="auto">
          <a:xfrm>
            <a:off x="6215063" y="4154488"/>
            <a:ext cx="4122737" cy="2032000"/>
          </a:xfrm>
          <a:prstGeom prst="rect">
            <a:avLst/>
          </a:prstGeom>
          <a:noFill/>
          <a:ln w="9525">
            <a:noFill/>
            <a:miter lim="800000"/>
            <a:headEnd/>
            <a:tailEnd/>
          </a:ln>
        </p:spPr>
      </p:pic>
      <p:pic>
        <p:nvPicPr>
          <p:cNvPr id="3" name="Image 5">
            <a:extLst>
              <a:ext uri="{FF2B5EF4-FFF2-40B4-BE49-F238E27FC236}">
                <a16:creationId xmlns:a16="http://schemas.microsoft.com/office/drawing/2014/main" id="{1A660CEE-7981-CD4D-96F3-45002B119B8F}"/>
              </a:ext>
            </a:extLst>
          </p:cNvPr>
          <p:cNvPicPr>
            <a:picLocks noChangeAspect="1"/>
          </p:cNvPicPr>
          <p:nvPr/>
        </p:nvPicPr>
        <p:blipFill>
          <a:blip r:embed="rId5"/>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468313" y="1398588"/>
            <a:ext cx="9791700" cy="4643437"/>
          </a:xfrm>
          <a:prstGeom prst="rect">
            <a:avLst/>
          </a:prstGeom>
        </p:spPr>
        <p:txBody>
          <a:bodyPr lIns="104287" tIns="52144" rIns="104287" bIns="52144"/>
          <a:lstStyle>
            <a:lvl1pPr algn="ctr" defTabSz="446089" rtl="0" eaLnBrk="1" latinLnBrk="0" hangingPunct="1">
              <a:spcBef>
                <a:spcPct val="0"/>
              </a:spcBef>
              <a:buNone/>
              <a:defRPr sz="4278" kern="1200">
                <a:solidFill>
                  <a:schemeClr val="tx1"/>
                </a:solidFill>
                <a:latin typeface="+mj-lt"/>
                <a:ea typeface="+mj-ea"/>
                <a:cs typeface="+mj-cs"/>
              </a:defRPr>
            </a:lvl1pPr>
          </a:lstStyle>
          <a:p>
            <a:pPr algn="l" fontAlgn="auto">
              <a:spcAft>
                <a:spcPts val="0"/>
              </a:spcAft>
              <a:defRPr/>
            </a:pPr>
            <a:r>
              <a:rPr lang="fr-FR" sz="2200" b="1" i="1" u="sng" dirty="0">
                <a:solidFill>
                  <a:schemeClr val="accent1">
                    <a:lumMod val="75000"/>
                  </a:schemeClr>
                </a:solidFill>
                <a:latin typeface="Arial" panose="020B0604020202020204" pitchFamily="34" charset="0"/>
                <a:cs typeface="Arial" panose="020B0604020202020204" pitchFamily="34" charset="0"/>
              </a:rPr>
              <a:t>EC 2</a:t>
            </a:r>
            <a:r>
              <a:rPr lang="fr-FR" sz="2200" b="1" i="1" dirty="0">
                <a:solidFill>
                  <a:schemeClr val="accent1">
                    <a:lumMod val="75000"/>
                  </a:schemeClr>
                </a:solidFill>
                <a:latin typeface="Arial" panose="020B0604020202020204" pitchFamily="34" charset="0"/>
                <a:cs typeface="Arial" panose="020B0604020202020204" pitchFamily="34" charset="0"/>
              </a:rPr>
              <a:t> : </a:t>
            </a:r>
            <a:r>
              <a:rPr lang="fr-FR" sz="2200" dirty="0">
                <a:solidFill>
                  <a:schemeClr val="accent1">
                    <a:lumMod val="75000"/>
                  </a:schemeClr>
                </a:solidFill>
                <a:latin typeface="Arial" panose="020B0604020202020204" pitchFamily="34" charset="0"/>
                <a:cs typeface="Arial" panose="020B0604020202020204" pitchFamily="34" charset="0"/>
              </a:rPr>
              <a:t>Tour (groupe 3) ou roulés/ciseaux</a:t>
            </a:r>
          </a:p>
          <a:p>
            <a:pPr algn="l" fontAlgn="auto">
              <a:spcAft>
                <a:spcPts val="0"/>
              </a:spcAft>
              <a:defRPr/>
            </a:pPr>
            <a:r>
              <a:rPr lang="fr-FR" altLang="fr-FR" sz="2200" dirty="0">
                <a:solidFill>
                  <a:schemeClr val="accent1">
                    <a:lumMod val="75000"/>
                  </a:schemeClr>
                </a:solidFill>
                <a:latin typeface="Calibri" pitchFamily="34" charset="0"/>
              </a:rPr>
              <a:t>Eléments remplissant </a:t>
            </a:r>
            <a:r>
              <a:rPr lang="fr-FR" altLang="fr-FR" sz="2200" dirty="0" err="1">
                <a:solidFill>
                  <a:schemeClr val="accent1">
                    <a:lumMod val="75000"/>
                  </a:schemeClr>
                </a:solidFill>
                <a:latin typeface="Calibri" pitchFamily="34" charset="0"/>
              </a:rPr>
              <a:t>l’Ec</a:t>
            </a:r>
            <a:r>
              <a:rPr lang="fr-FR" altLang="fr-FR" sz="2200" dirty="0">
                <a:solidFill>
                  <a:schemeClr val="accent1">
                    <a:lumMod val="75000"/>
                  </a:schemeClr>
                </a:solidFill>
                <a:latin typeface="Calibri" pitchFamily="34" charset="0"/>
              </a:rPr>
              <a:t> 2 : </a:t>
            </a:r>
            <a:r>
              <a:rPr lang="fr-FR" sz="2200" dirty="0">
                <a:latin typeface="Calibri" panose="020F0502020204030204" pitchFamily="34" charset="0"/>
                <a:cs typeface="Calibri" panose="020F0502020204030204" pitchFamily="34" charset="0"/>
              </a:rPr>
              <a:t>1.303, 1.403, 1.304, 1.207, 1.308, 1.514, 4.203, 4.204, 4.304, 4.105, 4.305, 4.206, 4.306, 4.307, 5.405, 5.505</a:t>
            </a:r>
            <a:endParaRPr kumimoji="0" lang="fr-FR" altLang="fr-F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fontAlgn="auto">
              <a:spcAft>
                <a:spcPts val="0"/>
              </a:spcAft>
              <a:defRPr/>
            </a:pPr>
            <a:endParaRPr lang="fr-FR" sz="2200" dirty="0">
              <a:solidFill>
                <a:schemeClr val="accent1">
                  <a:lumMod val="75000"/>
                </a:schemeClr>
              </a:solidFill>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400" dirty="0">
              <a:latin typeface="Arial" panose="020B0604020202020204" pitchFamily="34" charset="0"/>
              <a:cs typeface="Arial" panose="020B0604020202020204" pitchFamily="34" charset="0"/>
            </a:endParaRPr>
          </a:p>
          <a:p>
            <a:pPr algn="l" fontAlgn="auto">
              <a:spcAft>
                <a:spcPts val="0"/>
              </a:spcAft>
              <a:defRPr/>
            </a:pPr>
            <a:endParaRPr lang="fr-FR" sz="27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a:srcRect/>
          <a:stretch>
            <a:fillRect/>
          </a:stretch>
        </p:blipFill>
        <p:spPr bwMode="auto">
          <a:xfrm>
            <a:off x="377826" y="2924070"/>
            <a:ext cx="1686638" cy="1324080"/>
          </a:xfrm>
          <a:prstGeom prst="rect">
            <a:avLst/>
          </a:prstGeom>
          <a:noFill/>
          <a:ln w="9525">
            <a:noFill/>
            <a:miter lim="800000"/>
            <a:headEnd/>
            <a:tailEnd/>
          </a:ln>
        </p:spPr>
      </p:pic>
      <p:pic>
        <p:nvPicPr>
          <p:cNvPr id="7" name="Picture 12"/>
          <p:cNvPicPr>
            <a:picLocks noChangeAspect="1" noChangeArrowheads="1"/>
          </p:cNvPicPr>
          <p:nvPr/>
        </p:nvPicPr>
        <p:blipFill>
          <a:blip r:embed="rId3"/>
          <a:srcRect/>
          <a:stretch>
            <a:fillRect/>
          </a:stretch>
        </p:blipFill>
        <p:spPr bwMode="auto">
          <a:xfrm>
            <a:off x="2584450" y="3052657"/>
            <a:ext cx="1631790" cy="1324081"/>
          </a:xfrm>
          <a:prstGeom prst="rect">
            <a:avLst/>
          </a:prstGeom>
          <a:noFill/>
          <a:ln w="9525">
            <a:noFill/>
            <a:miter lim="800000"/>
            <a:headEnd/>
            <a:tailEnd/>
          </a:ln>
        </p:spPr>
      </p:pic>
      <p:pic>
        <p:nvPicPr>
          <p:cNvPr id="8" name="Picture 8"/>
          <p:cNvPicPr>
            <a:picLocks noChangeAspect="1" noChangeArrowheads="1"/>
          </p:cNvPicPr>
          <p:nvPr/>
        </p:nvPicPr>
        <p:blipFill>
          <a:blip r:embed="rId4"/>
          <a:srcRect/>
          <a:stretch>
            <a:fillRect/>
          </a:stretch>
        </p:blipFill>
        <p:spPr bwMode="auto">
          <a:xfrm>
            <a:off x="4599886" y="2924070"/>
            <a:ext cx="1488866" cy="1434988"/>
          </a:xfrm>
          <a:prstGeom prst="rect">
            <a:avLst/>
          </a:prstGeom>
          <a:noFill/>
          <a:ln w="9525">
            <a:noFill/>
            <a:miter lim="800000"/>
            <a:headEnd/>
            <a:tailEnd/>
          </a:ln>
        </p:spPr>
      </p:pic>
      <p:pic>
        <p:nvPicPr>
          <p:cNvPr id="4" name="Image 3"/>
          <p:cNvPicPr>
            <a:picLocks noChangeAspect="1"/>
          </p:cNvPicPr>
          <p:nvPr/>
        </p:nvPicPr>
        <p:blipFill>
          <a:blip r:embed="rId5"/>
          <a:srcRect/>
          <a:stretch>
            <a:fillRect/>
          </a:stretch>
        </p:blipFill>
        <p:spPr bwMode="auto">
          <a:xfrm>
            <a:off x="3825810" y="4594370"/>
            <a:ext cx="2471104" cy="788650"/>
          </a:xfrm>
          <a:prstGeom prst="rect">
            <a:avLst/>
          </a:prstGeom>
          <a:noFill/>
          <a:ln w="9525">
            <a:noFill/>
            <a:miter lim="800000"/>
            <a:headEnd/>
            <a:tailEnd/>
          </a:ln>
        </p:spPr>
      </p:pic>
      <p:pic>
        <p:nvPicPr>
          <p:cNvPr id="9" name="Image 8"/>
          <p:cNvPicPr>
            <a:picLocks noChangeAspect="1"/>
          </p:cNvPicPr>
          <p:nvPr/>
        </p:nvPicPr>
        <p:blipFill>
          <a:blip r:embed="rId6"/>
          <a:srcRect/>
          <a:stretch>
            <a:fillRect/>
          </a:stretch>
        </p:blipFill>
        <p:spPr bwMode="auto">
          <a:xfrm>
            <a:off x="703001" y="4670809"/>
            <a:ext cx="1982487" cy="819968"/>
          </a:xfrm>
          <a:prstGeom prst="rect">
            <a:avLst/>
          </a:prstGeom>
          <a:noFill/>
          <a:ln w="9525">
            <a:noFill/>
            <a:miter lim="800000"/>
            <a:headEnd/>
            <a:tailEnd/>
          </a:ln>
        </p:spPr>
      </p:pic>
      <p:pic>
        <p:nvPicPr>
          <p:cNvPr id="10" name="Image 9"/>
          <p:cNvPicPr>
            <a:picLocks noChangeAspect="1"/>
          </p:cNvPicPr>
          <p:nvPr/>
        </p:nvPicPr>
        <p:blipFill>
          <a:blip r:embed="rId7"/>
          <a:srcRect/>
          <a:stretch>
            <a:fillRect/>
          </a:stretch>
        </p:blipFill>
        <p:spPr bwMode="auto">
          <a:xfrm>
            <a:off x="7086839" y="4484264"/>
            <a:ext cx="2471104" cy="1047645"/>
          </a:xfrm>
          <a:prstGeom prst="rect">
            <a:avLst/>
          </a:prstGeom>
          <a:noFill/>
          <a:ln w="9525">
            <a:noFill/>
            <a:miter lim="800000"/>
            <a:headEnd/>
            <a:tailEnd/>
          </a:ln>
        </p:spPr>
      </p:pic>
      <p:pic>
        <p:nvPicPr>
          <p:cNvPr id="12" name="Image 11"/>
          <p:cNvPicPr>
            <a:picLocks noChangeAspect="1"/>
          </p:cNvPicPr>
          <p:nvPr/>
        </p:nvPicPr>
        <p:blipFill>
          <a:blip r:embed="rId8"/>
          <a:srcRect/>
          <a:stretch>
            <a:fillRect/>
          </a:stretch>
        </p:blipFill>
        <p:spPr bwMode="auto">
          <a:xfrm>
            <a:off x="8043785" y="5573448"/>
            <a:ext cx="557212" cy="427037"/>
          </a:xfrm>
          <a:prstGeom prst="rect">
            <a:avLst/>
          </a:prstGeom>
          <a:noFill/>
          <a:ln w="9525">
            <a:noFill/>
            <a:miter lim="800000"/>
            <a:headEnd/>
            <a:tailEnd/>
          </a:ln>
        </p:spPr>
      </p:pic>
      <p:pic>
        <p:nvPicPr>
          <p:cNvPr id="14" name="Image 13"/>
          <p:cNvPicPr>
            <a:picLocks noChangeAspect="1"/>
          </p:cNvPicPr>
          <p:nvPr/>
        </p:nvPicPr>
        <p:blipFill>
          <a:blip r:embed="rId9"/>
          <a:srcRect/>
          <a:stretch>
            <a:fillRect/>
          </a:stretch>
        </p:blipFill>
        <p:spPr bwMode="auto">
          <a:xfrm>
            <a:off x="1553289" y="5587204"/>
            <a:ext cx="511175" cy="395287"/>
          </a:xfrm>
          <a:prstGeom prst="rect">
            <a:avLst/>
          </a:prstGeom>
          <a:noFill/>
          <a:ln w="9525">
            <a:noFill/>
            <a:miter lim="800000"/>
            <a:headEnd/>
            <a:tailEnd/>
          </a:ln>
        </p:spPr>
      </p:pic>
      <p:pic>
        <p:nvPicPr>
          <p:cNvPr id="16" name="Image 15"/>
          <p:cNvPicPr>
            <a:picLocks noChangeAspect="1"/>
          </p:cNvPicPr>
          <p:nvPr/>
        </p:nvPicPr>
        <p:blipFill>
          <a:blip r:embed="rId10"/>
          <a:srcRect/>
          <a:stretch>
            <a:fillRect/>
          </a:stretch>
        </p:blipFill>
        <p:spPr bwMode="auto">
          <a:xfrm>
            <a:off x="4967106" y="5594855"/>
            <a:ext cx="642937" cy="422275"/>
          </a:xfrm>
          <a:prstGeom prst="rect">
            <a:avLst/>
          </a:prstGeom>
          <a:noFill/>
          <a:ln w="9525">
            <a:noFill/>
            <a:miter lim="800000"/>
            <a:headEnd/>
            <a:tailEnd/>
          </a:ln>
        </p:spPr>
      </p:pic>
      <p:pic>
        <p:nvPicPr>
          <p:cNvPr id="6" name="Image 5">
            <a:extLst>
              <a:ext uri="{FF2B5EF4-FFF2-40B4-BE49-F238E27FC236}">
                <a16:creationId xmlns:a16="http://schemas.microsoft.com/office/drawing/2014/main" id="{D514F685-BED4-99DE-4BE7-F755832302C9}"/>
              </a:ext>
            </a:extLst>
          </p:cNvPr>
          <p:cNvPicPr>
            <a:picLocks noChangeAspect="1"/>
          </p:cNvPicPr>
          <p:nvPr/>
        </p:nvPicPr>
        <p:blipFill>
          <a:blip r:embed="rId11"/>
          <a:srcRect/>
          <a:stretch>
            <a:fillRect/>
          </a:stretch>
        </p:blipFill>
        <p:spPr bwMode="auto">
          <a:xfrm>
            <a:off x="8715375" y="517526"/>
            <a:ext cx="1393208" cy="761999"/>
          </a:xfrm>
          <a:prstGeom prst="rect">
            <a:avLst/>
          </a:prstGeom>
          <a:noFill/>
          <a:ln w="9525">
            <a:noFill/>
            <a:miter lim="800000"/>
            <a:headEnd/>
            <a:tailEnd/>
          </a:ln>
        </p:spPr>
      </p:pic>
      <p:pic>
        <p:nvPicPr>
          <p:cNvPr id="11" name="Image 8">
            <a:extLst>
              <a:ext uri="{FF2B5EF4-FFF2-40B4-BE49-F238E27FC236}">
                <a16:creationId xmlns:a16="http://schemas.microsoft.com/office/drawing/2014/main" id="{B5273651-449C-7B02-2780-7C3A8EF18F2A}"/>
              </a:ext>
            </a:extLst>
          </p:cNvPr>
          <p:cNvPicPr>
            <a:picLocks noChangeAspect="1"/>
          </p:cNvPicPr>
          <p:nvPr/>
        </p:nvPicPr>
        <p:blipFill>
          <a:blip r:embed="rId12"/>
          <a:srcRect/>
          <a:stretch>
            <a:fillRect/>
          </a:stretch>
        </p:blipFill>
        <p:spPr bwMode="auto">
          <a:xfrm>
            <a:off x="6596060" y="2997068"/>
            <a:ext cx="1726331" cy="747051"/>
          </a:xfrm>
          <a:prstGeom prst="rect">
            <a:avLst/>
          </a:prstGeom>
          <a:noFill/>
          <a:ln w="9525">
            <a:noFill/>
            <a:miter lim="800000"/>
            <a:headEnd/>
            <a:tailEnd/>
          </a:ln>
        </p:spPr>
      </p:pic>
      <p:pic>
        <p:nvPicPr>
          <p:cNvPr id="13" name="Image 9">
            <a:extLst>
              <a:ext uri="{FF2B5EF4-FFF2-40B4-BE49-F238E27FC236}">
                <a16:creationId xmlns:a16="http://schemas.microsoft.com/office/drawing/2014/main" id="{8BA6ED24-D986-5195-87CA-AE88D08D1CC5}"/>
              </a:ext>
            </a:extLst>
          </p:cNvPr>
          <p:cNvPicPr>
            <a:picLocks noChangeAspect="1"/>
          </p:cNvPicPr>
          <p:nvPr/>
        </p:nvPicPr>
        <p:blipFill>
          <a:blip r:embed="rId13"/>
          <a:srcRect l="10085" t="23802" r="8859" b="20503"/>
          <a:stretch>
            <a:fillRect/>
          </a:stretch>
        </p:blipFill>
        <p:spPr bwMode="auto">
          <a:xfrm>
            <a:off x="8905515" y="2924070"/>
            <a:ext cx="1203068" cy="93506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 </a:t>
            </a:r>
            <a:br>
              <a:rPr lang="fr-FR" altLang="fr-FR" sz="2800" dirty="0">
                <a:solidFill>
                  <a:schemeClr val="bg1"/>
                </a:solidFill>
                <a:latin typeface="Arial" panose="020B0604020202020204" pitchFamily="34" charset="0"/>
                <a:cs typeface="Arial" panose="020B0604020202020204" pitchFamily="34" charset="0"/>
              </a:rPr>
            </a:br>
            <a:r>
              <a:rPr lang="fr-FR" altLang="fr-FR" sz="2400" i="1" cap="none" dirty="0">
                <a:solidFill>
                  <a:schemeClr val="tx1"/>
                </a:solidFill>
                <a:latin typeface="Arial" panose="020B0604020202020204" pitchFamily="34" charset="0"/>
                <a:cs typeface="Arial" panose="020B0604020202020204" pitchFamily="34" charset="0"/>
              </a:rPr>
              <a:t>Aménagements FSCF</a:t>
            </a:r>
            <a:endParaRPr lang="fr-FR" sz="2800" i="1" cap="none" dirty="0">
              <a:solidFill>
                <a:schemeClr val="tx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468313" y="1398587"/>
            <a:ext cx="10101262" cy="5083175"/>
          </a:xfrm>
          <a:prstGeom prst="rect">
            <a:avLst/>
          </a:prstGeom>
          <a:noFill/>
          <a:ln w="9525">
            <a:noFill/>
            <a:miter lim="800000"/>
            <a:headEnd/>
            <a:tailEnd/>
          </a:ln>
        </p:spPr>
        <p:txBody>
          <a:bodyPr lIns="104287" tIns="52144" rIns="104287" bIns="52144"/>
          <a:lstStyle/>
          <a:p>
            <a:pPr defTabSz="521437" fontAlgn="auto">
              <a:spcBef>
                <a:spcPts val="0"/>
              </a:spcBef>
              <a:spcAft>
                <a:spcPts val="0"/>
              </a:spcAft>
              <a:defRPr/>
            </a:pPr>
            <a:r>
              <a:rPr lang="fr-FR" sz="2200" b="1" i="1" u="sng" dirty="0">
                <a:solidFill>
                  <a:schemeClr val="accent1">
                    <a:lumMod val="75000"/>
                  </a:schemeClr>
                </a:solidFill>
                <a:latin typeface="Arial" panose="020B0604020202020204" pitchFamily="34" charset="0"/>
                <a:cs typeface="Arial" panose="020B0604020202020204" pitchFamily="34" charset="0"/>
              </a:rPr>
              <a:t>EC 3</a:t>
            </a:r>
            <a:r>
              <a:rPr lang="fr-FR" sz="2200" b="1" i="1" dirty="0">
                <a:solidFill>
                  <a:schemeClr val="accent1">
                    <a:lumMod val="75000"/>
                  </a:schemeClr>
                </a:solidFill>
                <a:latin typeface="Arial" panose="020B0604020202020204" pitchFamily="34" charset="0"/>
                <a:cs typeface="Arial" panose="020B0604020202020204" pitchFamily="34" charset="0"/>
              </a:rPr>
              <a:t> : </a:t>
            </a:r>
            <a:r>
              <a:rPr lang="fr-FR" sz="2200" dirty="0">
                <a:solidFill>
                  <a:schemeClr val="accent1">
                    <a:lumMod val="75000"/>
                  </a:schemeClr>
                </a:solidFill>
                <a:latin typeface="Arial" panose="020B0604020202020204" pitchFamily="34" charset="0"/>
                <a:cs typeface="Arial" panose="020B0604020202020204" pitchFamily="34" charset="0"/>
              </a:rPr>
              <a:t>Une série acrobatique, mini 2 éléments, avec envol dont un salto (les éléments peuvent être identiques) </a:t>
            </a:r>
            <a:r>
              <a:rPr lang="fr-FR" sz="2200" b="1" u="sng" dirty="0">
                <a:solidFill>
                  <a:schemeClr val="accent1">
                    <a:lumMod val="75000"/>
                  </a:schemeClr>
                </a:solidFill>
                <a:latin typeface="Arial" panose="020B0604020202020204" pitchFamily="34" charset="0"/>
                <a:cs typeface="Arial" panose="020B0604020202020204" pitchFamily="34" charset="0"/>
              </a:rPr>
              <a:t>0,50 Pt attribué</a:t>
            </a:r>
          </a:p>
          <a:p>
            <a:pPr defTabSz="521437" fontAlgn="auto">
              <a:spcBef>
                <a:spcPts val="0"/>
              </a:spcBef>
              <a:spcAft>
                <a:spcPts val="0"/>
              </a:spcAft>
              <a:defRPr/>
            </a:pPr>
            <a:endParaRPr lang="fr-FR" sz="2400" u="sng" dirty="0">
              <a:solidFill>
                <a:schemeClr val="accent1">
                  <a:lumMod val="75000"/>
                </a:schemeClr>
              </a:solidFill>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u="sng"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u="sng"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u="sng"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400" u="sng" dirty="0">
              <a:latin typeface="Arial" panose="020B0604020202020204" pitchFamily="34" charset="0"/>
              <a:cs typeface="Arial" panose="020B0604020202020204" pitchFamily="34" charset="0"/>
            </a:endParaRPr>
          </a:p>
          <a:p>
            <a:pPr marL="300550" indent="-300550" defTabSz="521437" fontAlgn="auto">
              <a:lnSpc>
                <a:spcPct val="80000"/>
              </a:lnSpc>
              <a:spcBef>
                <a:spcPts val="912"/>
              </a:spcBef>
              <a:spcAft>
                <a:spcPts val="0"/>
              </a:spcAft>
              <a:defRPr/>
            </a:pPr>
            <a:r>
              <a:rPr lang="fr-FR" sz="2200" dirty="0">
                <a:solidFill>
                  <a:schemeClr val="accent2">
                    <a:lumMod val="60000"/>
                    <a:lumOff val="40000"/>
                  </a:schemeClr>
                </a:solidFill>
                <a:latin typeface="Arial" panose="020B0604020202020204" pitchFamily="34" charset="0"/>
                <a:cs typeface="Arial" panose="020B0604020202020204" pitchFamily="34" charset="0"/>
              </a:rPr>
              <a:t>Une série acrobatique de minimum 2 éléments avec envol et appui de mains (les éléments peuvent être identiques) </a:t>
            </a:r>
            <a:r>
              <a:rPr lang="fr-FR" sz="2200" b="1" u="sng" dirty="0">
                <a:solidFill>
                  <a:schemeClr val="accent2">
                    <a:lumMod val="60000"/>
                    <a:lumOff val="40000"/>
                  </a:schemeClr>
                </a:solidFill>
                <a:latin typeface="Arial" panose="020B0604020202020204" pitchFamily="34" charset="0"/>
                <a:cs typeface="Arial" panose="020B0604020202020204" pitchFamily="34" charset="0"/>
              </a:rPr>
              <a:t>0,30 Pt attribué</a:t>
            </a:r>
          </a:p>
          <a:p>
            <a:pPr marL="695249" indent="-695249" defTabSz="521437" fontAlgn="auto">
              <a:lnSpc>
                <a:spcPct val="80000"/>
              </a:lnSpc>
              <a:spcBef>
                <a:spcPts val="912"/>
              </a:spcBef>
              <a:spcAft>
                <a:spcPts val="0"/>
              </a:spcAft>
              <a:defRPr/>
            </a:pPr>
            <a:endParaRPr lang="fr-FR" sz="2200"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buFont typeface="Wingdings" pitchFamily="2" charset="2"/>
              <a:buAutoNum type="arabicParenR"/>
              <a:defRPr/>
            </a:pPr>
            <a:endParaRPr lang="fr-FR" sz="2300" b="1"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defRPr/>
            </a:pPr>
            <a:endParaRPr lang="fr-FR" sz="2300" b="1" dirty="0">
              <a:latin typeface="Arial" panose="020B0604020202020204" pitchFamily="34" charset="0"/>
              <a:cs typeface="Arial" panose="020B0604020202020204" pitchFamily="34" charset="0"/>
            </a:endParaRPr>
          </a:p>
          <a:p>
            <a:pPr marL="695249" indent="-695249" defTabSz="521437" fontAlgn="auto">
              <a:lnSpc>
                <a:spcPct val="80000"/>
              </a:lnSpc>
              <a:spcBef>
                <a:spcPts val="912"/>
              </a:spcBef>
              <a:spcAft>
                <a:spcPts val="0"/>
              </a:spcAft>
              <a:defRPr/>
            </a:pPr>
            <a:r>
              <a:rPr lang="fr-FR" sz="2300" b="1" dirty="0">
                <a:latin typeface="Arial" panose="020B0604020202020204" pitchFamily="34" charset="0"/>
                <a:cs typeface="Arial" panose="020B0604020202020204" pitchFamily="34" charset="0"/>
              </a:rPr>
              <a:t> </a:t>
            </a:r>
          </a:p>
        </p:txBody>
      </p:sp>
      <p:pic>
        <p:nvPicPr>
          <p:cNvPr id="3" name="Picture 26" descr="Image1"/>
          <p:cNvPicPr>
            <a:picLocks noChangeAspect="1" noChangeArrowheads="1"/>
          </p:cNvPicPr>
          <p:nvPr/>
        </p:nvPicPr>
        <p:blipFill>
          <a:blip r:embed="rId2"/>
          <a:srcRect/>
          <a:stretch>
            <a:fillRect/>
          </a:stretch>
        </p:blipFill>
        <p:spPr bwMode="auto">
          <a:xfrm>
            <a:off x="833439" y="2455863"/>
            <a:ext cx="2366962" cy="1228349"/>
          </a:xfrm>
          <a:prstGeom prst="rect">
            <a:avLst/>
          </a:prstGeom>
          <a:noFill/>
          <a:ln w="9525">
            <a:noFill/>
            <a:miter lim="800000"/>
            <a:headEnd/>
            <a:tailEnd/>
          </a:ln>
        </p:spPr>
      </p:pic>
      <p:sp>
        <p:nvSpPr>
          <p:cNvPr id="5" name="Text Box 11"/>
          <p:cNvSpPr txBox="1">
            <a:spLocks noChangeArrowheads="1"/>
          </p:cNvSpPr>
          <p:nvPr/>
        </p:nvSpPr>
        <p:spPr bwMode="auto">
          <a:xfrm>
            <a:off x="3852863" y="2843213"/>
            <a:ext cx="839787" cy="812800"/>
          </a:xfrm>
          <a:prstGeom prst="rect">
            <a:avLst/>
          </a:prstGeom>
          <a:noFill/>
          <a:ln w="9525">
            <a:noFill/>
            <a:miter lim="800000"/>
            <a:headEnd/>
            <a:tailEnd/>
          </a:ln>
        </p:spPr>
        <p:txBody>
          <a:bodyPr lIns="104287" tIns="52144" rIns="104287" bIns="52144">
            <a:spAutoFit/>
          </a:bodyPr>
          <a:lstStyle/>
          <a:p>
            <a:pPr algn="ctr">
              <a:spcBef>
                <a:spcPct val="50000"/>
              </a:spcBef>
            </a:pPr>
            <a:r>
              <a:rPr lang="fr-FR" sz="4600" b="1">
                <a:latin typeface="Franklin Gothic Book" pitchFamily="34" charset="0"/>
              </a:rPr>
              <a:t>+</a:t>
            </a:r>
          </a:p>
        </p:txBody>
      </p:sp>
      <p:pic>
        <p:nvPicPr>
          <p:cNvPr id="7" name="Picture 12"/>
          <p:cNvPicPr>
            <a:picLocks noChangeAspect="1" noChangeArrowheads="1"/>
          </p:cNvPicPr>
          <p:nvPr/>
        </p:nvPicPr>
        <p:blipFill>
          <a:blip r:embed="rId3"/>
          <a:srcRect/>
          <a:stretch>
            <a:fillRect/>
          </a:stretch>
        </p:blipFill>
        <p:spPr bwMode="auto">
          <a:xfrm>
            <a:off x="5345113" y="2395539"/>
            <a:ext cx="3286421" cy="1352088"/>
          </a:xfrm>
          <a:prstGeom prst="rect">
            <a:avLst/>
          </a:prstGeom>
          <a:noFill/>
          <a:ln w="9525">
            <a:noFill/>
            <a:miter lim="800000"/>
            <a:headEnd/>
            <a:tailEnd/>
          </a:ln>
        </p:spPr>
      </p:pic>
      <p:pic>
        <p:nvPicPr>
          <p:cNvPr id="8" name="Picture 26" descr="Image1"/>
          <p:cNvPicPr>
            <a:picLocks noChangeAspect="1" noChangeArrowheads="1"/>
          </p:cNvPicPr>
          <p:nvPr/>
        </p:nvPicPr>
        <p:blipFill>
          <a:blip r:embed="rId2"/>
          <a:srcRect/>
          <a:stretch>
            <a:fillRect/>
          </a:stretch>
        </p:blipFill>
        <p:spPr bwMode="auto">
          <a:xfrm>
            <a:off x="833438" y="4838701"/>
            <a:ext cx="2452373" cy="1272612"/>
          </a:xfrm>
          <a:prstGeom prst="rect">
            <a:avLst/>
          </a:prstGeom>
          <a:noFill/>
          <a:ln w="9525">
            <a:noFill/>
            <a:miter lim="800000"/>
            <a:headEnd/>
            <a:tailEnd/>
          </a:ln>
        </p:spPr>
      </p:pic>
      <p:sp>
        <p:nvSpPr>
          <p:cNvPr id="9" name="Text Box 11"/>
          <p:cNvSpPr txBox="1">
            <a:spLocks noChangeArrowheads="1"/>
          </p:cNvSpPr>
          <p:nvPr/>
        </p:nvSpPr>
        <p:spPr bwMode="auto">
          <a:xfrm>
            <a:off x="3840163" y="5018088"/>
            <a:ext cx="839787" cy="812800"/>
          </a:xfrm>
          <a:prstGeom prst="rect">
            <a:avLst/>
          </a:prstGeom>
          <a:noFill/>
          <a:ln w="9525">
            <a:noFill/>
            <a:miter lim="800000"/>
            <a:headEnd/>
            <a:tailEnd/>
          </a:ln>
        </p:spPr>
        <p:txBody>
          <a:bodyPr lIns="104287" tIns="52144" rIns="104287" bIns="52144">
            <a:spAutoFit/>
          </a:bodyPr>
          <a:lstStyle/>
          <a:p>
            <a:pPr algn="ctr">
              <a:spcBef>
                <a:spcPct val="50000"/>
              </a:spcBef>
            </a:pPr>
            <a:r>
              <a:rPr lang="fr-FR" sz="4600" b="1" dirty="0">
                <a:latin typeface="Franklin Gothic Book" pitchFamily="34" charset="0"/>
              </a:rPr>
              <a:t>+</a:t>
            </a:r>
          </a:p>
        </p:txBody>
      </p:sp>
      <p:pic>
        <p:nvPicPr>
          <p:cNvPr id="10" name="Picture 26" descr="Image1"/>
          <p:cNvPicPr>
            <a:picLocks noChangeAspect="1" noChangeArrowheads="1"/>
          </p:cNvPicPr>
          <p:nvPr/>
        </p:nvPicPr>
        <p:blipFill>
          <a:blip r:embed="rId2"/>
          <a:srcRect/>
          <a:stretch>
            <a:fillRect/>
          </a:stretch>
        </p:blipFill>
        <p:spPr bwMode="auto">
          <a:xfrm>
            <a:off x="5344319" y="4838701"/>
            <a:ext cx="2452372" cy="1272612"/>
          </a:xfrm>
          <a:prstGeom prst="rect">
            <a:avLst/>
          </a:prstGeom>
          <a:noFill/>
          <a:ln w="9525">
            <a:noFill/>
            <a:miter lim="800000"/>
            <a:headEnd/>
            <a:tailEnd/>
          </a:ln>
        </p:spPr>
      </p:pic>
      <p:pic>
        <p:nvPicPr>
          <p:cNvPr id="6" name="Image 5">
            <a:extLst>
              <a:ext uri="{FF2B5EF4-FFF2-40B4-BE49-F238E27FC236}">
                <a16:creationId xmlns:a16="http://schemas.microsoft.com/office/drawing/2014/main" id="{F4903EF1-BAD0-2DFD-9079-87C156B3F9C0}"/>
              </a:ext>
            </a:extLst>
          </p:cNvPr>
          <p:cNvPicPr>
            <a:picLocks noChangeAspect="1"/>
          </p:cNvPicPr>
          <p:nvPr/>
        </p:nvPicPr>
        <p:blipFill>
          <a:blip r:embed="rId4"/>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 </a:t>
            </a:r>
            <a:r>
              <a:rPr lang="fr-FR" altLang="fr-FR" sz="2800" dirty="0">
                <a:solidFill>
                  <a:schemeClr val="bg1"/>
                </a:solidFill>
                <a:latin typeface="Arial" panose="020B0604020202020204" pitchFamily="34" charset="0"/>
                <a:cs typeface="Arial" panose="020B0604020202020204" pitchFamily="34" charset="0"/>
              </a:rPr>
              <a:t>(</a:t>
            </a:r>
            <a:r>
              <a:rPr lang="fr-FR" altLang="fr-FR" sz="2800" dirty="0" err="1">
                <a:solidFill>
                  <a:schemeClr val="bg1"/>
                </a:solidFill>
                <a:latin typeface="Arial" panose="020B0604020202020204" pitchFamily="34" charset="0"/>
                <a:cs typeface="Arial" panose="020B0604020202020204" pitchFamily="34" charset="0"/>
              </a:rPr>
              <a:t>ec</a:t>
            </a:r>
            <a:r>
              <a:rPr lang="fr-FR" altLang="fr-FR" sz="2800" dirty="0">
                <a:solidFill>
                  <a:schemeClr val="bg1"/>
                </a:solidFill>
                <a:latin typeface="Arial" panose="020B0604020202020204" pitchFamily="34" charset="0"/>
                <a:cs typeface="Arial" panose="020B0604020202020204" pitchFamily="34" charset="0"/>
              </a:rPr>
              <a:t>)</a:t>
            </a:r>
            <a:endParaRPr lang="fr-FR" sz="2800" cap="none" dirty="0">
              <a:solidFill>
                <a:schemeClr val="tx1"/>
              </a:solidFill>
              <a:latin typeface="Arial" panose="020B0604020202020204" pitchFamily="34" charset="0"/>
              <a:cs typeface="Arial" panose="020B0604020202020204" pitchFamily="34" charset="0"/>
            </a:endParaRPr>
          </a:p>
        </p:txBody>
      </p:sp>
      <p:sp>
        <p:nvSpPr>
          <p:cNvPr id="100355" name="ZoneTexte 4"/>
          <p:cNvSpPr txBox="1">
            <a:spLocks noChangeArrowheads="1"/>
          </p:cNvSpPr>
          <p:nvPr/>
        </p:nvSpPr>
        <p:spPr bwMode="auto">
          <a:xfrm>
            <a:off x="468313" y="1592263"/>
            <a:ext cx="9791700" cy="430887"/>
          </a:xfrm>
          <a:prstGeom prst="rect">
            <a:avLst/>
          </a:prstGeom>
          <a:noFill/>
          <a:ln w="9525">
            <a:noFill/>
            <a:miter lim="800000"/>
            <a:headEnd/>
            <a:tailEnd/>
          </a:ln>
        </p:spPr>
        <p:txBody>
          <a:bodyPr>
            <a:spAutoFit/>
          </a:bodyPr>
          <a:lstStyle/>
          <a:p>
            <a:r>
              <a:rPr lang="fr-FR" sz="2200" b="1" i="1" u="sng" dirty="0">
                <a:solidFill>
                  <a:schemeClr val="accent1">
                    <a:lumMod val="75000"/>
                  </a:schemeClr>
                </a:solidFill>
                <a:cs typeface="Times New Roman" pitchFamily="18" charset="0"/>
              </a:rPr>
              <a:t>EC 4</a:t>
            </a:r>
            <a:r>
              <a:rPr lang="fr-FR" sz="2200" b="1" i="1" dirty="0">
                <a:solidFill>
                  <a:schemeClr val="accent1">
                    <a:lumMod val="75000"/>
                  </a:schemeClr>
                </a:solidFill>
                <a:cs typeface="Times New Roman" pitchFamily="18" charset="0"/>
              </a:rPr>
              <a:t> : </a:t>
            </a:r>
            <a:r>
              <a:rPr lang="fr-FR" sz="2200" dirty="0">
                <a:solidFill>
                  <a:schemeClr val="accent1">
                    <a:lumMod val="75000"/>
                  </a:schemeClr>
                </a:solidFill>
                <a:cs typeface="Times New Roman" pitchFamily="18" charset="0"/>
              </a:rPr>
              <a:t>Eléments acrobatiques de directions différentes (Av/Lat. et Ar)</a:t>
            </a:r>
            <a:endParaRPr lang="fr-FR" sz="2200" u="sng" dirty="0">
              <a:solidFill>
                <a:schemeClr val="accent1">
                  <a:lumMod val="75000"/>
                </a:schemeClr>
              </a:solidFill>
            </a:endParaRPr>
          </a:p>
        </p:txBody>
      </p:sp>
      <p:pic>
        <p:nvPicPr>
          <p:cNvPr id="7" name="Picture 4"/>
          <p:cNvPicPr>
            <a:picLocks noChangeAspect="1" noChangeArrowheads="1"/>
          </p:cNvPicPr>
          <p:nvPr/>
        </p:nvPicPr>
        <p:blipFill>
          <a:blip r:embed="rId2"/>
          <a:srcRect/>
          <a:stretch>
            <a:fillRect/>
          </a:stretch>
        </p:blipFill>
        <p:spPr bwMode="auto">
          <a:xfrm>
            <a:off x="958850" y="2243139"/>
            <a:ext cx="3202877" cy="1876686"/>
          </a:xfrm>
          <a:prstGeom prst="rect">
            <a:avLst/>
          </a:prstGeom>
          <a:noFill/>
          <a:ln w="9525">
            <a:noFill/>
            <a:miter lim="800000"/>
            <a:headEnd/>
            <a:tailEnd/>
          </a:ln>
        </p:spPr>
      </p:pic>
      <p:pic>
        <p:nvPicPr>
          <p:cNvPr id="8" name="Picture 11"/>
          <p:cNvPicPr>
            <a:picLocks noChangeAspect="1" noChangeArrowheads="1"/>
          </p:cNvPicPr>
          <p:nvPr/>
        </p:nvPicPr>
        <p:blipFill>
          <a:blip r:embed="rId3"/>
          <a:srcRect/>
          <a:stretch>
            <a:fillRect/>
          </a:stretch>
        </p:blipFill>
        <p:spPr bwMode="auto">
          <a:xfrm>
            <a:off x="4896269" y="2243139"/>
            <a:ext cx="2336104" cy="1765614"/>
          </a:xfrm>
          <a:prstGeom prst="rect">
            <a:avLst/>
          </a:prstGeom>
          <a:noFill/>
          <a:ln w="9525">
            <a:noFill/>
            <a:miter lim="800000"/>
            <a:headEnd/>
            <a:tailEnd/>
          </a:ln>
        </p:spPr>
      </p:pic>
      <p:sp>
        <p:nvSpPr>
          <p:cNvPr id="100358" name="ZoneTexte 3"/>
          <p:cNvSpPr txBox="1">
            <a:spLocks noChangeArrowheads="1"/>
          </p:cNvSpPr>
          <p:nvPr/>
        </p:nvSpPr>
        <p:spPr bwMode="auto">
          <a:xfrm>
            <a:off x="468313" y="4339814"/>
            <a:ext cx="9791700" cy="1446550"/>
          </a:xfrm>
          <a:prstGeom prst="rect">
            <a:avLst/>
          </a:prstGeom>
          <a:noFill/>
          <a:ln w="9525">
            <a:noFill/>
            <a:miter lim="800000"/>
            <a:headEnd/>
            <a:tailEnd/>
          </a:ln>
        </p:spPr>
        <p:txBody>
          <a:bodyPr>
            <a:spAutoFit/>
          </a:bodyPr>
          <a:lstStyle/>
          <a:p>
            <a:pPr marL="342900" indent="-342900">
              <a:buFont typeface="Arial" charset="0"/>
              <a:buChar char="•"/>
            </a:pPr>
            <a:r>
              <a:rPr lang="fr-FR" sz="2200" b="1" dirty="0"/>
              <a:t>Rappels :</a:t>
            </a:r>
          </a:p>
          <a:p>
            <a:pPr marL="342900" indent="-342900">
              <a:buFont typeface="Arial" charset="0"/>
              <a:buChar char="•"/>
            </a:pPr>
            <a:r>
              <a:rPr lang="fr-FR" sz="2200" dirty="0"/>
              <a:t>Les EC 1, 2 (Tours) 3 &amp; 4 doivent être exécutées sur la poutre.</a:t>
            </a:r>
          </a:p>
          <a:p>
            <a:pPr marL="342900" indent="-342900">
              <a:buFont typeface="Arial" charset="0"/>
              <a:buChar char="•"/>
            </a:pPr>
            <a:r>
              <a:rPr lang="fr-FR" sz="2200" dirty="0"/>
              <a:t>Les ATR et maintiens ne peuvent pas remplir les EC.</a:t>
            </a:r>
          </a:p>
          <a:p>
            <a:pPr marL="342900" indent="-342900">
              <a:buFont typeface="Arial" charset="0"/>
              <a:buChar char="•"/>
            </a:pPr>
            <a:r>
              <a:rPr lang="fr-FR" sz="2200" dirty="0"/>
              <a:t>Les roulés peuvent être utilisés seulement pour remplir l’EC 2</a:t>
            </a:r>
            <a:r>
              <a:rPr lang="fr-FR" sz="2000" dirty="0"/>
              <a:t>.</a:t>
            </a:r>
          </a:p>
        </p:txBody>
      </p:sp>
      <p:pic>
        <p:nvPicPr>
          <p:cNvPr id="3" name="Image 5">
            <a:extLst>
              <a:ext uri="{FF2B5EF4-FFF2-40B4-BE49-F238E27FC236}">
                <a16:creationId xmlns:a16="http://schemas.microsoft.com/office/drawing/2014/main" id="{F341F483-6CB4-05EF-61DE-C439ED419177}"/>
              </a:ext>
            </a:extLst>
          </p:cNvPr>
          <p:cNvPicPr>
            <a:picLocks noChangeAspect="1"/>
          </p:cNvPicPr>
          <p:nvPr/>
        </p:nvPicPr>
        <p:blipFill>
          <a:blip r:embed="rId4"/>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fade">
                                      <p:cBhvr>
                                        <p:cTn id="7" dur="1000"/>
                                        <p:tgtEl>
                                          <p:spTgt spid="100358"/>
                                        </p:tgtEl>
                                      </p:cBhvr>
                                    </p:animEffect>
                                    <p:anim calcmode="lin" valueType="num">
                                      <p:cBhvr>
                                        <p:cTn id="8" dur="1000" fill="hold"/>
                                        <p:tgtEl>
                                          <p:spTgt spid="100358"/>
                                        </p:tgtEl>
                                        <p:attrNameLst>
                                          <p:attrName>ppt_x</p:attrName>
                                        </p:attrNameLst>
                                      </p:cBhvr>
                                      <p:tavLst>
                                        <p:tav tm="0">
                                          <p:val>
                                            <p:strVal val="#ppt_x"/>
                                          </p:val>
                                        </p:tav>
                                        <p:tav tm="100000">
                                          <p:val>
                                            <p:strVal val="#ppt_x"/>
                                          </p:val>
                                        </p:tav>
                                      </p:tavLst>
                                    </p:anim>
                                    <p:anim calcmode="lin" valueType="num">
                                      <p:cBhvr>
                                        <p:cTn id="9" dur="1000" fill="hold"/>
                                        <p:tgtEl>
                                          <p:spTgt spid="100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liaison (VL)</a:t>
            </a:r>
            <a:endParaRPr lang="fr-FR" sz="2800" dirty="0">
              <a:latin typeface="Arial" panose="020B0604020202020204" pitchFamily="34" charset="0"/>
              <a:cs typeface="Arial" panose="020B0604020202020204" pitchFamily="34" charset="0"/>
            </a:endParaRPr>
          </a:p>
        </p:txBody>
      </p:sp>
      <p:sp>
        <p:nvSpPr>
          <p:cNvPr id="3" name="ZoneTexte 2"/>
          <p:cNvSpPr txBox="1">
            <a:spLocks noChangeArrowheads="1"/>
          </p:cNvSpPr>
          <p:nvPr/>
        </p:nvSpPr>
        <p:spPr bwMode="auto">
          <a:xfrm>
            <a:off x="468313" y="1658938"/>
            <a:ext cx="9791700" cy="4106402"/>
          </a:xfrm>
          <a:prstGeom prst="rect">
            <a:avLst/>
          </a:prstGeom>
          <a:noFill/>
          <a:ln w="9525">
            <a:noFill/>
            <a:miter lim="800000"/>
            <a:headEnd/>
            <a:tailEnd/>
          </a:ln>
        </p:spPr>
        <p:txBody>
          <a:bodyPr lIns="104287" tIns="52144" rIns="104287" bIns="52144">
            <a:spAutoFit/>
          </a:bodyPr>
          <a:lstStyle/>
          <a:p>
            <a:pPr defTabSz="521437" fontAlgn="auto">
              <a:spcBef>
                <a:spcPts val="0"/>
              </a:spcBef>
              <a:spcAft>
                <a:spcPts val="0"/>
              </a:spcAft>
              <a:defRPr/>
            </a:pPr>
            <a:r>
              <a:rPr lang="fr-FR" sz="2200" b="1" dirty="0">
                <a:latin typeface="Arial" panose="020B0604020202020204" pitchFamily="34" charset="0"/>
                <a:cs typeface="Arial" panose="020B0604020202020204" pitchFamily="34" charset="0"/>
              </a:rPr>
              <a:t>Pour être accordée</a:t>
            </a:r>
            <a:r>
              <a:rPr lang="fr-FR" sz="2200" dirty="0">
                <a:latin typeface="Arial" panose="020B0604020202020204" pitchFamily="34" charset="0"/>
                <a:cs typeface="Arial" panose="020B0604020202020204" pitchFamily="34" charset="0"/>
              </a:rPr>
              <a:t>, la liaison doit être exécutée sans:</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Arrêt </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Pas supplémentaire </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Pieds qui touchent la poutre </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Déséquilibre</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Extension évidente des jambes/hanches dans le 1° </a:t>
            </a:r>
            <a:r>
              <a:rPr lang="fr-FR" sz="1900" dirty="0" err="1">
                <a:latin typeface="Arial" panose="020B0604020202020204" pitchFamily="34" charset="0"/>
                <a:cs typeface="Arial" panose="020B0604020202020204" pitchFamily="34" charset="0"/>
              </a:rPr>
              <a:t>élt</a:t>
            </a:r>
            <a:r>
              <a:rPr lang="fr-FR" sz="1900" dirty="0">
                <a:latin typeface="Arial" panose="020B0604020202020204" pitchFamily="34" charset="0"/>
                <a:cs typeface="Arial" panose="020B0604020202020204" pitchFamily="34" charset="0"/>
              </a:rPr>
              <a:t> avant l’impulsion pour le 2° </a:t>
            </a:r>
            <a:r>
              <a:rPr lang="fr-FR" sz="1900" dirty="0" err="1">
                <a:latin typeface="Arial" panose="020B0604020202020204" pitchFamily="34" charset="0"/>
                <a:cs typeface="Arial" panose="020B0604020202020204" pitchFamily="34" charset="0"/>
              </a:rPr>
              <a:t>élt</a:t>
            </a:r>
            <a:endParaRPr lang="fr-FR" sz="19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Élan supplémentaire/ excessif des bras</a:t>
            </a:r>
          </a:p>
          <a:p>
            <a:pPr marL="342900" indent="-342900" defTabSz="521437" fontAlgn="auto">
              <a:spcBef>
                <a:spcPts val="0"/>
              </a:spcBef>
              <a:spcAft>
                <a:spcPts val="0"/>
              </a:spcAft>
              <a:buFont typeface="Arial" panose="020B0604020202020204" pitchFamily="34" charset="0"/>
              <a:buChar char="•"/>
              <a:defRPr/>
            </a:pPr>
            <a:r>
              <a:rPr lang="fr-FR" sz="1900" b="1" u="sng" dirty="0">
                <a:solidFill>
                  <a:schemeClr val="accent1">
                    <a:lumMod val="75000"/>
                  </a:schemeClr>
                </a:solidFill>
                <a:latin typeface="Arial" panose="020B0604020202020204" pitchFamily="34" charset="0"/>
                <a:cs typeface="Arial" panose="020B0604020202020204" pitchFamily="34" charset="0"/>
              </a:rPr>
              <a:t>Sans chute</a:t>
            </a:r>
            <a:r>
              <a:rPr lang="fr-FR" sz="1900" dirty="0">
                <a:latin typeface="Arial" panose="020B0604020202020204" pitchFamily="34" charset="0"/>
                <a:cs typeface="Arial" panose="020B0604020202020204" pitchFamily="34" charset="0"/>
              </a:rPr>
              <a:t> (aussi pour le bonus sortie) .</a:t>
            </a:r>
          </a:p>
          <a:p>
            <a:pPr marL="325898" indent="-325898" defTabSz="521437" fontAlgn="auto">
              <a:spcBef>
                <a:spcPts val="0"/>
              </a:spcBef>
              <a:spcAft>
                <a:spcPts val="0"/>
              </a:spcAft>
              <a:defRPr/>
            </a:pPr>
            <a:endParaRPr lang="fr-FR" sz="2300" b="1" dirty="0">
              <a:latin typeface="Arial" panose="020B0604020202020204" pitchFamily="34" charset="0"/>
              <a:cs typeface="Arial" panose="020B0604020202020204" pitchFamily="34" charset="0"/>
            </a:endParaRPr>
          </a:p>
          <a:p>
            <a:pPr marL="325898" indent="-325898" defTabSz="521437" fontAlgn="auto">
              <a:spcBef>
                <a:spcPts val="0"/>
              </a:spcBef>
              <a:spcAft>
                <a:spcPts val="0"/>
              </a:spcAft>
              <a:defRPr/>
            </a:pPr>
            <a:r>
              <a:rPr lang="fr-FR" sz="2200" b="1" dirty="0">
                <a:latin typeface="Arial" panose="020B0604020202020204" pitchFamily="34" charset="0"/>
                <a:cs typeface="Arial" panose="020B0604020202020204" pitchFamily="34" charset="0"/>
              </a:rPr>
              <a:t>Répétition d’un élément pour la VL :</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Les éléments ne peuvent pas être répétés dans une autre liaison pour obtenir la VL. </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 décompte des éléments se fait dans l’ordre chronologique.</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Les éléments gymniques ne peuvent pas être répétés.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1000"/>
                                        <p:tgtEl>
                                          <p:spTgt spid="3">
                                            <p:txEl>
                                              <p:pRg st="11" end="11"/>
                                            </p:txEl>
                                          </p:spTgt>
                                        </p:tgtEl>
                                      </p:cBhvr>
                                    </p:animEffect>
                                    <p:anim calcmode="lin" valueType="num">
                                      <p:cBhvr>
                                        <p:cTn id="1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1000"/>
                                        <p:tgtEl>
                                          <p:spTgt spid="3">
                                            <p:txEl>
                                              <p:pRg st="12" end="12"/>
                                            </p:txEl>
                                          </p:spTgt>
                                        </p:tgtEl>
                                      </p:cBhvr>
                                    </p:animEffect>
                                    <p:anim calcmode="lin" valueType="num">
                                      <p:cBhvr>
                                        <p:cTn id="1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3152E-EDAB-C869-9229-87874CE422DE}"/>
              </a:ext>
            </a:extLst>
          </p:cNvPr>
          <p:cNvSpPr>
            <a:spLocks noGrp="1"/>
          </p:cNvSpPr>
          <p:nvPr>
            <p:ph type="title"/>
          </p:nvPr>
        </p:nvSpPr>
        <p:spPr/>
        <p:txBody>
          <a:bodyPr/>
          <a:lstStyle/>
          <a:p>
            <a:r>
              <a:rPr lang="fr-FR" dirty="0"/>
              <a:t>Généralités</a:t>
            </a:r>
          </a:p>
        </p:txBody>
      </p:sp>
      <p:sp>
        <p:nvSpPr>
          <p:cNvPr id="3" name="ZoneTexte 2">
            <a:extLst>
              <a:ext uri="{FF2B5EF4-FFF2-40B4-BE49-F238E27FC236}">
                <a16:creationId xmlns:a16="http://schemas.microsoft.com/office/drawing/2014/main" id="{4CEE7D23-CA1D-D3C0-CAF8-223BD5C4120E}"/>
              </a:ext>
            </a:extLst>
          </p:cNvPr>
          <p:cNvSpPr txBox="1"/>
          <p:nvPr/>
        </p:nvSpPr>
        <p:spPr>
          <a:xfrm>
            <a:off x="468313" y="1668026"/>
            <a:ext cx="9660425" cy="4154984"/>
          </a:xfrm>
          <a:prstGeom prst="rect">
            <a:avLst/>
          </a:prstGeom>
          <a:noFill/>
        </p:spPr>
        <p:txBody>
          <a:bodyPr wrap="square" rtlCol="0">
            <a:spAutoFit/>
          </a:bodyPr>
          <a:lstStyle/>
          <a:p>
            <a:r>
              <a:rPr lang="fr-FR" sz="2200" b="1" dirty="0">
                <a:solidFill>
                  <a:schemeClr val="accent1">
                    <a:lumMod val="60000"/>
                    <a:lumOff val="40000"/>
                  </a:schemeClr>
                </a:solidFill>
              </a:rPr>
              <a:t>Code FIG 2025-2028 </a:t>
            </a:r>
          </a:p>
          <a:p>
            <a:endParaRPr lang="fr-FR" sz="2200" b="1" dirty="0">
              <a:solidFill>
                <a:schemeClr val="accent1">
                  <a:lumMod val="60000"/>
                  <a:lumOff val="40000"/>
                </a:schemeClr>
              </a:solidFill>
            </a:endParaRPr>
          </a:p>
          <a:p>
            <a:pPr marL="342900" indent="-342900">
              <a:buFont typeface="Arial" panose="020B0604020202020204" pitchFamily="34" charset="0"/>
              <a:buChar char="•"/>
            </a:pPr>
            <a:r>
              <a:rPr lang="fr-FR" sz="2200" dirty="0"/>
              <a:t>Modification de la présentation</a:t>
            </a:r>
            <a:endParaRPr lang="fr-FR" sz="2200" b="1" dirty="0">
              <a:solidFill>
                <a:schemeClr val="accent1">
                  <a:lumMod val="60000"/>
                  <a:lumOff val="40000"/>
                </a:schemeClr>
              </a:solidFill>
            </a:endParaRPr>
          </a:p>
          <a:p>
            <a:pPr marL="342900" indent="-342900">
              <a:buFont typeface="Arial" panose="020B0604020202020204" pitchFamily="34" charset="0"/>
              <a:buChar char="•"/>
            </a:pPr>
            <a:r>
              <a:rPr lang="fr-FR" sz="2200" dirty="0"/>
              <a:t>Images de gymnastes plus réalistes, et création d’un code couleur des agrès</a:t>
            </a:r>
          </a:p>
          <a:p>
            <a:pPr marL="342900" indent="-342900">
              <a:buFont typeface="Arial" panose="020B0604020202020204" pitchFamily="34" charset="0"/>
              <a:buChar char="•"/>
            </a:pPr>
            <a:r>
              <a:rPr lang="fr-FR" sz="2200" dirty="0"/>
              <a:t>     	Table de saut </a:t>
            </a:r>
          </a:p>
          <a:p>
            <a:r>
              <a:rPr lang="fr-FR" sz="2200" dirty="0"/>
              <a:t>		Barres </a:t>
            </a:r>
          </a:p>
          <a:p>
            <a:r>
              <a:rPr lang="fr-FR" sz="2200" dirty="0"/>
              <a:t> 		Poutre </a:t>
            </a:r>
          </a:p>
          <a:p>
            <a:r>
              <a:rPr lang="fr-FR" sz="2200" dirty="0"/>
              <a:t>		Sol </a:t>
            </a:r>
          </a:p>
          <a:p>
            <a:endParaRPr lang="fr-FR" sz="2200" dirty="0"/>
          </a:p>
          <a:p>
            <a:r>
              <a:rPr lang="fr-FR" sz="2200" dirty="0"/>
              <a:t>Les symboles sont plus précis, certains symboles ont été changés et/ou améliorés.</a:t>
            </a:r>
          </a:p>
        </p:txBody>
      </p:sp>
      <p:sp>
        <p:nvSpPr>
          <p:cNvPr id="4" name="Rectangle 3">
            <a:extLst>
              <a:ext uri="{FF2B5EF4-FFF2-40B4-BE49-F238E27FC236}">
                <a16:creationId xmlns:a16="http://schemas.microsoft.com/office/drawing/2014/main" id="{D31729F8-D98A-0B65-978F-2619DEB6A07B}"/>
              </a:ext>
            </a:extLst>
          </p:cNvPr>
          <p:cNvSpPr/>
          <p:nvPr/>
        </p:nvSpPr>
        <p:spPr>
          <a:xfrm>
            <a:off x="3426488" y="3068243"/>
            <a:ext cx="502418" cy="180871"/>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A111EF-E4AE-AEFE-DEBC-5AA2A6D33477}"/>
              </a:ext>
            </a:extLst>
          </p:cNvPr>
          <p:cNvSpPr/>
          <p:nvPr/>
        </p:nvSpPr>
        <p:spPr>
          <a:xfrm>
            <a:off x="3426488" y="3420231"/>
            <a:ext cx="502418" cy="1808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D996AE3-0AFD-8A7E-24B0-E18A8C701D4B}"/>
              </a:ext>
            </a:extLst>
          </p:cNvPr>
          <p:cNvSpPr/>
          <p:nvPr/>
        </p:nvSpPr>
        <p:spPr>
          <a:xfrm>
            <a:off x="3426488" y="3737297"/>
            <a:ext cx="502418" cy="18087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3D90B6D-BEEE-00FE-C975-A6C8F9BC4747}"/>
              </a:ext>
            </a:extLst>
          </p:cNvPr>
          <p:cNvSpPr/>
          <p:nvPr/>
        </p:nvSpPr>
        <p:spPr>
          <a:xfrm>
            <a:off x="3426488" y="4049486"/>
            <a:ext cx="502418" cy="180871"/>
          </a:xfrm>
          <a:prstGeom prst="rect">
            <a:avLst/>
          </a:prstGeom>
          <a:solidFill>
            <a:srgbClr val="009F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953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 aménagement FSCF 2024</a:t>
            </a:r>
            <a:endParaRPr lang="fr-FR" sz="2400" cap="none" dirty="0">
              <a:solidFill>
                <a:schemeClr val="tx1"/>
              </a:solidFill>
              <a:latin typeface="Arial" panose="020B0604020202020204" pitchFamily="34" charset="0"/>
              <a:cs typeface="Arial" panose="020B0604020202020204" pitchFamily="34" charset="0"/>
            </a:endParaRPr>
          </a:p>
        </p:txBody>
      </p:sp>
      <p:graphicFrame>
        <p:nvGraphicFramePr>
          <p:cNvPr id="5" name="Group 53"/>
          <p:cNvGraphicFramePr>
            <a:graphicFrameLocks noGrp="1"/>
          </p:cNvGraphicFramePr>
          <p:nvPr>
            <p:extLst>
              <p:ext uri="{D42A27DB-BD31-4B8C-83A1-F6EECF244321}">
                <p14:modId xmlns:p14="http://schemas.microsoft.com/office/powerpoint/2010/main" val="1570763085"/>
              </p:ext>
            </p:extLst>
          </p:nvPr>
        </p:nvGraphicFramePr>
        <p:xfrm>
          <a:off x="498475" y="2077085"/>
          <a:ext cx="9728576" cy="3408680"/>
        </p:xfrm>
        <a:graphic>
          <a:graphicData uri="http://schemas.openxmlformats.org/drawingml/2006/table">
            <a:tbl>
              <a:tblPr/>
              <a:tblGrid>
                <a:gridCol w="4865168">
                  <a:extLst>
                    <a:ext uri="{9D8B030D-6E8A-4147-A177-3AD203B41FA5}">
                      <a16:colId xmlns:a16="http://schemas.microsoft.com/office/drawing/2014/main" val="20000"/>
                    </a:ext>
                  </a:extLst>
                </a:gridCol>
                <a:gridCol w="4863408">
                  <a:extLst>
                    <a:ext uri="{9D8B030D-6E8A-4147-A177-3AD203B41FA5}">
                      <a16:colId xmlns:a16="http://schemas.microsoft.com/office/drawing/2014/main" val="20001"/>
                    </a:ext>
                  </a:extLst>
                </a:gridCol>
              </a:tblGrid>
              <a:tr h="413796">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VL Acrobatiques</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731916">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 éléments acrobatiques avec envol, entrée incluse  et sortie exclue</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les liaisons directes doivent être avec rebond</a:t>
                      </a:r>
                      <a:endPar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1"/>
                  </a:ext>
                </a:extLst>
              </a:tr>
              <a:tr h="413796">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512236">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B/C + B</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C+C si </a:t>
                      </a:r>
                      <a:r>
                        <a:rPr kumimoji="0" lang="fr-FR" sz="1800" b="1" i="0" u="none" strike="noStrike" cap="none" normalizeH="0" baseline="0" dirty="0" err="1">
                          <a:ln>
                            <a:noFill/>
                          </a:ln>
                          <a:solidFill>
                            <a:srgbClr val="E2007A"/>
                          </a:solidFill>
                          <a:effectLst/>
                          <a:latin typeface="Arial" panose="020B0604020202020204" pitchFamily="34" charset="0"/>
                          <a:cs typeface="Arial" panose="020B0604020202020204" pitchFamily="34" charset="0"/>
                        </a:rPr>
                        <a:t>salti</a:t>
                      </a: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 identiques</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B + sortie B</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B + sortie C (+ bonus sortie C 0,2)</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endPar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B + C/D </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 + B </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C + C si </a:t>
                      </a:r>
                      <a:r>
                        <a:rPr kumimoji="0" lang="fr-FR" sz="1800" b="1" i="0" u="none" strike="noStrike" cap="none" normalizeH="0" baseline="0" dirty="0" err="1">
                          <a:ln>
                            <a:noFill/>
                          </a:ln>
                          <a:solidFill>
                            <a:srgbClr val="E2007A"/>
                          </a:solidFill>
                          <a:effectLst/>
                          <a:latin typeface="Arial" panose="020B0604020202020204" pitchFamily="34" charset="0"/>
                          <a:cs typeface="Arial" panose="020B0604020202020204" pitchFamily="34" charset="0"/>
                        </a:rPr>
                        <a:t>salti</a:t>
                      </a:r>
                      <a:r>
                        <a:rPr kumimoji="0" lang="fr-FR" sz="1800" b="1" i="0" u="none" strike="noStrike" cap="none" normalizeH="0" baseline="0" dirty="0">
                          <a:ln>
                            <a:noFill/>
                          </a:ln>
                          <a:solidFill>
                            <a:srgbClr val="E2007A"/>
                          </a:solidFill>
                          <a:effectLst/>
                          <a:latin typeface="Arial" panose="020B0604020202020204" pitchFamily="34" charset="0"/>
                          <a:cs typeface="Arial" panose="020B0604020202020204" pitchFamily="34" charset="0"/>
                        </a:rPr>
                        <a:t> différents</a:t>
                      </a:r>
                    </a:p>
                  </a:txBody>
                  <a:tcPr marL="106886" marR="106886" marT="50419" marB="504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4" name="Image 5">
            <a:extLst>
              <a:ext uri="{FF2B5EF4-FFF2-40B4-BE49-F238E27FC236}">
                <a16:creationId xmlns:a16="http://schemas.microsoft.com/office/drawing/2014/main" id="{9C50D323-0AF2-F12E-C0A6-D556A1095D80}"/>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 </a:t>
            </a:r>
            <a:endParaRPr lang="fr-FR" sz="2400" cap="none" dirty="0">
              <a:solidFill>
                <a:schemeClr val="tx1"/>
              </a:solidFill>
              <a:latin typeface="Arial" panose="020B0604020202020204" pitchFamily="34" charset="0"/>
              <a:cs typeface="Arial" panose="020B0604020202020204" pitchFamily="34" charset="0"/>
            </a:endParaRPr>
          </a:p>
        </p:txBody>
      </p:sp>
      <p:graphicFrame>
        <p:nvGraphicFramePr>
          <p:cNvPr id="5" name="Group 53"/>
          <p:cNvGraphicFramePr>
            <a:graphicFrameLocks noGrp="1"/>
          </p:cNvGraphicFramePr>
          <p:nvPr>
            <p:extLst>
              <p:ext uri="{D42A27DB-BD31-4B8C-83A1-F6EECF244321}">
                <p14:modId xmlns:p14="http://schemas.microsoft.com/office/powerpoint/2010/main" val="2107451689"/>
              </p:ext>
            </p:extLst>
          </p:nvPr>
        </p:nvGraphicFramePr>
        <p:xfrm>
          <a:off x="468313" y="1566967"/>
          <a:ext cx="9859982" cy="2247400"/>
        </p:xfrm>
        <a:graphic>
          <a:graphicData uri="http://schemas.openxmlformats.org/drawingml/2006/table">
            <a:tbl>
              <a:tblPr/>
              <a:tblGrid>
                <a:gridCol w="4996574">
                  <a:extLst>
                    <a:ext uri="{9D8B030D-6E8A-4147-A177-3AD203B41FA5}">
                      <a16:colId xmlns:a16="http://schemas.microsoft.com/office/drawing/2014/main" val="20000"/>
                    </a:ext>
                  </a:extLst>
                </a:gridCol>
                <a:gridCol w="4863408">
                  <a:extLst>
                    <a:ext uri="{9D8B030D-6E8A-4147-A177-3AD203B41FA5}">
                      <a16:colId xmlns:a16="http://schemas.microsoft.com/office/drawing/2014/main" val="20001"/>
                    </a:ext>
                  </a:extLst>
                </a:gridCol>
              </a:tblGrid>
              <a:tr h="526335">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Eléments gymniques et mixtes (éléments avec envol seulement) sauf sortie</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34954">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284947">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 + C ou plus (Gymnique)</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 + C (Tours seulement)</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 + D (Mixte)</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endParaRPr kumimoji="0" lang="fr-FR"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r>
                        <a:rPr kumimoji="0" 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 + D ou plus</a:t>
                      </a:r>
                    </a:p>
                    <a:p>
                      <a:pPr marL="0" marR="0" lvl="0" indent="0" algn="ctr" defTabSz="914400" rtl="0" eaLnBrk="0" fontAlgn="base" latinLnBrk="0" hangingPunct="0">
                        <a:lnSpc>
                          <a:spcPct val="100000"/>
                        </a:lnSpc>
                        <a:spcBef>
                          <a:spcPct val="20000"/>
                        </a:spcBef>
                        <a:spcAft>
                          <a:spcPct val="0"/>
                        </a:spcAft>
                        <a:buClr>
                          <a:srgbClr val="FF3300"/>
                        </a:buClr>
                        <a:buSzPct val="50000"/>
                        <a:buFont typeface="Wingdings" pitchFamily="2" charset="2"/>
                        <a:buNone/>
                        <a:tabLst/>
                      </a:pPr>
                      <a:endParaRPr kumimoji="0" lang="fr-FR"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3" name="Image 5">
            <a:extLst>
              <a:ext uri="{FF2B5EF4-FFF2-40B4-BE49-F238E27FC236}">
                <a16:creationId xmlns:a16="http://schemas.microsoft.com/office/drawing/2014/main" id="{697FC668-0D14-365C-9C7E-4528616640A1}"/>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
        <p:nvSpPr>
          <p:cNvPr id="6" name="ZoneTexte 5">
            <a:extLst>
              <a:ext uri="{FF2B5EF4-FFF2-40B4-BE49-F238E27FC236}">
                <a16:creationId xmlns:a16="http://schemas.microsoft.com/office/drawing/2014/main" id="{37A76616-3BCC-5170-AC4E-16398BC7E061}"/>
              </a:ext>
            </a:extLst>
          </p:cNvPr>
          <p:cNvSpPr txBox="1"/>
          <p:nvPr/>
        </p:nvSpPr>
        <p:spPr>
          <a:xfrm>
            <a:off x="450309" y="4152533"/>
            <a:ext cx="9859982" cy="2262158"/>
          </a:xfrm>
          <a:prstGeom prst="rect">
            <a:avLst/>
          </a:prstGeom>
          <a:noFill/>
        </p:spPr>
        <p:txBody>
          <a:bodyPr wrap="square" rtlCol="0">
            <a:spAutoFit/>
          </a:bodyPr>
          <a:lstStyle/>
          <a:p>
            <a:r>
              <a:rPr lang="fr-FR" sz="2200" b="1" dirty="0">
                <a:solidFill>
                  <a:schemeClr val="accent1">
                    <a:lumMod val="75000"/>
                  </a:schemeClr>
                </a:solidFill>
                <a:latin typeface="+mn-lt"/>
                <a:cs typeface="Calibri" panose="020F0502020204030204" pitchFamily="34" charset="0"/>
              </a:rPr>
              <a:t>Bonus série : </a:t>
            </a:r>
            <a:r>
              <a:rPr lang="fr-FR" sz="2200" dirty="0">
                <a:latin typeface="+mn-lt"/>
                <a:cs typeface="Calibri" panose="020F0502020204030204" pitchFamily="34" charset="0"/>
              </a:rPr>
              <a:t>séries gymnique, mixte, acrobatique à partir de </a:t>
            </a:r>
            <a:r>
              <a:rPr lang="fr-FR" sz="2200" b="1" dirty="0">
                <a:solidFill>
                  <a:schemeClr val="accent1">
                    <a:lumMod val="75000"/>
                  </a:schemeClr>
                </a:solidFill>
                <a:latin typeface="+mn-lt"/>
                <a:cs typeface="Calibri" panose="020F0502020204030204" pitchFamily="34" charset="0"/>
              </a:rPr>
              <a:t>B+B+C</a:t>
            </a:r>
            <a:r>
              <a:rPr lang="fr-FR" sz="2200" dirty="0">
                <a:latin typeface="+mn-lt"/>
                <a:cs typeface="Calibri" panose="020F0502020204030204" pitchFamily="34" charset="0"/>
              </a:rPr>
              <a:t> dans n’importe quel ordre y compris entrée et sortie (min C).</a:t>
            </a:r>
          </a:p>
          <a:p>
            <a:r>
              <a:rPr lang="fr-FR" sz="2200" dirty="0">
                <a:latin typeface="+mn-lt"/>
                <a:cs typeface="Calibri" panose="020F0502020204030204" pitchFamily="34" charset="0"/>
              </a:rPr>
              <a:t>Les </a:t>
            </a:r>
            <a:r>
              <a:rPr lang="fr-FR" sz="2200" dirty="0" err="1">
                <a:latin typeface="+mn-lt"/>
                <a:cs typeface="Calibri" panose="020F0502020204030204" pitchFamily="34" charset="0"/>
              </a:rPr>
              <a:t>élts</a:t>
            </a:r>
            <a:r>
              <a:rPr lang="fr-FR" sz="2200" dirty="0">
                <a:latin typeface="+mn-lt"/>
                <a:cs typeface="Calibri" panose="020F0502020204030204" pitchFamily="34" charset="0"/>
              </a:rPr>
              <a:t> </a:t>
            </a:r>
            <a:r>
              <a:rPr lang="fr-FR" sz="2200" dirty="0" err="1">
                <a:latin typeface="+mn-lt"/>
                <a:cs typeface="Calibri" panose="020F0502020204030204" pitchFamily="34" charset="0"/>
              </a:rPr>
              <a:t>acro</a:t>
            </a:r>
            <a:r>
              <a:rPr lang="fr-FR" sz="2200" dirty="0">
                <a:latin typeface="+mn-lt"/>
                <a:cs typeface="Calibri" panose="020F0502020204030204" pitchFamily="34" charset="0"/>
              </a:rPr>
              <a:t> sans envol min B sauf maintiens peuvent être utilisés.</a:t>
            </a:r>
          </a:p>
          <a:p>
            <a:r>
              <a:rPr lang="fr-FR" sz="2200" dirty="0">
                <a:latin typeface="+mn-lt"/>
                <a:cs typeface="Calibri" panose="020F0502020204030204" pitchFamily="34" charset="0"/>
              </a:rPr>
              <a:t>Le même </a:t>
            </a:r>
            <a:r>
              <a:rPr lang="fr-FR" sz="2200" dirty="0" err="1">
                <a:latin typeface="+mn-lt"/>
                <a:cs typeface="Calibri" panose="020F0502020204030204" pitchFamily="34" charset="0"/>
              </a:rPr>
              <a:t>élt</a:t>
            </a:r>
            <a:r>
              <a:rPr lang="fr-FR" sz="2200" dirty="0">
                <a:latin typeface="+mn-lt"/>
                <a:cs typeface="Calibri" panose="020F0502020204030204" pitchFamily="34" charset="0"/>
              </a:rPr>
              <a:t> </a:t>
            </a:r>
            <a:r>
              <a:rPr lang="fr-FR" sz="2200" dirty="0" err="1">
                <a:latin typeface="+mn-lt"/>
                <a:cs typeface="Calibri" panose="020F0502020204030204" pitchFamily="34" charset="0"/>
              </a:rPr>
              <a:t>acro</a:t>
            </a:r>
            <a:r>
              <a:rPr lang="fr-FR" sz="2200" dirty="0">
                <a:latin typeface="+mn-lt"/>
                <a:cs typeface="Calibri" panose="020F0502020204030204" pitchFamily="34" charset="0"/>
              </a:rPr>
              <a:t> avec ou sans envol peut être répété dans la même liaison.</a:t>
            </a:r>
          </a:p>
          <a:p>
            <a:endParaRPr lang="fr-FR" sz="1000" dirty="0">
              <a:latin typeface="+mn-lt"/>
              <a:cs typeface="Calibri" panose="020F0502020204030204" pitchFamily="34" charset="0"/>
            </a:endParaRPr>
          </a:p>
          <a:p>
            <a:r>
              <a:rPr lang="fr-FR" sz="2200" b="1" dirty="0">
                <a:solidFill>
                  <a:schemeClr val="accent1">
                    <a:lumMod val="75000"/>
                  </a:schemeClr>
                </a:solidFill>
                <a:latin typeface="+mn-lt"/>
                <a:cs typeface="Calibri" panose="020F0502020204030204" pitchFamily="34" charset="0"/>
              </a:rPr>
              <a:t>Bonus sortie :</a:t>
            </a:r>
            <a:r>
              <a:rPr lang="fr-FR" sz="2200" dirty="0">
                <a:latin typeface="+mn-lt"/>
                <a:cs typeface="Calibri" panose="020F0502020204030204" pitchFamily="34" charset="0"/>
              </a:rPr>
              <a:t> 0,20 pt pour les </a:t>
            </a:r>
            <a:r>
              <a:rPr lang="fr-FR" sz="2200" dirty="0">
                <a:solidFill>
                  <a:schemeClr val="accent2">
                    <a:lumMod val="60000"/>
                    <a:lumOff val="40000"/>
                  </a:schemeClr>
                </a:solidFill>
                <a:latin typeface="+mn-lt"/>
                <a:cs typeface="Calibri" panose="020F0502020204030204" pitchFamily="34" charset="0"/>
              </a:rPr>
              <a:t>sorties de valeur C </a:t>
            </a:r>
            <a:r>
              <a:rPr lang="fr-FR" sz="2200" dirty="0">
                <a:latin typeface="+mn-lt"/>
                <a:cs typeface="Calibri" panose="020F0502020204030204" pitchFamily="34" charset="0"/>
              </a:rPr>
              <a:t>et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 (VL)</a:t>
            </a:r>
            <a:endParaRPr lang="fr-FR" sz="2400" cap="none" dirty="0">
              <a:solidFill>
                <a:schemeClr val="tx1"/>
              </a:solidFill>
              <a:latin typeface="Arial" panose="020B0604020202020204" pitchFamily="34" charset="0"/>
              <a:cs typeface="Arial" panose="020B0604020202020204" pitchFamily="34" charset="0"/>
            </a:endParaRPr>
          </a:p>
        </p:txBody>
      </p:sp>
      <p:sp>
        <p:nvSpPr>
          <p:cNvPr id="3" name="Rectangle 15"/>
          <p:cNvSpPr>
            <a:spLocks noChangeArrowheads="1"/>
          </p:cNvSpPr>
          <p:nvPr/>
        </p:nvSpPr>
        <p:spPr bwMode="auto">
          <a:xfrm>
            <a:off x="538652" y="1436540"/>
            <a:ext cx="9758362" cy="4968176"/>
          </a:xfrm>
          <a:prstGeom prst="rect">
            <a:avLst/>
          </a:prstGeom>
          <a:noFill/>
          <a:ln w="9525">
            <a:noFill/>
            <a:miter lim="800000"/>
            <a:headEnd/>
            <a:tailEnd/>
          </a:ln>
        </p:spPr>
        <p:txBody>
          <a:bodyPr wrap="square" lIns="104287" tIns="52144" rIns="104287" bIns="52144">
            <a:spAutoFit/>
          </a:bodyPr>
          <a:lstStyle/>
          <a:p>
            <a:pPr defTabSz="521437" fontAlgn="auto">
              <a:spcBef>
                <a:spcPts val="0"/>
              </a:spcBef>
              <a:spcAft>
                <a:spcPts val="0"/>
              </a:spcAft>
              <a:defRPr/>
            </a:pPr>
            <a:r>
              <a:rPr lang="fr-FR" sz="2000" b="1" u="sng" dirty="0">
                <a:latin typeface="Arial" panose="020B0604020202020204" pitchFamily="34" charset="0"/>
                <a:cs typeface="Arial" panose="020B0604020202020204" pitchFamily="34" charset="0"/>
              </a:rPr>
              <a:t>Une Valeur de liaison  (VL) de + 0,10 Pt</a:t>
            </a:r>
          </a:p>
          <a:p>
            <a:pPr defTabSz="521437" fontAlgn="auto">
              <a:spcBef>
                <a:spcPts val="0"/>
              </a:spcBef>
              <a:spcAft>
                <a:spcPts val="0"/>
              </a:spcAft>
              <a:defRPr/>
            </a:pPr>
            <a:endParaRPr lang="fr-FR" sz="2000" b="1" u="sng" dirty="0">
              <a:latin typeface="Arial" panose="020B0604020202020204" pitchFamily="34" charset="0"/>
              <a:cs typeface="Arial" panose="020B0604020202020204" pitchFamily="34" charset="0"/>
            </a:endParaRPr>
          </a:p>
          <a:p>
            <a:pPr defTabSz="521437" fontAlgn="auto">
              <a:spcBef>
                <a:spcPts val="0"/>
              </a:spcBef>
              <a:spcAft>
                <a:spcPts val="0"/>
              </a:spcAft>
              <a:defRPr/>
            </a:pPr>
            <a:endParaRPr lang="fr-FR" sz="2000" dirty="0">
              <a:latin typeface="Arial" panose="020B0604020202020204" pitchFamily="34" charset="0"/>
              <a:cs typeface="Arial" panose="020B0604020202020204" pitchFamily="34" charset="0"/>
            </a:endParaRPr>
          </a:p>
          <a:p>
            <a:pPr marL="358775" lvl="2" indent="0" defTabSz="521437" fontAlgn="auto">
              <a:spcBef>
                <a:spcPts val="0"/>
              </a:spcBef>
              <a:spcAft>
                <a:spcPts val="0"/>
              </a:spcAft>
              <a:buFont typeface="Wingdings" pitchFamily="2" charset="2"/>
              <a:buNone/>
              <a:defRPr/>
            </a:pPr>
            <a:r>
              <a:rPr lang="fr-FR" sz="1800" u="sng" dirty="0">
                <a:latin typeface="Arial" panose="020B0604020202020204" pitchFamily="34" charset="0"/>
                <a:cs typeface="Arial" panose="020B0604020202020204" pitchFamily="34" charset="0"/>
              </a:rPr>
              <a:t>Exemple 1 </a:t>
            </a:r>
            <a:r>
              <a:rPr lang="fr-FR" sz="1800" dirty="0">
                <a:latin typeface="Arial" panose="020B0604020202020204" pitchFamily="34" charset="0"/>
                <a:cs typeface="Arial" panose="020B0604020202020204" pitchFamily="34" charset="0"/>
              </a:rPr>
              <a:t>: C  + C  =  VL 0,10        	               +   	        obtient la VL et répond l’EC1</a:t>
            </a:r>
          </a:p>
          <a:p>
            <a:pPr marL="358775" lvl="2" indent="0" defTabSz="521437" fontAlgn="auto">
              <a:spcBef>
                <a:spcPts val="0"/>
              </a:spcBef>
              <a:spcAft>
                <a:spcPts val="0"/>
              </a:spcAft>
              <a:buFont typeface="Wingdings" pitchFamily="2" charset="2"/>
              <a:buNone/>
              <a:defRPr/>
            </a:pPr>
            <a:endParaRPr lang="fr-FR" sz="1800" dirty="0">
              <a:latin typeface="Arial" panose="020B0604020202020204" pitchFamily="34" charset="0"/>
              <a:cs typeface="Arial" panose="020B0604020202020204" pitchFamily="34" charset="0"/>
            </a:endParaRPr>
          </a:p>
          <a:p>
            <a:pPr marL="358775" lvl="2" indent="0" defTabSz="521437" fontAlgn="auto">
              <a:spcBef>
                <a:spcPts val="0"/>
              </a:spcBef>
              <a:spcAft>
                <a:spcPts val="0"/>
              </a:spcAft>
              <a:buFont typeface="Wingdings" pitchFamily="2" charset="2"/>
              <a:buNone/>
              <a:defRPr/>
            </a:pPr>
            <a:r>
              <a:rPr lang="fr-FR" sz="1800" u="sng" dirty="0">
                <a:latin typeface="Arial" panose="020B0604020202020204" pitchFamily="34" charset="0"/>
                <a:cs typeface="Arial" panose="020B0604020202020204" pitchFamily="34" charset="0"/>
              </a:rPr>
              <a:t>Exemple 2 </a:t>
            </a:r>
            <a:r>
              <a:rPr lang="fr-FR" sz="1800" dirty="0">
                <a:latin typeface="Arial" panose="020B0604020202020204" pitchFamily="34" charset="0"/>
                <a:cs typeface="Arial" panose="020B0604020202020204" pitchFamily="34" charset="0"/>
              </a:rPr>
              <a:t>:  C + C  =  VL 0,10     	               +	         obtient la VL et répond à l’EC3 (répétition du même élément autorisé)</a:t>
            </a:r>
          </a:p>
          <a:p>
            <a:pPr marL="1042873" lvl="2" indent="0" defTabSz="521437" fontAlgn="auto">
              <a:spcBef>
                <a:spcPts val="0"/>
              </a:spcBef>
              <a:spcAft>
                <a:spcPts val="0"/>
              </a:spcAft>
              <a:buFont typeface="Wingdings" pitchFamily="2" charset="2"/>
              <a:buNone/>
              <a:defRPr/>
            </a:pPr>
            <a:endParaRPr lang="fr-FR" sz="2000" dirty="0">
              <a:latin typeface="Arial" panose="020B0604020202020204" pitchFamily="34" charset="0"/>
              <a:cs typeface="Arial" panose="020B0604020202020204" pitchFamily="34" charset="0"/>
            </a:endParaRPr>
          </a:p>
          <a:p>
            <a:pPr marL="313225" lvl="2" indent="-313225" defTabSz="521437" fontAlgn="auto">
              <a:spcBef>
                <a:spcPts val="0"/>
              </a:spcBef>
              <a:spcAft>
                <a:spcPts val="0"/>
              </a:spcAft>
              <a:defRPr/>
            </a:pPr>
            <a:r>
              <a:rPr lang="fr-FR" sz="2000" b="1" u="sng" dirty="0">
                <a:latin typeface="Arial" panose="020B0604020202020204" pitchFamily="34" charset="0"/>
                <a:cs typeface="Arial" panose="020B0604020202020204" pitchFamily="34" charset="0"/>
              </a:rPr>
              <a:t>Une Valeur de liaison  (VL) de +0,10 Pt et un bonus série (BS) de + 0,10 Pt</a:t>
            </a:r>
          </a:p>
          <a:p>
            <a:pPr marL="1042873" lvl="2" indent="0" defTabSz="521437" fontAlgn="auto">
              <a:spcBef>
                <a:spcPts val="0"/>
              </a:spcBef>
              <a:spcAft>
                <a:spcPts val="0"/>
              </a:spcAft>
              <a:buFont typeface="Wingdings" pitchFamily="2" charset="2"/>
              <a:buNone/>
              <a:defRPr/>
            </a:pPr>
            <a:endParaRPr lang="fr-FR" sz="2000" dirty="0">
              <a:latin typeface="Arial" panose="020B0604020202020204" pitchFamily="34" charset="0"/>
              <a:cs typeface="Arial" panose="020B0604020202020204" pitchFamily="34" charset="0"/>
            </a:endParaRPr>
          </a:p>
          <a:p>
            <a:pPr marL="1042873" lvl="2" indent="0" defTabSz="521437" fontAlgn="auto">
              <a:spcBef>
                <a:spcPts val="0"/>
              </a:spcBef>
              <a:spcAft>
                <a:spcPts val="0"/>
              </a:spcAft>
              <a:buFont typeface="Wingdings" pitchFamily="2" charset="2"/>
              <a:buNone/>
              <a:defRPr/>
            </a:pPr>
            <a:r>
              <a:rPr lang="fr-FR" sz="2000" dirty="0">
                <a:latin typeface="Arial" panose="020B0604020202020204" pitchFamily="34" charset="0"/>
                <a:cs typeface="Arial" panose="020B0604020202020204" pitchFamily="34" charset="0"/>
              </a:rPr>
              <a:t>	</a:t>
            </a:r>
          </a:p>
          <a:p>
            <a:pPr marL="358775" lvl="2" indent="0" defTabSz="521437" fontAlgn="auto">
              <a:spcBef>
                <a:spcPts val="0"/>
              </a:spcBef>
              <a:spcAft>
                <a:spcPts val="0"/>
              </a:spcAft>
              <a:buFont typeface="Wingdings" pitchFamily="2" charset="2"/>
              <a:buNone/>
              <a:defRPr/>
            </a:pPr>
            <a:r>
              <a:rPr lang="fr-FR" sz="1800" u="sng" dirty="0">
                <a:latin typeface="Arial" panose="020B0604020202020204" pitchFamily="34" charset="0"/>
                <a:cs typeface="Arial" panose="020B0604020202020204" pitchFamily="34" charset="0"/>
              </a:rPr>
              <a:t>Exemple</a:t>
            </a:r>
            <a:r>
              <a:rPr lang="fr-FR" sz="1800" dirty="0">
                <a:latin typeface="Arial" panose="020B0604020202020204" pitchFamily="34" charset="0"/>
                <a:cs typeface="Arial" panose="020B0604020202020204" pitchFamily="34" charset="0"/>
              </a:rPr>
              <a:t> : B  +   C +   C  = </a:t>
            </a:r>
            <a:r>
              <a:rPr lang="fr-FR" sz="1800" b="1" dirty="0">
                <a:latin typeface="Arial" panose="020B0604020202020204" pitchFamily="34" charset="0"/>
                <a:cs typeface="Arial" panose="020B0604020202020204" pitchFamily="34" charset="0"/>
              </a:rPr>
              <a:t>VL + BS = 0,30                </a:t>
            </a:r>
            <a:r>
              <a:rPr lang="fr-FR" sz="1800" dirty="0">
                <a:latin typeface="Arial" panose="020B0604020202020204" pitchFamily="34" charset="0"/>
                <a:cs typeface="Arial" panose="020B0604020202020204" pitchFamily="34" charset="0"/>
              </a:rPr>
              <a:t>	+       	+			        </a:t>
            </a:r>
          </a:p>
          <a:p>
            <a:pPr marL="1042873" lvl="2" indent="0" defTabSz="521437" fontAlgn="auto">
              <a:spcBef>
                <a:spcPts val="0"/>
              </a:spcBef>
              <a:spcAft>
                <a:spcPts val="0"/>
              </a:spcAft>
              <a:buFont typeface="Wingdings" pitchFamily="2" charset="2"/>
              <a:buNone/>
              <a:defRPr/>
            </a:pPr>
            <a:r>
              <a:rPr lang="fr-FR" sz="1800" dirty="0">
                <a:latin typeface="Arial" panose="020B0604020202020204" pitchFamily="34" charset="0"/>
                <a:cs typeface="Arial" panose="020B0604020202020204" pitchFamily="34" charset="0"/>
              </a:rPr>
              <a:t>	</a:t>
            </a:r>
            <a:endParaRPr lang="fr-FR" sz="1800" b="1" dirty="0">
              <a:latin typeface="Arial" panose="020B0604020202020204" pitchFamily="34" charset="0"/>
              <a:cs typeface="Arial" panose="020B0604020202020204" pitchFamily="34" charset="0"/>
            </a:endParaRPr>
          </a:p>
          <a:p>
            <a:pPr marL="1042873" lvl="2" indent="0" defTabSz="521437" fontAlgn="auto">
              <a:spcBef>
                <a:spcPts val="0"/>
              </a:spcBef>
              <a:spcAft>
                <a:spcPts val="0"/>
              </a:spcAft>
              <a:buFont typeface="Wingdings" pitchFamily="2" charset="2"/>
              <a:buNone/>
              <a:defRPr/>
            </a:pPr>
            <a:endParaRPr lang="fr-FR" sz="2000" dirty="0">
              <a:latin typeface="Arial" panose="020B0604020202020204" pitchFamily="34" charset="0"/>
              <a:cs typeface="Arial" panose="020B0604020202020204" pitchFamily="34" charset="0"/>
            </a:endParaRPr>
          </a:p>
          <a:p>
            <a:pPr marL="1042873" lvl="2" indent="0" defTabSz="521437" fontAlgn="auto">
              <a:spcBef>
                <a:spcPts val="0"/>
              </a:spcBef>
              <a:spcAft>
                <a:spcPts val="0"/>
              </a:spcAft>
              <a:buFont typeface="Wingdings" pitchFamily="2" charset="2"/>
              <a:buNone/>
              <a:defRPr/>
            </a:pPr>
            <a:endParaRPr lang="fr-FR" sz="2000" dirty="0">
              <a:latin typeface="Arial" panose="020B0604020202020204" pitchFamily="34" charset="0"/>
              <a:cs typeface="Arial" panose="020B0604020202020204" pitchFamily="34" charset="0"/>
            </a:endParaRPr>
          </a:p>
          <a:p>
            <a:pPr marL="1042873" lvl="2" indent="0" defTabSz="521437" fontAlgn="auto">
              <a:spcBef>
                <a:spcPts val="0"/>
              </a:spcBef>
              <a:spcAft>
                <a:spcPts val="0"/>
              </a:spcAft>
              <a:buFont typeface="Wingdings" pitchFamily="2" charset="2"/>
              <a:buNone/>
              <a:defRPr/>
            </a:pPr>
            <a:endParaRPr lang="fr-FR" sz="20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2"/>
          <a:srcRect/>
          <a:stretch>
            <a:fillRect/>
          </a:stretch>
        </p:blipFill>
        <p:spPr bwMode="auto">
          <a:xfrm>
            <a:off x="4842669" y="2218533"/>
            <a:ext cx="641350" cy="441325"/>
          </a:xfrm>
          <a:prstGeom prst="rect">
            <a:avLst/>
          </a:prstGeom>
          <a:noFill/>
          <a:ln w="9525">
            <a:noFill/>
            <a:miter lim="800000"/>
            <a:headEnd/>
            <a:tailEnd/>
          </a:ln>
        </p:spPr>
      </p:pic>
      <p:pic>
        <p:nvPicPr>
          <p:cNvPr id="11" name="Image 10"/>
          <p:cNvPicPr>
            <a:picLocks noChangeAspect="1"/>
          </p:cNvPicPr>
          <p:nvPr/>
        </p:nvPicPr>
        <p:blipFill>
          <a:blip r:embed="rId3"/>
          <a:srcRect/>
          <a:stretch>
            <a:fillRect/>
          </a:stretch>
        </p:blipFill>
        <p:spPr bwMode="auto">
          <a:xfrm>
            <a:off x="6023769" y="2230440"/>
            <a:ext cx="717550" cy="441325"/>
          </a:xfrm>
          <a:prstGeom prst="rect">
            <a:avLst/>
          </a:prstGeom>
          <a:noFill/>
          <a:ln w="9525">
            <a:noFill/>
            <a:miter lim="800000"/>
            <a:headEnd/>
            <a:tailEnd/>
          </a:ln>
        </p:spPr>
      </p:pic>
      <p:pic>
        <p:nvPicPr>
          <p:cNvPr id="12" name="Image 11"/>
          <p:cNvPicPr>
            <a:picLocks noChangeAspect="1"/>
          </p:cNvPicPr>
          <p:nvPr/>
        </p:nvPicPr>
        <p:blipFill>
          <a:blip r:embed="rId4"/>
          <a:srcRect/>
          <a:stretch>
            <a:fillRect/>
          </a:stretch>
        </p:blipFill>
        <p:spPr bwMode="auto">
          <a:xfrm>
            <a:off x="4913008" y="2778028"/>
            <a:ext cx="661987" cy="406400"/>
          </a:xfrm>
          <a:prstGeom prst="rect">
            <a:avLst/>
          </a:prstGeom>
          <a:noFill/>
          <a:ln w="9525">
            <a:noFill/>
            <a:miter lim="800000"/>
            <a:headEnd/>
            <a:tailEnd/>
          </a:ln>
        </p:spPr>
      </p:pic>
      <p:pic>
        <p:nvPicPr>
          <p:cNvPr id="13" name="Image 12"/>
          <p:cNvPicPr>
            <a:picLocks noChangeAspect="1"/>
          </p:cNvPicPr>
          <p:nvPr/>
        </p:nvPicPr>
        <p:blipFill>
          <a:blip r:embed="rId4"/>
          <a:srcRect/>
          <a:stretch>
            <a:fillRect/>
          </a:stretch>
        </p:blipFill>
        <p:spPr bwMode="auto">
          <a:xfrm>
            <a:off x="6121889" y="2857354"/>
            <a:ext cx="661987" cy="406400"/>
          </a:xfrm>
          <a:prstGeom prst="rect">
            <a:avLst/>
          </a:prstGeom>
          <a:noFill/>
          <a:ln w="9525">
            <a:noFill/>
            <a:miter lim="800000"/>
            <a:headEnd/>
            <a:tailEnd/>
          </a:ln>
        </p:spPr>
      </p:pic>
      <p:pic>
        <p:nvPicPr>
          <p:cNvPr id="14" name="Image 13"/>
          <p:cNvPicPr>
            <a:picLocks noChangeAspect="1"/>
          </p:cNvPicPr>
          <p:nvPr/>
        </p:nvPicPr>
        <p:blipFill>
          <a:blip r:embed="rId4"/>
          <a:srcRect/>
          <a:stretch>
            <a:fillRect/>
          </a:stretch>
        </p:blipFill>
        <p:spPr bwMode="auto">
          <a:xfrm>
            <a:off x="6601680" y="4555648"/>
            <a:ext cx="661987" cy="406400"/>
          </a:xfrm>
          <a:prstGeom prst="rect">
            <a:avLst/>
          </a:prstGeom>
          <a:noFill/>
          <a:ln w="9525">
            <a:noFill/>
            <a:miter lim="800000"/>
            <a:headEnd/>
            <a:tailEnd/>
          </a:ln>
        </p:spPr>
      </p:pic>
      <p:pic>
        <p:nvPicPr>
          <p:cNvPr id="15" name="Image 14"/>
          <p:cNvPicPr>
            <a:picLocks noChangeAspect="1"/>
          </p:cNvPicPr>
          <p:nvPr/>
        </p:nvPicPr>
        <p:blipFill>
          <a:blip r:embed="rId4"/>
          <a:srcRect/>
          <a:stretch>
            <a:fillRect/>
          </a:stretch>
        </p:blipFill>
        <p:spPr bwMode="auto">
          <a:xfrm>
            <a:off x="7747794" y="4565015"/>
            <a:ext cx="661987" cy="406400"/>
          </a:xfrm>
          <a:prstGeom prst="rect">
            <a:avLst/>
          </a:prstGeom>
          <a:noFill/>
          <a:ln w="9525">
            <a:noFill/>
            <a:miter lim="800000"/>
            <a:headEnd/>
            <a:tailEnd/>
          </a:ln>
        </p:spPr>
      </p:pic>
      <p:pic>
        <p:nvPicPr>
          <p:cNvPr id="16" name="Image 15"/>
          <p:cNvPicPr>
            <a:picLocks noChangeAspect="1"/>
          </p:cNvPicPr>
          <p:nvPr/>
        </p:nvPicPr>
        <p:blipFill>
          <a:blip r:embed="rId5"/>
          <a:srcRect/>
          <a:stretch>
            <a:fillRect/>
          </a:stretch>
        </p:blipFill>
        <p:spPr bwMode="auto">
          <a:xfrm>
            <a:off x="5547123" y="4504054"/>
            <a:ext cx="725488" cy="509587"/>
          </a:xfrm>
          <a:prstGeom prst="rect">
            <a:avLst/>
          </a:prstGeom>
          <a:noFill/>
          <a:ln w="9525">
            <a:noFill/>
            <a:miter lim="800000"/>
            <a:headEnd/>
            <a:tailEnd/>
          </a:ln>
        </p:spPr>
      </p:pic>
      <p:pic>
        <p:nvPicPr>
          <p:cNvPr id="4" name="Image 3"/>
          <p:cNvPicPr>
            <a:picLocks noChangeAspect="1"/>
          </p:cNvPicPr>
          <p:nvPr/>
        </p:nvPicPr>
        <p:blipFill>
          <a:blip r:embed="rId6"/>
          <a:srcRect/>
          <a:stretch>
            <a:fillRect/>
          </a:stretch>
        </p:blipFill>
        <p:spPr bwMode="auto">
          <a:xfrm>
            <a:off x="5687218" y="5162676"/>
            <a:ext cx="2722563" cy="309563"/>
          </a:xfrm>
          <a:prstGeom prst="rect">
            <a:avLst/>
          </a:prstGeom>
          <a:noFill/>
          <a:ln w="9525">
            <a:noFill/>
            <a:miter lim="800000"/>
            <a:headEnd/>
            <a:tailEnd/>
          </a:ln>
        </p:spPr>
      </p:pic>
      <p:graphicFrame>
        <p:nvGraphicFramePr>
          <p:cNvPr id="5" name="Tableau 6"/>
          <p:cNvGraphicFramePr>
            <a:graphicFrameLocks noGrp="1"/>
          </p:cNvGraphicFramePr>
          <p:nvPr>
            <p:extLst>
              <p:ext uri="{D42A27DB-BD31-4B8C-83A1-F6EECF244321}">
                <p14:modId xmlns:p14="http://schemas.microsoft.com/office/powerpoint/2010/main" val="77813335"/>
              </p:ext>
            </p:extLst>
          </p:nvPr>
        </p:nvGraphicFramePr>
        <p:xfrm>
          <a:off x="8620798" y="4370228"/>
          <a:ext cx="1676216" cy="370840"/>
        </p:xfrm>
        <a:graphic>
          <a:graphicData uri="http://schemas.openxmlformats.org/drawingml/2006/table">
            <a:tbl>
              <a:tblPr firstRow="1" bandRow="1">
                <a:tableStyleId>{5C22544A-7EE6-4342-B048-85BDC9FD1C3A}</a:tableStyleId>
              </a:tblPr>
              <a:tblGrid>
                <a:gridCol w="1676216">
                  <a:extLst>
                    <a:ext uri="{9D8B030D-6E8A-4147-A177-3AD203B41FA5}">
                      <a16:colId xmlns:a16="http://schemas.microsoft.com/office/drawing/2014/main" val="20000"/>
                    </a:ext>
                  </a:extLst>
                </a:gridCol>
              </a:tblGrid>
              <a:tr h="370840">
                <a:tc>
                  <a:txBody>
                    <a:bodyPr/>
                    <a:lstStyle/>
                    <a:p>
                      <a:r>
                        <a:rPr lang="fr-FR" sz="1800" dirty="0">
                          <a:solidFill>
                            <a:schemeClr val="tx1"/>
                          </a:solidFill>
                          <a:latin typeface="Arial" panose="020B0604020202020204" pitchFamily="34" charset="0"/>
                          <a:cs typeface="Arial" panose="020B0604020202020204" pitchFamily="34" charset="0"/>
                        </a:rPr>
                        <a:t>VL + 0,20 pt</a:t>
                      </a:r>
                    </a:p>
                  </a:txBody>
                  <a:tcPr>
                    <a:noFill/>
                  </a:tcP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473976268"/>
              </p:ext>
            </p:extLst>
          </p:nvPr>
        </p:nvGraphicFramePr>
        <p:xfrm>
          <a:off x="8620798" y="5286819"/>
          <a:ext cx="1676216" cy="370840"/>
        </p:xfrm>
        <a:graphic>
          <a:graphicData uri="http://schemas.openxmlformats.org/drawingml/2006/table">
            <a:tbl>
              <a:tblPr firstRow="1" bandRow="1">
                <a:tableStyleId>{5C22544A-7EE6-4342-B048-85BDC9FD1C3A}</a:tableStyleId>
              </a:tblPr>
              <a:tblGrid>
                <a:gridCol w="1676216">
                  <a:extLst>
                    <a:ext uri="{9D8B030D-6E8A-4147-A177-3AD203B41FA5}">
                      <a16:colId xmlns:a16="http://schemas.microsoft.com/office/drawing/2014/main" val="20000"/>
                    </a:ext>
                  </a:extLst>
                </a:gridCol>
              </a:tblGrid>
              <a:tr h="370840">
                <a:tc>
                  <a:txBody>
                    <a:bodyPr/>
                    <a:lstStyle/>
                    <a:p>
                      <a:r>
                        <a:rPr lang="fr-FR" sz="1800" dirty="0">
                          <a:solidFill>
                            <a:schemeClr val="tx1"/>
                          </a:solidFill>
                          <a:latin typeface="Arial" panose="020B0604020202020204" pitchFamily="34" charset="0"/>
                          <a:cs typeface="Arial" panose="020B0604020202020204" pitchFamily="34" charset="0"/>
                        </a:rPr>
                        <a:t>BS + 0,10 pt</a:t>
                      </a:r>
                    </a:p>
                  </a:txBody>
                  <a:tcPr>
                    <a:noFill/>
                  </a:tcPr>
                </a:tc>
                <a:extLst>
                  <a:ext uri="{0D108BD9-81ED-4DB2-BD59-A6C34878D82A}">
                    <a16:rowId xmlns:a16="http://schemas.microsoft.com/office/drawing/2014/main" val="10000"/>
                  </a:ext>
                </a:extLst>
              </a:tr>
            </a:tbl>
          </a:graphicData>
        </a:graphic>
      </p:graphicFrame>
      <p:pic>
        <p:nvPicPr>
          <p:cNvPr id="8" name="Image 7"/>
          <p:cNvPicPr>
            <a:picLocks noChangeAspect="1"/>
          </p:cNvPicPr>
          <p:nvPr/>
        </p:nvPicPr>
        <p:blipFill>
          <a:blip r:embed="rId7"/>
          <a:srcRect/>
          <a:stretch>
            <a:fillRect/>
          </a:stretch>
        </p:blipFill>
        <p:spPr bwMode="auto">
          <a:xfrm>
            <a:off x="5648903" y="4263273"/>
            <a:ext cx="1931987" cy="168275"/>
          </a:xfrm>
          <a:prstGeom prst="rect">
            <a:avLst/>
          </a:prstGeom>
          <a:noFill/>
          <a:ln w="9525">
            <a:noFill/>
            <a:miter lim="800000"/>
            <a:headEnd/>
            <a:tailEnd/>
          </a:ln>
        </p:spPr>
      </p:pic>
      <p:pic>
        <p:nvPicPr>
          <p:cNvPr id="6" name="Image 5">
            <a:extLst>
              <a:ext uri="{FF2B5EF4-FFF2-40B4-BE49-F238E27FC236}">
                <a16:creationId xmlns:a16="http://schemas.microsoft.com/office/drawing/2014/main" id="{EAF3BC68-E83B-389F-F66F-289D49AC1489}"/>
              </a:ext>
            </a:extLst>
          </p:cNvPr>
          <p:cNvPicPr>
            <a:picLocks noChangeAspect="1"/>
          </p:cNvPicPr>
          <p:nvPr/>
        </p:nvPicPr>
        <p:blipFill>
          <a:blip r:embed="rId8"/>
          <a:srcRect/>
          <a:stretch>
            <a:fillRect/>
          </a:stretch>
        </p:blipFill>
        <p:spPr bwMode="auto">
          <a:xfrm>
            <a:off x="8715375" y="517526"/>
            <a:ext cx="1393208" cy="761999"/>
          </a:xfrm>
          <a:prstGeom prst="rect">
            <a:avLst/>
          </a:prstGeom>
          <a:noFill/>
          <a:ln w="9525">
            <a:noFill/>
            <a:miter lim="800000"/>
            <a:headEnd/>
            <a:tailEnd/>
          </a:ln>
        </p:spPr>
      </p:pic>
      <p:pic>
        <p:nvPicPr>
          <p:cNvPr id="10" name="Image 9">
            <a:extLst>
              <a:ext uri="{FF2B5EF4-FFF2-40B4-BE49-F238E27FC236}">
                <a16:creationId xmlns:a16="http://schemas.microsoft.com/office/drawing/2014/main" id="{E48200ED-8353-85DA-4DCB-D083BA571462}"/>
              </a:ext>
            </a:extLst>
          </p:cNvPr>
          <p:cNvPicPr>
            <a:picLocks noChangeAspect="1"/>
          </p:cNvPicPr>
          <p:nvPr/>
        </p:nvPicPr>
        <p:blipFill>
          <a:blip r:embed="rId7"/>
          <a:srcRect/>
          <a:stretch>
            <a:fillRect/>
          </a:stretch>
        </p:blipFill>
        <p:spPr bwMode="auto">
          <a:xfrm>
            <a:off x="6562570" y="4409461"/>
            <a:ext cx="1931987" cy="168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Valorisation de la note</a:t>
            </a:r>
            <a:r>
              <a:rPr lang="fr-FR" altLang="fr-FR" sz="2800" dirty="0">
                <a:solidFill>
                  <a:schemeClr val="bg1"/>
                </a:solidFill>
                <a:latin typeface="Arial" panose="020B0604020202020204" pitchFamily="34" charset="0"/>
                <a:cs typeface="Arial" panose="020B0604020202020204" pitchFamily="34" charset="0"/>
              </a:rPr>
              <a:t> D   </a:t>
            </a:r>
            <a:r>
              <a:rPr lang="fr-FR" altLang="fr-FR" sz="2400" i="1" dirty="0">
                <a:solidFill>
                  <a:schemeClr val="tx1"/>
                </a:solidFill>
                <a:latin typeface="Arial" panose="020B0604020202020204" pitchFamily="34" charset="0"/>
                <a:cs typeface="Arial" panose="020B0604020202020204" pitchFamily="34" charset="0"/>
              </a:rPr>
              <a:t>aménagement </a:t>
            </a:r>
            <a:r>
              <a:rPr lang="fr-FR" altLang="fr-FR" sz="2400" i="1" dirty="0" err="1">
                <a:solidFill>
                  <a:schemeClr val="tx1"/>
                </a:solidFill>
                <a:latin typeface="Arial" panose="020B0604020202020204" pitchFamily="34" charset="0"/>
                <a:cs typeface="Arial" panose="020B0604020202020204" pitchFamily="34" charset="0"/>
              </a:rPr>
              <a:t>FSCf</a:t>
            </a:r>
            <a:endParaRPr lang="fr-FR" sz="2800" i="1" cap="none" dirty="0">
              <a:solidFill>
                <a:schemeClr val="tx1"/>
              </a:solidFill>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108519773"/>
              </p:ext>
            </p:extLst>
          </p:nvPr>
        </p:nvGraphicFramePr>
        <p:xfrm>
          <a:off x="465138" y="2236788"/>
          <a:ext cx="9767251" cy="2264312"/>
        </p:xfrm>
        <a:graphic>
          <a:graphicData uri="http://schemas.openxmlformats.org/drawingml/2006/table">
            <a:tbl>
              <a:tblPr firstRow="1" bandRow="1">
                <a:tableStyleId>{5C22544A-7EE6-4342-B048-85BDC9FD1C3A}</a:tableStyleId>
              </a:tblPr>
              <a:tblGrid>
                <a:gridCol w="3011487">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50364">
                  <a:extLst>
                    <a:ext uri="{9D8B030D-6E8A-4147-A177-3AD203B41FA5}">
                      <a16:colId xmlns:a16="http://schemas.microsoft.com/office/drawing/2014/main" val="20004"/>
                    </a:ext>
                  </a:extLst>
                </a:gridCol>
              </a:tblGrid>
              <a:tr h="516157">
                <a:tc rowSpan="2">
                  <a:txBody>
                    <a:bodyPr/>
                    <a:lstStyle/>
                    <a:p>
                      <a:pPr algn="ctr"/>
                      <a:endParaRPr lang="fr-FR" sz="2000" dirty="0">
                        <a:solidFill>
                          <a:schemeClr val="tx1"/>
                        </a:solidFill>
                        <a:latin typeface="Arial" panose="020B0604020202020204" pitchFamily="34" charset="0"/>
                        <a:cs typeface="Arial" panose="020B0604020202020204" pitchFamily="34" charset="0"/>
                      </a:endParaRPr>
                    </a:p>
                    <a:p>
                      <a:pPr algn="ctr"/>
                      <a:r>
                        <a:rPr lang="fr-FR" sz="2000" dirty="0">
                          <a:solidFill>
                            <a:schemeClr val="tx1"/>
                          </a:solidFill>
                          <a:latin typeface="Arial" panose="020B0604020202020204" pitchFamily="34" charset="0"/>
                          <a:cs typeface="Arial" panose="020B0604020202020204" pitchFamily="34" charset="0"/>
                        </a:rPr>
                        <a:t>Valorisation</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+ 0,30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+ 0,60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+ 0,90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+ 1,20 Pt</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0"/>
                  </a:ext>
                </a:extLst>
              </a:tr>
              <a:tr h="516157">
                <a:tc vMerge="1">
                  <a:txBody>
                    <a:bodyPr/>
                    <a:lstStyle/>
                    <a:p>
                      <a:endParaRPr lang="fr-FR"/>
                    </a:p>
                  </a:txBody>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1159637">
                <a:tc>
                  <a:txBody>
                    <a:bodyPr/>
                    <a:lstStyle/>
                    <a:p>
                      <a:pPr algn="ctr"/>
                      <a:endParaRPr lang="fr-FR" sz="16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Poutre</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3,1 à 3,40</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3,50</a:t>
                      </a:r>
                      <a:r>
                        <a:rPr lang="fr-FR" sz="2000" baseline="0" dirty="0">
                          <a:latin typeface="Arial" panose="020B0604020202020204" pitchFamily="34" charset="0"/>
                          <a:cs typeface="Arial" panose="020B0604020202020204" pitchFamily="34" charset="0"/>
                        </a:rPr>
                        <a:t> à 3,90</a:t>
                      </a:r>
                      <a:endParaRPr lang="fr-FR" sz="2000" dirty="0">
                        <a:latin typeface="Arial" panose="020B0604020202020204" pitchFamily="34" charset="0"/>
                        <a:cs typeface="Arial" panose="020B0604020202020204" pitchFamily="34" charset="0"/>
                      </a:endParaRP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4,00 à 4,40</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4,50 et +</a:t>
                      </a:r>
                    </a:p>
                  </a:txBody>
                  <a:tcPr marL="106886" marR="106886" marT="50419" marB="50419">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4" name="Image 5">
            <a:extLst>
              <a:ext uri="{FF2B5EF4-FFF2-40B4-BE49-F238E27FC236}">
                <a16:creationId xmlns:a16="http://schemas.microsoft.com/office/drawing/2014/main" id="{071897EF-838F-17A8-D365-F4A775682C2B}"/>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 : durée du mouvement</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bwMode="auto">
          <a:xfrm>
            <a:off x="468313" y="1640812"/>
            <a:ext cx="9791700" cy="4036507"/>
          </a:xfrm>
          <a:prstGeom prst="rect">
            <a:avLst/>
          </a:prstGeom>
          <a:noFill/>
          <a:ln w="9525">
            <a:noFill/>
            <a:miter lim="800000"/>
            <a:headEnd/>
            <a:tailEnd/>
          </a:ln>
        </p:spPr>
        <p:txBody>
          <a:bodyPr lIns="104287" tIns="52144" rIns="104287" bIns="52144"/>
          <a:lstStyle/>
          <a:p>
            <a:pPr marL="180975" indent="-180975">
              <a:lnSpc>
                <a:spcPct val="80000"/>
              </a:lnSpc>
              <a:spcBef>
                <a:spcPts val="913"/>
              </a:spcBef>
              <a:buFont typeface="Arial" charset="0"/>
              <a:buChar char="•"/>
            </a:pPr>
            <a:r>
              <a:rPr lang="fr-FR" sz="2000" dirty="0">
                <a:latin typeface="Arial" panose="020B0604020202020204" pitchFamily="34" charset="0"/>
                <a:cs typeface="Arial" panose="020B0604020202020204" pitchFamily="34" charset="0"/>
              </a:rPr>
              <a:t>Durée de l’exercice : 1min30 max. Le chronomètre est déclenché quand la gymnaste prend appel sur le tremplin ou le tapis.</a:t>
            </a:r>
          </a:p>
          <a:p>
            <a:pPr marL="180975" indent="-180975">
              <a:lnSpc>
                <a:spcPct val="80000"/>
              </a:lnSpc>
              <a:spcBef>
                <a:spcPts val="913"/>
              </a:spcBef>
              <a:buFont typeface="Arial" charset="0"/>
              <a:buChar char="•"/>
            </a:pPr>
            <a:endParaRPr lang="fr-FR" sz="800" dirty="0">
              <a:latin typeface="Arial" panose="020B0604020202020204" pitchFamily="34" charset="0"/>
              <a:cs typeface="Arial" panose="020B0604020202020204" pitchFamily="34" charset="0"/>
            </a:endParaRPr>
          </a:p>
          <a:p>
            <a:pPr marL="180975" indent="-180975">
              <a:lnSpc>
                <a:spcPct val="80000"/>
              </a:lnSpc>
              <a:spcBef>
                <a:spcPts val="913"/>
              </a:spcBef>
              <a:buFont typeface="Arial" charset="0"/>
              <a:buChar char="•"/>
            </a:pPr>
            <a:r>
              <a:rPr lang="fr-FR" sz="2000" dirty="0">
                <a:latin typeface="Arial" panose="020B0604020202020204" pitchFamily="34" charset="0"/>
                <a:cs typeface="Arial" panose="020B0604020202020204" pitchFamily="34" charset="0"/>
              </a:rPr>
              <a:t>10 secs avant 1min30 et à la fin du temps maximum, un signal sonore avertit la gymnaste qu’elle doit terminer son exercice.</a:t>
            </a:r>
          </a:p>
          <a:p>
            <a:pPr marL="180975" indent="-180975">
              <a:lnSpc>
                <a:spcPct val="80000"/>
              </a:lnSpc>
              <a:spcBef>
                <a:spcPts val="913"/>
              </a:spcBef>
              <a:buFont typeface="Arial" charset="0"/>
              <a:buChar char="•"/>
            </a:pPr>
            <a:endParaRPr lang="fr-FR" sz="800" dirty="0">
              <a:latin typeface="Arial" panose="020B0604020202020204" pitchFamily="34" charset="0"/>
              <a:cs typeface="Arial" panose="020B0604020202020204" pitchFamily="34" charset="0"/>
            </a:endParaRPr>
          </a:p>
          <a:p>
            <a:pPr marL="180975" indent="-180975">
              <a:lnSpc>
                <a:spcPct val="80000"/>
              </a:lnSpc>
              <a:spcBef>
                <a:spcPts val="913"/>
              </a:spcBef>
              <a:buFont typeface="Arial" charset="0"/>
              <a:buChar char="•"/>
            </a:pPr>
            <a:r>
              <a:rPr lang="fr-FR" sz="2000" dirty="0">
                <a:latin typeface="Arial" panose="020B0604020202020204" pitchFamily="34" charset="0"/>
                <a:cs typeface="Arial" panose="020B0604020202020204" pitchFamily="34" charset="0"/>
              </a:rPr>
              <a:t>Si la réception de la sortie est exécutée pendant le 2</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signal sonore, pas de déduction.</a:t>
            </a:r>
          </a:p>
          <a:p>
            <a:pPr marL="180975" indent="-180975">
              <a:lnSpc>
                <a:spcPct val="80000"/>
              </a:lnSpc>
              <a:spcBef>
                <a:spcPts val="913"/>
              </a:spcBef>
              <a:buFont typeface="Arial" charset="0"/>
              <a:buChar char="•"/>
            </a:pPr>
            <a:endParaRPr lang="fr-FR" sz="800" dirty="0">
              <a:latin typeface="Arial" panose="020B0604020202020204" pitchFamily="34" charset="0"/>
              <a:cs typeface="Arial" panose="020B0604020202020204" pitchFamily="34" charset="0"/>
            </a:endParaRPr>
          </a:p>
          <a:p>
            <a:pPr marL="180975" indent="-180975">
              <a:lnSpc>
                <a:spcPct val="80000"/>
              </a:lnSpc>
              <a:spcBef>
                <a:spcPts val="913"/>
              </a:spcBef>
              <a:buFont typeface="Arial" charset="0"/>
              <a:buChar char="•"/>
            </a:pPr>
            <a:r>
              <a:rPr lang="fr-FR" sz="2000" dirty="0">
                <a:latin typeface="Arial" panose="020B0604020202020204" pitchFamily="34" charset="0"/>
                <a:cs typeface="Arial" panose="020B0604020202020204" pitchFamily="34" charset="0"/>
              </a:rPr>
              <a:t>Si la réception est après le 2</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signal sonore, une déduction </a:t>
            </a:r>
            <a:r>
              <a:rPr lang="fr-FR" sz="2000" dirty="0">
                <a:solidFill>
                  <a:schemeClr val="accent1">
                    <a:lumMod val="75000"/>
                  </a:schemeClr>
                </a:solidFill>
                <a:latin typeface="Arial" panose="020B0604020202020204" pitchFamily="34" charset="0"/>
                <a:cs typeface="Arial" panose="020B0604020202020204" pitchFamily="34" charset="0"/>
              </a:rPr>
              <a:t>de 0.10 pt par le jury D sur la note finale </a:t>
            </a:r>
            <a:r>
              <a:rPr lang="fr-FR" sz="2000" dirty="0">
                <a:latin typeface="Arial" panose="020B0604020202020204" pitchFamily="34" charset="0"/>
                <a:cs typeface="Arial" panose="020B0604020202020204" pitchFamily="34" charset="0"/>
              </a:rPr>
              <a:t>pour dépassement de temps est appliquée (au-delà de 1min31). </a:t>
            </a:r>
          </a:p>
          <a:p>
            <a:pPr marL="180975" indent="-180975">
              <a:lnSpc>
                <a:spcPct val="80000"/>
              </a:lnSpc>
              <a:spcBef>
                <a:spcPts val="913"/>
              </a:spcBef>
              <a:buFont typeface="Arial" charset="0"/>
              <a:buChar char="•"/>
            </a:pPr>
            <a:endParaRPr lang="fr-FR" sz="800" dirty="0">
              <a:latin typeface="Arial" panose="020B0604020202020204" pitchFamily="34" charset="0"/>
              <a:cs typeface="Arial" panose="020B0604020202020204" pitchFamily="34" charset="0"/>
            </a:endParaRPr>
          </a:p>
          <a:p>
            <a:pPr marL="180975" indent="-180975">
              <a:lnSpc>
                <a:spcPct val="80000"/>
              </a:lnSpc>
              <a:spcBef>
                <a:spcPts val="913"/>
              </a:spcBef>
              <a:buFont typeface="Arial" charset="0"/>
              <a:buChar char="•"/>
            </a:pPr>
            <a:r>
              <a:rPr lang="fr-FR" sz="2000" dirty="0">
                <a:latin typeface="Arial" panose="020B0604020202020204" pitchFamily="34" charset="0"/>
                <a:cs typeface="Arial" panose="020B0604020202020204" pitchFamily="34" charset="0"/>
              </a:rPr>
              <a:t>Les éléments exécutés après la limite des 1mn30 seront reconnus par le Jury D et le Jury E.</a:t>
            </a:r>
          </a:p>
        </p:txBody>
      </p:sp>
      <p:pic>
        <p:nvPicPr>
          <p:cNvPr id="4" name="Image 5">
            <a:extLst>
              <a:ext uri="{FF2B5EF4-FFF2-40B4-BE49-F238E27FC236}">
                <a16:creationId xmlns:a16="http://schemas.microsoft.com/office/drawing/2014/main" id="{76576A4A-3736-693F-4D5E-D6EFB6953604}"/>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 : durée du mouvement</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bwMode="auto">
          <a:xfrm>
            <a:off x="468313" y="1376364"/>
            <a:ext cx="9791700" cy="4311004"/>
          </a:xfrm>
          <a:prstGeom prst="rect">
            <a:avLst/>
          </a:prstGeom>
          <a:noFill/>
          <a:ln w="9525">
            <a:noFill/>
            <a:miter lim="800000"/>
            <a:headEnd/>
            <a:tailEnd/>
          </a:ln>
        </p:spPr>
        <p:txBody>
          <a:bodyPr lIns="104287" tIns="52144" rIns="104287" bIns="52144"/>
          <a:lstStyle/>
          <a:p>
            <a:pPr marL="180975" indent="-180975">
              <a:spcBef>
                <a:spcPts val="913"/>
              </a:spcBef>
              <a:buFont typeface="Arial" charset="0"/>
              <a:buChar char="•"/>
            </a:pPr>
            <a:r>
              <a:rPr lang="fr-FR" sz="1800" dirty="0"/>
              <a:t>Lors d’une chute de l’agrès un temps d’arrêt de 10 secondes est autorisé.</a:t>
            </a:r>
          </a:p>
          <a:p>
            <a:pPr marL="180975" indent="-180975">
              <a:spcBef>
                <a:spcPts val="913"/>
              </a:spcBef>
              <a:buFont typeface="Arial" charset="0"/>
              <a:buChar char="•"/>
            </a:pPr>
            <a:r>
              <a:rPr lang="fr-FR" sz="1800" b="1" i="1" dirty="0">
                <a:solidFill>
                  <a:schemeClr val="accent1">
                    <a:lumMod val="75000"/>
                  </a:schemeClr>
                </a:solidFill>
              </a:rPr>
              <a:t>Si la gymnaste dépasse le temps alloué une </a:t>
            </a:r>
            <a:r>
              <a:rPr lang="fr-FR" sz="1800" b="1" i="1" u="sng" dirty="0">
                <a:solidFill>
                  <a:schemeClr val="accent1">
                    <a:lumMod val="75000"/>
                  </a:schemeClr>
                </a:solidFill>
              </a:rPr>
              <a:t>déduction de 0,30 Pt sur la note finale </a:t>
            </a:r>
            <a:r>
              <a:rPr lang="fr-FR" sz="1800" b="1" i="1" dirty="0">
                <a:solidFill>
                  <a:schemeClr val="accent1">
                    <a:lumMod val="75000"/>
                  </a:schemeClr>
                </a:solidFill>
              </a:rPr>
              <a:t>sera appliquée. Si la gymnaste n’a pas recommencé son exercice dans les 60 secondes, l’exercice est considéré comme terminé.</a:t>
            </a:r>
          </a:p>
          <a:p>
            <a:pPr marL="180975" indent="-180975">
              <a:spcBef>
                <a:spcPts val="913"/>
              </a:spcBef>
              <a:buFont typeface="Arial" charset="0"/>
              <a:buChar char="•"/>
            </a:pPr>
            <a:r>
              <a:rPr lang="fr-FR" sz="1800" dirty="0"/>
              <a:t>Le chronométrage commence lorsque la gymnaste, après la chute, s’est relevée sur ses pieds. </a:t>
            </a:r>
            <a:r>
              <a:rPr lang="fr-fr" sz="1800" dirty="0">
                <a:cs typeface="Arial" pitchFamily="2" charset="0"/>
              </a:rPr>
              <a:t>L</a:t>
            </a:r>
            <a:r>
              <a:rPr lang="fr-fr" sz="1800" dirty="0">
                <a:ea typeface="Arial" pitchFamily="2" charset="0"/>
                <a:cs typeface="Arial" pitchFamily="2" charset="0"/>
              </a:rPr>
              <a:t>a gym </a:t>
            </a:r>
            <a:r>
              <a:rPr lang="fr-fr" sz="1800" u="sng" dirty="0">
                <a:solidFill>
                  <a:schemeClr val="accent1">
                    <a:lumMod val="75000"/>
                  </a:schemeClr>
                </a:solidFill>
                <a:ea typeface="Arial" pitchFamily="2" charset="0"/>
                <a:cs typeface="Arial" pitchFamily="2" charset="0"/>
              </a:rPr>
              <a:t>doit s’abstenir de rester </a:t>
            </a:r>
            <a:r>
              <a:rPr lang="fr-fr" sz="1800" b="1" u="sng" dirty="0">
                <a:solidFill>
                  <a:schemeClr val="accent1">
                    <a:lumMod val="75000"/>
                  </a:schemeClr>
                </a:solidFill>
                <a:ea typeface="Arial" pitchFamily="2" charset="0"/>
                <a:cs typeface="Arial" pitchFamily="2" charset="0"/>
              </a:rPr>
              <a:t>intentionnellement</a:t>
            </a:r>
            <a:r>
              <a:rPr lang="fr-fr" sz="1800" u="sng" dirty="0">
                <a:solidFill>
                  <a:schemeClr val="accent1">
                    <a:lumMod val="75000"/>
                  </a:schemeClr>
                </a:solidFill>
                <a:ea typeface="Arial" pitchFamily="2" charset="0"/>
                <a:cs typeface="Arial" pitchFamily="2" charset="0"/>
              </a:rPr>
              <a:t> </a:t>
            </a:r>
            <a:r>
              <a:rPr lang="fr-fr" sz="1800" dirty="0">
                <a:ea typeface="Arial" pitchFamily="2" charset="0"/>
                <a:cs typeface="Arial" pitchFamily="2" charset="0"/>
              </a:rPr>
              <a:t>à terre afin d’éviter le décompte du temps de chute. On prévient la gymnaste quand on commence à chronométrer.</a:t>
            </a:r>
            <a:endParaRPr lang="fr-FR" sz="1800" dirty="0"/>
          </a:p>
          <a:p>
            <a:pPr marL="180975" indent="-180975">
              <a:spcBef>
                <a:spcPts val="688"/>
              </a:spcBef>
              <a:spcAft>
                <a:spcPts val="688"/>
              </a:spcAft>
              <a:buFont typeface="Arial" charset="0"/>
              <a:buChar char="•"/>
            </a:pPr>
            <a:r>
              <a:rPr lang="fr-FR" sz="1800" dirty="0"/>
              <a:t>Le temps de chute se termine quand la gymnaste prend appel sur le tapis pour remonter sur la poutre</a:t>
            </a:r>
            <a:r>
              <a:rPr lang="fr-FR" sz="1800" dirty="0">
                <a:latin typeface="+mn-lt"/>
              </a:rPr>
              <a:t>. </a:t>
            </a:r>
            <a:r>
              <a:rPr lang="fr-FR" sz="1800" dirty="0"/>
              <a:t>Le chronométrage du mouvement reprend lorsque la gymnaste est remontée sur la poutre et exécute son 1</a:t>
            </a:r>
            <a:r>
              <a:rPr lang="fr-FR" sz="1800" baseline="30000" dirty="0"/>
              <a:t>er</a:t>
            </a:r>
            <a:r>
              <a:rPr lang="fr-FR" sz="1800" dirty="0"/>
              <a:t> mouvement pour continuer l’exercice.</a:t>
            </a:r>
          </a:p>
          <a:p>
            <a:pPr marL="180975" indent="-180975">
              <a:spcBef>
                <a:spcPts val="688"/>
              </a:spcBef>
              <a:spcAft>
                <a:spcPts val="688"/>
              </a:spcAft>
              <a:buFont typeface="Arial" charset="0"/>
              <a:buChar char="•"/>
            </a:pPr>
            <a:r>
              <a:rPr lang="fr-FR" sz="1800" dirty="0"/>
              <a:t>La durée du temps de chute est chronométrée à part et n’entre pas dans le calcul du temps total de l’exercice. </a:t>
            </a:r>
          </a:p>
          <a:p>
            <a:pPr marL="180975" indent="-180975">
              <a:spcBef>
                <a:spcPts val="688"/>
              </a:spcBef>
              <a:spcAft>
                <a:spcPts val="688"/>
              </a:spcAft>
              <a:buFont typeface="Arial" charset="0"/>
              <a:buChar char="•"/>
            </a:pPr>
            <a:endParaRPr lang="fr-FR" sz="1800" dirty="0"/>
          </a:p>
        </p:txBody>
      </p:sp>
      <p:pic>
        <p:nvPicPr>
          <p:cNvPr id="4" name="Image 5">
            <a:extLst>
              <a:ext uri="{FF2B5EF4-FFF2-40B4-BE49-F238E27FC236}">
                <a16:creationId xmlns:a16="http://schemas.microsoft.com/office/drawing/2014/main" id="{E121D248-EF3B-2017-B435-9BCB7C97A832}"/>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 : entrée     </a:t>
            </a:r>
            <a:r>
              <a:rPr lang="fr-FR" altLang="fr-FR" sz="2800" i="1" cap="none" dirty="0">
                <a:solidFill>
                  <a:schemeClr val="tx1"/>
                </a:solidFill>
                <a:latin typeface="Arial" panose="020B0604020202020204" pitchFamily="34" charset="0"/>
                <a:cs typeface="Arial" panose="020B0604020202020204" pitchFamily="34" charset="0"/>
              </a:rPr>
              <a:t>Aménagement FSCF</a:t>
            </a:r>
            <a:endParaRPr lang="fr-FR" sz="2800" i="1" cap="none" dirty="0">
              <a:solidFill>
                <a:schemeClr val="tx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468313" y="1398588"/>
            <a:ext cx="9791700" cy="6035675"/>
          </a:xfrm>
          <a:prstGeom prst="rect">
            <a:avLst/>
          </a:prstGeom>
        </p:spPr>
        <p:txBody>
          <a:bodyPr lIns="104287" tIns="52144" rIns="104287" bIns="52144"/>
          <a:lstStyle/>
          <a:p>
            <a:pPr defTabSz="446088">
              <a:lnSpc>
                <a:spcPct val="70000"/>
              </a:lnSpc>
              <a:spcBef>
                <a:spcPct val="20000"/>
              </a:spcBef>
              <a:buFont typeface="Arial" charset="0"/>
              <a:buNone/>
            </a:pPr>
            <a:endParaRPr lang="fr-FR" sz="2000" dirty="0">
              <a:cs typeface="Times New Roman" pitchFamily="18" charset="0"/>
            </a:endParaRPr>
          </a:p>
          <a:p>
            <a:pPr defTabSz="446088">
              <a:lnSpc>
                <a:spcPct val="70000"/>
              </a:lnSpc>
              <a:spcBef>
                <a:spcPct val="20000"/>
              </a:spcBef>
              <a:buFont typeface="Arial" charset="0"/>
              <a:buNone/>
            </a:pPr>
            <a:r>
              <a:rPr lang="fr-FR" sz="2200" dirty="0">
                <a:cs typeface="Times New Roman" pitchFamily="18" charset="0"/>
              </a:rPr>
              <a:t>Si la gymnaste, lors de son premier essai, touche le tremplin ou la poutre :</a:t>
            </a:r>
          </a:p>
          <a:p>
            <a:pPr defTabSz="446088">
              <a:lnSpc>
                <a:spcPct val="70000"/>
              </a:lnSpc>
              <a:spcBef>
                <a:spcPct val="20000"/>
              </a:spcBef>
              <a:buFont typeface="Arial" charset="0"/>
              <a:buNone/>
            </a:pPr>
            <a:endParaRPr lang="fr-FR" sz="2200" dirty="0">
              <a:cs typeface="Times New Roman" pitchFamily="18" charset="0"/>
            </a:endParaRPr>
          </a:p>
          <a:p>
            <a:pPr marL="342900" lvl="2" indent="-342900" defTabSz="446088">
              <a:lnSpc>
                <a:spcPct val="70000"/>
              </a:lnSpc>
              <a:spcBef>
                <a:spcPct val="20000"/>
              </a:spcBef>
              <a:buFont typeface="Arial" charset="0"/>
              <a:buChar char="•"/>
            </a:pPr>
            <a:r>
              <a:rPr lang="fr-FR" sz="2200" dirty="0">
                <a:cs typeface="Times New Roman" pitchFamily="18" charset="0"/>
              </a:rPr>
              <a:t>Déduction de 1,00 Pt (E)</a:t>
            </a:r>
          </a:p>
          <a:p>
            <a:pPr marL="342900" lvl="2" indent="-342900" defTabSz="446088">
              <a:lnSpc>
                <a:spcPct val="70000"/>
              </a:lnSpc>
              <a:spcBef>
                <a:spcPct val="20000"/>
              </a:spcBef>
              <a:buFont typeface="Arial" charset="0"/>
              <a:buChar char="•"/>
            </a:pPr>
            <a:r>
              <a:rPr lang="fr-FR" sz="2200" dirty="0">
                <a:cs typeface="Times New Roman" pitchFamily="18" charset="0"/>
              </a:rPr>
              <a:t>Elle doit commencer son exercice.</a:t>
            </a:r>
          </a:p>
          <a:p>
            <a:pPr marL="342900" lvl="2" indent="-342900" defTabSz="446088">
              <a:lnSpc>
                <a:spcPct val="70000"/>
              </a:lnSpc>
              <a:spcBef>
                <a:spcPct val="20000"/>
              </a:spcBef>
              <a:buFont typeface="Arial" charset="0"/>
              <a:buChar char="•"/>
            </a:pPr>
            <a:r>
              <a:rPr lang="fr-FR" sz="2200" dirty="0">
                <a:cs typeface="Times New Roman" pitchFamily="18" charset="0"/>
              </a:rPr>
              <a:t>L’entrée ne recevra pas de valeur.</a:t>
            </a:r>
          </a:p>
          <a:p>
            <a:pPr marL="342900" lvl="2" indent="-342900" defTabSz="446088">
              <a:lnSpc>
                <a:spcPct val="70000"/>
              </a:lnSpc>
              <a:spcBef>
                <a:spcPct val="20000"/>
              </a:spcBef>
              <a:buFont typeface="Arial" charset="0"/>
              <a:buChar char="•"/>
            </a:pPr>
            <a:r>
              <a:rPr lang="fr-FR" sz="2200" dirty="0">
                <a:cs typeface="Times New Roman" pitchFamily="18" charset="0"/>
              </a:rPr>
              <a:t>Une déduction pour « entrée sans VD» sera appliquée (-0,1 E).</a:t>
            </a:r>
          </a:p>
          <a:p>
            <a:pPr marL="342900" lvl="2" indent="-342900" defTabSz="446088">
              <a:lnSpc>
                <a:spcPct val="70000"/>
              </a:lnSpc>
              <a:spcBef>
                <a:spcPct val="20000"/>
              </a:spcBef>
              <a:buFont typeface="Arial" charset="0"/>
              <a:buChar char="•"/>
            </a:pPr>
            <a:endParaRPr lang="fr-FR" sz="2200" dirty="0">
              <a:cs typeface="Times New Roman" pitchFamily="18" charset="0"/>
            </a:endParaRPr>
          </a:p>
          <a:p>
            <a:pPr marL="342900" lvl="2" indent="-342900" defTabSz="446088">
              <a:lnSpc>
                <a:spcPct val="70000"/>
              </a:lnSpc>
              <a:spcBef>
                <a:spcPct val="20000"/>
              </a:spcBef>
              <a:buFont typeface="Arial" charset="0"/>
              <a:buChar char="•"/>
            </a:pPr>
            <a:endParaRPr lang="fr-FR" sz="2200" dirty="0">
              <a:cs typeface="Times New Roman" pitchFamily="18" charset="0"/>
            </a:endParaRPr>
          </a:p>
          <a:p>
            <a:pPr marL="342900" lvl="2" indent="-342900" defTabSz="446088">
              <a:lnSpc>
                <a:spcPct val="70000"/>
              </a:lnSpc>
              <a:spcBef>
                <a:spcPct val="20000"/>
              </a:spcBef>
              <a:buFont typeface="Arial" charset="0"/>
              <a:buNone/>
            </a:pPr>
            <a:endParaRPr lang="fr-FR" sz="2200" dirty="0">
              <a:cs typeface="Times New Roman" pitchFamily="18" charset="0"/>
            </a:endParaRPr>
          </a:p>
          <a:p>
            <a:pPr defTabSz="446088">
              <a:lnSpc>
                <a:spcPct val="70000"/>
              </a:lnSpc>
              <a:spcBef>
                <a:spcPct val="20000"/>
              </a:spcBef>
              <a:buFont typeface="Arial" charset="0"/>
              <a:buNone/>
            </a:pPr>
            <a:r>
              <a:rPr lang="fr-FR" sz="2200" dirty="0">
                <a:cs typeface="Times New Roman" pitchFamily="18" charset="0"/>
              </a:rPr>
              <a:t>Un 2</a:t>
            </a:r>
            <a:r>
              <a:rPr lang="fr-FR" sz="2200" baseline="30000" dirty="0">
                <a:cs typeface="Times New Roman" pitchFamily="18" charset="0"/>
              </a:rPr>
              <a:t>ème</a:t>
            </a:r>
            <a:r>
              <a:rPr lang="fr-FR" sz="2200" dirty="0">
                <a:cs typeface="Times New Roman" pitchFamily="18" charset="0"/>
              </a:rPr>
              <a:t> essai est autorisé pour l’entrée </a:t>
            </a:r>
            <a:r>
              <a:rPr lang="fr-FR" sz="2200" b="1" dirty="0">
                <a:solidFill>
                  <a:srgbClr val="E2007A"/>
                </a:solidFill>
                <a:cs typeface="Times New Roman" pitchFamily="18" charset="0"/>
              </a:rPr>
              <a:t>(Sans pénalité)</a:t>
            </a:r>
            <a:r>
              <a:rPr lang="fr-FR" sz="2200" dirty="0">
                <a:solidFill>
                  <a:srgbClr val="E2007A"/>
                </a:solidFill>
                <a:cs typeface="Times New Roman" pitchFamily="18" charset="0"/>
              </a:rPr>
              <a:t> </a:t>
            </a:r>
            <a:r>
              <a:rPr lang="fr-FR" sz="2200" b="1" dirty="0">
                <a:cs typeface="Times New Roman" pitchFamily="18" charset="0"/>
              </a:rPr>
              <a:t>si</a:t>
            </a:r>
            <a:r>
              <a:rPr lang="fr-FR" sz="2200" dirty="0">
                <a:cs typeface="Times New Roman" pitchFamily="18" charset="0"/>
              </a:rPr>
              <a:t> la gymnaste n’a pas touché le tremplin ou la poutre.</a:t>
            </a:r>
          </a:p>
          <a:p>
            <a:pPr defTabSz="446088">
              <a:lnSpc>
                <a:spcPct val="70000"/>
              </a:lnSpc>
              <a:spcBef>
                <a:spcPct val="20000"/>
              </a:spcBef>
              <a:buFont typeface="Arial" charset="0"/>
              <a:buNone/>
            </a:pPr>
            <a:endParaRPr lang="fr-FR" sz="2200" dirty="0">
              <a:cs typeface="Times New Roman" pitchFamily="18" charset="0"/>
            </a:endParaRPr>
          </a:p>
          <a:p>
            <a:pPr defTabSz="446088">
              <a:lnSpc>
                <a:spcPct val="70000"/>
              </a:lnSpc>
              <a:spcBef>
                <a:spcPct val="20000"/>
              </a:spcBef>
              <a:buFont typeface="Arial" charset="0"/>
              <a:buNone/>
            </a:pPr>
            <a:r>
              <a:rPr lang="fr-FR" sz="2200" dirty="0">
                <a:cs typeface="Times New Roman" pitchFamily="18" charset="0"/>
              </a:rPr>
              <a:t>Un troisième élan n’est pas autorisé. </a:t>
            </a:r>
          </a:p>
          <a:p>
            <a:pPr defTabSz="446088">
              <a:lnSpc>
                <a:spcPct val="70000"/>
              </a:lnSpc>
              <a:spcBef>
                <a:spcPct val="20000"/>
              </a:spcBef>
              <a:buFont typeface="Arial" charset="0"/>
              <a:buNone/>
            </a:pPr>
            <a:endParaRPr lang="fr-FR" sz="2000" dirty="0">
              <a:cs typeface="Times New Roman" pitchFamily="18" charset="0"/>
            </a:endParaRPr>
          </a:p>
          <a:p>
            <a:pPr defTabSz="446088">
              <a:lnSpc>
                <a:spcPct val="70000"/>
              </a:lnSpc>
              <a:spcBef>
                <a:spcPct val="20000"/>
              </a:spcBef>
              <a:buFont typeface="Arial" charset="0"/>
              <a:buNone/>
            </a:pPr>
            <a:endParaRPr lang="fr-FR" sz="2000" dirty="0"/>
          </a:p>
          <a:p>
            <a:pPr defTabSz="446088">
              <a:lnSpc>
                <a:spcPct val="70000"/>
              </a:lnSpc>
              <a:spcBef>
                <a:spcPct val="20000"/>
              </a:spcBef>
              <a:buFontTx/>
              <a:buChar char="•"/>
            </a:pPr>
            <a:endParaRPr lang="fr-FR" sz="2000" dirty="0"/>
          </a:p>
        </p:txBody>
      </p:sp>
      <p:pic>
        <p:nvPicPr>
          <p:cNvPr id="3" name="Image 5">
            <a:extLst>
              <a:ext uri="{FF2B5EF4-FFF2-40B4-BE49-F238E27FC236}">
                <a16:creationId xmlns:a16="http://schemas.microsoft.com/office/drawing/2014/main" id="{25710B2C-1BB8-CA86-97EF-57DC40909903}"/>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1000"/>
                                        <p:tgtEl>
                                          <p:spTgt spid="4">
                                            <p:txEl>
                                              <p:pRg st="10" end="10"/>
                                            </p:txEl>
                                          </p:spTgt>
                                        </p:tgtEl>
                                      </p:cBhvr>
                                    </p:animEffect>
                                    <p:anim calcmode="lin" valueType="num">
                                      <p:cBhvr>
                                        <p:cTn id="3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fade">
                                      <p:cBhvr>
                                        <p:cTn id="36" dur="1000"/>
                                        <p:tgtEl>
                                          <p:spTgt spid="4">
                                            <p:txEl>
                                              <p:pRg st="12" end="12"/>
                                            </p:txEl>
                                          </p:spTgt>
                                        </p:tgtEl>
                                      </p:cBhvr>
                                    </p:animEffect>
                                    <p:anim calcmode="lin" valueType="num">
                                      <p:cBhvr>
                                        <p:cTn id="37"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SORTIE</a:t>
            </a:r>
            <a:endParaRPr lang="fr-FR" sz="2800" cap="non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8313" y="1625599"/>
            <a:ext cx="9791700" cy="4731657"/>
          </a:xfrm>
          <a:prstGeom prst="rect">
            <a:avLst/>
          </a:prstGeom>
        </p:spPr>
        <p:txBody>
          <a:bodyPr/>
          <a:lstStyle/>
          <a:p>
            <a:pPr algn="just">
              <a:lnSpc>
                <a:spcPct val="80000"/>
              </a:lnSpc>
              <a:spcBef>
                <a:spcPct val="20000"/>
              </a:spcBef>
            </a:pPr>
            <a:r>
              <a:rPr lang="fr-FR" altLang="fr-FR" sz="2400" dirty="0">
                <a:latin typeface="Arial" panose="020B0604020202020204" pitchFamily="34" charset="0"/>
                <a:cs typeface="Arial" panose="020B0604020202020204" pitchFamily="34" charset="0"/>
              </a:rPr>
              <a:t>La sortie fait partie des 8 VD prises en compte et du nombre </a:t>
            </a:r>
            <a:r>
              <a:rPr lang="fr-FR" altLang="fr-FR" sz="2400" b="1" dirty="0">
                <a:latin typeface="Arial" panose="020B0604020202020204" pitchFamily="34" charset="0"/>
                <a:cs typeface="Arial" panose="020B0604020202020204" pitchFamily="34" charset="0"/>
              </a:rPr>
              <a:t>d’éléments acrobatiques</a:t>
            </a:r>
            <a:r>
              <a:rPr lang="fr-FR" altLang="fr-FR" sz="2400" dirty="0">
                <a:latin typeface="Arial" panose="020B0604020202020204" pitchFamily="34" charset="0"/>
                <a:cs typeface="Arial" panose="020B0604020202020204" pitchFamily="34" charset="0"/>
              </a:rPr>
              <a:t>. Si pas de sortie, le nombre d’</a:t>
            </a:r>
            <a:r>
              <a:rPr lang="fr-FR" altLang="fr-FR" sz="2400" dirty="0" err="1">
                <a:latin typeface="Arial" panose="020B0604020202020204" pitchFamily="34" charset="0"/>
                <a:cs typeface="Arial" panose="020B0604020202020204" pitchFamily="34" charset="0"/>
              </a:rPr>
              <a:t>acro</a:t>
            </a:r>
            <a:r>
              <a:rPr lang="fr-FR" altLang="fr-FR" sz="2400" dirty="0">
                <a:latin typeface="Arial" panose="020B0604020202020204" pitchFamily="34" charset="0"/>
                <a:cs typeface="Arial" panose="020B0604020202020204" pitchFamily="34" charset="0"/>
              </a:rPr>
              <a:t> ne peut pas être supérieur à 4.</a:t>
            </a:r>
          </a:p>
          <a:p>
            <a:pPr algn="just">
              <a:lnSpc>
                <a:spcPct val="80000"/>
              </a:lnSpc>
              <a:spcBef>
                <a:spcPct val="20000"/>
              </a:spcBef>
            </a:pPr>
            <a:endParaRPr lang="fr-FR" altLang="fr-FR"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altLang="fr-FR" sz="2400" dirty="0">
                <a:latin typeface="Arial" panose="020B0604020202020204" pitchFamily="34" charset="0"/>
                <a:cs typeface="Arial" panose="020B0604020202020204" pitchFamily="34" charset="0"/>
              </a:rPr>
              <a:t>Si</a:t>
            </a:r>
            <a:r>
              <a:rPr lang="fr-FR" altLang="fr-FR" sz="2400" dirty="0">
                <a:solidFill>
                  <a:srgbClr val="FF0000"/>
                </a:solidFill>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la gym </a:t>
            </a:r>
            <a:r>
              <a:rPr lang="fr-FR" altLang="fr-FR" sz="2400" u="sng" dirty="0">
                <a:latin typeface="Arial" panose="020B0604020202020204" pitchFamily="34" charset="0"/>
                <a:cs typeface="Arial" panose="020B0604020202020204" pitchFamily="34" charset="0"/>
              </a:rPr>
              <a:t>ne tente aucune sortie </a:t>
            </a:r>
            <a:r>
              <a:rPr lang="fr-FR" altLang="fr-FR" sz="2400" dirty="0">
                <a:latin typeface="Arial" panose="020B0604020202020204" pitchFamily="34" charset="0"/>
                <a:cs typeface="Arial" panose="020B0604020202020204" pitchFamily="34" charset="0"/>
              </a:rPr>
              <a:t>(ex : saut en dehors de la poutre après la rondade) : </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Pas de VD : 7 éléments </a:t>
            </a:r>
            <a:r>
              <a:rPr lang="fr-FR" altLang="fr-FR" sz="2400" i="1" dirty="0">
                <a:latin typeface="Arial" panose="020B0604020202020204" pitchFamily="34" charset="0"/>
                <a:cs typeface="Arial" panose="020B0604020202020204" pitchFamily="34" charset="0"/>
              </a:rPr>
              <a:t>(jury D)</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0.50 pt pas de sortie </a:t>
            </a:r>
            <a:r>
              <a:rPr lang="fr-FR" altLang="fr-FR" sz="2400" dirty="0">
                <a:solidFill>
                  <a:schemeClr val="accent1">
                    <a:lumMod val="75000"/>
                  </a:schemeClr>
                </a:solidFill>
                <a:latin typeface="Arial" panose="020B0604020202020204" pitchFamily="34" charset="0"/>
                <a:cs typeface="Arial" panose="020B0604020202020204" pitchFamily="34" charset="0"/>
              </a:rPr>
              <a:t>(</a:t>
            </a:r>
            <a:r>
              <a:rPr lang="fr-FR" altLang="fr-FR" sz="2400" i="1" dirty="0">
                <a:solidFill>
                  <a:schemeClr val="accent1">
                    <a:lumMod val="75000"/>
                  </a:schemeClr>
                </a:solidFill>
                <a:latin typeface="Arial" panose="020B0604020202020204" pitchFamily="34" charset="0"/>
                <a:cs typeface="Arial" panose="020B0604020202020204" pitchFamily="34" charset="0"/>
              </a:rPr>
              <a:t>jury E</a:t>
            </a:r>
            <a:r>
              <a:rPr lang="fr-FR" altLang="fr-FR" sz="2400" dirty="0">
                <a:solidFill>
                  <a:schemeClr val="accent1">
                    <a:lumMod val="75000"/>
                  </a:schemeClr>
                </a:solidFill>
                <a:latin typeface="Arial" panose="020B0604020202020204" pitchFamily="34" charset="0"/>
                <a:cs typeface="Arial" panose="020B0604020202020204" pitchFamily="34" charset="0"/>
              </a:rPr>
              <a:t> Aménagement FSCF)</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1.00 pour chute </a:t>
            </a:r>
          </a:p>
          <a:p>
            <a:pPr lvl="2"/>
            <a:r>
              <a:rPr lang="fr-FR" altLang="fr-FR" sz="2400" dirty="0">
                <a:latin typeface="Arial" panose="020B0604020202020204" pitchFamily="34" charset="0"/>
                <a:cs typeface="Arial" panose="020B0604020202020204" pitchFamily="34" charset="0"/>
              </a:rPr>
              <a:t>Si la gym remonte et fait une sortie, elle ne perd que la chute.</a:t>
            </a:r>
          </a:p>
          <a:p>
            <a:pPr lvl="2"/>
            <a:endParaRPr lang="fr-FR" altLang="fr-FR"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altLang="fr-FR" sz="2400" dirty="0">
                <a:latin typeface="Arial" panose="020B0604020202020204" pitchFamily="34" charset="0"/>
                <a:cs typeface="Arial" panose="020B0604020202020204" pitchFamily="34" charset="0"/>
              </a:rPr>
              <a:t>Si la gym </a:t>
            </a:r>
            <a:r>
              <a:rPr lang="fr-FR" altLang="fr-FR" sz="2400" u="sng" dirty="0">
                <a:latin typeface="Arial" panose="020B0604020202020204" pitchFamily="34" charset="0"/>
                <a:cs typeface="Arial" panose="020B0604020202020204" pitchFamily="34" charset="0"/>
              </a:rPr>
              <a:t>ne se réceptionne pas sur les pieds d’abord </a:t>
            </a:r>
            <a:r>
              <a:rPr lang="fr-FR" altLang="fr-FR" sz="2400" dirty="0">
                <a:latin typeface="Arial" panose="020B0604020202020204" pitchFamily="34" charset="0"/>
                <a:cs typeface="Arial" panose="020B0604020202020204" pitchFamily="34" charset="0"/>
              </a:rPr>
              <a:t>mais salto engagé :</a:t>
            </a:r>
          </a:p>
          <a:p>
            <a:pPr marL="1431925" lvl="2" indent="-390525" algn="just">
              <a:lnSpc>
                <a:spcPct val="80000"/>
              </a:lnSpc>
              <a:spcBef>
                <a:spcPct val="20000"/>
              </a:spcBef>
              <a:buFont typeface="Arial" charset="0"/>
              <a:buChar char="•"/>
            </a:pPr>
            <a:r>
              <a:rPr lang="fr-FR" altLang="fr-FR" sz="2400" dirty="0">
                <a:latin typeface="Arial" panose="020B0604020202020204" pitchFamily="34" charset="0"/>
                <a:cs typeface="Arial" panose="020B0604020202020204" pitchFamily="34" charset="0"/>
              </a:rPr>
              <a:t>Pas de VD : 7 éléments (</a:t>
            </a:r>
            <a:r>
              <a:rPr lang="fr-FR" altLang="fr-FR" sz="2400" i="1" dirty="0">
                <a:latin typeface="Arial" panose="020B0604020202020204" pitchFamily="34" charset="0"/>
                <a:cs typeface="Arial" panose="020B0604020202020204" pitchFamily="34" charset="0"/>
              </a:rPr>
              <a:t>jury D</a:t>
            </a:r>
            <a:r>
              <a:rPr lang="fr-FR" altLang="fr-FR" sz="2400" dirty="0">
                <a:latin typeface="Arial" panose="020B0604020202020204" pitchFamily="34" charset="0"/>
                <a:cs typeface="Arial" panose="020B0604020202020204" pitchFamily="34" charset="0"/>
              </a:rPr>
              <a:t>)</a:t>
            </a:r>
          </a:p>
          <a:p>
            <a:pPr marL="1431925" lvl="2" indent="-390525" algn="just">
              <a:lnSpc>
                <a:spcPct val="80000"/>
              </a:lnSpc>
              <a:spcBef>
                <a:spcPct val="20000"/>
              </a:spcBef>
              <a:buFont typeface="Arial" charset="0"/>
              <a:buChar char="•"/>
            </a:pPr>
            <a:r>
              <a:rPr lang="fr-FR" altLang="fr-FR" sz="2400" dirty="0">
                <a:latin typeface="Arial" panose="020B0604020202020204" pitchFamily="34" charset="0"/>
                <a:cs typeface="Arial" panose="020B0604020202020204" pitchFamily="34" charset="0"/>
              </a:rPr>
              <a:t>1.00 pour chute</a:t>
            </a:r>
          </a:p>
          <a:p>
            <a:pPr marL="390525" indent="-390525" algn="just">
              <a:lnSpc>
                <a:spcPct val="80000"/>
              </a:lnSpc>
              <a:spcBef>
                <a:spcPct val="20000"/>
              </a:spcBef>
            </a:pPr>
            <a:r>
              <a:rPr lang="fr-FR" altLang="fr-FR" sz="2400" b="1" dirty="0">
                <a:latin typeface="Arial" panose="020B0604020202020204" pitchFamily="34" charset="0"/>
                <a:cs typeface="Arial" panose="020B0604020202020204" pitchFamily="34" charset="0"/>
              </a:rPr>
              <a:t>	</a:t>
            </a: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r>
              <a:rPr lang="fr-FR" altLang="fr-FR" sz="24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3A001-0457-F445-8EE8-A795B587FE8F}"/>
              </a:ext>
            </a:extLst>
          </p:cNvPr>
          <p:cNvSpPr>
            <a:spLocks noGrp="1"/>
          </p:cNvSpPr>
          <p:nvPr>
            <p:ph type="title"/>
          </p:nvPr>
        </p:nvSpPr>
        <p:spPr/>
        <p:txBody>
          <a:bodyPr/>
          <a:lstStyle/>
          <a:p>
            <a:r>
              <a:rPr lang="fr-FR" dirty="0"/>
              <a:t>Reconnaissance de la position du corps dans les </a:t>
            </a:r>
            <a:r>
              <a:rPr lang="fr-FR" dirty="0" err="1"/>
              <a:t>salti</a:t>
            </a:r>
            <a:r>
              <a:rPr lang="fr-FR" dirty="0"/>
              <a:t> simple ou double sans rotation longitudinale</a:t>
            </a:r>
          </a:p>
        </p:txBody>
      </p:sp>
      <p:pic>
        <p:nvPicPr>
          <p:cNvPr id="4" name="Image 3">
            <a:extLst>
              <a:ext uri="{FF2B5EF4-FFF2-40B4-BE49-F238E27FC236}">
                <a16:creationId xmlns:a16="http://schemas.microsoft.com/office/drawing/2014/main" id="{0916813C-8A2F-AC87-92D2-A2E89C0C82C5}"/>
              </a:ext>
            </a:extLst>
          </p:cNvPr>
          <p:cNvPicPr>
            <a:picLocks noChangeAspect="1"/>
          </p:cNvPicPr>
          <p:nvPr/>
        </p:nvPicPr>
        <p:blipFill>
          <a:blip r:embed="rId2"/>
          <a:stretch>
            <a:fillRect/>
          </a:stretch>
        </p:blipFill>
        <p:spPr>
          <a:xfrm>
            <a:off x="1821801" y="2119312"/>
            <a:ext cx="2667000" cy="1190625"/>
          </a:xfrm>
          <a:prstGeom prst="rect">
            <a:avLst/>
          </a:prstGeom>
        </p:spPr>
      </p:pic>
      <p:sp>
        <p:nvSpPr>
          <p:cNvPr id="5" name="ZoneTexte 4">
            <a:extLst>
              <a:ext uri="{FF2B5EF4-FFF2-40B4-BE49-F238E27FC236}">
                <a16:creationId xmlns:a16="http://schemas.microsoft.com/office/drawing/2014/main" id="{085FFF9A-3CFC-78B0-B0DD-C55031D9F0AB}"/>
              </a:ext>
            </a:extLst>
          </p:cNvPr>
          <p:cNvSpPr txBox="1"/>
          <p:nvPr/>
        </p:nvSpPr>
        <p:spPr>
          <a:xfrm>
            <a:off x="468313" y="1717964"/>
            <a:ext cx="9354560" cy="4616648"/>
          </a:xfrm>
          <a:prstGeom prst="rect">
            <a:avLst/>
          </a:prstGeom>
          <a:noFill/>
        </p:spPr>
        <p:txBody>
          <a:bodyPr wrap="square" rtlCol="0">
            <a:spAutoFit/>
          </a:bodyPr>
          <a:lstStyle/>
          <a:p>
            <a:r>
              <a:rPr lang="fr-FR" dirty="0"/>
              <a:t>Salto carpé devient salto groupé :		Si dans le salto carpé l’angle des 										genoux est de moins de 135° </a:t>
            </a:r>
          </a:p>
          <a:p>
            <a:endParaRPr lang="fr-FR" dirty="0"/>
          </a:p>
          <a:p>
            <a:endParaRPr lang="fr-FR" dirty="0"/>
          </a:p>
          <a:p>
            <a:endParaRPr lang="fr-FR" dirty="0"/>
          </a:p>
          <a:p>
            <a:endParaRPr lang="fr-FR" dirty="0"/>
          </a:p>
          <a:p>
            <a:r>
              <a:rPr lang="fr-FR" dirty="0"/>
              <a:t>Salto groupé devient salto tendu : 		si les hanches sont ouvertes à 180°</a:t>
            </a:r>
          </a:p>
          <a:p>
            <a:endParaRPr lang="fr-FR" dirty="0"/>
          </a:p>
          <a:p>
            <a:endParaRPr lang="fr-FR" dirty="0"/>
          </a:p>
          <a:p>
            <a:endParaRPr lang="fr-FR" dirty="0"/>
          </a:p>
          <a:p>
            <a:endParaRPr lang="fr-FR" dirty="0"/>
          </a:p>
          <a:p>
            <a:r>
              <a:rPr lang="fr-FR" dirty="0"/>
              <a:t>Salto tendu devient salto carpé : 		carpé au niveau des hanches</a:t>
            </a:r>
          </a:p>
          <a:p>
            <a:endParaRPr lang="fr-FR" dirty="0"/>
          </a:p>
          <a:p>
            <a:endParaRPr lang="fr-FR" dirty="0"/>
          </a:p>
        </p:txBody>
      </p:sp>
      <p:pic>
        <p:nvPicPr>
          <p:cNvPr id="7" name="Image 6">
            <a:extLst>
              <a:ext uri="{FF2B5EF4-FFF2-40B4-BE49-F238E27FC236}">
                <a16:creationId xmlns:a16="http://schemas.microsoft.com/office/drawing/2014/main" id="{B9774A29-1E45-DF8B-ADD1-243B03DA8A80}"/>
              </a:ext>
            </a:extLst>
          </p:cNvPr>
          <p:cNvPicPr>
            <a:picLocks noChangeAspect="1"/>
          </p:cNvPicPr>
          <p:nvPr/>
        </p:nvPicPr>
        <p:blipFill>
          <a:blip r:embed="rId3"/>
          <a:stretch>
            <a:fillRect/>
          </a:stretch>
        </p:blipFill>
        <p:spPr>
          <a:xfrm>
            <a:off x="1701439" y="4026288"/>
            <a:ext cx="1845325" cy="1058099"/>
          </a:xfrm>
          <a:prstGeom prst="rect">
            <a:avLst/>
          </a:prstGeom>
        </p:spPr>
      </p:pic>
      <p:pic>
        <p:nvPicPr>
          <p:cNvPr id="9" name="Image 8">
            <a:extLst>
              <a:ext uri="{FF2B5EF4-FFF2-40B4-BE49-F238E27FC236}">
                <a16:creationId xmlns:a16="http://schemas.microsoft.com/office/drawing/2014/main" id="{F337C437-D0C2-A21F-9C90-E1967476D708}"/>
              </a:ext>
            </a:extLst>
          </p:cNvPr>
          <p:cNvPicPr>
            <a:picLocks noChangeAspect="1"/>
          </p:cNvPicPr>
          <p:nvPr/>
        </p:nvPicPr>
        <p:blipFill>
          <a:blip r:embed="rId4"/>
          <a:stretch>
            <a:fillRect/>
          </a:stretch>
        </p:blipFill>
        <p:spPr>
          <a:xfrm>
            <a:off x="2565147" y="5669838"/>
            <a:ext cx="2152650" cy="1381125"/>
          </a:xfrm>
          <a:prstGeom prst="rect">
            <a:avLst/>
          </a:prstGeom>
        </p:spPr>
      </p:pic>
    </p:spTree>
    <p:extLst>
      <p:ext uri="{BB962C8B-B14F-4D97-AF65-F5344CB8AC3E}">
        <p14:creationId xmlns:p14="http://schemas.microsoft.com/office/powerpoint/2010/main" val="201830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animEffect transition="in" filter="fade">
                                      <p:cBhvr>
                                        <p:cTn id="21" dur="1000"/>
                                        <p:tgtEl>
                                          <p:spTgt spid="5">
                                            <p:txEl>
                                              <p:pRg st="10" end="10"/>
                                            </p:txEl>
                                          </p:spTgt>
                                        </p:tgtEl>
                                      </p:cBhvr>
                                    </p:animEffect>
                                    <p:anim calcmode="lin" valueType="num">
                                      <p:cBhvr>
                                        <p:cTn id="2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2C473-E546-3EE9-0468-A78DFFBECDA8}"/>
              </a:ext>
            </a:extLst>
          </p:cNvPr>
          <p:cNvSpPr>
            <a:spLocks noGrp="1"/>
          </p:cNvSpPr>
          <p:nvPr>
            <p:ph type="title"/>
          </p:nvPr>
        </p:nvSpPr>
        <p:spPr/>
        <p:txBody>
          <a:bodyPr/>
          <a:lstStyle/>
          <a:p>
            <a:r>
              <a:rPr lang="fr-FR" dirty="0" err="1"/>
              <a:t>Reception</a:t>
            </a:r>
            <a:r>
              <a:rPr lang="fr-FR" dirty="0"/>
              <a:t> des </a:t>
            </a:r>
            <a:r>
              <a:rPr lang="fr-FR" dirty="0" err="1"/>
              <a:t>salti</a:t>
            </a:r>
            <a:r>
              <a:rPr lang="fr-FR" dirty="0"/>
              <a:t> simples avec vrilles</a:t>
            </a:r>
          </a:p>
        </p:txBody>
      </p:sp>
      <p:sp>
        <p:nvSpPr>
          <p:cNvPr id="3" name="ZoneTexte 2">
            <a:extLst>
              <a:ext uri="{FF2B5EF4-FFF2-40B4-BE49-F238E27FC236}">
                <a16:creationId xmlns:a16="http://schemas.microsoft.com/office/drawing/2014/main" id="{6A8E5880-F6A9-86BC-8B1B-0B966421327B}"/>
              </a:ext>
            </a:extLst>
          </p:cNvPr>
          <p:cNvSpPr txBox="1"/>
          <p:nvPr/>
        </p:nvSpPr>
        <p:spPr>
          <a:xfrm>
            <a:off x="468313" y="1745673"/>
            <a:ext cx="9354560" cy="4601260"/>
          </a:xfrm>
          <a:prstGeom prst="rect">
            <a:avLst/>
          </a:prstGeom>
          <a:noFill/>
        </p:spPr>
        <p:txBody>
          <a:bodyPr wrap="square" rtlCol="0">
            <a:spAutoFit/>
          </a:bodyPr>
          <a:lstStyle/>
          <a:p>
            <a:r>
              <a:rPr lang="fr-FR" dirty="0"/>
              <a:t>Les éléments avec vrilles doivent être </a:t>
            </a:r>
            <a:r>
              <a:rPr lang="fr-FR" u="sng" dirty="0"/>
              <a:t>complétement terminés </a:t>
            </a:r>
            <a:r>
              <a:rPr lang="fr-FR" dirty="0"/>
              <a:t>ou un autre élément du code sera reconnu. </a:t>
            </a:r>
            <a:r>
              <a:rPr lang="fr-FR" sz="2000" dirty="0">
                <a:latin typeface="Arial" panose="020B0604020202020204" pitchFamily="34" charset="0"/>
                <a:cs typeface="Arial" panose="020B0604020202020204" pitchFamily="34" charset="0"/>
              </a:rPr>
              <a:t>Le placement du pied avant est décisif pour accorder la VD.</a:t>
            </a:r>
            <a:endParaRPr lang="fr-FR" dirty="0"/>
          </a:p>
          <a:p>
            <a:endParaRPr lang="fr-FR" dirty="0"/>
          </a:p>
          <a:p>
            <a:r>
              <a:rPr lang="fr-FR" dirty="0"/>
              <a:t>Pour les sous rotations :</a:t>
            </a:r>
          </a:p>
          <a:p>
            <a:pPr lvl="2"/>
            <a:r>
              <a:rPr lang="fr-FR" dirty="0"/>
              <a:t>3/1  			2 ½</a:t>
            </a:r>
          </a:p>
          <a:p>
            <a:pPr lvl="2"/>
            <a:r>
              <a:rPr lang="fr-FR" dirty="0"/>
              <a:t>2 ½ 			2/1</a:t>
            </a:r>
          </a:p>
          <a:p>
            <a:pPr lvl="2"/>
            <a:r>
              <a:rPr lang="fr-FR" dirty="0"/>
              <a:t>2/1   			1 ½</a:t>
            </a:r>
          </a:p>
          <a:p>
            <a:pPr lvl="2"/>
            <a:r>
              <a:rPr lang="fr-FR" dirty="0"/>
              <a:t>1 ½  			1/1</a:t>
            </a:r>
          </a:p>
          <a:p>
            <a:pPr lvl="2"/>
            <a:r>
              <a:rPr lang="fr-FR" dirty="0"/>
              <a:t>1/1   			½</a:t>
            </a:r>
          </a:p>
          <a:p>
            <a:pPr lvl="2"/>
            <a:endParaRPr lang="fr-FR" dirty="0"/>
          </a:p>
          <a:p>
            <a:endParaRPr lang="fr-FR" dirty="0"/>
          </a:p>
          <a:p>
            <a:pPr marL="457200" indent="-457200">
              <a:buAutoNum type="arabicPlain"/>
            </a:pPr>
            <a:endParaRPr lang="fr-FR" dirty="0"/>
          </a:p>
          <a:p>
            <a:endParaRPr lang="fr-FR" dirty="0"/>
          </a:p>
        </p:txBody>
      </p:sp>
      <p:sp>
        <p:nvSpPr>
          <p:cNvPr id="4" name="Flèche : droite 3">
            <a:extLst>
              <a:ext uri="{FF2B5EF4-FFF2-40B4-BE49-F238E27FC236}">
                <a16:creationId xmlns:a16="http://schemas.microsoft.com/office/drawing/2014/main" id="{B008BBDC-43DE-59AD-89AA-3C98797747C5}"/>
              </a:ext>
            </a:extLst>
          </p:cNvPr>
          <p:cNvSpPr/>
          <p:nvPr/>
        </p:nvSpPr>
        <p:spPr>
          <a:xfrm>
            <a:off x="2059912" y="3499128"/>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2CC61E3-0D1C-0BB3-36A7-526F5A84EE92}"/>
              </a:ext>
            </a:extLst>
          </p:cNvPr>
          <p:cNvSpPr/>
          <p:nvPr/>
        </p:nvSpPr>
        <p:spPr>
          <a:xfrm>
            <a:off x="2073309" y="3781425"/>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9965FD23-9398-5393-533C-97A4CDAE65F1}"/>
              </a:ext>
            </a:extLst>
          </p:cNvPr>
          <p:cNvSpPr/>
          <p:nvPr/>
        </p:nvSpPr>
        <p:spPr>
          <a:xfrm>
            <a:off x="2059911" y="4063722"/>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98402D9-B4D8-BB0D-DB14-7317FCEDF004}"/>
              </a:ext>
            </a:extLst>
          </p:cNvPr>
          <p:cNvSpPr/>
          <p:nvPr/>
        </p:nvSpPr>
        <p:spPr>
          <a:xfrm>
            <a:off x="2078332" y="4346019"/>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2B05DFD4-7F96-0265-9D1F-803EC6A7D84B}"/>
              </a:ext>
            </a:extLst>
          </p:cNvPr>
          <p:cNvSpPr/>
          <p:nvPr/>
        </p:nvSpPr>
        <p:spPr>
          <a:xfrm>
            <a:off x="2078332" y="4643507"/>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458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a:t>
            </a:r>
          </a:p>
        </p:txBody>
      </p:sp>
      <p:sp>
        <p:nvSpPr>
          <p:cNvPr id="4" name="Rectangle 3"/>
          <p:cNvSpPr txBox="1">
            <a:spLocks noChangeArrowheads="1"/>
          </p:cNvSpPr>
          <p:nvPr/>
        </p:nvSpPr>
        <p:spPr>
          <a:xfrm>
            <a:off x="468314" y="1576285"/>
            <a:ext cx="9791700" cy="5321300"/>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lnSpc>
                <a:spcPct val="90000"/>
              </a:lnSpc>
              <a:spcAft>
                <a:spcPts val="0"/>
              </a:spcAft>
              <a:buFont typeface="Arial"/>
              <a:buNone/>
              <a:defRPr/>
            </a:pPr>
            <a:r>
              <a:rPr lang="fr-FR" altLang="fr-FR" sz="2400" b="1" u="sng" dirty="0">
                <a:latin typeface="Arial" panose="020B0604020202020204" pitchFamily="34" charset="0"/>
                <a:cs typeface="Arial" panose="020B0604020202020204" pitchFamily="34" charset="0"/>
              </a:rPr>
              <a:t>La note finale est établie à partir de deux notes séparées.</a:t>
            </a:r>
          </a:p>
          <a:p>
            <a:pPr fontAlgn="auto">
              <a:lnSpc>
                <a:spcPct val="90000"/>
              </a:lnSpc>
              <a:spcAft>
                <a:spcPts val="0"/>
              </a:spcAft>
              <a:defRPr/>
            </a:pPr>
            <a:endParaRPr lang="fr-FR" altLang="fr-FR" sz="2400" b="1" dirty="0">
              <a:latin typeface="Arial" panose="020B0604020202020204" pitchFamily="34" charset="0"/>
              <a:cs typeface="Arial" panose="020B0604020202020204" pitchFamily="34" charset="0"/>
            </a:endParaRPr>
          </a:p>
          <a:p>
            <a:pPr marL="733977" indent="-342900" fontAlgn="auto">
              <a:lnSpc>
                <a:spcPct val="90000"/>
              </a:lnSpc>
              <a:spcAft>
                <a:spcPts val="0"/>
              </a:spcAft>
              <a:buFont typeface="Arial" panose="020B0604020202020204" pitchFamily="34" charset="0"/>
              <a:buChar char="•"/>
              <a:defRPr/>
            </a:pPr>
            <a:r>
              <a:rPr lang="fr-FR" altLang="fr-FR" sz="2200" b="1" dirty="0">
                <a:latin typeface="Arial" panose="020B0604020202020204" pitchFamily="34" charset="0"/>
                <a:cs typeface="Arial" panose="020B0604020202020204" pitchFamily="34" charset="0"/>
              </a:rPr>
              <a:t>Le Jury D </a:t>
            </a:r>
            <a:r>
              <a:rPr lang="fr-FR" altLang="fr-FR" sz="2200" dirty="0">
                <a:latin typeface="Arial" panose="020B0604020202020204" pitchFamily="34" charset="0"/>
                <a:cs typeface="Arial" panose="020B0604020202020204" pitchFamily="34" charset="0"/>
              </a:rPr>
              <a:t>:  Contenu de l’exercice</a:t>
            </a:r>
          </a:p>
          <a:p>
            <a:pPr marL="733977" indent="-342900" fontAlgn="auto">
              <a:lnSpc>
                <a:spcPct val="90000"/>
              </a:lnSpc>
              <a:spcAft>
                <a:spcPts val="0"/>
              </a:spcAft>
              <a:buFont typeface="Arial" panose="020B0604020202020204" pitchFamily="34" charset="0"/>
              <a:buChar char="•"/>
              <a:defRPr/>
            </a:pPr>
            <a:endParaRPr lang="fr-FR" altLang="fr-FR" sz="2200" dirty="0">
              <a:latin typeface="Arial" panose="020B0604020202020204" pitchFamily="34" charset="0"/>
              <a:cs typeface="Arial" panose="020B0604020202020204" pitchFamily="34" charset="0"/>
            </a:endParaRPr>
          </a:p>
          <a:p>
            <a:pPr marL="733977" indent="-342900" fontAlgn="auto">
              <a:lnSpc>
                <a:spcPct val="90000"/>
              </a:lnSpc>
              <a:spcAft>
                <a:spcPts val="0"/>
              </a:spcAft>
              <a:buFont typeface="Arial" panose="020B0604020202020204" pitchFamily="34" charset="0"/>
              <a:buChar char="•"/>
              <a:defRPr/>
            </a:pPr>
            <a:r>
              <a:rPr lang="fr-FR" altLang="fr-FR" sz="2200" b="1" dirty="0">
                <a:latin typeface="Arial" panose="020B0604020202020204" pitchFamily="34" charset="0"/>
                <a:cs typeface="Arial" panose="020B0604020202020204" pitchFamily="34" charset="0"/>
              </a:rPr>
              <a:t>Le Jury E </a:t>
            </a:r>
            <a:r>
              <a:rPr lang="fr-FR" altLang="fr-FR" sz="2200" dirty="0">
                <a:latin typeface="Arial" panose="020B0604020202020204" pitchFamily="34" charset="0"/>
                <a:cs typeface="Arial" panose="020B0604020202020204" pitchFamily="34" charset="0"/>
              </a:rPr>
              <a:t>: Exécution et artistique</a:t>
            </a:r>
          </a:p>
          <a:p>
            <a:pPr fontAlgn="auto">
              <a:lnSpc>
                <a:spcPct val="9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700" dirty="0">
              <a:latin typeface="Arial" panose="020B0604020202020204"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447666130"/>
              </p:ext>
            </p:extLst>
          </p:nvPr>
        </p:nvGraphicFramePr>
        <p:xfrm>
          <a:off x="579524" y="4020372"/>
          <a:ext cx="9328350" cy="1512570"/>
        </p:xfrm>
        <a:graphic>
          <a:graphicData uri="http://schemas.openxmlformats.org/drawingml/2006/table">
            <a:tbl>
              <a:tblPr firstRow="1" bandRow="1">
                <a:tableStyleId>{5C22544A-7EE6-4342-B048-85BDC9FD1C3A}</a:tableStyleId>
              </a:tblPr>
              <a:tblGrid>
                <a:gridCol w="1865670">
                  <a:extLst>
                    <a:ext uri="{9D8B030D-6E8A-4147-A177-3AD203B41FA5}">
                      <a16:colId xmlns:a16="http://schemas.microsoft.com/office/drawing/2014/main" val="20000"/>
                    </a:ext>
                  </a:extLst>
                </a:gridCol>
                <a:gridCol w="1233960">
                  <a:extLst>
                    <a:ext uri="{9D8B030D-6E8A-4147-A177-3AD203B41FA5}">
                      <a16:colId xmlns:a16="http://schemas.microsoft.com/office/drawing/2014/main" val="20001"/>
                    </a:ext>
                  </a:extLst>
                </a:gridCol>
                <a:gridCol w="2020125">
                  <a:extLst>
                    <a:ext uri="{9D8B030D-6E8A-4147-A177-3AD203B41FA5}">
                      <a16:colId xmlns:a16="http://schemas.microsoft.com/office/drawing/2014/main" val="20002"/>
                    </a:ext>
                  </a:extLst>
                </a:gridCol>
                <a:gridCol w="1094234">
                  <a:extLst>
                    <a:ext uri="{9D8B030D-6E8A-4147-A177-3AD203B41FA5}">
                      <a16:colId xmlns:a16="http://schemas.microsoft.com/office/drawing/2014/main" val="20003"/>
                    </a:ext>
                  </a:extLst>
                </a:gridCol>
                <a:gridCol w="3114361">
                  <a:extLst>
                    <a:ext uri="{9D8B030D-6E8A-4147-A177-3AD203B41FA5}">
                      <a16:colId xmlns:a16="http://schemas.microsoft.com/office/drawing/2014/main" val="20004"/>
                    </a:ext>
                  </a:extLst>
                </a:gridCol>
              </a:tblGrid>
              <a:tr h="1512570">
                <a:tc>
                  <a:txBody>
                    <a:bodyPr/>
                    <a:lstStyle/>
                    <a:p>
                      <a:pPr algn="ctr"/>
                      <a:endParaRPr lang="fr-FR" sz="2600" dirty="0">
                        <a:solidFill>
                          <a:schemeClr val="tx1"/>
                        </a:solidFill>
                        <a:latin typeface="Arial" panose="020B0604020202020204" pitchFamily="34" charset="0"/>
                        <a:cs typeface="Arial" panose="020B0604020202020204" pitchFamily="34" charset="0"/>
                      </a:endParaRPr>
                    </a:p>
                    <a:p>
                      <a:pPr algn="ctr"/>
                      <a:r>
                        <a:rPr lang="fr-FR" sz="2600" dirty="0">
                          <a:solidFill>
                            <a:schemeClr val="tx1"/>
                          </a:solidFill>
                          <a:latin typeface="Arial" panose="020B0604020202020204" pitchFamily="34" charset="0"/>
                          <a:cs typeface="Arial" panose="020B0604020202020204" pitchFamily="34" charset="0"/>
                        </a:rPr>
                        <a:t>Note D</a:t>
                      </a:r>
                    </a:p>
                  </a:txBody>
                  <a:tcPr marL="106886" marR="106886" marT="50419" marB="50419">
                    <a:solidFill>
                      <a:schemeClr val="accent6">
                        <a:lumMod val="20000"/>
                        <a:lumOff val="80000"/>
                      </a:schemeClr>
                    </a:solidFill>
                  </a:tcPr>
                </a:tc>
                <a:tc>
                  <a:txBody>
                    <a:bodyPr/>
                    <a:lstStyle/>
                    <a:p>
                      <a:pPr algn="ctr"/>
                      <a:endParaRPr lang="fr-FR" sz="3200" dirty="0">
                        <a:solidFill>
                          <a:schemeClr val="tx1"/>
                        </a:solidFill>
                        <a:latin typeface="Arial" panose="020B0604020202020204" pitchFamily="34" charset="0"/>
                        <a:cs typeface="Arial" panose="020B0604020202020204" pitchFamily="34" charset="0"/>
                      </a:endParaRPr>
                    </a:p>
                    <a:p>
                      <a:pPr algn="ctr"/>
                      <a:r>
                        <a:rPr lang="fr-FR" sz="3200" dirty="0">
                          <a:solidFill>
                            <a:schemeClr val="tx1"/>
                          </a:solidFill>
                          <a:latin typeface="Arial" panose="020B0604020202020204" pitchFamily="34" charset="0"/>
                          <a:cs typeface="Arial" panose="020B0604020202020204" pitchFamily="34" charset="0"/>
                        </a:rPr>
                        <a:t>+</a:t>
                      </a:r>
                    </a:p>
                  </a:txBody>
                  <a:tcPr marL="106886" marR="106886" marT="50419" marB="50419">
                    <a:solidFill>
                      <a:schemeClr val="accent6">
                        <a:lumMod val="20000"/>
                        <a:lumOff val="80000"/>
                      </a:schemeClr>
                    </a:solidFill>
                  </a:tcPr>
                </a:tc>
                <a:tc>
                  <a:txBody>
                    <a:bodyPr/>
                    <a:lstStyle/>
                    <a:p>
                      <a:pPr algn="ctr"/>
                      <a:endParaRPr lang="fr-FR" sz="2600" dirty="0">
                        <a:solidFill>
                          <a:schemeClr val="tx1"/>
                        </a:solidFill>
                        <a:latin typeface="Arial" panose="020B0604020202020204" pitchFamily="34" charset="0"/>
                        <a:cs typeface="Arial" panose="020B0604020202020204" pitchFamily="34" charset="0"/>
                      </a:endParaRPr>
                    </a:p>
                    <a:p>
                      <a:pPr algn="ctr"/>
                      <a:r>
                        <a:rPr lang="fr-FR" sz="2600" dirty="0">
                          <a:solidFill>
                            <a:schemeClr val="tx1"/>
                          </a:solidFill>
                          <a:latin typeface="Arial" panose="020B0604020202020204" pitchFamily="34" charset="0"/>
                          <a:cs typeface="Arial" panose="020B0604020202020204" pitchFamily="34" charset="0"/>
                        </a:rPr>
                        <a:t>Note E</a:t>
                      </a:r>
                    </a:p>
                  </a:txBody>
                  <a:tcPr marL="106886" marR="106886" marT="50419" marB="50419">
                    <a:solidFill>
                      <a:schemeClr val="accent6">
                        <a:lumMod val="20000"/>
                        <a:lumOff val="80000"/>
                      </a:schemeClr>
                    </a:solidFill>
                  </a:tcPr>
                </a:tc>
                <a:tc>
                  <a:txBody>
                    <a:bodyPr/>
                    <a:lstStyle/>
                    <a:p>
                      <a:pPr algn="ctr"/>
                      <a:endParaRPr lang="fr-FR" sz="3200" dirty="0">
                        <a:solidFill>
                          <a:schemeClr val="tx1"/>
                        </a:solidFill>
                        <a:latin typeface="Arial" panose="020B0604020202020204" pitchFamily="34" charset="0"/>
                        <a:cs typeface="Arial" panose="020B0604020202020204" pitchFamily="34" charset="0"/>
                      </a:endParaRPr>
                    </a:p>
                    <a:p>
                      <a:pPr algn="ctr"/>
                      <a:r>
                        <a:rPr lang="fr-FR" sz="3200" dirty="0">
                          <a:solidFill>
                            <a:schemeClr val="tx1"/>
                          </a:solidFill>
                          <a:latin typeface="Arial" panose="020B0604020202020204" pitchFamily="34" charset="0"/>
                          <a:cs typeface="Arial" panose="020B0604020202020204" pitchFamily="34" charset="0"/>
                        </a:rPr>
                        <a:t>+</a:t>
                      </a:r>
                    </a:p>
                  </a:txBody>
                  <a:tcPr marL="106886" marR="106886" marT="50419" marB="50419">
                    <a:solidFill>
                      <a:schemeClr val="accent6">
                        <a:lumMod val="20000"/>
                        <a:lumOff val="80000"/>
                      </a:schemeClr>
                    </a:solidFill>
                  </a:tcPr>
                </a:tc>
                <a:tc>
                  <a:txBody>
                    <a:bodyPr/>
                    <a:lstStyle/>
                    <a:p>
                      <a:pPr algn="ctr"/>
                      <a:endParaRPr lang="fr-FR" sz="1500" dirty="0">
                        <a:solidFill>
                          <a:schemeClr val="tx1"/>
                        </a:solidFill>
                        <a:latin typeface="Arial" panose="020B0604020202020204" pitchFamily="34" charset="0"/>
                        <a:cs typeface="Arial" panose="020B0604020202020204" pitchFamily="34" charset="0"/>
                      </a:endParaRPr>
                    </a:p>
                    <a:p>
                      <a:pPr algn="ctr"/>
                      <a:r>
                        <a:rPr lang="fr-FR" sz="2300" dirty="0">
                          <a:solidFill>
                            <a:schemeClr val="tx1"/>
                          </a:solidFill>
                          <a:latin typeface="Arial" panose="020B0604020202020204" pitchFamily="34" charset="0"/>
                          <a:cs typeface="Arial" panose="020B0604020202020204" pitchFamily="34" charset="0"/>
                        </a:rPr>
                        <a:t>Les déductions neutres</a:t>
                      </a:r>
                    </a:p>
                  </a:txBody>
                  <a:tcPr marL="106886" marR="106886" marT="50419" marB="50419">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FF636-7C02-2D6F-3678-08B4F11E3D0E}"/>
              </a:ext>
            </a:extLst>
          </p:cNvPr>
          <p:cNvSpPr>
            <a:spLocks noGrp="1"/>
          </p:cNvSpPr>
          <p:nvPr>
            <p:ph type="title"/>
          </p:nvPr>
        </p:nvSpPr>
        <p:spPr/>
        <p:txBody>
          <a:bodyPr/>
          <a:lstStyle/>
          <a:p>
            <a:r>
              <a:rPr lang="fr-FR" dirty="0"/>
              <a:t>Tour sur une jambe</a:t>
            </a:r>
          </a:p>
        </p:txBody>
      </p:sp>
      <p:sp>
        <p:nvSpPr>
          <p:cNvPr id="3" name="ZoneTexte 2">
            <a:extLst>
              <a:ext uri="{FF2B5EF4-FFF2-40B4-BE49-F238E27FC236}">
                <a16:creationId xmlns:a16="http://schemas.microsoft.com/office/drawing/2014/main" id="{06DAD341-96FB-71F8-E286-ED92BE14795C}"/>
              </a:ext>
            </a:extLst>
          </p:cNvPr>
          <p:cNvSpPr txBox="1"/>
          <p:nvPr/>
        </p:nvSpPr>
        <p:spPr>
          <a:xfrm>
            <a:off x="434387" y="1725613"/>
            <a:ext cx="9791700" cy="5940088"/>
          </a:xfrm>
          <a:prstGeom prst="rect">
            <a:avLst/>
          </a:prstGeom>
          <a:noFill/>
        </p:spPr>
        <p:txBody>
          <a:bodyPr>
            <a:spAutoFit/>
          </a:bodyPr>
          <a:lstStyle/>
          <a:p>
            <a:pPr defTabSz="521437" fontAlgn="auto">
              <a:spcBef>
                <a:spcPts val="0"/>
              </a:spcBef>
              <a:spcAft>
                <a:spcPts val="0"/>
              </a:spcAft>
              <a:defRPr/>
            </a:pPr>
            <a:r>
              <a:rPr lang="fr-FR" sz="2400" dirty="0">
                <a:latin typeface="Arial" panose="020B0604020202020204" pitchFamily="34" charset="0"/>
                <a:cs typeface="Arial" panose="020B0604020202020204" pitchFamily="34" charset="0"/>
              </a:rPr>
              <a:t>L’augmentation des rotations est de 180° à la poutre.</a:t>
            </a:r>
          </a:p>
          <a:p>
            <a:pPr marL="358775" indent="-3587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Le tour doit être </a:t>
            </a:r>
            <a:r>
              <a:rPr lang="fr-FR" sz="2000" u="sng" dirty="0">
                <a:latin typeface="Arial" panose="020B0604020202020204" pitchFamily="34" charset="0"/>
                <a:cs typeface="Arial" panose="020B0604020202020204" pitchFamily="34" charset="0"/>
              </a:rPr>
              <a:t>complètement terminé </a:t>
            </a:r>
            <a:r>
              <a:rPr lang="fr-FR" sz="2000" dirty="0">
                <a:latin typeface="Arial" panose="020B0604020202020204" pitchFamily="34" charset="0"/>
                <a:cs typeface="Arial" panose="020B0604020202020204" pitchFamily="34" charset="0"/>
              </a:rPr>
              <a:t>ou un autre élément du code sera attribué.</a:t>
            </a:r>
          </a:p>
          <a:p>
            <a:pPr marL="358775" indent="-3587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La position des épaules et des hanches est décisive</a:t>
            </a:r>
          </a:p>
          <a:p>
            <a:pPr marL="358775" indent="-358775" defTabSz="521437" fontAlgn="auto">
              <a:spcBef>
                <a:spcPts val="0"/>
              </a:spcBef>
              <a:spcAft>
                <a:spcPts val="0"/>
              </a:spcAft>
              <a:buFont typeface="Arial" panose="020B0604020202020204" pitchFamily="34" charset="0"/>
              <a:buChar char="•"/>
              <a:defRPr/>
            </a:pPr>
            <a:endParaRPr lang="fr-FR" sz="2000" dirty="0">
              <a:latin typeface="Arial" panose="020B0604020202020204" pitchFamily="34" charset="0"/>
              <a:cs typeface="Arial" panose="020B0604020202020204" pitchFamily="34" charset="0"/>
            </a:endParaRPr>
          </a:p>
          <a:p>
            <a:pPr marL="300550" indent="-300550" defTabSz="521437" fontAlgn="auto">
              <a:spcBef>
                <a:spcPts val="0"/>
              </a:spcBef>
              <a:spcAft>
                <a:spcPts val="0"/>
              </a:spcAft>
              <a:defRPr/>
            </a:pPr>
            <a:r>
              <a:rPr lang="fr-FR" sz="2400" b="1" u="sng" dirty="0"/>
              <a:t>Exigences pour les tours</a:t>
            </a:r>
            <a:r>
              <a:rPr lang="fr-FR" sz="2400" dirty="0"/>
              <a:t>:</a:t>
            </a:r>
          </a:p>
          <a:p>
            <a:pPr marL="358775" indent="-358775" defTabSz="521437" fontAlgn="auto">
              <a:spcBef>
                <a:spcPts val="0"/>
              </a:spcBef>
              <a:spcAft>
                <a:spcPts val="0"/>
              </a:spcAft>
              <a:buFont typeface="Arial" panose="020B0604020202020204" pitchFamily="34" charset="0"/>
              <a:buChar char="•"/>
              <a:defRPr/>
            </a:pPr>
            <a:r>
              <a:rPr lang="fr-FR" sz="2000" dirty="0"/>
              <a:t>Doivent être exécutés sur ½ pointes.</a:t>
            </a:r>
          </a:p>
          <a:p>
            <a:pPr marL="358775" indent="-358775" defTabSz="521437" fontAlgn="auto">
              <a:spcBef>
                <a:spcPts val="0"/>
              </a:spcBef>
              <a:spcAft>
                <a:spcPts val="0"/>
              </a:spcAft>
              <a:buFont typeface="Arial" panose="020B0604020202020204" pitchFamily="34" charset="0"/>
              <a:buChar char="•"/>
              <a:defRPr/>
            </a:pPr>
            <a:r>
              <a:rPr lang="fr-FR" sz="2000" dirty="0"/>
              <a:t>Doivent avoir une forme fixe et précise pendant toute la rotation.</a:t>
            </a:r>
          </a:p>
          <a:p>
            <a:pPr marL="358775" indent="-358775" defTabSz="521437" fontAlgn="auto">
              <a:spcBef>
                <a:spcPts val="0"/>
              </a:spcBef>
              <a:spcAft>
                <a:spcPts val="0"/>
              </a:spcAft>
              <a:buFont typeface="Arial" panose="020B0604020202020204" pitchFamily="34" charset="0"/>
              <a:buChar char="•"/>
              <a:defRPr/>
            </a:pPr>
            <a:r>
              <a:rPr lang="fr-FR" sz="2000" dirty="0"/>
              <a:t>La VD ne change pas que la jambe d’appui soit tendue ou fléchie.</a:t>
            </a:r>
          </a:p>
          <a:p>
            <a:pPr marL="358775" indent="-358775" defTabSz="521437" fontAlgn="auto">
              <a:spcBef>
                <a:spcPts val="0"/>
              </a:spcBef>
              <a:spcAft>
                <a:spcPts val="0"/>
              </a:spcAft>
              <a:buFont typeface="Arial" panose="020B0604020202020204" pitchFamily="34" charset="0"/>
              <a:buChar char="•"/>
              <a:defRPr/>
            </a:pPr>
            <a:r>
              <a:rPr lang="fr-FR" sz="2000" dirty="0"/>
              <a:t>Les tours sur une jambe avec la jambe libre placée, la position doit être maintenue pendant tout le tour sinon on donne la valeur d’un autre élément du code.</a:t>
            </a:r>
          </a:p>
          <a:p>
            <a:pPr marL="358775" indent="-358775" defTabSz="521437" fontAlgn="auto">
              <a:spcBef>
                <a:spcPts val="0"/>
              </a:spcBef>
              <a:spcAft>
                <a:spcPts val="0"/>
              </a:spcAft>
              <a:buFont typeface="Arial" panose="020B0604020202020204" pitchFamily="34" charset="0"/>
              <a:buChar char="•"/>
              <a:defRPr/>
            </a:pPr>
            <a:endParaRPr lang="fr-FR" sz="2000" b="1" u="sng" dirty="0">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000" b="1" u="sng" dirty="0">
                <a:latin typeface="Arial" panose="020B0604020202020204" pitchFamily="34" charset="0"/>
                <a:cs typeface="Arial" panose="020B0604020202020204" pitchFamily="34" charset="0"/>
              </a:rPr>
              <a:t>Sous rotation sur jambe d’appui</a:t>
            </a:r>
            <a:r>
              <a:rPr lang="fr-FR" sz="2000" dirty="0">
                <a:latin typeface="Arial" panose="020B0604020202020204" pitchFamily="34" charset="0"/>
                <a:cs typeface="Arial" panose="020B0604020202020204" pitchFamily="34" charset="0"/>
              </a:rPr>
              <a:t> :  			</a:t>
            </a:r>
            <a:endParaRPr lang="fr-FR" sz="2000" dirty="0"/>
          </a:p>
          <a:p>
            <a:pPr marL="358775" indent="-358775" defTabSz="521437" fontAlgn="auto">
              <a:spcBef>
                <a:spcPts val="0"/>
              </a:spcBef>
              <a:spcAft>
                <a:spcPts val="0"/>
              </a:spcAft>
              <a:buFont typeface="Arial" panose="020B0604020202020204" pitchFamily="34" charset="0"/>
              <a:buChar char="•"/>
              <a:defRPr/>
            </a:pPr>
            <a:endParaRPr lang="fr-FR" sz="2000" dirty="0"/>
          </a:p>
          <a:p>
            <a:pPr marL="358775" indent="-358775" defTabSz="521437" fontAlgn="auto">
              <a:spcBef>
                <a:spcPts val="0"/>
              </a:spcBef>
              <a:spcAft>
                <a:spcPts val="0"/>
              </a:spcAft>
              <a:buFont typeface="Arial" panose="020B0604020202020204" pitchFamily="34" charset="0"/>
              <a:buChar char="•"/>
              <a:defRPr/>
            </a:pPr>
            <a:endParaRPr lang="fr-FR" sz="2000" dirty="0"/>
          </a:p>
          <a:p>
            <a:pPr marL="358775" indent="-358775"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a:p>
            <a:pPr marL="358775" indent="-358775"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a:p>
            <a:pPr marL="358775" indent="-358775"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D753204A-0DC0-E806-476B-2A327FF0CF23}"/>
              </a:ext>
            </a:extLst>
          </p:cNvPr>
          <p:cNvPicPr>
            <a:picLocks noChangeAspect="1"/>
          </p:cNvPicPr>
          <p:nvPr/>
        </p:nvPicPr>
        <p:blipFill>
          <a:blip r:embed="rId2"/>
          <a:srcRect/>
          <a:stretch>
            <a:fillRect/>
          </a:stretch>
        </p:blipFill>
        <p:spPr bwMode="auto">
          <a:xfrm>
            <a:off x="4925602" y="5579268"/>
            <a:ext cx="723900" cy="515938"/>
          </a:xfrm>
          <a:prstGeom prst="rect">
            <a:avLst/>
          </a:prstGeom>
          <a:noFill/>
          <a:ln w="9525">
            <a:noFill/>
            <a:miter lim="800000"/>
            <a:headEnd/>
            <a:tailEnd/>
          </a:ln>
        </p:spPr>
      </p:pic>
      <p:pic>
        <p:nvPicPr>
          <p:cNvPr id="5" name="Image 4">
            <a:extLst>
              <a:ext uri="{FF2B5EF4-FFF2-40B4-BE49-F238E27FC236}">
                <a16:creationId xmlns:a16="http://schemas.microsoft.com/office/drawing/2014/main" id="{825872C5-BDD1-480B-AE0F-033AD0A2DAE4}"/>
              </a:ext>
            </a:extLst>
          </p:cNvPr>
          <p:cNvPicPr>
            <a:picLocks noChangeAspect="1"/>
          </p:cNvPicPr>
          <p:nvPr/>
        </p:nvPicPr>
        <p:blipFill>
          <a:blip r:embed="rId3"/>
          <a:srcRect/>
          <a:stretch>
            <a:fillRect/>
          </a:stretch>
        </p:blipFill>
        <p:spPr bwMode="auto">
          <a:xfrm>
            <a:off x="7179914" y="5611715"/>
            <a:ext cx="657225" cy="461963"/>
          </a:xfrm>
          <a:prstGeom prst="rect">
            <a:avLst/>
          </a:prstGeom>
          <a:noFill/>
          <a:ln w="9525">
            <a:noFill/>
            <a:miter lim="800000"/>
            <a:headEnd/>
            <a:tailEnd/>
          </a:ln>
        </p:spPr>
      </p:pic>
      <p:sp>
        <p:nvSpPr>
          <p:cNvPr id="6" name="Flèche : droite 5">
            <a:extLst>
              <a:ext uri="{FF2B5EF4-FFF2-40B4-BE49-F238E27FC236}">
                <a16:creationId xmlns:a16="http://schemas.microsoft.com/office/drawing/2014/main" id="{622E9F2C-4EDF-FF41-5EB3-7BCF1B796C2E}"/>
              </a:ext>
            </a:extLst>
          </p:cNvPr>
          <p:cNvSpPr/>
          <p:nvPr/>
        </p:nvSpPr>
        <p:spPr>
          <a:xfrm>
            <a:off x="5898382" y="5810249"/>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8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A5A8C-2BBF-C2FD-5979-192C311450ED}"/>
              </a:ext>
            </a:extLst>
          </p:cNvPr>
          <p:cNvSpPr>
            <a:spLocks noGrp="1"/>
          </p:cNvSpPr>
          <p:nvPr>
            <p:ph type="title"/>
          </p:nvPr>
        </p:nvSpPr>
        <p:spPr/>
        <p:txBody>
          <a:bodyPr/>
          <a:lstStyle/>
          <a:p>
            <a:r>
              <a:rPr lang="fr-FR" dirty="0"/>
              <a:t>Reconnaissance des sauts avec tour</a:t>
            </a:r>
          </a:p>
        </p:txBody>
      </p:sp>
      <p:sp>
        <p:nvSpPr>
          <p:cNvPr id="3" name="ZoneTexte 2">
            <a:extLst>
              <a:ext uri="{FF2B5EF4-FFF2-40B4-BE49-F238E27FC236}">
                <a16:creationId xmlns:a16="http://schemas.microsoft.com/office/drawing/2014/main" id="{00CC3E33-148A-A6FC-04E5-C9D999312B69}"/>
              </a:ext>
            </a:extLst>
          </p:cNvPr>
          <p:cNvSpPr txBox="1"/>
          <p:nvPr/>
        </p:nvSpPr>
        <p:spPr>
          <a:xfrm>
            <a:off x="468313" y="1520825"/>
            <a:ext cx="9791700" cy="5201424"/>
          </a:xfrm>
          <a:prstGeom prst="rect">
            <a:avLst/>
          </a:prstGeom>
          <a:noFill/>
        </p:spPr>
        <p:txBody>
          <a:bodyPr>
            <a:spAutoFit/>
          </a:bodyPr>
          <a:lstStyle/>
          <a:p>
            <a:r>
              <a:rPr lang="fr-FR" sz="2000" dirty="0">
                <a:latin typeface="Arial" panose="020B0604020202020204" pitchFamily="34" charset="0"/>
                <a:cs typeface="Arial" panose="020B0604020202020204" pitchFamily="34" charset="0"/>
              </a:rPr>
              <a:t>L’augmentation des rotations est de 180° à la poutre (sauts grand écart, écart latéral et pied tête), il y a une tolérance de 30° en </a:t>
            </a:r>
            <a:r>
              <a:rPr lang="fr-FR" sz="2000" dirty="0" err="1">
                <a:latin typeface="Arial" panose="020B0604020202020204" pitchFamily="34" charset="0"/>
                <a:cs typeface="Arial" panose="020B0604020202020204" pitchFamily="34" charset="0"/>
              </a:rPr>
              <a:t>sous-rotation</a:t>
            </a:r>
            <a:r>
              <a:rPr lang="fr-FR" sz="2000" dirty="0">
                <a:latin typeface="Arial" panose="020B0604020202020204" pitchFamily="34" charset="0"/>
                <a:cs typeface="Arial" panose="020B0604020202020204" pitchFamily="34" charset="0"/>
              </a:rPr>
              <a:t>.</a:t>
            </a:r>
          </a:p>
          <a:p>
            <a:pPr marL="180975" indent="-180975"/>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Différentes techniques de saut avec 1 tour (360°) et plus sont autorisées : en </a:t>
            </a:r>
            <a:r>
              <a:rPr lang="fr-FR" sz="2000" dirty="0" err="1">
                <a:latin typeface="Arial" panose="020B0604020202020204" pitchFamily="34" charset="0"/>
                <a:cs typeface="Arial" panose="020B0604020202020204" pitchFamily="34" charset="0"/>
              </a:rPr>
              <a:t>carpant</a:t>
            </a:r>
            <a:r>
              <a:rPr lang="fr-FR" sz="2000" dirty="0">
                <a:latin typeface="Arial" panose="020B0604020202020204" pitchFamily="34" charset="0"/>
                <a:cs typeface="Arial" panose="020B0604020202020204" pitchFamily="34" charset="0"/>
              </a:rPr>
              <a:t>, groupant ou écartant les jambes au début, au milieu ou à la fin des tours (sauf s’il y a une exigence spéciale de l’élément).</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les sauts avec ½ tour (180°) la position doit être atteinte au début ou à la fin.</a:t>
            </a:r>
          </a:p>
          <a:p>
            <a:pPr marL="180975" indent="-180975">
              <a:buFont typeface="Arial" charset="0"/>
              <a:buChar char="•"/>
            </a:pPr>
            <a:endParaRPr lang="fr-FR" sz="2000" dirty="0">
              <a:latin typeface="Arial" panose="020B0604020202020204" pitchFamily="34" charset="0"/>
              <a:cs typeface="Arial" panose="020B0604020202020204" pitchFamily="34" charset="0"/>
            </a:endParaRPr>
          </a:p>
          <a:p>
            <a:r>
              <a:rPr lang="fr-FR" sz="2000" b="1" u="sng" dirty="0">
                <a:solidFill>
                  <a:srgbClr val="FF0000"/>
                </a:solidFill>
              </a:rPr>
              <a:t>Sous rotation de 30° ou plus  </a:t>
            </a:r>
            <a:r>
              <a:rPr lang="fr-FR" sz="2000" dirty="0"/>
              <a:t>on reconnait un autre élément du code.                               </a:t>
            </a:r>
          </a:p>
          <a:p>
            <a:endParaRPr lang="fr-FR" sz="2000" dirty="0"/>
          </a:p>
          <a:p>
            <a:r>
              <a:rPr lang="fr-FR" sz="2000" dirty="0"/>
              <a:t>L’élément n’est pas différent avec ¼ de tour supplémentaire.</a:t>
            </a:r>
          </a:p>
          <a:p>
            <a:pPr marL="180975" indent="-180975">
              <a:buFont typeface="Arial" charset="0"/>
              <a:buChar char="•"/>
            </a:pPr>
            <a:endParaRPr lang="fr-FR" sz="2300" dirty="0">
              <a:latin typeface="Arial" panose="020B0604020202020204" pitchFamily="34" charset="0"/>
              <a:cs typeface="Arial" panose="020B0604020202020204" pitchFamily="34" charset="0"/>
            </a:endParaRPr>
          </a:p>
          <a:p>
            <a:pPr marL="180975" indent="-180975">
              <a:buFont typeface="Arial" charset="0"/>
              <a:buChar char="•"/>
            </a:pPr>
            <a:endParaRPr lang="fr-FR" sz="2300" dirty="0">
              <a:latin typeface="Arial" panose="020B0604020202020204" pitchFamily="34" charset="0"/>
              <a:cs typeface="Arial" panose="020B0604020202020204" pitchFamily="34" charset="0"/>
            </a:endParaRPr>
          </a:p>
          <a:p>
            <a:pPr marL="180975" indent="-180975">
              <a:buFont typeface="Arial" charset="0"/>
              <a:buChar char="•"/>
            </a:pPr>
            <a:endParaRPr lang="fr-FR" sz="2300" dirty="0">
              <a:latin typeface="Arial" panose="020B0604020202020204" pitchFamily="34" charset="0"/>
              <a:cs typeface="Arial" panose="020B0604020202020204" pitchFamily="34" charset="0"/>
            </a:endParaRPr>
          </a:p>
          <a:p>
            <a:pPr marL="180975" indent="-180975">
              <a:buFont typeface="Arial" charset="0"/>
              <a:buChar char="•"/>
            </a:pPr>
            <a:endParaRPr lang="fr-FR" sz="23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A486BC57-9D7E-CDC1-EFC7-BE471FEA92A1}"/>
              </a:ext>
            </a:extLst>
          </p:cNvPr>
          <p:cNvPicPr>
            <a:picLocks noChangeAspect="1"/>
          </p:cNvPicPr>
          <p:nvPr/>
        </p:nvPicPr>
        <p:blipFill>
          <a:blip r:embed="rId2"/>
          <a:srcRect/>
          <a:stretch>
            <a:fillRect/>
          </a:stretch>
        </p:blipFill>
        <p:spPr bwMode="auto">
          <a:xfrm>
            <a:off x="3767784" y="5463774"/>
            <a:ext cx="1978469" cy="1653255"/>
          </a:xfrm>
          <a:prstGeom prst="rect">
            <a:avLst/>
          </a:prstGeom>
          <a:noFill/>
          <a:ln w="9525">
            <a:noFill/>
            <a:miter lim="800000"/>
            <a:headEnd/>
            <a:tailEnd/>
          </a:ln>
        </p:spPr>
      </p:pic>
      <p:sp>
        <p:nvSpPr>
          <p:cNvPr id="5" name="Flèche courbée vers la droite 18">
            <a:extLst>
              <a:ext uri="{FF2B5EF4-FFF2-40B4-BE49-F238E27FC236}">
                <a16:creationId xmlns:a16="http://schemas.microsoft.com/office/drawing/2014/main" id="{18FA061D-5A3C-133D-5DF2-96AF06896E7B}"/>
              </a:ext>
            </a:extLst>
          </p:cNvPr>
          <p:cNvSpPr/>
          <p:nvPr/>
        </p:nvSpPr>
        <p:spPr>
          <a:xfrm rot="751099">
            <a:off x="3354563" y="5444786"/>
            <a:ext cx="585976" cy="1691230"/>
          </a:xfrm>
          <a:prstGeom prst="curvedRightArrow">
            <a:avLst/>
          </a:prstGeom>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defTabSz="521437" fontAlgn="auto">
              <a:spcBef>
                <a:spcPts val="0"/>
              </a:spcBef>
              <a:spcAft>
                <a:spcPts val="0"/>
              </a:spcAft>
              <a:defRPr/>
            </a:pPr>
            <a:endParaRPr lang="fr-FR">
              <a:solidFill>
                <a:schemeClr val="tx1"/>
              </a:solidFill>
            </a:endParaRPr>
          </a:p>
        </p:txBody>
      </p:sp>
    </p:spTree>
    <p:extLst>
      <p:ext uri="{BB962C8B-B14F-4D97-AF65-F5344CB8AC3E}">
        <p14:creationId xmlns:p14="http://schemas.microsoft.com/office/powerpoint/2010/main" val="15307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53647-065F-4EA6-AFEC-1EB674C9396C}"/>
              </a:ext>
            </a:extLst>
          </p:cNvPr>
          <p:cNvSpPr>
            <a:spLocks noGrp="1"/>
          </p:cNvSpPr>
          <p:nvPr>
            <p:ph type="title"/>
          </p:nvPr>
        </p:nvSpPr>
        <p:spPr/>
        <p:txBody>
          <a:bodyPr/>
          <a:lstStyle/>
          <a:p>
            <a:r>
              <a:rPr lang="fr-FR" dirty="0"/>
              <a:t>Saut ½ tour</a:t>
            </a:r>
          </a:p>
        </p:txBody>
      </p:sp>
      <p:pic>
        <p:nvPicPr>
          <p:cNvPr id="3" name="video55">
            <a:hlinkClick r:id="" action="ppaction://media"/>
            <a:extLst>
              <a:ext uri="{FF2B5EF4-FFF2-40B4-BE49-F238E27FC236}">
                <a16:creationId xmlns:a16="http://schemas.microsoft.com/office/drawing/2014/main" id="{A75B9027-AE6C-46B3-BF10-C55B4EC8619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8312" y="2218884"/>
            <a:ext cx="4304081" cy="3071651"/>
          </a:xfrm>
          <a:prstGeom prst="rect">
            <a:avLst/>
          </a:prstGeom>
        </p:spPr>
      </p:pic>
      <p:sp>
        <p:nvSpPr>
          <p:cNvPr id="4" name="Rectangle 3">
            <a:extLst>
              <a:ext uri="{FF2B5EF4-FFF2-40B4-BE49-F238E27FC236}">
                <a16:creationId xmlns:a16="http://schemas.microsoft.com/office/drawing/2014/main" id="{AC5BF748-D9CC-4ADF-A6F3-6BD911C575EB}"/>
              </a:ext>
            </a:extLst>
          </p:cNvPr>
          <p:cNvSpPr txBox="1">
            <a:spLocks noChangeArrowheads="1"/>
          </p:cNvSpPr>
          <p:nvPr/>
        </p:nvSpPr>
        <p:spPr>
          <a:xfrm>
            <a:off x="468312" y="1592261"/>
            <a:ext cx="4304081" cy="441978"/>
          </a:xfrm>
          <a:prstGeom prst="rect">
            <a:avLst/>
          </a:prstGeom>
        </p:spPr>
        <p:txBody>
          <a:bodyPr/>
          <a:lstStyle/>
          <a:p>
            <a:pPr marL="390525" marR="0" lvl="0" indent="-390525" algn="ctr" defTabSz="520700" rtl="0" eaLnBrk="1" fontAlgn="base" latinLnBrk="0" hangingPunct="1">
              <a:lnSpc>
                <a:spcPct val="80000"/>
              </a:lnSpc>
              <a:spcBef>
                <a:spcPct val="20000"/>
              </a:spcBef>
              <a:spcAft>
                <a:spcPct val="0"/>
              </a:spcAft>
              <a:buClrTx/>
              <a:buSzTx/>
              <a:buFontTx/>
              <a:buNone/>
              <a:tabLst/>
              <a:defRPr/>
            </a:pPr>
            <a:r>
              <a:rPr kumimoji="0" lang="fr-FR"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
        <p:nvSpPr>
          <p:cNvPr id="5" name="Rectangle 3">
            <a:extLst>
              <a:ext uri="{FF2B5EF4-FFF2-40B4-BE49-F238E27FC236}">
                <a16:creationId xmlns:a16="http://schemas.microsoft.com/office/drawing/2014/main" id="{F54737D0-93B2-4795-A321-D2076AE07E27}"/>
              </a:ext>
            </a:extLst>
          </p:cNvPr>
          <p:cNvSpPr txBox="1">
            <a:spLocks noChangeArrowheads="1"/>
          </p:cNvSpPr>
          <p:nvPr/>
        </p:nvSpPr>
        <p:spPr>
          <a:xfrm>
            <a:off x="5481235" y="1477964"/>
            <a:ext cx="3961704" cy="539985"/>
          </a:xfrm>
          <a:prstGeom prst="rect">
            <a:avLst/>
          </a:prstGeom>
        </p:spPr>
        <p:txBody>
          <a:bodyPr/>
          <a:lstStyle/>
          <a:p>
            <a:pPr marL="390525" marR="0" lvl="0" indent="-390525" algn="ctr" defTabSz="520700" rtl="0" eaLnBrk="1" fontAlgn="base" latinLnBrk="0" hangingPunct="1">
              <a:lnSpc>
                <a:spcPct val="80000"/>
              </a:lnSpc>
              <a:spcBef>
                <a:spcPct val="2000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L’écart n’est ni à la fin ni au début</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l" defTabSz="520700" rtl="0" eaLnBrk="1" fontAlgn="base" latinLnBrk="0" hangingPunct="1">
              <a:lnSpc>
                <a:spcPct val="80000"/>
              </a:lnSpc>
              <a:spcBef>
                <a:spcPct val="2000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l" defTabSz="520700" rtl="0" eaLnBrk="1" fontAlgn="base" latinLnBrk="0" hangingPunct="1">
              <a:lnSpc>
                <a:spcPct val="8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pic>
        <p:nvPicPr>
          <p:cNvPr id="6" name="video59">
            <a:hlinkClick r:id="" action="ppaction://media"/>
            <a:extLst>
              <a:ext uri="{FF2B5EF4-FFF2-40B4-BE49-F238E27FC236}">
                <a16:creationId xmlns:a16="http://schemas.microsoft.com/office/drawing/2014/main" id="{E694560D-2E96-4D2C-9617-A46484D504D7}"/>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r="26450"/>
          <a:stretch/>
        </p:blipFill>
        <p:spPr>
          <a:xfrm>
            <a:off x="5481235" y="2218884"/>
            <a:ext cx="4036112" cy="3078758"/>
          </a:xfrm>
          <a:prstGeom prst="rect">
            <a:avLst/>
          </a:prstGeom>
        </p:spPr>
      </p:pic>
      <p:sp>
        <p:nvSpPr>
          <p:cNvPr id="7" name="Rectangle 6">
            <a:extLst>
              <a:ext uri="{FF2B5EF4-FFF2-40B4-BE49-F238E27FC236}">
                <a16:creationId xmlns:a16="http://schemas.microsoft.com/office/drawing/2014/main" id="{0EC903B6-86B2-4A77-9F31-033DCAF574B6}"/>
              </a:ext>
            </a:extLst>
          </p:cNvPr>
          <p:cNvSpPr/>
          <p:nvPr/>
        </p:nvSpPr>
        <p:spPr>
          <a:xfrm>
            <a:off x="8239230" y="6110074"/>
            <a:ext cx="428529" cy="536194"/>
          </a:xfrm>
          <a:prstGeom prst="rect">
            <a:avLst/>
          </a:prstGeom>
        </p:spPr>
        <p:txBody>
          <a:bodyPr wrap="square" lIns="104287" tIns="52144" rIns="104287" bIns="52144">
            <a:spAutoFit/>
          </a:bodyPr>
          <a:lstStyle/>
          <a:p>
            <a:pPr marL="0" marR="0" lvl="0" indent="0" algn="just" defTabSz="521437"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B050"/>
                </a:solidFill>
                <a:effectLst/>
                <a:uLnTx/>
                <a:uFillTx/>
                <a:latin typeface="Arial"/>
                <a:ea typeface="+mn-ea"/>
                <a:cs typeface="Arial" charset="0"/>
              </a:rPr>
              <a:t>B</a:t>
            </a:r>
            <a:endParaRPr kumimoji="0" lang="fr-FR" altLang="fr-FR" sz="2800" b="0" i="0" u="none" strike="noStrike" kern="1200" cap="none" spc="0" normalizeH="0" baseline="0" noProof="0" dirty="0">
              <a:ln>
                <a:noFill/>
              </a:ln>
              <a:solidFill>
                <a:srgbClr val="00B050"/>
              </a:solidFill>
              <a:effectLst/>
              <a:uLnTx/>
              <a:uFillTx/>
              <a:latin typeface="Arial"/>
              <a:ea typeface="+mn-ea"/>
              <a:cs typeface="Arial" charset="0"/>
            </a:endParaRPr>
          </a:p>
        </p:txBody>
      </p:sp>
      <p:sp>
        <p:nvSpPr>
          <p:cNvPr id="8" name="Flèche : droite 7">
            <a:extLst>
              <a:ext uri="{FF2B5EF4-FFF2-40B4-BE49-F238E27FC236}">
                <a16:creationId xmlns:a16="http://schemas.microsoft.com/office/drawing/2014/main" id="{77E6D523-162A-42B3-B144-D9A02EFD6F78}"/>
              </a:ext>
            </a:extLst>
          </p:cNvPr>
          <p:cNvSpPr/>
          <p:nvPr/>
        </p:nvSpPr>
        <p:spPr>
          <a:xfrm rot="2531803">
            <a:off x="7339615" y="6029009"/>
            <a:ext cx="696686" cy="615950"/>
          </a:xfrm>
          <a:prstGeom prst="rightArrow">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C42DF430-E9BA-4C9F-97CD-FA8C963A35E1}"/>
              </a:ext>
            </a:extLst>
          </p:cNvPr>
          <p:cNvSpPr/>
          <p:nvPr/>
        </p:nvSpPr>
        <p:spPr>
          <a:xfrm>
            <a:off x="6683799" y="6110075"/>
            <a:ext cx="428529" cy="536194"/>
          </a:xfrm>
          <a:prstGeom prst="rect">
            <a:avLst/>
          </a:prstGeom>
        </p:spPr>
        <p:txBody>
          <a:bodyPr wrap="square" lIns="104287" tIns="52144" rIns="104287" bIns="52144">
            <a:spAutoFit/>
          </a:bodyPr>
          <a:lstStyle/>
          <a:p>
            <a:pPr marL="0" marR="0" lvl="0" indent="0" algn="just" defTabSz="521437"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FF0000"/>
                </a:solidFill>
                <a:effectLst/>
                <a:uLnTx/>
                <a:uFillTx/>
                <a:latin typeface="Arial"/>
                <a:ea typeface="+mn-ea"/>
                <a:cs typeface="Arial" charset="0"/>
              </a:rPr>
              <a:t>D</a:t>
            </a:r>
            <a:endParaRPr kumimoji="0" lang="fr-FR" altLang="fr-FR" sz="2800" b="0" i="0" u="none" strike="noStrike" kern="1200" cap="none" spc="0" normalizeH="0" baseline="0" noProof="0" dirty="0">
              <a:ln>
                <a:noFill/>
              </a:ln>
              <a:solidFill>
                <a:srgbClr val="FF0000"/>
              </a:solidFill>
              <a:effectLst/>
              <a:uLnTx/>
              <a:uFillTx/>
              <a:latin typeface="Arial"/>
              <a:ea typeface="+mn-ea"/>
              <a:cs typeface="Arial" charset="0"/>
            </a:endParaRPr>
          </a:p>
        </p:txBody>
      </p:sp>
      <p:pic>
        <p:nvPicPr>
          <p:cNvPr id="10" name="Image 9">
            <a:extLst>
              <a:ext uri="{FF2B5EF4-FFF2-40B4-BE49-F238E27FC236}">
                <a16:creationId xmlns:a16="http://schemas.microsoft.com/office/drawing/2014/main" id="{E99A605A-E84F-4D6A-930C-F7295B049FB0}"/>
              </a:ext>
            </a:extLst>
          </p:cNvPr>
          <p:cNvPicPr>
            <a:picLocks noChangeAspect="1"/>
          </p:cNvPicPr>
          <p:nvPr/>
        </p:nvPicPr>
        <p:blipFill rotWithShape="1">
          <a:blip r:embed="rId8"/>
          <a:srcRect r="79658"/>
          <a:stretch/>
        </p:blipFill>
        <p:spPr>
          <a:xfrm>
            <a:off x="7990769" y="5495678"/>
            <a:ext cx="815720" cy="676275"/>
          </a:xfrm>
          <a:prstGeom prst="rect">
            <a:avLst/>
          </a:prstGeom>
        </p:spPr>
      </p:pic>
      <p:pic>
        <p:nvPicPr>
          <p:cNvPr id="11" name="Image 10">
            <a:extLst>
              <a:ext uri="{FF2B5EF4-FFF2-40B4-BE49-F238E27FC236}">
                <a16:creationId xmlns:a16="http://schemas.microsoft.com/office/drawing/2014/main" id="{4FEA22F5-B24D-4E16-9761-3147A4D44CAC}"/>
              </a:ext>
            </a:extLst>
          </p:cNvPr>
          <p:cNvPicPr>
            <a:picLocks noChangeAspect="1"/>
          </p:cNvPicPr>
          <p:nvPr/>
        </p:nvPicPr>
        <p:blipFill rotWithShape="1">
          <a:blip r:embed="rId8"/>
          <a:srcRect l="80342"/>
          <a:stretch/>
        </p:blipFill>
        <p:spPr>
          <a:xfrm>
            <a:off x="6434723" y="5433799"/>
            <a:ext cx="788307" cy="676275"/>
          </a:xfrm>
          <a:prstGeom prst="rect">
            <a:avLst/>
          </a:prstGeom>
        </p:spPr>
      </p:pic>
      <p:pic>
        <p:nvPicPr>
          <p:cNvPr id="12" name="Image 5">
            <a:extLst>
              <a:ext uri="{FF2B5EF4-FFF2-40B4-BE49-F238E27FC236}">
                <a16:creationId xmlns:a16="http://schemas.microsoft.com/office/drawing/2014/main" id="{88FAB008-E4ED-4076-872C-093B529D39C7}"/>
              </a:ext>
            </a:extLst>
          </p:cNvPr>
          <p:cNvPicPr>
            <a:picLocks noChangeAspect="1"/>
          </p:cNvPicPr>
          <p:nvPr/>
        </p:nvPicPr>
        <p:blipFill>
          <a:blip r:embed="rId9"/>
          <a:srcRect/>
          <a:stretch>
            <a:fillRect/>
          </a:stretch>
        </p:blipFill>
        <p:spPr bwMode="auto">
          <a:xfrm>
            <a:off x="8826500" y="519113"/>
            <a:ext cx="1277938" cy="698500"/>
          </a:xfrm>
          <a:prstGeom prst="rect">
            <a:avLst/>
          </a:prstGeom>
          <a:noFill/>
          <a:ln w="9525">
            <a:noFill/>
            <a:miter lim="800000"/>
            <a:headEnd/>
            <a:tailEnd/>
          </a:ln>
        </p:spPr>
      </p:pic>
    </p:spTree>
    <p:extLst>
      <p:ext uri="{BB962C8B-B14F-4D97-AF65-F5344CB8AC3E}">
        <p14:creationId xmlns:p14="http://schemas.microsoft.com/office/powerpoint/2010/main" val="40210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2" fill="hold"/>
                                        <p:tgtEl>
                                          <p:spTgt spid="3"/>
                                        </p:tgtEl>
                                      </p:cBhvr>
                                    </p:cmd>
                                  </p:childTnLst>
                                </p:cTn>
                              </p:par>
                            </p:childTnLst>
                          </p:cTn>
                        </p:par>
                        <p:par>
                          <p:cTn id="7" fill="hold">
                            <p:stCondLst>
                              <p:cond delay="3832"/>
                            </p:stCondLst>
                            <p:childTnLst>
                              <p:par>
                                <p:cTn id="8" presetID="22" presetClass="entr" presetSubtype="4"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fullScrn="1">
              <p:cMediaNode vol="80000" mute="1">
                <p:cTn id="20"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6"/>
                                        </p:tgtEl>
                                      </p:cBhvr>
                                    </p:cmd>
                                  </p:childTnLst>
                                </p:cTn>
                              </p:par>
                            </p:childTnLst>
                          </p:cTn>
                        </p:par>
                      </p:childTnLst>
                    </p:cTn>
                  </p:par>
                </p:childTnLst>
              </p:cTn>
              <p:nextCondLst>
                <p:cond evt="onClick" delay="0">
                  <p:tgtEl>
                    <p:spTgt spid="6"/>
                  </p:tgtEl>
                </p:cond>
              </p:nextCondLst>
            </p:seq>
            <p:video fullScrn="1">
              <p:cMediaNode vol="80000" mute="1">
                <p:cTn id="26" fill="hold" display="0">
                  <p:stCondLst>
                    <p:cond delay="indefinite"/>
                  </p:st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7988D-B51A-AAB3-ADDB-184DBAA43FAC}"/>
              </a:ext>
            </a:extLst>
          </p:cNvPr>
          <p:cNvSpPr>
            <a:spLocks noGrp="1"/>
          </p:cNvSpPr>
          <p:nvPr>
            <p:ph type="title"/>
          </p:nvPr>
        </p:nvSpPr>
        <p:spPr/>
        <p:txBody>
          <a:bodyPr/>
          <a:lstStyle/>
          <a:p>
            <a:r>
              <a:rPr lang="fr-FR" dirty="0"/>
              <a:t>Eléments gymnique au grand écart</a:t>
            </a:r>
          </a:p>
        </p:txBody>
      </p:sp>
      <p:pic>
        <p:nvPicPr>
          <p:cNvPr id="4" name="Image 3">
            <a:extLst>
              <a:ext uri="{FF2B5EF4-FFF2-40B4-BE49-F238E27FC236}">
                <a16:creationId xmlns:a16="http://schemas.microsoft.com/office/drawing/2014/main" id="{E6890F66-FA3C-B6C1-6238-92AA5DF90753}"/>
              </a:ext>
            </a:extLst>
          </p:cNvPr>
          <p:cNvPicPr>
            <a:picLocks noChangeAspect="1"/>
          </p:cNvPicPr>
          <p:nvPr/>
        </p:nvPicPr>
        <p:blipFill>
          <a:blip r:embed="rId2"/>
          <a:stretch>
            <a:fillRect/>
          </a:stretch>
        </p:blipFill>
        <p:spPr>
          <a:xfrm>
            <a:off x="1187546" y="1819275"/>
            <a:ext cx="7067550" cy="1962150"/>
          </a:xfrm>
          <a:prstGeom prst="rect">
            <a:avLst/>
          </a:prstGeom>
        </p:spPr>
      </p:pic>
      <p:sp>
        <p:nvSpPr>
          <p:cNvPr id="5" name="ZoneTexte 4">
            <a:extLst>
              <a:ext uri="{FF2B5EF4-FFF2-40B4-BE49-F238E27FC236}">
                <a16:creationId xmlns:a16="http://schemas.microsoft.com/office/drawing/2014/main" id="{EFBB3213-0827-1878-5890-D24CF7A86646}"/>
              </a:ext>
            </a:extLst>
          </p:cNvPr>
          <p:cNvSpPr txBox="1"/>
          <p:nvPr/>
        </p:nvSpPr>
        <p:spPr>
          <a:xfrm>
            <a:off x="673240" y="4079631"/>
            <a:ext cx="9586773" cy="2354491"/>
          </a:xfrm>
          <a:prstGeom prst="rect">
            <a:avLst/>
          </a:prstGeom>
          <a:noFill/>
        </p:spPr>
        <p:txBody>
          <a:bodyPr wrap="square" rtlCol="0">
            <a:spAutoFit/>
          </a:bodyPr>
          <a:lstStyle/>
          <a:p>
            <a:r>
              <a:rPr lang="fr-FR" dirty="0"/>
              <a:t>Manque d’écart : </a:t>
            </a:r>
          </a:p>
          <a:p>
            <a:endParaRPr lang="fr-FR" dirty="0"/>
          </a:p>
          <a:p>
            <a:pPr marL="342900" indent="-342900">
              <a:buFont typeface="Wingdings" panose="05000000000000000000" pitchFamily="2" charset="2"/>
              <a:buChar char="Ø"/>
            </a:pPr>
            <a:r>
              <a:rPr lang="fr-FR" dirty="0"/>
              <a:t>0-20° : petite faute</a:t>
            </a:r>
          </a:p>
          <a:p>
            <a:pPr marL="342900" indent="-342900">
              <a:buFont typeface="Wingdings" panose="05000000000000000000" pitchFamily="2" charset="2"/>
              <a:buChar char="Ø"/>
            </a:pPr>
            <a:r>
              <a:rPr lang="fr-FR" dirty="0"/>
              <a:t>20-45° : moyenne faute</a:t>
            </a:r>
          </a:p>
          <a:p>
            <a:pPr marL="342900" indent="-342900">
              <a:buFont typeface="Wingdings" panose="05000000000000000000" pitchFamily="2" charset="2"/>
              <a:buChar char="Ø"/>
            </a:pPr>
            <a:r>
              <a:rPr lang="fr-FR" dirty="0"/>
              <a:t>&gt; 45° : on reconnait un autre élément du code </a:t>
            </a:r>
            <a:r>
              <a:rPr lang="fr-FR" dirty="0" err="1"/>
              <a:t>fig</a:t>
            </a:r>
            <a:r>
              <a:rPr lang="fr-FR" dirty="0"/>
              <a:t> ou pas de VD</a:t>
            </a:r>
          </a:p>
          <a:p>
            <a:pPr marL="342900" indent="-342900">
              <a:buFont typeface="Wingdings" panose="05000000000000000000" pitchFamily="2" charset="2"/>
              <a:buChar char="Ø"/>
            </a:pPr>
            <a:endParaRPr lang="fr-FR" dirty="0"/>
          </a:p>
          <a:p>
            <a:r>
              <a:rPr lang="fr-FR" dirty="0"/>
              <a:t>		p30-31 reconnaissance des éléments</a:t>
            </a:r>
          </a:p>
        </p:txBody>
      </p:sp>
    </p:spTree>
    <p:extLst>
      <p:ext uri="{BB962C8B-B14F-4D97-AF65-F5344CB8AC3E}">
        <p14:creationId xmlns:p14="http://schemas.microsoft.com/office/powerpoint/2010/main" val="170617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F26A4-6CD5-F08C-0714-F5AA651D5C12}"/>
              </a:ext>
            </a:extLst>
          </p:cNvPr>
          <p:cNvSpPr>
            <a:spLocks noGrp="1"/>
          </p:cNvSpPr>
          <p:nvPr>
            <p:ph type="title"/>
          </p:nvPr>
        </p:nvSpPr>
        <p:spPr/>
        <p:txBody>
          <a:bodyPr/>
          <a:lstStyle/>
          <a:p>
            <a:r>
              <a:rPr lang="fr-FR" dirty="0"/>
              <a:t>Fautes de corps</a:t>
            </a:r>
          </a:p>
        </p:txBody>
      </p:sp>
      <p:sp>
        <p:nvSpPr>
          <p:cNvPr id="3" name="ZoneTexte 2">
            <a:extLst>
              <a:ext uri="{FF2B5EF4-FFF2-40B4-BE49-F238E27FC236}">
                <a16:creationId xmlns:a16="http://schemas.microsoft.com/office/drawing/2014/main" id="{BDEB845A-C497-CF18-AA75-9F9D5A924210}"/>
              </a:ext>
            </a:extLst>
          </p:cNvPr>
          <p:cNvSpPr txBox="1"/>
          <p:nvPr/>
        </p:nvSpPr>
        <p:spPr>
          <a:xfrm>
            <a:off x="468313" y="1622425"/>
            <a:ext cx="9791700" cy="4739759"/>
          </a:xfrm>
          <a:prstGeom prst="rect">
            <a:avLst/>
          </a:prstGeom>
          <a:noFill/>
        </p:spPr>
        <p:txBody>
          <a:bodyPr>
            <a:spAutoFit/>
          </a:bodyPr>
          <a:lstStyle/>
          <a:p>
            <a:pPr defTabSz="521437" fontAlgn="auto">
              <a:spcBef>
                <a:spcPts val="0"/>
              </a:spcBef>
              <a:spcAft>
                <a:spcPts val="0"/>
              </a:spcAft>
              <a:defRPr/>
            </a:pPr>
            <a:r>
              <a:rPr lang="fr-FR" sz="2400" dirty="0">
                <a:latin typeface="Arial" panose="020B0604020202020204" pitchFamily="34" charset="0"/>
                <a:cs typeface="Arial" panose="020B0604020202020204" pitchFamily="34" charset="0"/>
              </a:rPr>
              <a:t>Les déductions pour la forme du corps incluent :</a:t>
            </a: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Manque d’écart.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Jambes fléchies.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Pointes de pieds pas tendues.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Jambes écartées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Déductions spécifiques à la forme du corps.</a:t>
            </a:r>
          </a:p>
          <a:p>
            <a:pPr marL="342900" indent="-342900"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Petite faute : -0,1pt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Moyenne faute : -0,3pt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 maximum de déductions cumulées pour déviations par rapport aux exigences pour la position du corps ne peut dépasser </a:t>
            </a:r>
            <a:r>
              <a:rPr lang="fr-FR" sz="2200" b="1" u="sng" dirty="0">
                <a:latin typeface="Arial" panose="020B0604020202020204" pitchFamily="34" charset="0"/>
                <a:cs typeface="Arial" panose="020B0604020202020204" pitchFamily="34" charset="0"/>
              </a:rPr>
              <a:t>0,50 Pt.</a:t>
            </a:r>
          </a:p>
          <a:p>
            <a:pPr marL="342900" indent="-342900"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400" cap="none" dirty="0">
                <a:solidFill>
                  <a:schemeClr val="bg1"/>
                </a:solidFill>
                <a:latin typeface="Arial" panose="020B0604020202020204" pitchFamily="34" charset="0"/>
                <a:cs typeface="Arial" panose="020B0604020202020204" pitchFamily="34" charset="0"/>
              </a:rPr>
              <a:t>Artistique</a:t>
            </a:r>
            <a:endParaRPr lang="fr-FR" sz="24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93688" y="1557338"/>
            <a:ext cx="10101262" cy="5241925"/>
          </a:xfrm>
          <a:prstGeom prst="rect">
            <a:avLst/>
          </a:prstGeom>
        </p:spPr>
        <p:txBody>
          <a:bodyPr lIns="104287" tIns="52144" rIns="104287" bIns="52144"/>
          <a:lstStyle>
            <a:lvl1pPr marL="334566" indent="-334566" algn="l" defTabSz="446089" rtl="0" eaLnBrk="1" latinLnBrk="0" hangingPunct="1">
              <a:spcBef>
                <a:spcPct val="20000"/>
              </a:spcBef>
              <a:buFont typeface="Arial"/>
              <a:buChar char="•"/>
              <a:defRPr sz="3080" kern="1200">
                <a:solidFill>
                  <a:schemeClr val="tx1"/>
                </a:solidFill>
                <a:latin typeface="+mn-lt"/>
                <a:ea typeface="+mn-ea"/>
                <a:cs typeface="+mn-cs"/>
              </a:defRPr>
            </a:lvl1pPr>
            <a:lvl2pPr marL="724894" indent="-278806" algn="l" defTabSz="446089" rtl="0" eaLnBrk="1" latinLnBrk="0" hangingPunct="1">
              <a:spcBef>
                <a:spcPct val="20000"/>
              </a:spcBef>
              <a:buFont typeface="Arial"/>
              <a:buChar char="–"/>
              <a:defRPr sz="2738" kern="1200">
                <a:solidFill>
                  <a:schemeClr val="tx1"/>
                </a:solidFill>
                <a:latin typeface="+mn-lt"/>
                <a:ea typeface="+mn-ea"/>
                <a:cs typeface="+mn-cs"/>
              </a:defRPr>
            </a:lvl2pPr>
            <a:lvl3pPr marL="1115223" indent="-223044" algn="l" defTabSz="446089" rtl="0" eaLnBrk="1" latinLnBrk="0" hangingPunct="1">
              <a:spcBef>
                <a:spcPct val="20000"/>
              </a:spcBef>
              <a:buFont typeface="Arial"/>
              <a:buChar char="•"/>
              <a:defRPr sz="2310" kern="1200">
                <a:solidFill>
                  <a:schemeClr val="tx1"/>
                </a:solidFill>
                <a:latin typeface="+mn-lt"/>
                <a:ea typeface="+mn-ea"/>
                <a:cs typeface="+mn-cs"/>
              </a:defRPr>
            </a:lvl3pPr>
            <a:lvl4pPr marL="1561311" indent="-223044" algn="l" defTabSz="446089" rtl="0" eaLnBrk="1" latinLnBrk="0" hangingPunct="1">
              <a:spcBef>
                <a:spcPct val="20000"/>
              </a:spcBef>
              <a:buFont typeface="Arial"/>
              <a:buChar char="–"/>
              <a:defRPr sz="1968" kern="1200">
                <a:solidFill>
                  <a:schemeClr val="tx1"/>
                </a:solidFill>
                <a:latin typeface="+mn-lt"/>
                <a:ea typeface="+mn-ea"/>
                <a:cs typeface="+mn-cs"/>
              </a:defRPr>
            </a:lvl4pPr>
            <a:lvl5pPr marL="2007401" indent="-223044" algn="l" defTabSz="446089" rtl="0" eaLnBrk="1" latinLnBrk="0" hangingPunct="1">
              <a:spcBef>
                <a:spcPct val="20000"/>
              </a:spcBef>
              <a:buFont typeface="Arial"/>
              <a:buChar char="»"/>
              <a:defRPr sz="1968" kern="1200">
                <a:solidFill>
                  <a:schemeClr val="tx1"/>
                </a:solidFill>
                <a:latin typeface="+mn-lt"/>
                <a:ea typeface="+mn-ea"/>
                <a:cs typeface="+mn-cs"/>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a:lstStyle>
          <a:p>
            <a:pPr marL="20638" lvl="1" indent="-20638" fontAlgn="auto">
              <a:spcAft>
                <a:spcPts val="0"/>
              </a:spcAft>
              <a:buFont typeface="Arial"/>
              <a:buNone/>
              <a:tabLst>
                <a:tab pos="100013" algn="l"/>
              </a:tabLst>
              <a:defRPr/>
            </a:pPr>
            <a:endParaRPr lang="fr-FR" altLang="fr-FR" sz="2400" dirty="0">
              <a:cs typeface="Arial" charset="0"/>
            </a:endParaRPr>
          </a:p>
          <a:p>
            <a:pPr lvl="1" indent="-745944" fontAlgn="auto">
              <a:spcAft>
                <a:spcPts val="0"/>
              </a:spcAft>
              <a:buFont typeface="Arial"/>
              <a:buNone/>
              <a:tabLst>
                <a:tab pos="101390" algn="l"/>
              </a:tabLst>
              <a:defRPr/>
            </a:pPr>
            <a:r>
              <a:rPr lang="fr-FR" altLang="fr-FR" sz="2400" dirty="0">
                <a:cs typeface="Arial" charset="0"/>
              </a:rPr>
              <a:t>		</a:t>
            </a: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700" dirty="0">
              <a:cs typeface="Arial" charset="0"/>
            </a:endParaRPr>
          </a:p>
          <a:p>
            <a:pPr lvl="1" indent="-745944" fontAlgn="auto">
              <a:spcAft>
                <a:spcPts val="0"/>
              </a:spcAft>
              <a:buFont typeface="Arial"/>
              <a:buNone/>
              <a:tabLst>
                <a:tab pos="101390" algn="l"/>
              </a:tabLst>
              <a:defRPr/>
            </a:pPr>
            <a:endParaRPr lang="fr-FR" altLang="fr-FR" sz="2100" u="sng" dirty="0">
              <a:cs typeface="Arial" charset="0"/>
            </a:endParaRPr>
          </a:p>
        </p:txBody>
      </p:sp>
      <p:pic>
        <p:nvPicPr>
          <p:cNvPr id="88067" name="Image 5"/>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sp>
        <p:nvSpPr>
          <p:cNvPr id="8" name="Rectangle 3"/>
          <p:cNvSpPr txBox="1">
            <a:spLocks noChangeArrowheads="1"/>
          </p:cNvSpPr>
          <p:nvPr/>
        </p:nvSpPr>
        <p:spPr bwMode="auto">
          <a:xfrm>
            <a:off x="468313" y="1439863"/>
            <a:ext cx="9791700" cy="4843462"/>
          </a:xfrm>
          <a:prstGeom prst="rect">
            <a:avLst/>
          </a:prstGeom>
          <a:noFill/>
          <a:ln w="9525">
            <a:noFill/>
            <a:miter lim="800000"/>
            <a:headEnd/>
            <a:tailEnd/>
          </a:ln>
        </p:spPr>
        <p:txBody>
          <a:bodyPr lIns="104287" tIns="52144" rIns="104287" bIns="52144"/>
          <a:lstStyle/>
          <a:p>
            <a:pPr defTabSz="446088">
              <a:lnSpc>
                <a:spcPct val="90000"/>
              </a:lnSpc>
              <a:spcBef>
                <a:spcPct val="20000"/>
              </a:spcBef>
              <a:buFont typeface="Arial" charset="0"/>
              <a:buNone/>
            </a:pPr>
            <a:r>
              <a:rPr lang="fr-FR" sz="2000" b="1" i="1" dirty="0">
                <a:cs typeface="Times New Roman" pitchFamily="18" charset="0"/>
              </a:rPr>
              <a:t>Composition :</a:t>
            </a:r>
          </a:p>
          <a:p>
            <a:pPr defTabSz="446088">
              <a:lnSpc>
                <a:spcPct val="90000"/>
              </a:lnSpc>
              <a:spcBef>
                <a:spcPct val="20000"/>
              </a:spcBef>
              <a:buFont typeface="Arial" charset="0"/>
              <a:buNone/>
            </a:pPr>
            <a:r>
              <a:rPr lang="fr-FR" sz="2000" dirty="0">
                <a:cs typeface="Times New Roman" pitchFamily="18" charset="0"/>
              </a:rPr>
              <a:t>La composition d’un exercice à la poutre est basée sur la gestuelle de la gymnaste, ainsi que la chorégraphie des éléments par rapport à la poutre, pour créer un fort sentiment de variation de l’allure, d’intensité et rythme du mouvement.</a:t>
            </a:r>
          </a:p>
          <a:p>
            <a:pPr defTabSz="446088">
              <a:lnSpc>
                <a:spcPct val="90000"/>
              </a:lnSpc>
              <a:spcBef>
                <a:spcPct val="20000"/>
              </a:spcBef>
              <a:buFont typeface="Arial" charset="0"/>
              <a:buNone/>
            </a:pPr>
            <a:endParaRPr lang="fr-FR" sz="2000" b="1" i="1" dirty="0">
              <a:cs typeface="Times New Roman" pitchFamily="18" charset="0"/>
            </a:endParaRPr>
          </a:p>
          <a:p>
            <a:pPr defTabSz="446088">
              <a:lnSpc>
                <a:spcPct val="90000"/>
              </a:lnSpc>
              <a:spcBef>
                <a:spcPct val="20000"/>
              </a:spcBef>
              <a:buFont typeface="Arial" charset="0"/>
              <a:buNone/>
            </a:pPr>
            <a:r>
              <a:rPr lang="fr-FR" sz="2000" b="1" i="1" dirty="0">
                <a:cs typeface="Times New Roman" pitchFamily="18" charset="0"/>
              </a:rPr>
              <a:t>Rythme et tempo :</a:t>
            </a:r>
          </a:p>
          <a:p>
            <a:pPr defTabSz="446088">
              <a:lnSpc>
                <a:spcPct val="90000"/>
              </a:lnSpc>
              <a:spcBef>
                <a:spcPct val="20000"/>
              </a:spcBef>
              <a:buFont typeface="Arial" charset="0"/>
              <a:buNone/>
            </a:pPr>
            <a:r>
              <a:rPr lang="fr-FR" sz="2000" dirty="0">
                <a:cs typeface="Times New Roman" pitchFamily="18" charset="0"/>
              </a:rPr>
              <a:t>Rythme et tempo doivent être variés, parfois vifs, parfois lents, mais essentiellement dynamique et par-dessus tout ininterrompus.</a:t>
            </a:r>
          </a:p>
          <a:p>
            <a:pPr defTabSz="446088">
              <a:lnSpc>
                <a:spcPct val="90000"/>
              </a:lnSpc>
              <a:spcBef>
                <a:spcPct val="20000"/>
              </a:spcBef>
              <a:buFont typeface="Arial" charset="0"/>
              <a:buNone/>
            </a:pPr>
            <a:endParaRPr lang="fr-FR" sz="2000" dirty="0">
              <a:cs typeface="Times New Roman" pitchFamily="18" charset="0"/>
            </a:endParaRPr>
          </a:p>
          <a:p>
            <a:pPr defTabSz="446088">
              <a:lnSpc>
                <a:spcPct val="90000"/>
              </a:lnSpc>
              <a:spcBef>
                <a:spcPct val="20000"/>
              </a:spcBef>
              <a:buFont typeface="Arial" charset="0"/>
              <a:buNone/>
            </a:pPr>
            <a:r>
              <a:rPr lang="fr-FR" sz="2000" b="1" i="1" dirty="0">
                <a:cs typeface="Times New Roman" pitchFamily="18" charset="0"/>
              </a:rPr>
              <a:t>Performance artistique :</a:t>
            </a:r>
          </a:p>
          <a:p>
            <a:pPr defTabSz="446088">
              <a:lnSpc>
                <a:spcPct val="90000"/>
              </a:lnSpc>
              <a:spcBef>
                <a:spcPct val="20000"/>
              </a:spcBef>
              <a:buFont typeface="Arial" charset="0"/>
              <a:buNone/>
            </a:pPr>
            <a:r>
              <a:rPr lang="fr-FR" sz="2000" dirty="0">
                <a:cs typeface="Times New Roman" pitchFamily="18" charset="0"/>
              </a:rPr>
              <a:t>Ce n’est pas </a:t>
            </a:r>
            <a:r>
              <a:rPr lang="fr-FR" sz="2000" b="1" i="1" dirty="0">
                <a:cs typeface="Times New Roman" pitchFamily="18" charset="0"/>
              </a:rPr>
              <a:t>« ce que »</a:t>
            </a:r>
            <a:r>
              <a:rPr lang="fr-FR" sz="2000" i="1" dirty="0">
                <a:cs typeface="Times New Roman" pitchFamily="18" charset="0"/>
              </a:rPr>
              <a:t> </a:t>
            </a:r>
            <a:r>
              <a:rPr lang="fr-FR" sz="2000" dirty="0">
                <a:cs typeface="Times New Roman" pitchFamily="18" charset="0"/>
              </a:rPr>
              <a:t>la gymnaste exécute, mais </a:t>
            </a:r>
            <a:r>
              <a:rPr lang="fr-FR" sz="2000" b="1" i="1" dirty="0">
                <a:cs typeface="Times New Roman" pitchFamily="18" charset="0"/>
              </a:rPr>
              <a:t>« comment »</a:t>
            </a:r>
            <a:r>
              <a:rPr lang="fr-FR" sz="2000" i="1" dirty="0">
                <a:cs typeface="Times New Roman" pitchFamily="18" charset="0"/>
              </a:rPr>
              <a:t> </a:t>
            </a:r>
            <a:r>
              <a:rPr lang="fr-FR" sz="2000" dirty="0">
                <a:cs typeface="Times New Roman" pitchFamily="18" charset="0"/>
              </a:rPr>
              <a:t>elle l’exécute.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1000"/>
                                        <p:tgtEl>
                                          <p:spTgt spid="8">
                                            <p:txEl>
                                              <p:pRg st="6" end="6"/>
                                            </p:txEl>
                                          </p:spTgt>
                                        </p:tgtEl>
                                      </p:cBhvr>
                                    </p:animEffect>
                                    <p:anim calcmode="lin" valueType="num">
                                      <p:cBhvr>
                                        <p:cTn id="2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1000"/>
                                        <p:tgtEl>
                                          <p:spTgt spid="8">
                                            <p:txEl>
                                              <p:pRg st="7" end="7"/>
                                            </p:txEl>
                                          </p:spTgt>
                                        </p:tgtEl>
                                      </p:cBhvr>
                                    </p:animEffect>
                                    <p:anim calcmode="lin" valueType="num">
                                      <p:cBhvr>
                                        <p:cTn id="2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l’artistique</a:t>
            </a:r>
          </a:p>
        </p:txBody>
      </p:sp>
      <p:pic>
        <p:nvPicPr>
          <p:cNvPr id="4" name="Image 5">
            <a:extLst>
              <a:ext uri="{FF2B5EF4-FFF2-40B4-BE49-F238E27FC236}">
                <a16:creationId xmlns:a16="http://schemas.microsoft.com/office/drawing/2014/main" id="{95BD9325-5F87-7B3D-16FC-D09079F6E7BC}"/>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1385079467"/>
              </p:ext>
            </p:extLst>
          </p:nvPr>
        </p:nvGraphicFramePr>
        <p:xfrm>
          <a:off x="495300" y="1433512"/>
          <a:ext cx="9764713" cy="4498842"/>
        </p:xfrm>
        <a:graphic>
          <a:graphicData uri="http://schemas.openxmlformats.org/drawingml/2006/table">
            <a:tbl>
              <a:tblPr/>
              <a:tblGrid>
                <a:gridCol w="8623009">
                  <a:extLst>
                    <a:ext uri="{9D8B030D-6E8A-4147-A177-3AD203B41FA5}">
                      <a16:colId xmlns:a16="http://schemas.microsoft.com/office/drawing/2014/main" val="20000"/>
                    </a:ext>
                  </a:extLst>
                </a:gridCol>
                <a:gridCol w="570852">
                  <a:extLst>
                    <a:ext uri="{9D8B030D-6E8A-4147-A177-3AD203B41FA5}">
                      <a16:colId xmlns:a16="http://schemas.microsoft.com/office/drawing/2014/main" val="20001"/>
                    </a:ext>
                  </a:extLst>
                </a:gridCol>
                <a:gridCol w="570852">
                  <a:extLst>
                    <a:ext uri="{9D8B030D-6E8A-4147-A177-3AD203B41FA5}">
                      <a16:colId xmlns:a16="http://schemas.microsoft.com/office/drawing/2014/main" val="1306301528"/>
                    </a:ext>
                  </a:extLst>
                </a:gridCol>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0,1</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0,2</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artistique insuffisante pendant tout l’exercice</a:t>
                      </a: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4697453"/>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Mauvaise tenue du corps (tête, épaules, buste)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Amplitude insuffisante (allongement maximum des mouvements)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Amplitude insuffisante dans les élans de jambes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Pointes des pieds pas tendues/relâchées, pieds en dedans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Manque de travail en relevé</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Rythme et tempo</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5806">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Variation insuffisante du rythme et tempo dans les mouvements sans VD</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defRPr/>
                      </a:pPr>
                      <a:r>
                        <a:rPr kumimoji="0" lang="fr-FR" sz="1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6971">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Exécution de tout </a:t>
                      </a:r>
                      <a:r>
                        <a:rPr kumimoji="0" 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rPr>
                        <a:t>l’exercice comme </a:t>
                      </a: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série d’éléments et mouvements discontinus (manque de fluidité)</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088615"/>
                  </a:ext>
                </a:extLst>
              </a:tr>
            </a:tbl>
          </a:graphicData>
        </a:graphic>
      </p:graphicFrame>
    </p:spTree>
    <p:extLst>
      <p:ext uri="{BB962C8B-B14F-4D97-AF65-F5344CB8AC3E}">
        <p14:creationId xmlns:p14="http://schemas.microsoft.com/office/powerpoint/2010/main" val="61275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la composition</a:t>
            </a:r>
          </a:p>
        </p:txBody>
      </p:sp>
      <p:pic>
        <p:nvPicPr>
          <p:cNvPr id="4" name="Image 5">
            <a:extLst>
              <a:ext uri="{FF2B5EF4-FFF2-40B4-BE49-F238E27FC236}">
                <a16:creationId xmlns:a16="http://schemas.microsoft.com/office/drawing/2014/main" id="{95BD9325-5F87-7B3D-16FC-D09079F6E7BC}"/>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443672826"/>
              </p:ext>
            </p:extLst>
          </p:nvPr>
        </p:nvGraphicFramePr>
        <p:xfrm>
          <a:off x="569397" y="3424097"/>
          <a:ext cx="9791700" cy="2217738"/>
        </p:xfrm>
        <a:graphic>
          <a:graphicData uri="http://schemas.openxmlformats.org/drawingml/2006/table">
            <a:tbl>
              <a:tblPr/>
              <a:tblGrid>
                <a:gridCol w="8646841">
                  <a:extLst>
                    <a:ext uri="{9D8B030D-6E8A-4147-A177-3AD203B41FA5}">
                      <a16:colId xmlns:a16="http://schemas.microsoft.com/office/drawing/2014/main" val="20000"/>
                    </a:ext>
                  </a:extLst>
                </a:gridCol>
                <a:gridCol w="1144859">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Entrée sans VD</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Manque de mouvements latéraux complexes (sans VD)</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Absence de combinaison de mouvements/éléments proches de la poutre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Plus d’un ½ tour sur les 2 pieds, jambes tendues, pendant tout l’exercice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3" name="Tableau 5">
            <a:extLst>
              <a:ext uri="{FF2B5EF4-FFF2-40B4-BE49-F238E27FC236}">
                <a16:creationId xmlns:a16="http://schemas.microsoft.com/office/drawing/2014/main" id="{994A159A-9CCD-6083-2D29-491B67CFA44E}"/>
              </a:ext>
            </a:extLst>
          </p:cNvPr>
          <p:cNvGraphicFramePr>
            <a:graphicFrameLocks noGrp="1"/>
          </p:cNvGraphicFramePr>
          <p:nvPr>
            <p:extLst>
              <p:ext uri="{D42A27DB-BD31-4B8C-83A1-F6EECF244321}">
                <p14:modId xmlns:p14="http://schemas.microsoft.com/office/powerpoint/2010/main" val="702418273"/>
              </p:ext>
            </p:extLst>
          </p:nvPr>
        </p:nvGraphicFramePr>
        <p:xfrm>
          <a:off x="569397" y="1627869"/>
          <a:ext cx="9791700" cy="1637846"/>
        </p:xfrm>
        <a:graphic>
          <a:graphicData uri="http://schemas.openxmlformats.org/drawingml/2006/table">
            <a:tbl>
              <a:tblPr firstRow="1" bandRow="1">
                <a:tableStyleId>{5C22544A-7EE6-4342-B048-85BDC9FD1C3A}</a:tableStyleId>
              </a:tblPr>
              <a:tblGrid>
                <a:gridCol w="9791700">
                  <a:extLst>
                    <a:ext uri="{9D8B030D-6E8A-4147-A177-3AD203B41FA5}">
                      <a16:colId xmlns:a16="http://schemas.microsoft.com/office/drawing/2014/main" val="843994787"/>
                    </a:ext>
                  </a:extLst>
                </a:gridCol>
              </a:tblGrid>
              <a:tr h="1637846">
                <a:tc>
                  <a:txBody>
                    <a:bodyPr/>
                    <a:lstStyle/>
                    <a:p>
                      <a:r>
                        <a:rPr lang="fr-FR" sz="2000" b="1" dirty="0">
                          <a:solidFill>
                            <a:schemeClr val="tx1"/>
                          </a:solidFill>
                        </a:rPr>
                        <a:t>Précision :</a:t>
                      </a:r>
                    </a:p>
                    <a:p>
                      <a:pPr marL="342900" marR="0" lvl="0" indent="-342900" algn="l" defTabSz="521437" rtl="0" eaLnBrk="1" fontAlgn="auto" latinLnBrk="0" hangingPunct="1">
                        <a:lnSpc>
                          <a:spcPct val="100000"/>
                        </a:lnSpc>
                        <a:spcBef>
                          <a:spcPts val="0"/>
                        </a:spcBef>
                        <a:spcAft>
                          <a:spcPts val="0"/>
                        </a:spcAft>
                        <a:buClrTx/>
                        <a:buSzTx/>
                        <a:buFont typeface="Arial" charset="0"/>
                        <a:buChar char="•"/>
                        <a:tabLst/>
                        <a:defRPr/>
                      </a:pPr>
                      <a:r>
                        <a:rPr lang="fr-FR" sz="2000" b="0" dirty="0">
                          <a:solidFill>
                            <a:schemeClr val="tx1"/>
                          </a:solidFill>
                        </a:rPr>
                        <a:t>Toutes les entrées sans VD seront généralement reconnues comme « A » sauf engager une jambe pour passer à cheval, accroupi, saut simple au siège ou sur les genoux ou réception sur 1 ou 2 pieds</a:t>
                      </a:r>
                    </a:p>
                    <a:p>
                      <a:endParaRPr lang="fr-FR" sz="2000" b="0" dirty="0">
                        <a:solidFill>
                          <a:schemeClr val="tx1"/>
                        </a:solidFill>
                      </a:endParaRPr>
                    </a:p>
                  </a:txBody>
                  <a:tcPr>
                    <a:noFill/>
                  </a:tcPr>
                </a:tc>
                <a:extLst>
                  <a:ext uri="{0D108BD9-81ED-4DB2-BD59-A6C34878D82A}">
                    <a16:rowId xmlns:a16="http://schemas.microsoft.com/office/drawing/2014/main" val="1613481003"/>
                  </a:ext>
                </a:extLst>
              </a:tr>
            </a:tbl>
          </a:graphicData>
        </a:graphic>
      </p:graphicFrame>
    </p:spTree>
    <p:extLst>
      <p:ext uri="{BB962C8B-B14F-4D97-AF65-F5344CB8AC3E}">
        <p14:creationId xmlns:p14="http://schemas.microsoft.com/office/powerpoint/2010/main" val="311211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spécifiques</a:t>
            </a:r>
          </a:p>
        </p:txBody>
      </p:sp>
      <p:pic>
        <p:nvPicPr>
          <p:cNvPr id="4" name="Image 5">
            <a:extLst>
              <a:ext uri="{FF2B5EF4-FFF2-40B4-BE49-F238E27FC236}">
                <a16:creationId xmlns:a16="http://schemas.microsoft.com/office/drawing/2014/main" id="{95BD9325-5F87-7B3D-16FC-D09079F6E7BC}"/>
              </a:ext>
            </a:extLst>
          </p:cNvPr>
          <p:cNvPicPr>
            <a:picLocks noChangeAspect="1"/>
          </p:cNvPicPr>
          <p:nvPr/>
        </p:nvPicPr>
        <p:blipFill>
          <a:blip r:embed="rId2"/>
          <a:srcRect/>
          <a:stretch>
            <a:fillRect/>
          </a:stretch>
        </p:blipFill>
        <p:spPr bwMode="auto">
          <a:xfrm>
            <a:off x="8715375" y="517526"/>
            <a:ext cx="1393208" cy="761999"/>
          </a:xfrm>
          <a:prstGeom prst="rect">
            <a:avLst/>
          </a:prstGeom>
          <a:noFill/>
          <a:ln w="9525">
            <a:noFill/>
            <a:miter lim="800000"/>
            <a:headEnd/>
            <a:tailEnd/>
          </a:ln>
        </p:spPr>
      </p:pic>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1511141603"/>
              </p:ext>
            </p:extLst>
          </p:nvPr>
        </p:nvGraphicFramePr>
        <p:xfrm>
          <a:off x="468313" y="1595438"/>
          <a:ext cx="9791700" cy="4428386"/>
        </p:xfrm>
        <a:graphic>
          <a:graphicData uri="http://schemas.openxmlformats.org/drawingml/2006/table">
            <a:tbl>
              <a:tblPr/>
              <a:tblGrid>
                <a:gridCol w="692785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1127125">
                  <a:extLst>
                    <a:ext uri="{9D8B030D-6E8A-4147-A177-3AD203B41FA5}">
                      <a16:colId xmlns:a16="http://schemas.microsoft.com/office/drawing/2014/main" val="20003"/>
                    </a:ext>
                  </a:extLst>
                </a:gridCol>
              </a:tblGrid>
              <a:tr h="6334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0,30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0,50  </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Mauvais rythme dans les liaisons (avec VD)</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Ajustement (pas sans chorégraphie et mouvements inutiles)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Elans excessif des bras avant les éléments gymniques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Pause (appliquée à 2 sec.)</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Appui supplémentaire de jambe sur le côté de la poutre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S’accrocher à la poutre pour éviter une chute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Mouvements supplémentaires pour maintenir l’équilibre</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41937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492" y="3064900"/>
            <a:ext cx="5562169" cy="975321"/>
          </a:xfrm>
          <a:prstGeom prst="rect">
            <a:avLst/>
          </a:prstGeom>
        </p:spPr>
        <p:txBody>
          <a:bodyPr vert="horz" wrap="square" lIns="0" tIns="0" rIns="0" bIns="0" rtlCol="0">
            <a:spAutoFit/>
          </a:bodyPr>
          <a:lstStyle/>
          <a:p>
            <a:pPr>
              <a:lnSpc>
                <a:spcPts val="2576"/>
              </a:lnSpc>
              <a:spcBef>
                <a:spcPts val="0"/>
              </a:spcBef>
              <a:spcAft>
                <a:spcPts val="0"/>
              </a:spcAft>
            </a:pPr>
            <a:r>
              <a:rPr sz="2302" dirty="0">
                <a:solidFill>
                  <a:srgbClr val="FFFFFF"/>
                </a:solidFill>
                <a:latin typeface="Arial"/>
                <a:cs typeface="Arial"/>
              </a:rPr>
              <a:t>SOUS</a:t>
            </a:r>
            <a:r>
              <a:rPr sz="2302" spc="-52" dirty="0">
                <a:solidFill>
                  <a:srgbClr val="FFFFFF"/>
                </a:solidFill>
                <a:latin typeface="Arial"/>
                <a:cs typeface="Arial"/>
              </a:rPr>
              <a:t> </a:t>
            </a:r>
            <a:r>
              <a:rPr sz="2302" dirty="0">
                <a:solidFill>
                  <a:srgbClr val="FFFFFF"/>
                </a:solidFill>
                <a:latin typeface="Arial"/>
                <a:cs typeface="Arial"/>
              </a:rPr>
              <a:t>TITRE SOUS</a:t>
            </a:r>
            <a:r>
              <a:rPr sz="2302" spc="-44" dirty="0">
                <a:solidFill>
                  <a:srgbClr val="FFFFFF"/>
                </a:solidFill>
                <a:latin typeface="Arial"/>
                <a:cs typeface="Arial"/>
              </a:rPr>
              <a:t> </a:t>
            </a:r>
            <a:r>
              <a:rPr sz="2302" dirty="0">
                <a:solidFill>
                  <a:srgbClr val="FFFFFF"/>
                </a:solidFill>
                <a:latin typeface="Arial"/>
                <a:cs typeface="Arial"/>
              </a:rPr>
              <a:t>TITRE</a:t>
            </a:r>
            <a:r>
              <a:rPr sz="2302" spc="-12" dirty="0">
                <a:solidFill>
                  <a:srgbClr val="FFFFFF"/>
                </a:solidFill>
                <a:latin typeface="Arial"/>
                <a:cs typeface="Arial"/>
              </a:rPr>
              <a:t> </a:t>
            </a:r>
            <a:r>
              <a:rPr sz="2302" dirty="0">
                <a:solidFill>
                  <a:srgbClr val="FFFFFF"/>
                </a:solidFill>
                <a:latin typeface="Arial"/>
                <a:cs typeface="Arial"/>
              </a:rPr>
              <a:t>SOUS</a:t>
            </a:r>
            <a:r>
              <a:rPr sz="2302" spc="-40" dirty="0">
                <a:solidFill>
                  <a:srgbClr val="FFFFFF"/>
                </a:solidFill>
                <a:latin typeface="Arial"/>
                <a:cs typeface="Arial"/>
              </a:rPr>
              <a:t> </a:t>
            </a:r>
            <a:r>
              <a:rPr sz="2302" dirty="0">
                <a:solidFill>
                  <a:srgbClr val="FFFFFF"/>
                </a:solidFill>
                <a:latin typeface="Arial"/>
                <a:cs typeface="Arial"/>
              </a:rPr>
              <a:t>TITRE</a:t>
            </a:r>
          </a:p>
          <a:p>
            <a:pPr>
              <a:lnSpc>
                <a:spcPts val="2402"/>
              </a:lnSpc>
              <a:spcBef>
                <a:spcPts val="0"/>
              </a:spcBef>
              <a:spcAft>
                <a:spcPts val="0"/>
              </a:spcAft>
            </a:pPr>
            <a:r>
              <a:rPr sz="2302" dirty="0">
                <a:solidFill>
                  <a:srgbClr val="FFFFFF"/>
                </a:solidFill>
                <a:latin typeface="Arial"/>
                <a:cs typeface="Arial"/>
              </a:rPr>
              <a:t>SOUS</a:t>
            </a:r>
            <a:r>
              <a:rPr sz="2302" spc="-52" dirty="0">
                <a:solidFill>
                  <a:srgbClr val="FFFFFF"/>
                </a:solidFill>
                <a:latin typeface="Arial"/>
                <a:cs typeface="Arial"/>
              </a:rPr>
              <a:t> </a:t>
            </a:r>
            <a:r>
              <a:rPr sz="2302" dirty="0">
                <a:solidFill>
                  <a:srgbClr val="FFFFFF"/>
                </a:solidFill>
                <a:latin typeface="Arial"/>
                <a:cs typeface="Arial"/>
              </a:rPr>
              <a:t>TITRE SOUS</a:t>
            </a:r>
            <a:r>
              <a:rPr sz="2302" spc="-44" dirty="0">
                <a:solidFill>
                  <a:srgbClr val="FFFFFF"/>
                </a:solidFill>
                <a:latin typeface="Arial"/>
                <a:cs typeface="Arial"/>
              </a:rPr>
              <a:t> </a:t>
            </a:r>
            <a:r>
              <a:rPr sz="2302" dirty="0">
                <a:solidFill>
                  <a:srgbClr val="FFFFFF"/>
                </a:solidFill>
                <a:latin typeface="Arial"/>
                <a:cs typeface="Arial"/>
              </a:rPr>
              <a:t>TITRE</a:t>
            </a:r>
            <a:r>
              <a:rPr sz="2302" spc="-12" dirty="0">
                <a:solidFill>
                  <a:srgbClr val="FFFFFF"/>
                </a:solidFill>
                <a:latin typeface="Arial"/>
                <a:cs typeface="Arial"/>
              </a:rPr>
              <a:t> </a:t>
            </a:r>
            <a:r>
              <a:rPr sz="2302" dirty="0">
                <a:solidFill>
                  <a:srgbClr val="FFFFFF"/>
                </a:solidFill>
                <a:latin typeface="Arial"/>
                <a:cs typeface="Arial"/>
              </a:rPr>
              <a:t>SOUS</a:t>
            </a:r>
            <a:r>
              <a:rPr sz="2302" spc="-40" dirty="0">
                <a:solidFill>
                  <a:srgbClr val="FFFFFF"/>
                </a:solidFill>
                <a:latin typeface="Arial"/>
                <a:cs typeface="Arial"/>
              </a:rPr>
              <a:t> </a:t>
            </a:r>
            <a:r>
              <a:rPr sz="2302" dirty="0">
                <a:solidFill>
                  <a:srgbClr val="FFFFFF"/>
                </a:solidFill>
                <a:latin typeface="Arial"/>
                <a:cs typeface="Arial"/>
              </a:rPr>
              <a:t>TITRE</a:t>
            </a:r>
          </a:p>
          <a:p>
            <a:pPr>
              <a:lnSpc>
                <a:spcPts val="2402"/>
              </a:lnSpc>
              <a:spcBef>
                <a:spcPts val="0"/>
              </a:spcBef>
              <a:spcAft>
                <a:spcPts val="0"/>
              </a:spcAft>
            </a:pPr>
            <a:r>
              <a:rPr sz="2302" dirty="0">
                <a:solidFill>
                  <a:srgbClr val="FFFFFF"/>
                </a:solidFill>
                <a:latin typeface="Arial"/>
                <a:cs typeface="Arial"/>
              </a:rPr>
              <a:t>SOUS</a:t>
            </a:r>
            <a:r>
              <a:rPr sz="2302" spc="-52" dirty="0">
                <a:solidFill>
                  <a:srgbClr val="FFFFFF"/>
                </a:solidFill>
                <a:latin typeface="Arial"/>
                <a:cs typeface="Arial"/>
              </a:rPr>
              <a:t> </a:t>
            </a:r>
            <a:r>
              <a:rPr sz="2302" dirty="0">
                <a:solidFill>
                  <a:srgbClr val="FFFFFF"/>
                </a:solidFill>
                <a:latin typeface="Arial"/>
                <a:cs typeface="Arial"/>
              </a:rPr>
              <a:t>TITRE SOUS</a:t>
            </a:r>
            <a:r>
              <a:rPr sz="2302" spc="-44" dirty="0">
                <a:solidFill>
                  <a:srgbClr val="FFFFFF"/>
                </a:solidFill>
                <a:latin typeface="Arial"/>
                <a:cs typeface="Arial"/>
              </a:rPr>
              <a:t> </a:t>
            </a:r>
            <a:r>
              <a:rPr sz="2302" dirty="0">
                <a:solidFill>
                  <a:srgbClr val="FFFFFF"/>
                </a:solidFill>
                <a:latin typeface="Arial"/>
                <a:cs typeface="Arial"/>
              </a:rPr>
              <a:t>TITRE</a:t>
            </a:r>
          </a:p>
        </p:txBody>
      </p:sp>
      <p:sp>
        <p:nvSpPr>
          <p:cNvPr id="7" name="object 1">
            <a:extLst>
              <a:ext uri="{FF2B5EF4-FFF2-40B4-BE49-F238E27FC236}">
                <a16:creationId xmlns:a16="http://schemas.microsoft.com/office/drawing/2014/main" id="{CD91C5EA-82FF-080D-46CD-1E9953A0B145}"/>
              </a:ext>
            </a:extLst>
          </p:cNvPr>
          <p:cNvSpPr/>
          <p:nvPr/>
        </p:nvSpPr>
        <p:spPr>
          <a:xfrm>
            <a:off x="0" y="0"/>
            <a:ext cx="10680700" cy="7556499"/>
          </a:xfrm>
          <a:prstGeom prst="rect">
            <a:avLst/>
          </a:prstGeom>
          <a:blipFill>
            <a:blip r:embed="rId2" cstate="print"/>
            <a:stretch>
              <a:fillRect/>
            </a:stretch>
          </a:blipFill>
        </p:spPr>
        <p:txBody>
          <a:bodyPr wrap="square" lIns="0" tIns="0" rIns="0" bIns="0" rtlCol="0">
            <a:spAutoFit/>
          </a:bodyPr>
          <a:lstStyle/>
          <a:p>
            <a:endParaRPr/>
          </a:p>
        </p:txBody>
      </p:sp>
      <p:sp>
        <p:nvSpPr>
          <p:cNvPr id="9" name="object 5">
            <a:extLst>
              <a:ext uri="{FF2B5EF4-FFF2-40B4-BE49-F238E27FC236}">
                <a16:creationId xmlns:a16="http://schemas.microsoft.com/office/drawing/2014/main" id="{517A155C-09B3-7573-832C-3ABBD7B95F74}"/>
              </a:ext>
            </a:extLst>
          </p:cNvPr>
          <p:cNvSpPr txBox="1"/>
          <p:nvPr/>
        </p:nvSpPr>
        <p:spPr>
          <a:xfrm>
            <a:off x="1198849" y="5032651"/>
            <a:ext cx="5562169" cy="353110"/>
          </a:xfrm>
          <a:prstGeom prst="rect">
            <a:avLst/>
          </a:prstGeom>
        </p:spPr>
        <p:txBody>
          <a:bodyPr vert="horz" wrap="square" lIns="0" tIns="0" rIns="0" bIns="0" rtlCol="0">
            <a:spAutoFit/>
          </a:bodyPr>
          <a:lstStyle/>
          <a:p>
            <a:pPr marL="0" marR="0">
              <a:lnSpc>
                <a:spcPts val="2683"/>
              </a:lnSpc>
              <a:spcBef>
                <a:spcPts val="0"/>
              </a:spcBef>
              <a:spcAft>
                <a:spcPts val="0"/>
              </a:spcAft>
            </a:pPr>
            <a:r>
              <a:rPr lang="fr-FR" sz="3200" b="1" dirty="0">
                <a:solidFill>
                  <a:srgbClr val="000000"/>
                </a:solidFill>
                <a:latin typeface="Arial"/>
                <a:cs typeface="Arial"/>
              </a:rPr>
              <a:t>Modifications des éléments</a:t>
            </a:r>
            <a:endParaRPr sz="3200" b="1" dirty="0">
              <a:solidFill>
                <a:srgbClr val="000000"/>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 : jury D</a:t>
            </a:r>
          </a:p>
        </p:txBody>
      </p:sp>
      <p:sp>
        <p:nvSpPr>
          <p:cNvPr id="3" name="Rectangle 3"/>
          <p:cNvSpPr txBox="1">
            <a:spLocks noChangeArrowheads="1"/>
          </p:cNvSpPr>
          <p:nvPr/>
        </p:nvSpPr>
        <p:spPr>
          <a:xfrm>
            <a:off x="468313" y="1477963"/>
            <a:ext cx="9791700" cy="5554662"/>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715963" indent="-398463" fontAlgn="auto">
              <a:lnSpc>
                <a:spcPct val="90000"/>
              </a:lnSpc>
              <a:spcAft>
                <a:spcPts val="0"/>
              </a:spcAft>
              <a:buFont typeface="Arial" panose="020B0604020202020204" pitchFamily="34" charset="0"/>
              <a:buChar char="•"/>
              <a:defRPr/>
            </a:pPr>
            <a:endParaRPr lang="fr-FR" altLang="fr-FR" sz="800" dirty="0">
              <a:latin typeface="Arial" panose="020B0604020202020204" pitchFamily="34" charset="0"/>
              <a:cs typeface="Arial" panose="020B0604020202020204" pitchFamily="34" charset="0"/>
            </a:endParaRP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valeurs de difficultés </a:t>
            </a:r>
            <a:r>
              <a:rPr lang="fr-FR" altLang="fr-FR" sz="2200" b="1" dirty="0">
                <a:latin typeface="Arial" panose="020B0604020202020204" pitchFamily="34" charset="0"/>
                <a:cs typeface="Arial" panose="020B0604020202020204" pitchFamily="34" charset="0"/>
              </a:rPr>
              <a:t>(VD) : </a:t>
            </a:r>
            <a:r>
              <a:rPr lang="fr-FR" sz="2200" dirty="0">
                <a:latin typeface="Arial" panose="020B0604020202020204" pitchFamily="34" charset="0"/>
                <a:cs typeface="Arial" panose="020B0604020202020204" pitchFamily="34" charset="0"/>
              </a:rPr>
              <a:t>8 éléments maximum y compris la sortie dont la valeur est la plus élevée. </a:t>
            </a:r>
          </a:p>
          <a:p>
            <a:pPr marL="317500" indent="0" fontAlgn="auto">
              <a:lnSpc>
                <a:spcPct val="90000"/>
              </a:lnSpc>
              <a:spcAft>
                <a:spcPts val="0"/>
              </a:spcAft>
              <a:buNone/>
              <a:defRPr/>
            </a:pPr>
            <a:endParaRPr lang="fr-FR" sz="2200" dirty="0">
              <a:latin typeface="Arial" panose="020B0604020202020204" pitchFamily="34" charset="0"/>
              <a:cs typeface="Arial" panose="020B0604020202020204" pitchFamily="34" charset="0"/>
            </a:endParaRPr>
          </a:p>
          <a:p>
            <a:pPr marL="2542947" lvl="7" indent="-360000">
              <a:spcBef>
                <a:spcPts val="0"/>
              </a:spcBef>
              <a:buFont typeface="Arial" charset="0"/>
              <a:buChar char="•"/>
            </a:pPr>
            <a:r>
              <a:rPr lang="fr-FR" sz="2200" b="1" dirty="0">
                <a:solidFill>
                  <a:srgbClr val="FF0000"/>
                </a:solidFill>
                <a:latin typeface="Arial" panose="020B0604020202020204" pitchFamily="34" charset="0"/>
                <a:cs typeface="Arial" panose="020B0604020202020204" pitchFamily="34" charset="0"/>
              </a:rPr>
              <a:t>3 acrobatiques (dont la sortie)</a:t>
            </a:r>
          </a:p>
          <a:p>
            <a:pPr marL="2542947" lvl="7" indent="-360000">
              <a:spcBef>
                <a:spcPts val="0"/>
              </a:spcBef>
              <a:buFont typeface="Arial" charset="0"/>
              <a:buChar char="•"/>
            </a:pPr>
            <a:r>
              <a:rPr lang="fr-FR" sz="2200" dirty="0">
                <a:latin typeface="Arial" panose="020B0604020202020204" pitchFamily="34" charset="0"/>
                <a:cs typeface="Arial" panose="020B0604020202020204" pitchFamily="34" charset="0"/>
              </a:rPr>
              <a:t>3 gymniques</a:t>
            </a:r>
          </a:p>
          <a:p>
            <a:pPr marL="2542947" lvl="7" indent="-360000">
              <a:spcBef>
                <a:spcPts val="0"/>
              </a:spcBef>
              <a:buFont typeface="Arial" charset="0"/>
              <a:buChar char="•"/>
            </a:pPr>
            <a:r>
              <a:rPr lang="fr-FR" sz="2200" b="1" dirty="0">
                <a:solidFill>
                  <a:srgbClr val="0070C0"/>
                </a:solidFill>
                <a:latin typeface="Arial" panose="020B0604020202020204" pitchFamily="34" charset="0"/>
                <a:cs typeface="Arial" panose="020B0604020202020204" pitchFamily="34" charset="0"/>
              </a:rPr>
              <a:t>2 éléments au choix</a:t>
            </a:r>
          </a:p>
          <a:p>
            <a:pPr marL="2542947" lvl="7" indent="-360000">
              <a:spcBef>
                <a:spcPts val="0"/>
              </a:spcBef>
              <a:buFont typeface="Arial" charset="0"/>
              <a:buChar char="•"/>
            </a:pPr>
            <a:endParaRPr lang="fr-FR" sz="2200" b="1" dirty="0">
              <a:solidFill>
                <a:srgbClr val="0070C0"/>
              </a:solidFill>
              <a:latin typeface="Arial" panose="020B0604020202020204" pitchFamily="34" charset="0"/>
              <a:cs typeface="Arial" panose="020B0604020202020204" pitchFamily="34" charset="0"/>
            </a:endParaRP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exigences de composition </a:t>
            </a:r>
            <a:r>
              <a:rPr lang="fr-FR" altLang="fr-FR" sz="2200" b="1" dirty="0">
                <a:latin typeface="Arial" panose="020B0604020202020204" pitchFamily="34" charset="0"/>
                <a:cs typeface="Arial" panose="020B0604020202020204" pitchFamily="34" charset="0"/>
              </a:rPr>
              <a:t>(EC</a:t>
            </a:r>
            <a:r>
              <a:rPr lang="fr-FR" altLang="fr-FR" sz="2200" dirty="0">
                <a:latin typeface="Arial" panose="020B0604020202020204" pitchFamily="34" charset="0"/>
                <a:cs typeface="Arial" panose="020B0604020202020204" pitchFamily="34" charset="0"/>
              </a:rPr>
              <a:t>)</a:t>
            </a: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valeurs de liaison </a:t>
            </a:r>
            <a:r>
              <a:rPr lang="fr-FR" altLang="fr-FR" sz="2200" b="1" dirty="0">
                <a:latin typeface="Arial" panose="020B0604020202020204" pitchFamily="34" charset="0"/>
                <a:cs typeface="Arial" panose="020B0604020202020204" pitchFamily="34" charset="0"/>
              </a:rPr>
              <a:t>(VL)</a:t>
            </a: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bonus série </a:t>
            </a:r>
            <a:r>
              <a:rPr lang="fr-FR" altLang="fr-FR" sz="2200" b="1" dirty="0">
                <a:latin typeface="Arial" panose="020B0604020202020204" pitchFamily="34" charset="0"/>
                <a:cs typeface="Arial" panose="020B0604020202020204" pitchFamily="34" charset="0"/>
              </a:rPr>
              <a:t>(BS)</a:t>
            </a: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 bonus sortie (</a:t>
            </a:r>
            <a:r>
              <a:rPr lang="fr-FR" altLang="fr-FR" sz="2200" dirty="0">
                <a:solidFill>
                  <a:schemeClr val="accent2">
                    <a:lumMod val="60000"/>
                    <a:lumOff val="40000"/>
                  </a:schemeClr>
                </a:solidFill>
                <a:latin typeface="Arial" panose="020B0604020202020204" pitchFamily="34" charset="0"/>
                <a:cs typeface="Arial" panose="020B0604020202020204" pitchFamily="34" charset="0"/>
              </a:rPr>
              <a:t>aménagement FSCF sortie C </a:t>
            </a:r>
            <a:r>
              <a:rPr lang="fr-FR" altLang="fr-FR" sz="2200" dirty="0">
                <a:latin typeface="Arial" panose="020B0604020202020204" pitchFamily="34" charset="0"/>
                <a:cs typeface="Arial" panose="020B0604020202020204" pitchFamily="34" charset="0"/>
              </a:rPr>
              <a:t>ou +)</a:t>
            </a:r>
          </a:p>
          <a:p>
            <a:pPr marL="317500" indent="0" fontAlgn="auto">
              <a:lnSpc>
                <a:spcPct val="90000"/>
              </a:lnSpc>
              <a:spcAft>
                <a:spcPts val="0"/>
              </a:spcAft>
              <a:buNone/>
              <a:defRPr/>
            </a:pPr>
            <a:r>
              <a:rPr lang="fr-FR" altLang="fr-FR" sz="2200" b="1" dirty="0">
                <a:latin typeface="Arial" panose="020B0604020202020204" pitchFamily="34" charset="0"/>
                <a:cs typeface="Arial" panose="020B0604020202020204" pitchFamily="34" charset="0"/>
              </a:rPr>
              <a:t>+ Une éventuelle valorisation de l’exercice</a:t>
            </a:r>
          </a:p>
          <a:p>
            <a:pPr marL="103202" indent="215455" fontAlgn="auto">
              <a:lnSpc>
                <a:spcPct val="90000"/>
              </a:lnSpc>
              <a:spcAft>
                <a:spcPts val="0"/>
              </a:spcAft>
              <a:buFontTx/>
              <a:buChar char="-"/>
              <a:defRPr/>
            </a:pPr>
            <a:endParaRPr lang="fr-FR" altLang="fr-FR" sz="2400" b="1"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400" dirty="0">
              <a:latin typeface="Arial" panose="020B0604020202020204" pitchFamily="34" charset="0"/>
              <a:cs typeface="Arial" panose="020B0604020202020204" pitchFamily="34" charset="0"/>
            </a:endParaRPr>
          </a:p>
          <a:p>
            <a:pPr fontAlgn="auto">
              <a:lnSpc>
                <a:spcPct val="90000"/>
              </a:lnSpc>
              <a:spcAft>
                <a:spcPts val="0"/>
              </a:spcAft>
              <a:buFontTx/>
              <a:buNone/>
              <a:defRPr/>
            </a:pPr>
            <a:endParaRPr lang="fr-FR" altLang="fr-FR" sz="2400" dirty="0">
              <a:solidFill>
                <a:srgbClr val="FF0000"/>
              </a:solidFill>
              <a:latin typeface="Arial" panose="020B0604020202020204" pitchFamily="34" charset="0"/>
              <a:cs typeface="Arial" panose="020B0604020202020204" pitchFamily="34" charset="0"/>
            </a:endParaRPr>
          </a:p>
          <a:p>
            <a:pPr fontAlgn="auto">
              <a:lnSpc>
                <a:spcPct val="9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7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9062" y="626543"/>
            <a:ext cx="3421375" cy="397840"/>
          </a:xfrm>
          <a:prstGeom prst="rect">
            <a:avLst/>
          </a:prstGeom>
        </p:spPr>
        <p:txBody>
          <a:bodyPr vert="horz" wrap="square" lIns="0" tIns="0" rIns="0" bIns="0" rtlCol="0">
            <a:spAutoFit/>
          </a:bodyPr>
          <a:lstStyle/>
          <a:p>
            <a:pPr>
              <a:lnSpc>
                <a:spcPts val="3125"/>
              </a:lnSpc>
              <a:spcBef>
                <a:spcPts val="0"/>
              </a:spcBef>
              <a:spcAft>
                <a:spcPts val="0"/>
              </a:spcAft>
            </a:pPr>
            <a:r>
              <a:rPr sz="2802" b="1" dirty="0">
                <a:solidFill>
                  <a:srgbClr val="FFFFFF"/>
                </a:solidFill>
                <a:latin typeface="Arial"/>
                <a:cs typeface="Arial"/>
              </a:rPr>
              <a:t>NOUVEL</a:t>
            </a:r>
            <a:r>
              <a:rPr sz="2802" b="1" spc="-24" dirty="0">
                <a:solidFill>
                  <a:srgbClr val="FFFFFF"/>
                </a:solidFill>
                <a:latin typeface="Arial"/>
                <a:cs typeface="Arial"/>
              </a:rPr>
              <a:t> </a:t>
            </a:r>
            <a:r>
              <a:rPr sz="2802" b="1" dirty="0">
                <a:solidFill>
                  <a:srgbClr val="FFFFFF"/>
                </a:solidFill>
                <a:latin typeface="Arial"/>
                <a:cs typeface="Arial"/>
              </a:rPr>
              <a:t>ÉLÉMENT</a:t>
            </a:r>
          </a:p>
        </p:txBody>
      </p:sp>
      <p:sp>
        <p:nvSpPr>
          <p:cNvPr id="5" name="object 5"/>
          <p:cNvSpPr txBox="1"/>
          <p:nvPr/>
        </p:nvSpPr>
        <p:spPr>
          <a:xfrm>
            <a:off x="6347348" y="5206388"/>
            <a:ext cx="318430" cy="360495"/>
          </a:xfrm>
          <a:prstGeom prst="rect">
            <a:avLst/>
          </a:prstGeom>
        </p:spPr>
        <p:txBody>
          <a:bodyPr vert="horz" wrap="square" lIns="0" tIns="0" rIns="0" bIns="0" rtlCol="0">
            <a:spAutoFit/>
          </a:bodyPr>
          <a:lstStyle/>
          <a:p>
            <a:pPr>
              <a:lnSpc>
                <a:spcPts val="2931"/>
              </a:lnSpc>
              <a:spcBef>
                <a:spcPts val="0"/>
              </a:spcBef>
              <a:spcAft>
                <a:spcPts val="0"/>
              </a:spcAft>
            </a:pPr>
            <a:r>
              <a:rPr sz="2402" dirty="0">
                <a:solidFill>
                  <a:srgbClr val="000000"/>
                </a:solidFill>
                <a:latin typeface="Calibri"/>
                <a:cs typeface="Calibri"/>
              </a:rPr>
              <a:t>B</a:t>
            </a:r>
          </a:p>
        </p:txBody>
      </p:sp>
      <p:pic>
        <p:nvPicPr>
          <p:cNvPr id="6" name="Image 5">
            <a:extLst>
              <a:ext uri="{FF2B5EF4-FFF2-40B4-BE49-F238E27FC236}">
                <a16:creationId xmlns:a16="http://schemas.microsoft.com/office/drawing/2014/main" id="{EE1BD604-834D-C27D-3016-DD681B182B73}"/>
              </a:ext>
            </a:extLst>
          </p:cNvPr>
          <p:cNvPicPr>
            <a:picLocks noChangeAspect="1"/>
          </p:cNvPicPr>
          <p:nvPr/>
        </p:nvPicPr>
        <p:blipFill>
          <a:blip r:embed="rId2"/>
          <a:stretch>
            <a:fillRect/>
          </a:stretch>
        </p:blipFill>
        <p:spPr>
          <a:xfrm>
            <a:off x="829063" y="586607"/>
            <a:ext cx="8841410" cy="625583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7CFE8-E980-6630-9052-66EF3B4F97E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B0DAC107-1209-56C1-7379-FB8CE2B217A8}"/>
              </a:ext>
            </a:extLst>
          </p:cNvPr>
          <p:cNvSpPr>
            <a:spLocks noGrp="1"/>
          </p:cNvSpPr>
          <p:nvPr>
            <p:ph type="body" idx="1"/>
          </p:nvPr>
        </p:nvSpPr>
        <p:spPr/>
        <p:txBody>
          <a:bodyPr/>
          <a:lstStyle/>
          <a:p>
            <a:endParaRPr lang="fr-FR"/>
          </a:p>
        </p:txBody>
      </p:sp>
      <p:grpSp>
        <p:nvGrpSpPr>
          <p:cNvPr id="16" name="Groupe 15">
            <a:extLst>
              <a:ext uri="{FF2B5EF4-FFF2-40B4-BE49-F238E27FC236}">
                <a16:creationId xmlns:a16="http://schemas.microsoft.com/office/drawing/2014/main" id="{21DF1949-DC97-93F8-BC23-ECF1F19713AE}"/>
              </a:ext>
            </a:extLst>
          </p:cNvPr>
          <p:cNvGrpSpPr/>
          <p:nvPr/>
        </p:nvGrpSpPr>
        <p:grpSpPr>
          <a:xfrm>
            <a:off x="0" y="0"/>
            <a:ext cx="10680700" cy="7556499"/>
            <a:chOff x="0" y="0"/>
            <a:chExt cx="10680700" cy="7556499"/>
          </a:xfrm>
        </p:grpSpPr>
        <p:sp>
          <p:nvSpPr>
            <p:cNvPr id="17" name="object 1">
              <a:extLst>
                <a:ext uri="{FF2B5EF4-FFF2-40B4-BE49-F238E27FC236}">
                  <a16:creationId xmlns:a16="http://schemas.microsoft.com/office/drawing/2014/main" id="{09CA7074-B5EC-D3D0-3B2F-695A859A1036}"/>
                </a:ext>
              </a:extLst>
            </p:cNvPr>
            <p:cNvSpPr/>
            <p:nvPr/>
          </p:nvSpPr>
          <p:spPr>
            <a:xfrm>
              <a:off x="0" y="0"/>
              <a:ext cx="10680700" cy="7556499"/>
            </a:xfrm>
            <a:prstGeom prst="rect">
              <a:avLst/>
            </a:prstGeom>
            <a:blipFill>
              <a:blip r:embed="rId2" cstate="print"/>
              <a:stretch>
                <a:fillRect/>
              </a:stretch>
            </a:blipFill>
          </p:spPr>
          <p:txBody>
            <a:bodyPr wrap="square" lIns="0" tIns="0" rIns="0" bIns="0" rtlCol="0">
              <a:spAutoFit/>
            </a:bodyPr>
            <a:lstStyle/>
            <a:p>
              <a:endParaRPr/>
            </a:p>
          </p:txBody>
        </p:sp>
        <p:sp>
          <p:nvSpPr>
            <p:cNvPr id="18" name="object 3">
              <a:extLst>
                <a:ext uri="{FF2B5EF4-FFF2-40B4-BE49-F238E27FC236}">
                  <a16:creationId xmlns:a16="http://schemas.microsoft.com/office/drawing/2014/main" id="{20F3FA77-14B3-2AA3-825F-F716FA37354F}"/>
                </a:ext>
              </a:extLst>
            </p:cNvPr>
            <p:cNvSpPr txBox="1"/>
            <p:nvPr/>
          </p:nvSpPr>
          <p:spPr>
            <a:xfrm>
              <a:off x="828446" y="625710"/>
              <a:ext cx="1908267" cy="434804"/>
            </a:xfrm>
            <a:prstGeom prst="rect">
              <a:avLst/>
            </a:prstGeom>
          </p:spPr>
          <p:txBody>
            <a:bodyPr vert="horz" wrap="square" lIns="0" tIns="0" rIns="0" bIns="0" rtlCol="0">
              <a:spAutoFit/>
            </a:bodyPr>
            <a:lstStyle/>
            <a:p>
              <a:pPr marL="0" marR="0">
                <a:lnSpc>
                  <a:spcPts val="3123"/>
                </a:lnSpc>
                <a:spcBef>
                  <a:spcPts val="0"/>
                </a:spcBef>
                <a:spcAft>
                  <a:spcPts val="0"/>
                </a:spcAft>
              </a:pPr>
              <a:r>
                <a:rPr sz="2800" b="1" dirty="0">
                  <a:solidFill>
                    <a:srgbClr val="FFFFFF"/>
                  </a:solidFill>
                  <a:latin typeface="Arial"/>
                  <a:cs typeface="Arial"/>
                </a:rPr>
                <a:t>SYMBOLE</a:t>
              </a:r>
            </a:p>
          </p:txBody>
        </p:sp>
        <p:sp>
          <p:nvSpPr>
            <p:cNvPr id="19" name="object 4">
              <a:extLst>
                <a:ext uri="{FF2B5EF4-FFF2-40B4-BE49-F238E27FC236}">
                  <a16:creationId xmlns:a16="http://schemas.microsoft.com/office/drawing/2014/main" id="{921F7C7B-CEBE-6C85-1391-4B840172EF47}"/>
                </a:ext>
              </a:extLst>
            </p:cNvPr>
            <p:cNvSpPr txBox="1"/>
            <p:nvPr/>
          </p:nvSpPr>
          <p:spPr>
            <a:xfrm>
              <a:off x="5299583" y="1616182"/>
              <a:ext cx="85174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b="1" dirty="0">
                  <a:solidFill>
                    <a:srgbClr val="000000"/>
                  </a:solidFill>
                  <a:latin typeface="Calibri"/>
                  <a:cs typeface="Calibri"/>
                </a:rPr>
                <a:t>2.306</a:t>
              </a:r>
            </a:p>
          </p:txBody>
        </p:sp>
        <p:sp>
          <p:nvSpPr>
            <p:cNvPr id="20" name="object 5">
              <a:extLst>
                <a:ext uri="{FF2B5EF4-FFF2-40B4-BE49-F238E27FC236}">
                  <a16:creationId xmlns:a16="http://schemas.microsoft.com/office/drawing/2014/main" id="{173526B2-3139-917A-230D-D30905726C47}"/>
                </a:ext>
              </a:extLst>
            </p:cNvPr>
            <p:cNvSpPr txBox="1"/>
            <p:nvPr/>
          </p:nvSpPr>
          <p:spPr>
            <a:xfrm>
              <a:off x="4444873" y="2160848"/>
              <a:ext cx="2871054"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000000"/>
                  </a:solidFill>
                  <a:latin typeface="Calibri"/>
                  <a:cs typeface="Calibri"/>
                </a:rPr>
                <a:t>Ajout</a:t>
              </a:r>
              <a:r>
                <a:rPr sz="2400" spc="-12" dirty="0">
                  <a:solidFill>
                    <a:srgbClr val="000000"/>
                  </a:solidFill>
                  <a:latin typeface="Calibri"/>
                  <a:cs typeface="Calibri"/>
                </a:rPr>
                <a:t> </a:t>
              </a:r>
              <a:r>
                <a:rPr sz="2400" dirty="0">
                  <a:solidFill>
                    <a:srgbClr val="000000"/>
                  </a:solidFill>
                  <a:latin typeface="Calibri"/>
                  <a:cs typeface="Calibri"/>
                </a:rPr>
                <a:t>du</a:t>
              </a:r>
              <a:r>
                <a:rPr sz="2400" spc="10" dirty="0">
                  <a:solidFill>
                    <a:srgbClr val="000000"/>
                  </a:solidFill>
                  <a:latin typeface="Calibri"/>
                  <a:cs typeface="Calibri"/>
                </a:rPr>
                <a:t> </a:t>
              </a:r>
              <a:r>
                <a:rPr sz="2400" dirty="0">
                  <a:solidFill>
                    <a:srgbClr val="000000"/>
                  </a:solidFill>
                  <a:latin typeface="Calibri"/>
                  <a:cs typeface="Calibri"/>
                </a:rPr>
                <a:t>bon symbole</a:t>
              </a:r>
            </a:p>
          </p:txBody>
        </p:sp>
      </p:grpSp>
      <p:pic>
        <p:nvPicPr>
          <p:cNvPr id="5" name="Image 4">
            <a:extLst>
              <a:ext uri="{FF2B5EF4-FFF2-40B4-BE49-F238E27FC236}">
                <a16:creationId xmlns:a16="http://schemas.microsoft.com/office/drawing/2014/main" id="{B58A33E6-278C-0C2B-CD02-61CEDE36AFE6}"/>
              </a:ext>
            </a:extLst>
          </p:cNvPr>
          <p:cNvPicPr>
            <a:picLocks noChangeAspect="1"/>
          </p:cNvPicPr>
          <p:nvPr/>
        </p:nvPicPr>
        <p:blipFill>
          <a:blip r:embed="rId3"/>
          <a:stretch>
            <a:fillRect/>
          </a:stretch>
        </p:blipFill>
        <p:spPr>
          <a:xfrm>
            <a:off x="401938" y="2688994"/>
            <a:ext cx="3888018" cy="1924569"/>
          </a:xfrm>
          <a:prstGeom prst="rect">
            <a:avLst/>
          </a:prstGeom>
        </p:spPr>
      </p:pic>
    </p:spTree>
    <p:extLst>
      <p:ext uri="{BB962C8B-B14F-4D97-AF65-F5344CB8AC3E}">
        <p14:creationId xmlns:p14="http://schemas.microsoft.com/office/powerpoint/2010/main" val="3493739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2BD6A-1821-D55D-0C4E-635F36105065}"/>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C2FCFF7-E439-B7EB-06FC-75F16F90DE2F}"/>
              </a:ext>
            </a:extLst>
          </p:cNvPr>
          <p:cNvSpPr>
            <a:spLocks noGrp="1"/>
          </p:cNvSpPr>
          <p:nvPr>
            <p:ph type="body" idx="1"/>
          </p:nvPr>
        </p:nvSpPr>
        <p:spPr/>
        <p:txBody>
          <a:bodyPr/>
          <a:lstStyle/>
          <a:p>
            <a:endParaRPr lang="fr-FR"/>
          </a:p>
        </p:txBody>
      </p:sp>
      <p:grpSp>
        <p:nvGrpSpPr>
          <p:cNvPr id="15" name="Groupe 14">
            <a:extLst>
              <a:ext uri="{FF2B5EF4-FFF2-40B4-BE49-F238E27FC236}">
                <a16:creationId xmlns:a16="http://schemas.microsoft.com/office/drawing/2014/main" id="{4B8CF096-E93B-6997-7EEC-080BAF2F2053}"/>
              </a:ext>
            </a:extLst>
          </p:cNvPr>
          <p:cNvGrpSpPr/>
          <p:nvPr/>
        </p:nvGrpSpPr>
        <p:grpSpPr>
          <a:xfrm>
            <a:off x="0" y="0"/>
            <a:ext cx="10680700" cy="7556499"/>
            <a:chOff x="0" y="0"/>
            <a:chExt cx="10680700" cy="7556499"/>
          </a:xfrm>
        </p:grpSpPr>
        <p:sp>
          <p:nvSpPr>
            <p:cNvPr id="16" name="object 1">
              <a:extLst>
                <a:ext uri="{FF2B5EF4-FFF2-40B4-BE49-F238E27FC236}">
                  <a16:creationId xmlns:a16="http://schemas.microsoft.com/office/drawing/2014/main" id="{CEE6872B-DB37-F3FB-6C50-9818D492A756}"/>
                </a:ext>
              </a:extLst>
            </p:cNvPr>
            <p:cNvSpPr/>
            <p:nvPr/>
          </p:nvSpPr>
          <p:spPr>
            <a:xfrm>
              <a:off x="0" y="0"/>
              <a:ext cx="10680700" cy="7556499"/>
            </a:xfrm>
            <a:prstGeom prst="rect">
              <a:avLst/>
            </a:prstGeom>
            <a:blipFill>
              <a:blip r:embed="rId2" cstate="print"/>
              <a:stretch>
                <a:fillRect/>
              </a:stretch>
            </a:blipFill>
          </p:spPr>
          <p:txBody>
            <a:bodyPr wrap="square" lIns="0" tIns="0" rIns="0" bIns="0" rtlCol="0">
              <a:spAutoFit/>
            </a:bodyPr>
            <a:lstStyle/>
            <a:p>
              <a:endParaRPr/>
            </a:p>
          </p:txBody>
        </p:sp>
        <p:sp>
          <p:nvSpPr>
            <p:cNvPr id="17" name="object 3">
              <a:extLst>
                <a:ext uri="{FF2B5EF4-FFF2-40B4-BE49-F238E27FC236}">
                  <a16:creationId xmlns:a16="http://schemas.microsoft.com/office/drawing/2014/main" id="{5E8569DA-7FF1-1C0B-16DF-D3C743D64B88}"/>
                </a:ext>
              </a:extLst>
            </p:cNvPr>
            <p:cNvSpPr txBox="1"/>
            <p:nvPr/>
          </p:nvSpPr>
          <p:spPr>
            <a:xfrm>
              <a:off x="828446" y="625710"/>
              <a:ext cx="3418834" cy="434804"/>
            </a:xfrm>
            <a:prstGeom prst="rect">
              <a:avLst/>
            </a:prstGeom>
          </p:spPr>
          <p:txBody>
            <a:bodyPr vert="horz" wrap="square" lIns="0" tIns="0" rIns="0" bIns="0" rtlCol="0">
              <a:spAutoFit/>
            </a:bodyPr>
            <a:lstStyle/>
            <a:p>
              <a:pPr marL="0" marR="0">
                <a:lnSpc>
                  <a:spcPts val="3123"/>
                </a:lnSpc>
                <a:spcBef>
                  <a:spcPts val="0"/>
                </a:spcBef>
                <a:spcAft>
                  <a:spcPts val="0"/>
                </a:spcAft>
              </a:pPr>
              <a:r>
                <a:rPr sz="2800" b="1" dirty="0">
                  <a:solidFill>
                    <a:srgbClr val="FFFFFF"/>
                  </a:solidFill>
                  <a:latin typeface="Arial"/>
                  <a:cs typeface="Arial"/>
                </a:rPr>
                <a:t>NOUVEL</a:t>
              </a:r>
              <a:r>
                <a:rPr sz="2800" b="1" spc="-24" dirty="0">
                  <a:solidFill>
                    <a:srgbClr val="FFFFFF"/>
                  </a:solidFill>
                  <a:latin typeface="Arial"/>
                  <a:cs typeface="Arial"/>
                </a:rPr>
                <a:t> </a:t>
              </a:r>
              <a:r>
                <a:rPr sz="2800" b="1" dirty="0">
                  <a:solidFill>
                    <a:srgbClr val="FFFFFF"/>
                  </a:solidFill>
                  <a:latin typeface="Arial"/>
                  <a:cs typeface="Arial"/>
                </a:rPr>
                <a:t>ÉLÉMENT</a:t>
              </a:r>
            </a:p>
          </p:txBody>
        </p:sp>
        <p:sp>
          <p:nvSpPr>
            <p:cNvPr id="18" name="object 4">
              <a:extLst>
                <a:ext uri="{FF2B5EF4-FFF2-40B4-BE49-F238E27FC236}">
                  <a16:creationId xmlns:a16="http://schemas.microsoft.com/office/drawing/2014/main" id="{9897AAA6-0B2F-62EC-FA4A-75E5ADC313E3}"/>
                </a:ext>
              </a:extLst>
            </p:cNvPr>
            <p:cNvSpPr txBox="1"/>
            <p:nvPr/>
          </p:nvSpPr>
          <p:spPr>
            <a:xfrm>
              <a:off x="5299583" y="1616182"/>
              <a:ext cx="85174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b="1" dirty="0">
                  <a:solidFill>
                    <a:srgbClr val="000000"/>
                  </a:solidFill>
                  <a:latin typeface="Calibri"/>
                  <a:cs typeface="Calibri"/>
                </a:rPr>
                <a:t>2.108</a:t>
              </a:r>
            </a:p>
          </p:txBody>
        </p:sp>
        <p:sp>
          <p:nvSpPr>
            <p:cNvPr id="19" name="object 5">
              <a:extLst>
                <a:ext uri="{FF2B5EF4-FFF2-40B4-BE49-F238E27FC236}">
                  <a16:creationId xmlns:a16="http://schemas.microsoft.com/office/drawing/2014/main" id="{1FB1AE7A-7D33-1E32-A773-6353F51252EB}"/>
                </a:ext>
              </a:extLst>
            </p:cNvPr>
            <p:cNvSpPr txBox="1"/>
            <p:nvPr/>
          </p:nvSpPr>
          <p:spPr>
            <a:xfrm>
              <a:off x="4967986" y="2160848"/>
              <a:ext cx="1820578"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000000"/>
                  </a:solidFill>
                  <a:latin typeface="Calibri"/>
                  <a:cs typeface="Calibri"/>
                </a:rPr>
                <a:t>Saut</a:t>
              </a:r>
              <a:r>
                <a:rPr sz="2400" spc="-14" dirty="0">
                  <a:solidFill>
                    <a:srgbClr val="000000"/>
                  </a:solidFill>
                  <a:latin typeface="Calibri"/>
                  <a:cs typeface="Calibri"/>
                </a:rPr>
                <a:t> </a:t>
              </a:r>
              <a:r>
                <a:rPr sz="2400" dirty="0">
                  <a:solidFill>
                    <a:srgbClr val="000000"/>
                  </a:solidFill>
                  <a:latin typeface="Calibri"/>
                  <a:cs typeface="Calibri"/>
                </a:rPr>
                <a:t>de biche</a:t>
              </a:r>
            </a:p>
          </p:txBody>
        </p:sp>
        <p:sp>
          <p:nvSpPr>
            <p:cNvPr id="20" name="object 6">
              <a:extLst>
                <a:ext uri="{FF2B5EF4-FFF2-40B4-BE49-F238E27FC236}">
                  <a16:creationId xmlns:a16="http://schemas.microsoft.com/office/drawing/2014/main" id="{B4D93184-7479-27A6-7A10-B5E3ED7F7B0E}"/>
                </a:ext>
              </a:extLst>
            </p:cNvPr>
            <p:cNvSpPr txBox="1"/>
            <p:nvPr/>
          </p:nvSpPr>
          <p:spPr>
            <a:xfrm>
              <a:off x="6549517" y="5647797"/>
              <a:ext cx="328761"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Calibri"/>
                  <a:cs typeface="Calibri"/>
                </a:rPr>
                <a:t>A</a:t>
              </a:r>
            </a:p>
          </p:txBody>
        </p:sp>
      </p:grpSp>
    </p:spTree>
    <p:extLst>
      <p:ext uri="{BB962C8B-B14F-4D97-AF65-F5344CB8AC3E}">
        <p14:creationId xmlns:p14="http://schemas.microsoft.com/office/powerpoint/2010/main" val="3742201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E0FE6-1576-9D3E-E7F4-0305C8E3C39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9A560DC-267A-B4F5-C276-D7130C58F0E5}"/>
              </a:ext>
            </a:extLst>
          </p:cNvPr>
          <p:cNvSpPr>
            <a:spLocks noGrp="1"/>
          </p:cNvSpPr>
          <p:nvPr>
            <p:ph type="body" idx="1"/>
          </p:nvPr>
        </p:nvSpPr>
        <p:spPr/>
        <p:txBody>
          <a:bodyPr/>
          <a:lstStyle/>
          <a:p>
            <a:endParaRPr lang="fr-FR"/>
          </a:p>
        </p:txBody>
      </p:sp>
      <p:grpSp>
        <p:nvGrpSpPr>
          <p:cNvPr id="10" name="Groupe 9">
            <a:extLst>
              <a:ext uri="{FF2B5EF4-FFF2-40B4-BE49-F238E27FC236}">
                <a16:creationId xmlns:a16="http://schemas.microsoft.com/office/drawing/2014/main" id="{E0946207-062F-AF59-D825-8F778B1059AA}"/>
              </a:ext>
            </a:extLst>
          </p:cNvPr>
          <p:cNvGrpSpPr/>
          <p:nvPr/>
        </p:nvGrpSpPr>
        <p:grpSpPr>
          <a:xfrm>
            <a:off x="0" y="0"/>
            <a:ext cx="10680700" cy="7556499"/>
            <a:chOff x="0" y="0"/>
            <a:chExt cx="10680700" cy="7556499"/>
          </a:xfrm>
        </p:grpSpPr>
        <p:sp>
          <p:nvSpPr>
            <p:cNvPr id="11" name="object 1">
              <a:extLst>
                <a:ext uri="{FF2B5EF4-FFF2-40B4-BE49-F238E27FC236}">
                  <a16:creationId xmlns:a16="http://schemas.microsoft.com/office/drawing/2014/main" id="{AD1DB12A-8C29-B05F-A687-0C7B3C6CE369}"/>
                </a:ext>
              </a:extLst>
            </p:cNvPr>
            <p:cNvSpPr/>
            <p:nvPr/>
          </p:nvSpPr>
          <p:spPr>
            <a:xfrm>
              <a:off x="0" y="0"/>
              <a:ext cx="10680700" cy="7556499"/>
            </a:xfrm>
            <a:prstGeom prst="rect">
              <a:avLst/>
            </a:prstGeom>
            <a:blipFill>
              <a:blip r:embed="rId2" cstate="print"/>
              <a:stretch>
                <a:fillRect/>
              </a:stretch>
            </a:blipFill>
          </p:spPr>
          <p:txBody>
            <a:bodyPr wrap="square" lIns="0" tIns="0" rIns="0" bIns="0" rtlCol="0">
              <a:spAutoFit/>
            </a:bodyPr>
            <a:lstStyle/>
            <a:p>
              <a:endParaRPr/>
            </a:p>
          </p:txBody>
        </p:sp>
        <p:sp>
          <p:nvSpPr>
            <p:cNvPr id="12" name="object 3">
              <a:extLst>
                <a:ext uri="{FF2B5EF4-FFF2-40B4-BE49-F238E27FC236}">
                  <a16:creationId xmlns:a16="http://schemas.microsoft.com/office/drawing/2014/main" id="{2DA01419-A263-4160-BBC2-E2EE04E11156}"/>
                </a:ext>
              </a:extLst>
            </p:cNvPr>
            <p:cNvSpPr txBox="1"/>
            <p:nvPr/>
          </p:nvSpPr>
          <p:spPr>
            <a:xfrm>
              <a:off x="828446" y="625710"/>
              <a:ext cx="3418834" cy="434804"/>
            </a:xfrm>
            <a:prstGeom prst="rect">
              <a:avLst/>
            </a:prstGeom>
          </p:spPr>
          <p:txBody>
            <a:bodyPr vert="horz" wrap="square" lIns="0" tIns="0" rIns="0" bIns="0" rtlCol="0">
              <a:spAutoFit/>
            </a:bodyPr>
            <a:lstStyle/>
            <a:p>
              <a:pPr marL="0" marR="0">
                <a:lnSpc>
                  <a:spcPts val="3123"/>
                </a:lnSpc>
                <a:spcBef>
                  <a:spcPts val="0"/>
                </a:spcBef>
                <a:spcAft>
                  <a:spcPts val="0"/>
                </a:spcAft>
              </a:pPr>
              <a:r>
                <a:rPr sz="2800" b="1" dirty="0">
                  <a:solidFill>
                    <a:srgbClr val="FFFFFF"/>
                  </a:solidFill>
                  <a:latin typeface="Arial"/>
                  <a:cs typeface="Arial"/>
                </a:rPr>
                <a:t>NOUVEL</a:t>
              </a:r>
              <a:r>
                <a:rPr sz="2800" b="1" spc="-24" dirty="0">
                  <a:solidFill>
                    <a:srgbClr val="FFFFFF"/>
                  </a:solidFill>
                  <a:latin typeface="Arial"/>
                  <a:cs typeface="Arial"/>
                </a:rPr>
                <a:t> </a:t>
              </a:r>
              <a:r>
                <a:rPr sz="2800" b="1" dirty="0">
                  <a:solidFill>
                    <a:srgbClr val="FFFFFF"/>
                  </a:solidFill>
                  <a:latin typeface="Arial"/>
                  <a:cs typeface="Arial"/>
                </a:rPr>
                <a:t>ÉLÉMENT</a:t>
              </a:r>
            </a:p>
          </p:txBody>
        </p:sp>
        <p:sp>
          <p:nvSpPr>
            <p:cNvPr id="13" name="object 4">
              <a:extLst>
                <a:ext uri="{FF2B5EF4-FFF2-40B4-BE49-F238E27FC236}">
                  <a16:creationId xmlns:a16="http://schemas.microsoft.com/office/drawing/2014/main" id="{C92EE1F9-D138-FBE8-647C-119EA65196E8}"/>
                </a:ext>
              </a:extLst>
            </p:cNvPr>
            <p:cNvSpPr txBox="1"/>
            <p:nvPr/>
          </p:nvSpPr>
          <p:spPr>
            <a:xfrm>
              <a:off x="5299583" y="1616182"/>
              <a:ext cx="85174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b="1" dirty="0">
                  <a:solidFill>
                    <a:srgbClr val="000000"/>
                  </a:solidFill>
                  <a:latin typeface="Calibri"/>
                  <a:cs typeface="Calibri"/>
                </a:rPr>
                <a:t>4.207</a:t>
              </a:r>
            </a:p>
          </p:txBody>
        </p:sp>
        <p:sp>
          <p:nvSpPr>
            <p:cNvPr id="14" name="object 5">
              <a:extLst>
                <a:ext uri="{FF2B5EF4-FFF2-40B4-BE49-F238E27FC236}">
                  <a16:creationId xmlns:a16="http://schemas.microsoft.com/office/drawing/2014/main" id="{B442137E-507C-3542-6623-081E4B95ADA8}"/>
                </a:ext>
              </a:extLst>
            </p:cNvPr>
            <p:cNvSpPr txBox="1"/>
            <p:nvPr/>
          </p:nvSpPr>
          <p:spPr>
            <a:xfrm>
              <a:off x="2279269" y="2160848"/>
              <a:ext cx="7199136"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spc="-12" dirty="0">
                  <a:solidFill>
                    <a:srgbClr val="000000"/>
                  </a:solidFill>
                  <a:latin typeface="Calibri"/>
                  <a:cs typeface="Calibri"/>
                </a:rPr>
                <a:t>Roulé</a:t>
              </a:r>
              <a:r>
                <a:rPr sz="2400" dirty="0">
                  <a:solidFill>
                    <a:srgbClr val="000000"/>
                  </a:solidFill>
                  <a:latin typeface="Calibri"/>
                  <a:cs typeface="Calibri"/>
                </a:rPr>
                <a:t> </a:t>
              </a:r>
              <a:r>
                <a:rPr sz="2400" spc="-14" dirty="0">
                  <a:solidFill>
                    <a:srgbClr val="000000"/>
                  </a:solidFill>
                  <a:latin typeface="Calibri"/>
                  <a:cs typeface="Calibri"/>
                </a:rPr>
                <a:t>latéral</a:t>
              </a:r>
              <a:r>
                <a:rPr sz="2400" dirty="0">
                  <a:solidFill>
                    <a:srgbClr val="000000"/>
                  </a:solidFill>
                  <a:latin typeface="Calibri"/>
                  <a:cs typeface="Calibri"/>
                </a:rPr>
                <a:t> carpé jambes</a:t>
              </a:r>
              <a:r>
                <a:rPr sz="2400" spc="-12" dirty="0">
                  <a:solidFill>
                    <a:srgbClr val="000000"/>
                  </a:solidFill>
                  <a:latin typeface="Calibri"/>
                  <a:cs typeface="Calibri"/>
                </a:rPr>
                <a:t> </a:t>
              </a:r>
              <a:r>
                <a:rPr sz="2400" dirty="0">
                  <a:solidFill>
                    <a:srgbClr val="000000"/>
                  </a:solidFill>
                  <a:latin typeface="Calibri"/>
                  <a:cs typeface="Calibri"/>
                </a:rPr>
                <a:t>écartées</a:t>
              </a:r>
              <a:r>
                <a:rPr sz="2400" spc="-15" dirty="0">
                  <a:solidFill>
                    <a:srgbClr val="000000"/>
                  </a:solidFill>
                  <a:latin typeface="Calibri"/>
                  <a:cs typeface="Calibri"/>
                </a:rPr>
                <a:t> </a:t>
              </a:r>
              <a:r>
                <a:rPr sz="2400" spc="-19" dirty="0">
                  <a:solidFill>
                    <a:srgbClr val="000000"/>
                  </a:solidFill>
                  <a:latin typeface="Calibri"/>
                  <a:cs typeface="Calibri"/>
                </a:rPr>
                <a:t>avec</a:t>
              </a:r>
              <a:r>
                <a:rPr sz="2400" spc="11" dirty="0">
                  <a:solidFill>
                    <a:srgbClr val="000000"/>
                  </a:solidFill>
                  <a:latin typeface="Calibri"/>
                  <a:cs typeface="Calibri"/>
                </a:rPr>
                <a:t> </a:t>
              </a:r>
              <a:r>
                <a:rPr sz="2400" spc="-29" dirty="0">
                  <a:solidFill>
                    <a:srgbClr val="000000"/>
                  </a:solidFill>
                  <a:latin typeface="Calibri"/>
                  <a:cs typeface="Calibri"/>
                </a:rPr>
                <a:t>l’aide</a:t>
              </a:r>
              <a:r>
                <a:rPr sz="2400" spc="32" dirty="0">
                  <a:solidFill>
                    <a:srgbClr val="000000"/>
                  </a:solidFill>
                  <a:latin typeface="Calibri"/>
                  <a:cs typeface="Calibri"/>
                </a:rPr>
                <a:t> </a:t>
              </a:r>
              <a:r>
                <a:rPr sz="2400" dirty="0">
                  <a:solidFill>
                    <a:srgbClr val="000000"/>
                  </a:solidFill>
                  <a:latin typeface="Calibri"/>
                  <a:cs typeface="Calibri"/>
                </a:rPr>
                <a:t>des mains</a:t>
              </a:r>
            </a:p>
          </p:txBody>
        </p:sp>
        <p:sp>
          <p:nvSpPr>
            <p:cNvPr id="15" name="object 6">
              <a:extLst>
                <a:ext uri="{FF2B5EF4-FFF2-40B4-BE49-F238E27FC236}">
                  <a16:creationId xmlns:a16="http://schemas.microsoft.com/office/drawing/2014/main" id="{B820778D-1878-EBDA-F6B2-A1ED7A3C6F88}"/>
                </a:ext>
              </a:extLst>
            </p:cNvPr>
            <p:cNvSpPr txBox="1"/>
            <p:nvPr/>
          </p:nvSpPr>
          <p:spPr>
            <a:xfrm>
              <a:off x="6549517" y="5647797"/>
              <a:ext cx="318194"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Calibri"/>
                  <a:cs typeface="Calibri"/>
                </a:rPr>
                <a:t>B</a:t>
              </a:r>
            </a:p>
          </p:txBody>
        </p:sp>
      </p:grpSp>
    </p:spTree>
    <p:extLst>
      <p:ext uri="{BB962C8B-B14F-4D97-AF65-F5344CB8AC3E}">
        <p14:creationId xmlns:p14="http://schemas.microsoft.com/office/powerpoint/2010/main" val="394420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A5D81-6DE7-2D86-349A-0F378F62364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95FA19C-B5DB-B63E-C1DD-8839080BCB46}"/>
              </a:ext>
            </a:extLst>
          </p:cNvPr>
          <p:cNvSpPr>
            <a:spLocks noGrp="1"/>
          </p:cNvSpPr>
          <p:nvPr>
            <p:ph type="body" idx="1"/>
          </p:nvPr>
        </p:nvSpPr>
        <p:spPr/>
        <p:txBody>
          <a:bodyPr/>
          <a:lstStyle/>
          <a:p>
            <a:endParaRPr lang="fr-FR"/>
          </a:p>
        </p:txBody>
      </p:sp>
      <p:grpSp>
        <p:nvGrpSpPr>
          <p:cNvPr id="10" name="Groupe 9">
            <a:extLst>
              <a:ext uri="{FF2B5EF4-FFF2-40B4-BE49-F238E27FC236}">
                <a16:creationId xmlns:a16="http://schemas.microsoft.com/office/drawing/2014/main" id="{8DCD33A8-EA88-1F2E-2FC1-3798B4B521EA}"/>
              </a:ext>
            </a:extLst>
          </p:cNvPr>
          <p:cNvGrpSpPr/>
          <p:nvPr/>
        </p:nvGrpSpPr>
        <p:grpSpPr>
          <a:xfrm>
            <a:off x="0" y="0"/>
            <a:ext cx="10680700" cy="7556500"/>
            <a:chOff x="0" y="0"/>
            <a:chExt cx="10680700" cy="7556500"/>
          </a:xfrm>
        </p:grpSpPr>
        <p:sp>
          <p:nvSpPr>
            <p:cNvPr id="11" name="object 1">
              <a:extLst>
                <a:ext uri="{FF2B5EF4-FFF2-40B4-BE49-F238E27FC236}">
                  <a16:creationId xmlns:a16="http://schemas.microsoft.com/office/drawing/2014/main" id="{B23C1A3C-3099-81C4-12F2-DB51A7F66C75}"/>
                </a:ext>
              </a:extLst>
            </p:cNvPr>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12" name="object 3">
              <a:extLst>
                <a:ext uri="{FF2B5EF4-FFF2-40B4-BE49-F238E27FC236}">
                  <a16:creationId xmlns:a16="http://schemas.microsoft.com/office/drawing/2014/main" id="{F07414BA-222E-2A79-FC26-4EA7ACFB86C1}"/>
                </a:ext>
              </a:extLst>
            </p:cNvPr>
            <p:cNvSpPr txBox="1"/>
            <p:nvPr/>
          </p:nvSpPr>
          <p:spPr>
            <a:xfrm>
              <a:off x="828446" y="625710"/>
              <a:ext cx="3597207" cy="434804"/>
            </a:xfrm>
            <a:prstGeom prst="rect">
              <a:avLst/>
            </a:prstGeom>
          </p:spPr>
          <p:txBody>
            <a:bodyPr vert="horz" wrap="square" lIns="0" tIns="0" rIns="0" bIns="0" rtlCol="0">
              <a:spAutoFit/>
            </a:bodyPr>
            <a:lstStyle/>
            <a:p>
              <a:pPr marL="0" marR="0">
                <a:lnSpc>
                  <a:spcPts val="3123"/>
                </a:lnSpc>
                <a:spcBef>
                  <a:spcPts val="0"/>
                </a:spcBef>
                <a:spcAft>
                  <a:spcPts val="0"/>
                </a:spcAft>
              </a:pPr>
              <a:r>
                <a:rPr sz="2800" b="1" dirty="0">
                  <a:solidFill>
                    <a:srgbClr val="FFFFFF"/>
                  </a:solidFill>
                  <a:latin typeface="Arial"/>
                  <a:cs typeface="Arial"/>
                </a:rPr>
                <a:t>BAISSE DE </a:t>
              </a:r>
              <a:r>
                <a:rPr sz="2800" b="1" spc="-38" dirty="0">
                  <a:solidFill>
                    <a:srgbClr val="FFFFFF"/>
                  </a:solidFill>
                  <a:latin typeface="Arial"/>
                  <a:cs typeface="Arial"/>
                </a:rPr>
                <a:t>VALEUR</a:t>
              </a:r>
            </a:p>
          </p:txBody>
        </p:sp>
        <p:sp>
          <p:nvSpPr>
            <p:cNvPr id="13" name="object 4">
              <a:extLst>
                <a:ext uri="{FF2B5EF4-FFF2-40B4-BE49-F238E27FC236}">
                  <a16:creationId xmlns:a16="http://schemas.microsoft.com/office/drawing/2014/main" id="{B5567FA2-46A7-C2DC-57A7-DFAC5CF31F45}"/>
                </a:ext>
              </a:extLst>
            </p:cNvPr>
            <p:cNvSpPr txBox="1"/>
            <p:nvPr/>
          </p:nvSpPr>
          <p:spPr>
            <a:xfrm>
              <a:off x="5299583" y="1616182"/>
              <a:ext cx="85174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b="1" dirty="0">
                  <a:solidFill>
                    <a:srgbClr val="000000"/>
                  </a:solidFill>
                  <a:latin typeface="Calibri"/>
                  <a:cs typeface="Calibri"/>
                </a:rPr>
                <a:t>4.210</a:t>
              </a:r>
            </a:p>
          </p:txBody>
        </p:sp>
        <p:sp>
          <p:nvSpPr>
            <p:cNvPr id="14" name="object 5">
              <a:extLst>
                <a:ext uri="{FF2B5EF4-FFF2-40B4-BE49-F238E27FC236}">
                  <a16:creationId xmlns:a16="http://schemas.microsoft.com/office/drawing/2014/main" id="{B95219A0-7F63-1F8F-E19D-8CA3AE88F417}"/>
                </a:ext>
              </a:extLst>
            </p:cNvPr>
            <p:cNvSpPr txBox="1"/>
            <p:nvPr/>
          </p:nvSpPr>
          <p:spPr>
            <a:xfrm>
              <a:off x="3100705" y="2160848"/>
              <a:ext cx="5554735"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000000"/>
                  </a:solidFill>
                  <a:latin typeface="Calibri"/>
                  <a:cs typeface="Calibri"/>
                </a:rPr>
                <a:t>Elan en AR</a:t>
              </a:r>
              <a:r>
                <a:rPr sz="2400" spc="-25" dirty="0">
                  <a:solidFill>
                    <a:srgbClr val="000000"/>
                  </a:solidFill>
                  <a:latin typeface="Calibri"/>
                  <a:cs typeface="Calibri"/>
                </a:rPr>
                <a:t> </a:t>
              </a:r>
              <a:r>
                <a:rPr sz="2400" dirty="0">
                  <a:solidFill>
                    <a:srgbClr val="000000"/>
                  </a:solidFill>
                  <a:latin typeface="Calibri"/>
                  <a:cs typeface="Calibri"/>
                </a:rPr>
                <a:t>en passant par le plan</a:t>
              </a:r>
              <a:r>
                <a:rPr sz="2400" spc="-22" dirty="0">
                  <a:solidFill>
                    <a:srgbClr val="000000"/>
                  </a:solidFill>
                  <a:latin typeface="Calibri"/>
                  <a:cs typeface="Calibri"/>
                </a:rPr>
                <a:t> </a:t>
              </a:r>
              <a:r>
                <a:rPr sz="2400" spc="-11" dirty="0">
                  <a:solidFill>
                    <a:srgbClr val="000000"/>
                  </a:solidFill>
                  <a:latin typeface="Calibri"/>
                  <a:cs typeface="Calibri"/>
                </a:rPr>
                <a:t>horizontal</a:t>
              </a:r>
            </a:p>
          </p:txBody>
        </p:sp>
        <p:sp>
          <p:nvSpPr>
            <p:cNvPr id="15" name="object 6">
              <a:extLst>
                <a:ext uri="{FF2B5EF4-FFF2-40B4-BE49-F238E27FC236}">
                  <a16:creationId xmlns:a16="http://schemas.microsoft.com/office/drawing/2014/main" id="{01EFF802-A37B-008A-C19F-63BDFE8F415D}"/>
                </a:ext>
              </a:extLst>
            </p:cNvPr>
            <p:cNvSpPr txBox="1"/>
            <p:nvPr/>
          </p:nvSpPr>
          <p:spPr>
            <a:xfrm>
              <a:off x="3752977" y="2527280"/>
              <a:ext cx="4250529"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spc="-20" dirty="0">
                  <a:solidFill>
                    <a:srgbClr val="000000"/>
                  </a:solidFill>
                  <a:latin typeface="Calibri"/>
                  <a:cs typeface="Calibri"/>
                </a:rPr>
                <a:t>avec</a:t>
              </a:r>
              <a:r>
                <a:rPr sz="2400" spc="13" dirty="0">
                  <a:solidFill>
                    <a:srgbClr val="000000"/>
                  </a:solidFill>
                  <a:latin typeface="Calibri"/>
                  <a:cs typeface="Calibri"/>
                </a:rPr>
                <a:t> </a:t>
              </a:r>
              <a:r>
                <a:rPr sz="2400" dirty="0">
                  <a:solidFill>
                    <a:srgbClr val="000000"/>
                  </a:solidFill>
                  <a:latin typeface="Calibri"/>
                  <a:cs typeface="Calibri"/>
                </a:rPr>
                <a:t>appui sur un </a:t>
              </a:r>
              <a:r>
                <a:rPr sz="2400" spc="-13" dirty="0">
                  <a:solidFill>
                    <a:srgbClr val="000000"/>
                  </a:solidFill>
                  <a:latin typeface="Calibri"/>
                  <a:cs typeface="Calibri"/>
                </a:rPr>
                <a:t>bras</a:t>
              </a:r>
              <a:r>
                <a:rPr sz="2400" dirty="0">
                  <a:solidFill>
                    <a:srgbClr val="000000"/>
                  </a:solidFill>
                  <a:latin typeface="Calibri"/>
                  <a:cs typeface="Calibri"/>
                </a:rPr>
                <a:t> </a:t>
              </a:r>
              <a:r>
                <a:rPr sz="2400" spc="10" dirty="0">
                  <a:solidFill>
                    <a:srgbClr val="000000"/>
                  </a:solidFill>
                  <a:latin typeface="Calibri"/>
                  <a:cs typeface="Calibri"/>
                </a:rPr>
                <a:t>(</a:t>
              </a:r>
              <a:r>
                <a:rPr sz="2400" b="1" dirty="0">
                  <a:solidFill>
                    <a:srgbClr val="000000"/>
                  </a:solidFill>
                  <a:latin typeface="Calibri"/>
                  <a:cs typeface="Calibri"/>
                </a:rPr>
                <a:t>Garrison</a:t>
              </a:r>
              <a:r>
                <a:rPr sz="2400" dirty="0">
                  <a:solidFill>
                    <a:srgbClr val="000000"/>
                  </a:solidFill>
                  <a:latin typeface="Calibri"/>
                  <a:cs typeface="Calibri"/>
                </a:rPr>
                <a:t>)</a:t>
              </a:r>
            </a:p>
          </p:txBody>
        </p:sp>
        <p:sp>
          <p:nvSpPr>
            <p:cNvPr id="16" name="object 7">
              <a:extLst>
                <a:ext uri="{FF2B5EF4-FFF2-40B4-BE49-F238E27FC236}">
                  <a16:creationId xmlns:a16="http://schemas.microsoft.com/office/drawing/2014/main" id="{4B9AC6AD-17ED-E1EF-D033-5CC75A556052}"/>
                </a:ext>
              </a:extLst>
            </p:cNvPr>
            <p:cNvSpPr txBox="1"/>
            <p:nvPr/>
          </p:nvSpPr>
          <p:spPr>
            <a:xfrm>
              <a:off x="6191377" y="5553019"/>
              <a:ext cx="862809"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FF0000"/>
                  </a:solidFill>
                  <a:latin typeface="Calibri"/>
                  <a:cs typeface="Calibri"/>
                </a:rPr>
                <a:t>C</a:t>
              </a:r>
              <a:r>
                <a:rPr sz="2400" spc="-10" dirty="0">
                  <a:solidFill>
                    <a:srgbClr val="FF0000"/>
                  </a:solidFill>
                  <a:latin typeface="Calibri"/>
                  <a:cs typeface="Calibri"/>
                </a:rPr>
                <a:t> </a:t>
              </a:r>
              <a:r>
                <a:rPr sz="2400" dirty="0">
                  <a:solidFill>
                    <a:srgbClr val="000000"/>
                  </a:solidFill>
                  <a:latin typeface="Calibri"/>
                  <a:cs typeface="Calibri"/>
                </a:rPr>
                <a:t>-&gt; </a:t>
              </a:r>
              <a:r>
                <a:rPr sz="2400" dirty="0">
                  <a:solidFill>
                    <a:srgbClr val="33CC33"/>
                  </a:solidFill>
                  <a:latin typeface="Calibri"/>
                  <a:cs typeface="Calibri"/>
                </a:rPr>
                <a:t>B</a:t>
              </a:r>
            </a:p>
          </p:txBody>
        </p:sp>
      </p:grpSp>
    </p:spTree>
    <p:extLst>
      <p:ext uri="{BB962C8B-B14F-4D97-AF65-F5344CB8AC3E}">
        <p14:creationId xmlns:p14="http://schemas.microsoft.com/office/powerpoint/2010/main" val="139074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 : jury E</a:t>
            </a:r>
          </a:p>
        </p:txBody>
      </p:sp>
      <p:sp>
        <p:nvSpPr>
          <p:cNvPr id="3" name="Rectangle 3"/>
          <p:cNvSpPr txBox="1">
            <a:spLocks noChangeArrowheads="1"/>
          </p:cNvSpPr>
          <p:nvPr/>
        </p:nvSpPr>
        <p:spPr>
          <a:xfrm>
            <a:off x="468313" y="1477963"/>
            <a:ext cx="9791700" cy="5554662"/>
          </a:xfrm>
          <a:prstGeom prst="rect">
            <a:avLst/>
          </a:prstGeom>
        </p:spPr>
        <p:txBody>
          <a:bodyPr/>
          <a:lstStyle/>
          <a:p>
            <a:pPr marL="103188" indent="214313">
              <a:lnSpc>
                <a:spcPct val="90000"/>
              </a:lnSpc>
              <a:spcBef>
                <a:spcPct val="20000"/>
              </a:spcBef>
              <a:buFontTx/>
              <a:buChar char="-"/>
            </a:pPr>
            <a:endParaRPr lang="fr-FR" altLang="fr-FR" sz="2400" b="1" dirty="0"/>
          </a:p>
          <a:p>
            <a:pPr marL="103188" indent="214313">
              <a:lnSpc>
                <a:spcPct val="90000"/>
              </a:lnSpc>
              <a:spcBef>
                <a:spcPct val="20000"/>
              </a:spcBef>
              <a:buFont typeface="Arial" charset="0"/>
              <a:buNone/>
            </a:pPr>
            <a:r>
              <a:rPr lang="fr-FR" altLang="fr-FR" sz="2200" b="1" u="sng" dirty="0"/>
              <a:t>Le jury E</a:t>
            </a:r>
            <a:r>
              <a:rPr lang="fr-FR" altLang="fr-FR" sz="2200" b="1" dirty="0"/>
              <a:t> </a:t>
            </a:r>
            <a:r>
              <a:rPr lang="fr-FR" altLang="fr-FR" sz="2200" dirty="0"/>
              <a:t>applique les déductions regroupant</a:t>
            </a:r>
            <a:r>
              <a:rPr lang="fr-FR" altLang="fr-FR" sz="2200" dirty="0">
                <a:solidFill>
                  <a:srgbClr val="00FF00"/>
                </a:solidFill>
              </a:rPr>
              <a:t> </a:t>
            </a:r>
            <a:r>
              <a:rPr lang="fr-FR" altLang="fr-FR" sz="2200" dirty="0"/>
              <a:t>:</a:t>
            </a:r>
          </a:p>
          <a:p>
            <a:pPr marL="103188" indent="214313">
              <a:lnSpc>
                <a:spcPct val="90000"/>
              </a:lnSpc>
              <a:spcBef>
                <a:spcPct val="20000"/>
              </a:spcBef>
              <a:buFont typeface="Arial" charset="0"/>
              <a:buChar char="•"/>
            </a:pPr>
            <a:endParaRPr lang="fr-FR" altLang="fr-FR" sz="2200" dirty="0"/>
          </a:p>
          <a:p>
            <a:pPr marL="103188" indent="214313">
              <a:lnSpc>
                <a:spcPct val="90000"/>
              </a:lnSpc>
              <a:spcBef>
                <a:spcPct val="20000"/>
              </a:spcBef>
              <a:buFont typeface="Arial" charset="0"/>
              <a:buChar char="•"/>
            </a:pPr>
            <a:r>
              <a:rPr lang="fr-FR" altLang="fr-FR" sz="2200" dirty="0"/>
              <a:t>Les fautes générales. </a:t>
            </a:r>
          </a:p>
          <a:p>
            <a:pPr marL="103188" indent="214313">
              <a:lnSpc>
                <a:spcPct val="90000"/>
              </a:lnSpc>
              <a:spcBef>
                <a:spcPct val="20000"/>
              </a:spcBef>
              <a:buFont typeface="Arial" charset="0"/>
              <a:buChar char="•"/>
            </a:pPr>
            <a:r>
              <a:rPr lang="fr-FR" altLang="fr-FR" sz="2200" dirty="0"/>
              <a:t>Les fautes d’exécution spécifiques à l’agrès. </a:t>
            </a:r>
          </a:p>
          <a:p>
            <a:pPr marL="103188" indent="214313">
              <a:lnSpc>
                <a:spcPct val="90000"/>
              </a:lnSpc>
              <a:spcBef>
                <a:spcPct val="20000"/>
              </a:spcBef>
              <a:buFont typeface="Arial" charset="0"/>
              <a:buChar char="•"/>
            </a:pPr>
            <a:r>
              <a:rPr lang="fr-FR" altLang="fr-FR" sz="2200" dirty="0"/>
              <a:t>Les fautes d’artistique. </a:t>
            </a:r>
          </a:p>
          <a:p>
            <a:pPr marL="103188" indent="214313">
              <a:lnSpc>
                <a:spcPct val="90000"/>
              </a:lnSpc>
              <a:spcBef>
                <a:spcPct val="20000"/>
              </a:spcBef>
              <a:buFont typeface="Wingdings" pitchFamily="2" charset="2"/>
              <a:buChar char="§"/>
            </a:pPr>
            <a:endParaRPr lang="fr-FR" altLang="fr-FR" sz="2200" dirty="0"/>
          </a:p>
          <a:p>
            <a:pPr marL="103188" indent="214313">
              <a:lnSpc>
                <a:spcPct val="90000"/>
              </a:lnSpc>
              <a:spcBef>
                <a:spcPct val="20000"/>
              </a:spcBef>
              <a:buFont typeface="Arial" charset="0"/>
              <a:buNone/>
            </a:pPr>
            <a:r>
              <a:rPr lang="fr-FR" altLang="fr-FR" sz="2200" b="1" u="sng" dirty="0"/>
              <a:t>Qui seront toujours retranchées de la note de 10 pts.</a:t>
            </a:r>
          </a:p>
          <a:p>
            <a:pPr marL="103188" indent="214313">
              <a:lnSpc>
                <a:spcPct val="90000"/>
              </a:lnSpc>
              <a:spcBef>
                <a:spcPct val="20000"/>
              </a:spcBef>
            </a:pPr>
            <a:endParaRPr lang="fr-FR" altLang="fr-FR" sz="2200" dirty="0">
              <a:solidFill>
                <a:srgbClr val="FF0000"/>
              </a:solidFill>
            </a:endParaRPr>
          </a:p>
          <a:p>
            <a:pPr marL="103188" indent="214313">
              <a:lnSpc>
                <a:spcPct val="90000"/>
              </a:lnSpc>
              <a:spcBef>
                <a:spcPct val="20000"/>
              </a:spcBef>
            </a:pPr>
            <a:endParaRPr lang="fr-FR" altLang="fr-FR" sz="2700" dirty="0"/>
          </a:p>
          <a:p>
            <a:pPr marL="103188" indent="214313">
              <a:lnSpc>
                <a:spcPct val="90000"/>
              </a:lnSpc>
              <a:spcBef>
                <a:spcPct val="20000"/>
              </a:spcBef>
              <a:buFont typeface="Arial" charset="0"/>
              <a:buChar char="•"/>
            </a:pPr>
            <a:endParaRPr lang="fr-FR" altLang="fr-F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a:t>
            </a:r>
          </a:p>
        </p:txBody>
      </p:sp>
      <p:sp>
        <p:nvSpPr>
          <p:cNvPr id="4" name="Rectangle 3"/>
          <p:cNvSpPr txBox="1">
            <a:spLocks noChangeArrowheads="1"/>
          </p:cNvSpPr>
          <p:nvPr/>
        </p:nvSpPr>
        <p:spPr bwMode="auto">
          <a:xfrm>
            <a:off x="452438" y="1565275"/>
            <a:ext cx="9690100" cy="5154613"/>
          </a:xfrm>
          <a:prstGeom prst="rect">
            <a:avLst/>
          </a:prstGeom>
          <a:noFill/>
          <a:ln w="9525">
            <a:noFill/>
            <a:miter lim="800000"/>
            <a:headEnd/>
            <a:tailEnd/>
          </a:ln>
        </p:spPr>
        <p:txBody>
          <a:bodyPr/>
          <a:lstStyle/>
          <a:p>
            <a:pPr marL="390525" indent="-390525">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nSpc>
                <a:spcPct val="80000"/>
              </a:lnSpc>
              <a:spcBef>
                <a:spcPct val="20000"/>
              </a:spcBef>
            </a:pPr>
            <a:r>
              <a:rPr lang="fr-FR" altLang="fr-FR" sz="2400" b="1" dirty="0">
                <a:latin typeface="Arial" panose="020B0604020202020204" pitchFamily="34" charset="0"/>
                <a:cs typeface="Arial" panose="020B0604020202020204" pitchFamily="34" charset="0"/>
              </a:rPr>
              <a:t>•</a:t>
            </a:r>
            <a:r>
              <a:rPr lang="fr-FR" altLang="fr-FR" sz="2400" b="1" dirty="0">
                <a:solidFill>
                  <a:schemeClr val="hlink"/>
                </a:solidFill>
                <a:latin typeface="Arial" panose="020B0604020202020204" pitchFamily="34" charset="0"/>
                <a:cs typeface="Arial" panose="020B0604020202020204" pitchFamily="34" charset="0"/>
              </a:rPr>
              <a:t> </a:t>
            </a:r>
            <a:r>
              <a:rPr lang="fr-FR" altLang="fr-FR" sz="2400" b="1" u="sng" dirty="0">
                <a:latin typeface="Arial" panose="020B0604020202020204" pitchFamily="34" charset="0"/>
                <a:cs typeface="Arial" panose="020B0604020202020204" pitchFamily="34" charset="0"/>
              </a:rPr>
              <a:t>Les VD</a:t>
            </a:r>
            <a:r>
              <a:rPr lang="fr-FR" altLang="fr-FR" sz="2400" b="1" dirty="0">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sont des éléments issus des tableaux des éléments du code de pointage.</a:t>
            </a: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961014566"/>
              </p:ext>
            </p:extLst>
          </p:nvPr>
        </p:nvGraphicFramePr>
        <p:xfrm>
          <a:off x="511175" y="3517316"/>
          <a:ext cx="9631350" cy="1250530"/>
        </p:xfrm>
        <a:graphic>
          <a:graphicData uri="http://schemas.openxmlformats.org/drawingml/2006/table">
            <a:tbl>
              <a:tblPr firstRow="1" bandRow="1">
                <a:tableStyleId>{5C22544A-7EE6-4342-B048-85BDC9FD1C3A}</a:tableStyleId>
              </a:tblPr>
              <a:tblGrid>
                <a:gridCol w="1926270">
                  <a:extLst>
                    <a:ext uri="{9D8B030D-6E8A-4147-A177-3AD203B41FA5}">
                      <a16:colId xmlns:a16="http://schemas.microsoft.com/office/drawing/2014/main" val="20000"/>
                    </a:ext>
                  </a:extLst>
                </a:gridCol>
                <a:gridCol w="1926270">
                  <a:extLst>
                    <a:ext uri="{9D8B030D-6E8A-4147-A177-3AD203B41FA5}">
                      <a16:colId xmlns:a16="http://schemas.microsoft.com/office/drawing/2014/main" val="20001"/>
                    </a:ext>
                  </a:extLst>
                </a:gridCol>
                <a:gridCol w="1926270">
                  <a:extLst>
                    <a:ext uri="{9D8B030D-6E8A-4147-A177-3AD203B41FA5}">
                      <a16:colId xmlns:a16="http://schemas.microsoft.com/office/drawing/2014/main" val="20002"/>
                    </a:ext>
                  </a:extLst>
                </a:gridCol>
                <a:gridCol w="1926270">
                  <a:extLst>
                    <a:ext uri="{9D8B030D-6E8A-4147-A177-3AD203B41FA5}">
                      <a16:colId xmlns:a16="http://schemas.microsoft.com/office/drawing/2014/main" val="20003"/>
                    </a:ext>
                  </a:extLst>
                </a:gridCol>
                <a:gridCol w="1926270">
                  <a:extLst>
                    <a:ext uri="{9D8B030D-6E8A-4147-A177-3AD203B41FA5}">
                      <a16:colId xmlns:a16="http://schemas.microsoft.com/office/drawing/2014/main" val="20004"/>
                    </a:ext>
                  </a:extLst>
                </a:gridCol>
              </a:tblGrid>
              <a:tr h="625265">
                <a:tc>
                  <a:txBody>
                    <a:bodyPr/>
                    <a:lstStyle/>
                    <a:p>
                      <a:pPr algn="ctr"/>
                      <a:r>
                        <a:rPr lang="fr-FR" sz="2400" b="0" dirty="0">
                          <a:solidFill>
                            <a:schemeClr val="tx1"/>
                          </a:solidFill>
                          <a:latin typeface="Arial" panose="020B0604020202020204" pitchFamily="34" charset="0"/>
                          <a:cs typeface="Arial" panose="020B0604020202020204" pitchFamily="34" charset="0"/>
                        </a:rPr>
                        <a:t>A = 0,10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B = 0,20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C = 0,30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D = 0,40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E = 0,50</a:t>
                      </a:r>
                    </a:p>
                  </a:txBody>
                  <a:tcPr>
                    <a:solidFill>
                      <a:schemeClr val="accent6">
                        <a:lumMod val="20000"/>
                        <a:lumOff val="80000"/>
                      </a:schemeClr>
                    </a:solidFill>
                  </a:tcPr>
                </a:tc>
                <a:extLst>
                  <a:ext uri="{0D108BD9-81ED-4DB2-BD59-A6C34878D82A}">
                    <a16:rowId xmlns:a16="http://schemas.microsoft.com/office/drawing/2014/main" val="10000"/>
                  </a:ext>
                </a:extLst>
              </a:tr>
              <a:tr h="625265">
                <a:tc>
                  <a:txBody>
                    <a:bodyPr/>
                    <a:lstStyle/>
                    <a:p>
                      <a:pPr algn="ctr"/>
                      <a:r>
                        <a:rPr lang="fr-FR" sz="2400" b="0" dirty="0">
                          <a:solidFill>
                            <a:schemeClr val="tx1"/>
                          </a:solidFill>
                          <a:latin typeface="Arial" panose="020B0604020202020204" pitchFamily="34" charset="0"/>
                          <a:cs typeface="Arial" panose="020B0604020202020204" pitchFamily="34" charset="0"/>
                        </a:rPr>
                        <a:t>F = 0,60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G = 0,70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H = 0,80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I = 0,90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J = 1,00</a:t>
                      </a: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400" dirty="0">
                <a:latin typeface="Arial" panose="020B0604020202020204" pitchFamily="34" charset="0"/>
                <a:cs typeface="Arial" panose="020B0604020202020204" pitchFamily="34" charset="0"/>
              </a:rPr>
              <a:t>(VD)</a:t>
            </a:r>
            <a:endParaRPr lang="fr-FR" sz="2800" cap="none" dirty="0">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560285" y="1498599"/>
            <a:ext cx="9791700" cy="4960257"/>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fontAlgn="auto">
              <a:lnSpc>
                <a:spcPct val="80000"/>
              </a:lnSpc>
              <a:spcAft>
                <a:spcPts val="0"/>
              </a:spcAft>
              <a:buFontTx/>
              <a:buNone/>
              <a:defRPr/>
            </a:pPr>
            <a:r>
              <a:rPr lang="fr-FR" altLang="fr-FR" sz="2200" b="1" i="1" u="sng" dirty="0">
                <a:latin typeface="Arial" panose="020B0604020202020204" pitchFamily="34" charset="0"/>
                <a:cs typeface="Arial" panose="020B0604020202020204" pitchFamily="34" charset="0"/>
              </a:rPr>
              <a:t>Reconnaissance des valeurs de difficulté des éléments :</a:t>
            </a:r>
          </a:p>
          <a:p>
            <a:pPr fontAlgn="auto">
              <a:lnSpc>
                <a:spcPct val="80000"/>
              </a:lnSpc>
              <a:spcAft>
                <a:spcPts val="0"/>
              </a:spcAft>
              <a:buFontTx/>
              <a:buNone/>
              <a:defRPr/>
            </a:pPr>
            <a:endParaRPr lang="fr-FR" altLang="fr-FR" sz="1000" b="1" i="1" u="sng"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dirty="0">
                <a:latin typeface="Arial" panose="020B0604020202020204" pitchFamily="34" charset="0"/>
                <a:cs typeface="Arial" panose="020B0604020202020204" pitchFamily="34" charset="0"/>
              </a:rPr>
              <a:t>Pour recevoir la VD l’élément doit être exécuté selon la description de la position du corps faite dans le tableau des éléments et doivent revenir sur poutre avec les pieds ou le buste.</a:t>
            </a:r>
          </a:p>
          <a:p>
            <a:pPr fontAlgn="auto">
              <a:lnSpc>
                <a:spcPct val="80000"/>
              </a:lnSpc>
              <a:spcAft>
                <a:spcPts val="0"/>
              </a:spcAft>
              <a:buFont typeface="Wingdings" panose="05000000000000000000" pitchFamily="2" charset="2"/>
              <a:buChar char="§"/>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dirty="0">
                <a:latin typeface="Arial" panose="020B0604020202020204" pitchFamily="34" charset="0"/>
                <a:cs typeface="Arial" panose="020B0604020202020204" pitchFamily="34" charset="0"/>
              </a:rPr>
              <a:t>Le même élément recevra la VD une seule fois et dans l’ordre chronologique. </a:t>
            </a:r>
          </a:p>
          <a:p>
            <a:pPr fontAlgn="auto">
              <a:lnSpc>
                <a:spcPct val="80000"/>
              </a:lnSpc>
              <a:spcAft>
                <a:spcPts val="0"/>
              </a:spcAft>
              <a:buFontTx/>
              <a:buNone/>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b="1" dirty="0">
                <a:latin typeface="Arial" panose="020B0604020202020204" pitchFamily="34" charset="0"/>
                <a:cs typeface="Arial" panose="020B0604020202020204" pitchFamily="34" charset="0"/>
              </a:rPr>
              <a:t> </a:t>
            </a:r>
            <a:r>
              <a:rPr lang="fr-FR" altLang="fr-FR" sz="2200" dirty="0">
                <a:latin typeface="Arial" panose="020B0604020202020204" pitchFamily="34" charset="0"/>
                <a:cs typeface="Arial" panose="020B0604020202020204" pitchFamily="34" charset="0"/>
              </a:rPr>
              <a:t>Les twists sont considérés comme des éléments en avant.</a:t>
            </a:r>
          </a:p>
          <a:p>
            <a:pPr marL="0" indent="0" fontAlgn="auto">
              <a:lnSpc>
                <a:spcPct val="80000"/>
              </a:lnSpc>
              <a:spcAft>
                <a:spcPts val="0"/>
              </a:spcAft>
              <a:buNone/>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sz="2200" b="1" dirty="0">
                <a:solidFill>
                  <a:srgbClr val="FF0000"/>
                </a:solidFill>
                <a:latin typeface="Arial" panose="020B0604020202020204" pitchFamily="34" charset="0"/>
                <a:cs typeface="Arial" panose="020B0604020202020204" pitchFamily="34" charset="0"/>
              </a:rPr>
              <a:t>seulement une pirouette</a:t>
            </a:r>
            <a:r>
              <a:rPr lang="fr-FR" sz="2200" dirty="0">
                <a:latin typeface="Arial" panose="020B0604020202020204" pitchFamily="34" charset="0"/>
                <a:cs typeface="Arial" panose="020B0604020202020204" pitchFamily="34" charset="0"/>
              </a:rPr>
              <a:t> en position groupée sur une jambe recevra une VD, dans l’ordre chronologique</a:t>
            </a:r>
          </a:p>
          <a:p>
            <a:pPr fontAlgn="auto">
              <a:lnSpc>
                <a:spcPct val="80000"/>
              </a:lnSpc>
              <a:spcAft>
                <a:spcPts val="0"/>
              </a:spcAft>
              <a:buFont typeface="Wingdings" panose="05000000000000000000" pitchFamily="2" charset="2"/>
              <a:buChar char="§"/>
              <a:defRPr/>
            </a:pPr>
            <a:endParaRPr 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sz="2200" dirty="0">
                <a:latin typeface="Arial" panose="020B0604020202020204" pitchFamily="34" charset="0"/>
                <a:cs typeface="Arial" panose="020B0604020202020204" pitchFamily="34" charset="0"/>
              </a:rPr>
              <a:t>Les ATR </a:t>
            </a:r>
            <a:r>
              <a:rPr kumimoji="0" lang="fr-FR" sz="2200" b="0" i="0" u="none" strike="noStrike" cap="none" normalizeH="0" baseline="0" dirty="0">
                <a:ln>
                  <a:noFill/>
                </a:ln>
                <a:solidFill>
                  <a:schemeClr val="tx1"/>
                </a:solidFill>
                <a:effectLst/>
                <a:latin typeface="Arial" charset="0"/>
                <a:cs typeface="Arial" charset="0"/>
              </a:rPr>
              <a:t>(sans tour) et maintiens doivent être tenus 2s. si précisé pour obtenir la VD. Si l’élément n’est pas tenu 2 s. et n’apparaît pas comme autre élément du code, il reçoit une VD inférieure. </a:t>
            </a:r>
            <a:endParaRPr lang="fr-FR" sz="22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endParaRPr lang="fr-FR" sz="2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200" b="0" i="0" u="none" strike="noStrike" cap="none" normalizeH="0" baseline="0" dirty="0">
              <a:ln>
                <a:noFill/>
              </a:ln>
              <a:solidFill>
                <a:schemeClr val="tx1"/>
              </a:solidFill>
              <a:effectLst/>
              <a:latin typeface="Arial" charset="0"/>
              <a:cs typeface="Arial" charset="0"/>
            </a:endParaRPr>
          </a:p>
          <a:p>
            <a:pPr fontAlgn="auto">
              <a:lnSpc>
                <a:spcPct val="80000"/>
              </a:lnSpc>
              <a:spcAft>
                <a:spcPts val="0"/>
              </a:spcAft>
              <a:buFont typeface="Wingdings" panose="05000000000000000000" pitchFamily="2" charset="2"/>
              <a:buChar char="§"/>
              <a:defRPr/>
            </a:pPr>
            <a:endParaRPr lang="fr-FR" altLang="fr-FR" sz="24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a:t>
            </a:r>
            <a:endParaRPr lang="fr-FR" sz="2800" cap="non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8312" y="1477963"/>
            <a:ext cx="9791701" cy="5400675"/>
          </a:xfrm>
          <a:prstGeom prst="rect">
            <a:avLst/>
          </a:prstGeom>
        </p:spPr>
        <p:txBody>
          <a:bodyPr/>
          <a:lstStyle/>
          <a:p>
            <a:pPr marL="390525" indent="-390525">
              <a:lnSpc>
                <a:spcPct val="80000"/>
              </a:lnSpc>
              <a:spcBef>
                <a:spcPct val="20000"/>
              </a:spcBef>
            </a:pPr>
            <a:r>
              <a:rPr lang="fr-FR" sz="2200" b="1" dirty="0">
                <a:latin typeface="Arial" panose="020B0604020202020204" pitchFamily="34" charset="0"/>
                <a:cs typeface="Arial" panose="020B0604020202020204" pitchFamily="34" charset="0"/>
              </a:rPr>
              <a:t>Reconnaissance des éléments identiques et différents</a:t>
            </a:r>
            <a:r>
              <a:rPr lang="fr-FR" sz="2200" dirty="0">
                <a:latin typeface="Arial" panose="020B0604020202020204" pitchFamily="34" charset="0"/>
                <a:cs typeface="Arial" panose="020B0604020202020204" pitchFamily="34" charset="0"/>
              </a:rPr>
              <a:t> </a:t>
            </a:r>
            <a:r>
              <a:rPr lang="fr-FR" sz="2200" b="1" dirty="0">
                <a:latin typeface="Arial" panose="020B0604020202020204" pitchFamily="34" charset="0"/>
                <a:cs typeface="Arial" panose="020B0604020202020204" pitchFamily="34" charset="0"/>
              </a:rPr>
              <a:t>:</a:t>
            </a:r>
            <a:r>
              <a:rPr lang="fr-FR" sz="2200" dirty="0">
                <a:latin typeface="Arial" panose="020B0604020202020204" pitchFamily="34" charset="0"/>
                <a:cs typeface="Arial" panose="020B0604020202020204" pitchFamily="34" charset="0"/>
              </a:rPr>
              <a:t> </a:t>
            </a:r>
          </a:p>
          <a:p>
            <a:pPr marL="390525" indent="-390525">
              <a:spcBef>
                <a:spcPts val="2050"/>
              </a:spcBef>
              <a:buFont typeface="Arial" charset="0"/>
              <a:buChar char="•"/>
            </a:pPr>
            <a:r>
              <a:rPr lang="fr-FR" sz="2200" dirty="0">
                <a:latin typeface="Arial" panose="020B0604020202020204" pitchFamily="34" charset="0"/>
                <a:cs typeface="Arial" panose="020B0604020202020204" pitchFamily="34" charset="0"/>
              </a:rPr>
              <a:t>Eléments différents si répertoriés sous des numéros différents dans le tableau des éléments.</a:t>
            </a:r>
          </a:p>
          <a:p>
            <a:pPr marL="390525" indent="-390525">
              <a:spcBef>
                <a:spcPts val="2050"/>
              </a:spcBef>
              <a:buFont typeface="Arial" charset="0"/>
              <a:buChar char="•"/>
            </a:pPr>
            <a:r>
              <a:rPr lang="fr-FR" sz="2200" dirty="0">
                <a:latin typeface="Arial" panose="020B0604020202020204" pitchFamily="34" charset="0"/>
                <a:cs typeface="Arial" panose="020B0604020202020204" pitchFamily="34" charset="0"/>
              </a:rPr>
              <a:t>Les éléments gymniques différents issus de la même case dans le tableau des difficultés (même numéro) recevront la VD une seule fois dans l’exercice et dans l’ordre chronologique.  </a:t>
            </a:r>
          </a:p>
          <a:p>
            <a:pPr marL="390525" indent="-390525">
              <a:spcBef>
                <a:spcPts val="2050"/>
              </a:spcBef>
              <a:buFont typeface="Arial" charset="0"/>
              <a:buNone/>
            </a:pPr>
            <a:r>
              <a:rPr lang="fr-FR" sz="2200" dirty="0">
                <a:latin typeface="Arial" panose="020B0604020202020204" pitchFamily="34" charset="0"/>
                <a:cs typeface="Arial" panose="020B0604020202020204" pitchFamily="34" charset="0"/>
              </a:rPr>
              <a:t>Exemple p124: 2.209</a:t>
            </a:r>
          </a:p>
          <a:p>
            <a:pPr marL="390525" indent="-390525">
              <a:lnSpc>
                <a:spcPct val="80000"/>
              </a:lnSpc>
              <a:spcBef>
                <a:spcPct val="20000"/>
              </a:spcBef>
              <a:buFontTx/>
              <a:buChar char="-"/>
            </a:pPr>
            <a:endParaRPr lang="fr-FR" sz="1800" dirty="0">
              <a:latin typeface="Arial" panose="020B0604020202020204" pitchFamily="34" charset="0"/>
              <a:cs typeface="Arial" panose="020B0604020202020204" pitchFamily="34" charset="0"/>
            </a:endParaRPr>
          </a:p>
          <a:p>
            <a:pPr marL="390525" indent="-390525">
              <a:lnSpc>
                <a:spcPct val="80000"/>
              </a:lnSpc>
              <a:spcBef>
                <a:spcPct val="20000"/>
              </a:spcBef>
            </a:pPr>
            <a:r>
              <a:rPr lang="fr-FR" sz="1800" dirty="0">
                <a:latin typeface="Arial" panose="020B0604020202020204" pitchFamily="34" charset="0"/>
                <a:cs typeface="Arial" panose="020B0604020202020204" pitchFamily="34" charset="0"/>
              </a:rPr>
              <a:t>. </a:t>
            </a:r>
          </a:p>
          <a:p>
            <a:pPr marL="390525" indent="-390525">
              <a:lnSpc>
                <a:spcPct val="80000"/>
              </a:lnSpc>
              <a:spcBef>
                <a:spcPct val="20000"/>
              </a:spcBef>
            </a:pPr>
            <a:endParaRPr lang="fr-FR" sz="18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dirty="0">
              <a:solidFill>
                <a:srgbClr val="FF330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FDAA2168-D4F3-46C1-B5AE-FF6F4DAC4577}"/>
              </a:ext>
            </a:extLst>
          </p:cNvPr>
          <p:cNvPicPr>
            <a:picLocks noChangeAspect="1"/>
          </p:cNvPicPr>
          <p:nvPr/>
        </p:nvPicPr>
        <p:blipFill>
          <a:blip r:embed="rId2"/>
          <a:stretch>
            <a:fillRect/>
          </a:stretch>
        </p:blipFill>
        <p:spPr>
          <a:xfrm>
            <a:off x="3766812" y="4699880"/>
            <a:ext cx="680497" cy="926634"/>
          </a:xfrm>
          <a:prstGeom prst="rect">
            <a:avLst/>
          </a:prstGeom>
        </p:spPr>
      </p:pic>
      <p:pic>
        <p:nvPicPr>
          <p:cNvPr id="11" name="Image 10">
            <a:extLst>
              <a:ext uri="{FF2B5EF4-FFF2-40B4-BE49-F238E27FC236}">
                <a16:creationId xmlns:a16="http://schemas.microsoft.com/office/drawing/2014/main" id="{021A1084-0BD1-DB6A-9904-6A086E93D831}"/>
              </a:ext>
            </a:extLst>
          </p:cNvPr>
          <p:cNvPicPr>
            <a:picLocks noChangeAspect="1"/>
          </p:cNvPicPr>
          <p:nvPr/>
        </p:nvPicPr>
        <p:blipFill>
          <a:blip r:embed="rId3"/>
          <a:stretch>
            <a:fillRect/>
          </a:stretch>
        </p:blipFill>
        <p:spPr>
          <a:xfrm>
            <a:off x="5168033" y="4862621"/>
            <a:ext cx="680497" cy="6804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a:t>
            </a:r>
            <a:r>
              <a:rPr lang="fr-FR" sz="2800" cap="none" dirty="0">
                <a:latin typeface="Arial" panose="020B0604020202020204" pitchFamily="34" charset="0"/>
                <a:cs typeface="Arial" panose="020B0604020202020204" pitchFamily="34" charset="0"/>
              </a:rPr>
              <a:t>identique</a:t>
            </a:r>
            <a:r>
              <a:rPr lang="fr-FR" sz="2800" dirty="0">
                <a:latin typeface="Arial" panose="020B0604020202020204" pitchFamily="34" charset="0"/>
                <a:cs typeface="Arial" panose="020B0604020202020204" pitchFamily="34" charset="0"/>
              </a:rPr>
              <a:t>)</a:t>
            </a:r>
            <a:endParaRPr lang="fr-FR" sz="2800" cap="none" dirty="0">
              <a:latin typeface="Arial" panose="020B0604020202020204" pitchFamily="34" charset="0"/>
              <a:cs typeface="Arial" panose="020B0604020202020204" pitchFamily="34" charset="0"/>
            </a:endParaRPr>
          </a:p>
        </p:txBody>
      </p:sp>
      <p:sp>
        <p:nvSpPr>
          <p:cNvPr id="22530" name="Rectangle 3"/>
          <p:cNvSpPr txBox="1">
            <a:spLocks noChangeArrowheads="1"/>
          </p:cNvSpPr>
          <p:nvPr/>
        </p:nvSpPr>
        <p:spPr bwMode="auto">
          <a:xfrm>
            <a:off x="293688" y="1477963"/>
            <a:ext cx="10101262" cy="5400675"/>
          </a:xfrm>
          <a:prstGeom prst="rect">
            <a:avLst/>
          </a:prstGeom>
          <a:noFill/>
          <a:ln w="9525">
            <a:noFill/>
            <a:miter lim="800000"/>
            <a:headEnd/>
            <a:tailEnd/>
          </a:ln>
        </p:spPr>
        <p:txBody>
          <a:bodyPr/>
          <a:lstStyle/>
          <a:p>
            <a:pPr marL="390525" indent="-390525">
              <a:lnSpc>
                <a:spcPct val="80000"/>
              </a:lnSpc>
              <a:spcBef>
                <a:spcPct val="20000"/>
              </a:spcBef>
              <a:buFontTx/>
              <a:buChar char="-"/>
            </a:pPr>
            <a:endParaRPr lang="fr-FR" sz="1800"/>
          </a:p>
          <a:p>
            <a:pPr marL="390525" indent="-390525">
              <a:lnSpc>
                <a:spcPct val="80000"/>
              </a:lnSpc>
              <a:spcBef>
                <a:spcPct val="20000"/>
              </a:spcBef>
            </a:pPr>
            <a:r>
              <a:rPr lang="fr-FR" sz="1800"/>
              <a:t>. </a:t>
            </a:r>
          </a:p>
          <a:p>
            <a:pPr marL="390525" indent="-390525">
              <a:lnSpc>
                <a:spcPct val="80000"/>
              </a:lnSpc>
              <a:spcBef>
                <a:spcPct val="20000"/>
              </a:spcBef>
            </a:pPr>
            <a:endParaRPr lang="fr-FR" sz="1800"/>
          </a:p>
          <a:p>
            <a:pPr marL="390525" indent="-390525">
              <a:lnSpc>
                <a:spcPct val="80000"/>
              </a:lnSpc>
              <a:spcBef>
                <a:spcPct val="20000"/>
              </a:spcBef>
            </a:pPr>
            <a:endParaRPr lang="fr-FR">
              <a:solidFill>
                <a:srgbClr val="FF3300"/>
              </a:solidFill>
            </a:endParaRPr>
          </a:p>
        </p:txBody>
      </p:sp>
      <p:sp>
        <p:nvSpPr>
          <p:cNvPr id="7" name="ZoneTexte 6"/>
          <p:cNvSpPr txBox="1"/>
          <p:nvPr/>
        </p:nvSpPr>
        <p:spPr>
          <a:xfrm>
            <a:off x="468312" y="1566863"/>
            <a:ext cx="9791701" cy="7971413"/>
          </a:xfrm>
          <a:prstGeom prst="rect">
            <a:avLst/>
          </a:prstGeom>
          <a:noFill/>
        </p:spPr>
        <p:txBody>
          <a:bodyPr wrap="square">
            <a:spAutoFit/>
          </a:bodyPr>
          <a:lstStyle/>
          <a:p>
            <a:pPr algn="just">
              <a:lnSpc>
                <a:spcPct val="80000"/>
              </a:lnSpc>
            </a:pPr>
            <a:r>
              <a:rPr lang="fr-FR" sz="2200" dirty="0"/>
              <a:t>Eléments </a:t>
            </a:r>
            <a:r>
              <a:rPr lang="fr-FR" sz="2200" b="1" i="1" u="sng" dirty="0"/>
              <a:t>identiques</a:t>
            </a:r>
            <a:r>
              <a:rPr lang="fr-FR" sz="2200" b="1" dirty="0"/>
              <a:t> </a:t>
            </a:r>
            <a:r>
              <a:rPr lang="fr-FR" sz="2200" dirty="0"/>
              <a:t>si répertoriés </a:t>
            </a:r>
            <a:r>
              <a:rPr lang="fr-FR" sz="2200" b="1" dirty="0"/>
              <a:t>sous le même numéro </a:t>
            </a:r>
            <a:r>
              <a:rPr lang="fr-FR" sz="2200" dirty="0"/>
              <a:t>et s’ils répondent aux critères suivants :</a:t>
            </a:r>
          </a:p>
          <a:p>
            <a:pPr algn="just">
              <a:lnSpc>
                <a:spcPct val="80000"/>
              </a:lnSpc>
            </a:pPr>
            <a:endParaRPr lang="fr-FR" sz="2200" dirty="0"/>
          </a:p>
          <a:p>
            <a:pPr algn="just">
              <a:lnSpc>
                <a:spcPct val="80000"/>
              </a:lnSpc>
            </a:pPr>
            <a:r>
              <a:rPr lang="fr-FR" sz="2200" u="sng" dirty="0"/>
              <a:t>Eléments acrobatiques</a:t>
            </a:r>
            <a:r>
              <a:rPr lang="fr-FR" sz="2200" dirty="0"/>
              <a:t> : avec réception sur 1 ou 2 pieds.</a:t>
            </a:r>
          </a:p>
          <a:p>
            <a:pPr algn="just">
              <a:lnSpc>
                <a:spcPct val="80000"/>
              </a:lnSpc>
            </a:pPr>
            <a:endParaRPr lang="fr-FR" sz="2200" dirty="0"/>
          </a:p>
          <a:p>
            <a:pPr algn="just">
              <a:lnSpc>
                <a:spcPct val="80000"/>
              </a:lnSpc>
              <a:spcBef>
                <a:spcPts val="0"/>
              </a:spcBef>
            </a:pPr>
            <a:r>
              <a:rPr lang="fr-FR" sz="2200" u="sng" dirty="0"/>
              <a:t>Eléments gymniques</a:t>
            </a:r>
            <a:r>
              <a:rPr lang="fr-FR" sz="2200" dirty="0"/>
              <a:t> : </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Avec réception sur 1 ou 2 pieds.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Avec appel un ou deux pieds avec la même position de jambe.</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Sont exécutés en position latérale ou transversale</a:t>
            </a:r>
            <a:endParaRPr lang="fr-FR" sz="2200" b="1" dirty="0">
              <a:latin typeface="Arial" panose="020B0604020202020204" pitchFamily="34" charset="0"/>
              <a:cs typeface="Arial" panose="020B0604020202020204" pitchFamily="34" charset="0"/>
            </a:endParaRPr>
          </a:p>
          <a:p>
            <a:pPr algn="just" defTabSz="521437" fontAlgn="auto">
              <a:spcBef>
                <a:spcPts val="0"/>
              </a:spcBef>
              <a:spcAft>
                <a:spcPts val="0"/>
              </a:spcAft>
              <a:defRPr/>
            </a:pPr>
            <a:r>
              <a:rPr lang="fr-FR" sz="2200" dirty="0">
                <a:solidFill>
                  <a:srgbClr val="FF0000"/>
                </a:solidFill>
                <a:latin typeface="Arial" panose="020B0604020202020204" pitchFamily="34" charset="0"/>
                <a:cs typeface="Arial" panose="020B0604020202020204" pitchFamily="34" charset="0"/>
              </a:rPr>
              <a:t>Les sauts exécutés en position latérale recevront une VD supérieur par rapport à la position transversale.</a:t>
            </a:r>
          </a:p>
          <a:p>
            <a:pPr algn="just" defTabSz="521437" fontAlgn="auto">
              <a:spcBef>
                <a:spcPts val="0"/>
              </a:spcBef>
              <a:spcAft>
                <a:spcPts val="0"/>
              </a:spcAft>
              <a:defRPr/>
            </a:pPr>
            <a:r>
              <a:rPr lang="fr-FR" sz="2200" dirty="0">
                <a:latin typeface="Arial" panose="020B0604020202020204" pitchFamily="34" charset="0"/>
                <a:cs typeface="Arial" panose="020B0604020202020204" pitchFamily="34" charset="0"/>
              </a:rPr>
              <a:t>Les sauts départ en position latérale et terminés en position transversale (ou inversement) sont considérés comme des éléments exécutés en position transversale.</a:t>
            </a:r>
          </a:p>
          <a:p>
            <a:pPr marL="342900" indent="-342900" algn="just">
              <a:lnSpc>
                <a:spcPct val="80000"/>
              </a:lnSpc>
              <a:buFont typeface="Arial" panose="020B0604020202020204" pitchFamily="34" charset="0"/>
              <a:buChar char="•"/>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a:p>
            <a:pPr algn="just">
              <a:lnSpc>
                <a:spcPct val="80000"/>
              </a:lnSpc>
            </a:pPr>
            <a:endParaRPr lang="fr-FR" sz="2400" dirty="0"/>
          </a:p>
        </p:txBody>
      </p:sp>
    </p:spTree>
  </p:cSld>
  <p:clrMapOvr>
    <a:masterClrMapping/>
  </p:clrMapOvr>
</p:sld>
</file>

<file path=ppt/theme/theme1.xml><?xml version="1.0" encoding="utf-8"?>
<a:theme xmlns:a="http://schemas.openxmlformats.org/drawingml/2006/main" name="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13902</TotalTime>
  <Words>3170</Words>
  <Application>Microsoft Office PowerPoint</Application>
  <PresentationFormat>Personnalisé</PresentationFormat>
  <Paragraphs>500</Paragraphs>
  <Slides>44</Slides>
  <Notes>0</Notes>
  <HiddenSlides>0</HiddenSlides>
  <MMClips>2</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44</vt:i4>
      </vt:variant>
    </vt:vector>
  </HeadingPairs>
  <TitlesOfParts>
    <vt:vector size="53" baseType="lpstr">
      <vt:lpstr>Arial</vt:lpstr>
      <vt:lpstr>Arial Black</vt:lpstr>
      <vt:lpstr>Calibri</vt:lpstr>
      <vt:lpstr>Franklin Gothic Book</vt:lpstr>
      <vt:lpstr>Times New Roman</vt:lpstr>
      <vt:lpstr>Wingdings</vt:lpstr>
      <vt:lpstr>Masque des Titres</vt:lpstr>
      <vt:lpstr>Masque des Contenus</vt:lpstr>
      <vt:lpstr>1_Masque des Titres</vt:lpstr>
      <vt:lpstr>Présentation PowerPoint</vt:lpstr>
      <vt:lpstr>Généralités</vt:lpstr>
      <vt:lpstr>Calcul de la Note</vt:lpstr>
      <vt:lpstr>Calcul de la Note : jury D</vt:lpstr>
      <vt:lpstr>Calcul de la Note : jury E</vt:lpstr>
      <vt:lpstr>Valeur de difficulté (VD)</vt:lpstr>
      <vt:lpstr>Valeur de difficulté (VD)</vt:lpstr>
      <vt:lpstr>Valeur de difficulté (VD)</vt:lpstr>
      <vt:lpstr>Valeur de difficulté (VD identique)</vt:lpstr>
      <vt:lpstr>Valeur de difficulté (VD différente)</vt:lpstr>
      <vt:lpstr>Valeur de difficulté (reconnaissance VD)</vt:lpstr>
      <vt:lpstr>Valeur de difficulté (reconnaissance VD)</vt:lpstr>
      <vt:lpstr>Exercice trop court       Aménagement FSCF</vt:lpstr>
      <vt:lpstr>Exigences de composition</vt:lpstr>
      <vt:lpstr>Exigences de composition (ec)</vt:lpstr>
      <vt:lpstr>Exigences de composition (ec)</vt:lpstr>
      <vt:lpstr>Exigences de composition (ec)  Aménagements FSCF</vt:lpstr>
      <vt:lpstr>Exigences de composition (ec)</vt:lpstr>
      <vt:lpstr>Valeur de liaison (VL)</vt:lpstr>
      <vt:lpstr>Valeur de liaison aménagement FSCF 2024</vt:lpstr>
      <vt:lpstr>Valeur de liaison </vt:lpstr>
      <vt:lpstr>Valeur de liaison (VL)</vt:lpstr>
      <vt:lpstr>Valorisation de la note D   aménagement FSCf</vt:lpstr>
      <vt:lpstr>Généralités : durée du mouvement</vt:lpstr>
      <vt:lpstr>Généralités : durée du mouvement</vt:lpstr>
      <vt:lpstr>Généralités : entrée     Aménagement FSCF</vt:lpstr>
      <vt:lpstr>Valeur de difficulté (VD) SORTIE</vt:lpstr>
      <vt:lpstr>Reconnaissance de la position du corps dans les salti simple ou double sans rotation longitudinale</vt:lpstr>
      <vt:lpstr>Reception des salti simples avec vrilles</vt:lpstr>
      <vt:lpstr>Tour sur une jambe</vt:lpstr>
      <vt:lpstr>Reconnaissance des sauts avec tour</vt:lpstr>
      <vt:lpstr>Saut ½ tour</vt:lpstr>
      <vt:lpstr>Eléments gymnique au grand écart</vt:lpstr>
      <vt:lpstr>Fautes de corps</vt:lpstr>
      <vt:lpstr>Artistique</vt:lpstr>
      <vt:lpstr>Déductions pour l’artistique</vt:lpstr>
      <vt:lpstr>Déductions pour la composition</vt:lpstr>
      <vt:lpstr>Déductions spécifiques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zeRafio</dc:creator>
  <cp:lastModifiedBy>Lionel GRES</cp:lastModifiedBy>
  <cp:revision>249</cp:revision>
  <dcterms:created xsi:type="dcterms:W3CDTF">2014-03-28T08:32:44Z</dcterms:created>
  <dcterms:modified xsi:type="dcterms:W3CDTF">2024-11-15T20:31:45Z</dcterms:modified>
</cp:coreProperties>
</file>