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1"/>
  </p:notesMasterIdLst>
  <p:handoutMasterIdLst>
    <p:handoutMasterId r:id="rId32"/>
  </p:handoutMasterIdLst>
  <p:sldIdLst>
    <p:sldId id="256" r:id="rId3"/>
    <p:sldId id="513" r:id="rId4"/>
    <p:sldId id="263" r:id="rId5"/>
    <p:sldId id="266" r:id="rId6"/>
    <p:sldId id="341" r:id="rId7"/>
    <p:sldId id="352" r:id="rId8"/>
    <p:sldId id="354" r:id="rId9"/>
    <p:sldId id="548" r:id="rId10"/>
    <p:sldId id="550" r:id="rId11"/>
    <p:sldId id="353" r:id="rId12"/>
    <p:sldId id="475" r:id="rId13"/>
    <p:sldId id="357" r:id="rId14"/>
    <p:sldId id="358" r:id="rId15"/>
    <p:sldId id="359" r:id="rId16"/>
    <p:sldId id="546" r:id="rId17"/>
    <p:sldId id="361" r:id="rId18"/>
    <p:sldId id="362" r:id="rId19"/>
    <p:sldId id="363" r:id="rId20"/>
    <p:sldId id="364" r:id="rId21"/>
    <p:sldId id="367" r:id="rId22"/>
    <p:sldId id="369" r:id="rId23"/>
    <p:sldId id="370" r:id="rId24"/>
    <p:sldId id="371" r:id="rId25"/>
    <p:sldId id="373" r:id="rId26"/>
    <p:sldId id="374" r:id="rId27"/>
    <p:sldId id="378" r:id="rId28"/>
    <p:sldId id="382" r:id="rId29"/>
    <p:sldId id="384" r:id="rId30"/>
  </p:sldIdLst>
  <p:sldSz cx="10688638" cy="7562850"/>
  <p:notesSz cx="6858000" cy="9144000"/>
  <p:defaultTextStyle>
    <a:defPPr>
      <a:defRPr lang="fr-FR"/>
    </a:defPPr>
    <a:lvl1pPr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20700" indent="-63500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41400" indent="-127000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63688" indent="-192088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84388" indent="-255588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60">
          <p15:clr>
            <a:srgbClr val="A4A3A4"/>
          </p15:clr>
        </p15:guide>
        <p15:guide id="2" pos="2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7A"/>
    <a:srgbClr val="00FF00"/>
    <a:srgbClr val="009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74"/>
  </p:normalViewPr>
  <p:slideViewPr>
    <p:cSldViewPr snapToGrid="0" snapToObjects="1">
      <p:cViewPr varScale="1">
        <p:scale>
          <a:sx n="103" d="100"/>
          <a:sy n="103" d="100"/>
        </p:scale>
        <p:origin x="1392" y="108"/>
      </p:cViewPr>
      <p:guideLst>
        <p:guide orient="horz" pos="1160"/>
        <p:guide pos="2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0694"/>
    </p:cViewPr>
  </p:sorterViewPr>
  <p:notesViewPr>
    <p:cSldViewPr snapToGrid="0" snapToObjects="1">
      <p:cViewPr varScale="1">
        <p:scale>
          <a:sx n="60" d="100"/>
          <a:sy n="60" d="100"/>
        </p:scale>
        <p:origin x="1747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8D0B4EA-89CF-4971-92C7-D7D61A755B88}" type="datetimeFigureOut">
              <a:rPr lang="fr-FR"/>
              <a:pPr>
                <a:defRPr/>
              </a:pPr>
              <a:t>16/11/2024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85482D5-2ABF-42C6-85DA-B27F646CCBB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5715563-B165-49C5-B59C-1A78303F4945}" type="datetimeFigureOut">
              <a:rPr lang="fr-FR"/>
              <a:pPr>
                <a:defRPr/>
              </a:pPr>
              <a:t>16/11/2024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6CD8950-58AC-49FA-9195-A721BD42DDA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716213" y="207963"/>
            <a:ext cx="7534275" cy="590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3240088" y="468313"/>
            <a:ext cx="70104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  <a:cs typeface="+mn-cs"/>
            </a:endParaRPr>
          </a:p>
        </p:txBody>
      </p:sp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3240088" y="468313"/>
            <a:ext cx="70104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  <a:cs typeface="+mn-cs"/>
            </a:endParaRPr>
          </a:p>
        </p:txBody>
      </p:sp>
      <p:pic>
        <p:nvPicPr>
          <p:cNvPr id="5" name="Image 1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68313" y="6115050"/>
            <a:ext cx="1862137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1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6975475"/>
            <a:ext cx="43100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28588" y="487363"/>
            <a:ext cx="7948612" cy="623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466725" y="352425"/>
            <a:ext cx="97790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  <a:cs typeface="+mn-cs"/>
            </a:endParaRPr>
          </a:p>
        </p:txBody>
      </p:sp>
      <p:pic>
        <p:nvPicPr>
          <p:cNvPr id="7" name="Imag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54013" y="7072313"/>
            <a:ext cx="431006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15"/>
          <p:cNvSpPr txBox="1"/>
          <p:nvPr userDrawn="1"/>
        </p:nvSpPr>
        <p:spPr>
          <a:xfrm>
            <a:off x="1816100" y="1350963"/>
            <a:ext cx="30797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>
                <a:solidFill>
                  <a:srgbClr val="E2007A"/>
                </a:solidFill>
                <a:latin typeface="+mj-lt"/>
                <a:cs typeface="+mn-cs"/>
              </a:rPr>
              <a:t>OMMAIRE</a:t>
            </a:r>
          </a:p>
        </p:txBody>
      </p:sp>
      <p:sp>
        <p:nvSpPr>
          <p:cNvPr id="9" name="ZoneTexte 16"/>
          <p:cNvSpPr txBox="1"/>
          <p:nvPr userDrawn="1"/>
        </p:nvSpPr>
        <p:spPr>
          <a:xfrm>
            <a:off x="1057275" y="892175"/>
            <a:ext cx="839788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0" b="1" dirty="0">
                <a:solidFill>
                  <a:srgbClr val="E2007A"/>
                </a:solidFill>
                <a:latin typeface="+mj-lt"/>
                <a:cs typeface="+mn-cs"/>
              </a:rPr>
              <a:t>S</a:t>
            </a:r>
          </a:p>
        </p:txBody>
      </p:sp>
      <p:pic>
        <p:nvPicPr>
          <p:cNvPr id="10" name="Image 30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231188" y="5403850"/>
            <a:ext cx="16129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956550" y="352425"/>
            <a:ext cx="2162175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8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104188" y="5594350"/>
            <a:ext cx="16129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Espace réservé du texte 12"/>
          <p:cNvSpPr>
            <a:spLocks noGrp="1"/>
          </p:cNvSpPr>
          <p:nvPr>
            <p:ph type="body" sz="quarter" idx="13"/>
          </p:nvPr>
        </p:nvSpPr>
        <p:spPr>
          <a:xfrm>
            <a:off x="5760000" y="3240000"/>
            <a:ext cx="36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521436" indent="0">
              <a:buNone/>
              <a:defRPr sz="1600">
                <a:latin typeface="+mj-lt"/>
              </a:defRPr>
            </a:lvl2pPr>
            <a:lvl3pPr marL="1042874" indent="0">
              <a:buNone/>
              <a:defRPr sz="1600">
                <a:latin typeface="+mj-lt"/>
              </a:defRPr>
            </a:lvl3pPr>
            <a:lvl4pPr marL="1564310" indent="0">
              <a:buNone/>
              <a:defRPr sz="1600">
                <a:latin typeface="+mj-lt"/>
              </a:defRPr>
            </a:lvl4pPr>
            <a:lvl5pPr marL="2085747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4" name="Espace réservé du texte 10"/>
          <p:cNvSpPr>
            <a:spLocks noGrp="1"/>
          </p:cNvSpPr>
          <p:nvPr>
            <p:ph type="body" sz="quarter" idx="12"/>
          </p:nvPr>
        </p:nvSpPr>
        <p:spPr>
          <a:xfrm>
            <a:off x="4500000" y="2577556"/>
            <a:ext cx="288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modifier</a:t>
            </a:r>
          </a:p>
        </p:txBody>
      </p:sp>
      <p:sp>
        <p:nvSpPr>
          <p:cNvPr id="18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3853946" y="2572177"/>
            <a:ext cx="510014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ts val="18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69863"/>
            <a:ext cx="7924800" cy="621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94688" y="6383338"/>
            <a:ext cx="1695450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4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54013" y="7072313"/>
            <a:ext cx="431006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115050"/>
            <a:ext cx="1862137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rrondir un rectangle avec un coin diagonal 7"/>
          <p:cNvSpPr/>
          <p:nvPr userDrawn="1"/>
        </p:nvSpPr>
        <p:spPr>
          <a:xfrm flipH="1">
            <a:off x="468313" y="461963"/>
            <a:ext cx="9791700" cy="854075"/>
          </a:xfrm>
          <a:prstGeom prst="round2DiagRect">
            <a:avLst/>
          </a:prstGeom>
          <a:solidFill>
            <a:srgbClr val="E20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5" name="Imag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6975475"/>
            <a:ext cx="43100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</p:spPr>
        <p:txBody>
          <a:bodyPr lIns="360000" rIns="360000" anchor="ctr" anchorCtr="0"/>
          <a:lstStyle>
            <a:lvl1pPr algn="l">
              <a:lnSpc>
                <a:spcPts val="2200"/>
              </a:lnSpc>
              <a:defRPr sz="2000" b="1" cap="all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 userDrawn="1"/>
        </p:nvSpPr>
        <p:spPr>
          <a:xfrm>
            <a:off x="620713" y="614363"/>
            <a:ext cx="9791700" cy="854075"/>
          </a:xfrm>
          <a:prstGeom prst="rect">
            <a:avLst/>
          </a:prstGeom>
        </p:spPr>
        <p:txBody>
          <a:bodyPr lIns="360000" rIns="360000" anchor="ctr"/>
          <a:lstStyle>
            <a:lvl1pPr algn="l" defTabSz="521437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000" b="1" kern="1200" cap="all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Arrondir un rectangle avec un coin diagonal 8"/>
          <p:cNvSpPr/>
          <p:nvPr userDrawn="1"/>
        </p:nvSpPr>
        <p:spPr>
          <a:xfrm flipH="1">
            <a:off x="468313" y="461963"/>
            <a:ext cx="9791700" cy="854075"/>
          </a:xfrm>
          <a:prstGeom prst="round2DiagRect">
            <a:avLst/>
          </a:prstGeom>
          <a:solidFill>
            <a:srgbClr val="E20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" name="Arrondir un rectangle avec un coin diagonal 9"/>
          <p:cNvSpPr/>
          <p:nvPr userDrawn="1"/>
        </p:nvSpPr>
        <p:spPr>
          <a:xfrm flipH="1">
            <a:off x="468313" y="6337300"/>
            <a:ext cx="9791700" cy="854075"/>
          </a:xfrm>
          <a:prstGeom prst="round2DiagRect">
            <a:avLst/>
          </a:prstGeom>
          <a:solidFill>
            <a:srgbClr val="E20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5" name="Imag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27075" y="6430963"/>
            <a:ext cx="11398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040563" y="6899275"/>
            <a:ext cx="304006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u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txStyles>
    <p:titleStyle>
      <a:lvl1pPr algn="ctr" defTabSz="520700" rtl="0" fontAlgn="base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2pPr>
      <a:lvl3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3pPr>
      <a:lvl4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4pPr>
      <a:lvl5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5pPr>
      <a:lvl6pPr marL="4572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6pPr>
      <a:lvl7pPr marL="9144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7pPr>
      <a:lvl8pPr marL="13716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8pPr>
      <a:lvl9pPr marL="18288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9pPr>
    </p:titleStyle>
    <p:bodyStyle>
      <a:lvl1pPr marL="390525" indent="-390525" algn="l" defTabSz="520700" rtl="0" fontAlgn="base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defTabSz="520700" rtl="0" fontAlgn="base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38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38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25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67" r:id="rId3"/>
  </p:sldLayoutIdLst>
  <p:txStyles>
    <p:titleStyle>
      <a:lvl1pPr algn="ctr" defTabSz="520700" rtl="0" fontAlgn="base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2pPr>
      <a:lvl3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3pPr>
      <a:lvl4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4pPr>
      <a:lvl5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5pPr>
      <a:lvl6pPr marL="4572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6pPr>
      <a:lvl7pPr marL="9144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7pPr>
      <a:lvl8pPr marL="13716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8pPr>
      <a:lvl9pPr marL="18288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9pPr>
    </p:titleStyle>
    <p:bodyStyle>
      <a:lvl1pPr marL="390525" indent="-390525" algn="l" defTabSz="520700" rtl="0" fontAlgn="base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defTabSz="520700" rtl="0" fontAlgn="base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38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38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25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re 1"/>
          <p:cNvSpPr>
            <a:spLocks noGrp="1"/>
          </p:cNvSpPr>
          <p:nvPr>
            <p:ph type="ctrTitle" idx="4294967295"/>
          </p:nvPr>
        </p:nvSpPr>
        <p:spPr bwMode="auto">
          <a:xfrm>
            <a:off x="2873375" y="1322388"/>
            <a:ext cx="7043738" cy="12969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sz="4800" b="1" dirty="0">
                <a:solidFill>
                  <a:srgbClr val="E2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 FIG 2025-2028</a:t>
            </a:r>
          </a:p>
        </p:txBody>
      </p:sp>
      <p:sp>
        <p:nvSpPr>
          <p:cNvPr id="12290" name="Sous-titre 2"/>
          <p:cNvSpPr>
            <a:spLocks noGrp="1"/>
          </p:cNvSpPr>
          <p:nvPr>
            <p:ph type="subTitle" idx="4294967295"/>
          </p:nvPr>
        </p:nvSpPr>
        <p:spPr bwMode="auto">
          <a:xfrm>
            <a:off x="3098800" y="3781425"/>
            <a:ext cx="6551613" cy="141482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CNGF Novembre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Bonification de la Note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fr-FR" sz="2800" i="1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Aménagement</a:t>
            </a:r>
            <a:r>
              <a:rPr lang="fr-FR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FSCF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C3970688-1AB2-48FA-BB2F-84009751E4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901482"/>
              </p:ext>
            </p:extLst>
          </p:nvPr>
        </p:nvGraphicFramePr>
        <p:xfrm>
          <a:off x="958560" y="1644173"/>
          <a:ext cx="9086849" cy="352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2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8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36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47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76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5713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Valorisation</a:t>
                      </a:r>
                    </a:p>
                  </a:txBody>
                  <a:tcPr marL="106886" marR="106886" marT="50419" marB="5041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+ 0,30 pt</a:t>
                      </a:r>
                    </a:p>
                  </a:txBody>
                  <a:tcPr marL="106886" marR="106886" marT="50419" marB="5041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+ 0,60 pt</a:t>
                      </a:r>
                    </a:p>
                  </a:txBody>
                  <a:tcPr marL="106886" marR="106886" marT="50419" marB="5041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+ 0,90 pt</a:t>
                      </a:r>
                    </a:p>
                  </a:txBody>
                  <a:tcPr marL="106886" marR="106886" marT="50419" marB="5041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+ 1,20 pt</a:t>
                      </a:r>
                    </a:p>
                  </a:txBody>
                  <a:tcPr marL="106886" marR="106886" marT="50419" marB="50419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02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 D comprise entre</a:t>
                      </a:r>
                    </a:p>
                  </a:txBody>
                  <a:tcPr marL="106886" marR="106886" marT="50419" marB="5041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 D comprise entre</a:t>
                      </a:r>
                    </a:p>
                  </a:txBody>
                  <a:tcPr marL="106886" marR="106886" marT="50419" marB="5041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 D comprise entre</a:t>
                      </a:r>
                    </a:p>
                  </a:txBody>
                  <a:tcPr marL="106886" marR="106886" marT="50419" marB="5041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 D comprise entre</a:t>
                      </a:r>
                    </a:p>
                  </a:txBody>
                  <a:tcPr marL="106886" marR="106886" marT="50419" marB="50419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816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 de saut</a:t>
                      </a:r>
                    </a:p>
                  </a:txBody>
                  <a:tcPr marL="106886" marR="106886" marT="50419" marB="50419"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3,00 et 3,40 </a:t>
                      </a:r>
                    </a:p>
                  </a:txBody>
                  <a:tcPr marL="106886" marR="106886" marT="50419" marB="50419"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3,50 et 3,90</a:t>
                      </a:r>
                    </a:p>
                  </a:txBody>
                  <a:tcPr marL="106886" marR="106886" marT="50419" marB="50419"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4,00 et +</a:t>
                      </a:r>
                    </a:p>
                  </a:txBody>
                  <a:tcPr marL="106886" marR="106886" marT="50419" marB="50419"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816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Barres</a:t>
                      </a:r>
                    </a:p>
                  </a:txBody>
                  <a:tcPr marL="106886" marR="106886" marT="50419" marB="50419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1,50 et 2,10</a:t>
                      </a:r>
                    </a:p>
                  </a:txBody>
                  <a:tcPr marL="106886" marR="106886" marT="50419" marB="50419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2,20 et 2,70</a:t>
                      </a:r>
                    </a:p>
                  </a:txBody>
                  <a:tcPr marL="106886" marR="106886" marT="50419" marB="50419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2,80 et 3,00</a:t>
                      </a:r>
                    </a:p>
                  </a:txBody>
                  <a:tcPr marL="106886" marR="106886" marT="50419" marB="50419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3,10 et +</a:t>
                      </a:r>
                    </a:p>
                  </a:txBody>
                  <a:tcPr marL="106886" marR="106886" marT="50419" marB="50419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4816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Poutre</a:t>
                      </a:r>
                    </a:p>
                  </a:txBody>
                  <a:tcPr marL="106886" marR="106886" marT="50419" marB="5041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3,10 et 3,40</a:t>
                      </a:r>
                    </a:p>
                  </a:txBody>
                  <a:tcPr marL="106886" marR="106886" marT="50419" marB="5041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3,50</a:t>
                      </a:r>
                      <a:r>
                        <a:rPr lang="fr-FR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3,90</a:t>
                      </a:r>
                      <a:endParaRPr lang="fr-F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4,00 et 4,40</a:t>
                      </a:r>
                    </a:p>
                  </a:txBody>
                  <a:tcPr marL="106886" marR="106886" marT="50419" marB="5041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4,50 et +</a:t>
                      </a:r>
                    </a:p>
                  </a:txBody>
                  <a:tcPr marL="106886" marR="106886" marT="50419" marB="50419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4816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</a:t>
                      </a:r>
                    </a:p>
                  </a:txBody>
                  <a:tcPr marL="106886" marR="106886" marT="50419" marB="50419"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3,10 et 3,40</a:t>
                      </a:r>
                    </a:p>
                  </a:txBody>
                  <a:tcPr marL="106886" marR="106886" marT="50419" marB="50419"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3,50</a:t>
                      </a:r>
                      <a:r>
                        <a:rPr lang="fr-FR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3,90</a:t>
                      </a:r>
                      <a:endParaRPr lang="fr-F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4,00 et 4,40</a:t>
                      </a:r>
                    </a:p>
                  </a:txBody>
                  <a:tcPr marL="106886" marR="106886" marT="50419" marB="50419"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4,50 et +</a:t>
                      </a:r>
                    </a:p>
                  </a:txBody>
                  <a:tcPr marL="106886" marR="106886" marT="50419" marB="50419">
                    <a:solidFill>
                      <a:srgbClr val="009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angle 3">
            <a:extLst>
              <a:ext uri="{FF2B5EF4-FFF2-40B4-BE49-F238E27FC236}">
                <a16:creationId xmlns:a16="http://schemas.microsoft.com/office/drawing/2014/main" id="{A5646863-251E-42F6-AF0B-5BF10D08FF79}"/>
              </a:ext>
            </a:extLst>
          </p:cNvPr>
          <p:cNvSpPr txBox="1">
            <a:spLocks noChangeArrowheads="1"/>
          </p:cNvSpPr>
          <p:nvPr/>
        </p:nvSpPr>
        <p:spPr>
          <a:xfrm>
            <a:off x="958559" y="5430416"/>
            <a:ext cx="9301453" cy="578500"/>
          </a:xfrm>
          <a:prstGeom prst="rect">
            <a:avLst/>
          </a:prstGeom>
        </p:spPr>
        <p:txBody>
          <a:bodyPr/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r-FR" altLang="fr-FR" sz="27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+ nouvelles valeurs de liaison – </a:t>
            </a:r>
            <a:r>
              <a:rPr lang="fr-FR" altLang="fr-FR" sz="27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r>
              <a:rPr lang="fr-FR" altLang="fr-FR" sz="27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agrès</a:t>
            </a: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fr-FR" altLang="fr-FR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fr-FR" altLang="fr-FR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fr-FR" altLang="fr-FR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Valeur de difficulté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(VD)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68313" y="1992086"/>
            <a:ext cx="9791700" cy="4016830"/>
          </a:xfrm>
          <a:prstGeom prst="rect">
            <a:avLst/>
          </a:prstGeom>
        </p:spPr>
        <p:txBody>
          <a:bodyPr/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r-FR" altLang="fr-FR" sz="27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Reconnaissance des valeurs de difficulté des éléments :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fr-FR" altLang="fr-FR" sz="24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 même élément recevra la VD une seule fois dans l’exercice et dans l’ordre chronologique.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Pour recevoir la VD l’élément doit être exécuté selon la description de la position du corps faite dans le tableau des éléments.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Les twists sont considérés comme des éléments en avant.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fr-FR" altLang="fr-FR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fr-FR" altLang="fr-FR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fr-FR" altLang="fr-FR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16988" y="4743450"/>
            <a:ext cx="874712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Valeur de difficulté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(VD)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8312" y="1477963"/>
            <a:ext cx="9791701" cy="5400675"/>
          </a:xfrm>
          <a:prstGeom prst="rect">
            <a:avLst/>
          </a:prstGeom>
        </p:spPr>
        <p:txBody>
          <a:bodyPr/>
          <a:lstStyle/>
          <a:p>
            <a:pPr marL="390525" indent="-390525">
              <a:lnSpc>
                <a:spcPct val="80000"/>
              </a:lnSpc>
              <a:spcBef>
                <a:spcPct val="20000"/>
              </a:spcBef>
            </a:pPr>
            <a:r>
              <a:rPr lang="fr-FR" sz="2700" b="1" dirty="0">
                <a:latin typeface="Arial" panose="020B0604020202020204" pitchFamily="34" charset="0"/>
                <a:cs typeface="Arial" panose="020B0604020202020204" pitchFamily="34" charset="0"/>
              </a:rPr>
              <a:t>Reconnaissance des éléments identiques et différents</a:t>
            </a:r>
            <a:r>
              <a:rPr lang="fr-FR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7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fr-FR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90525" indent="-390525">
              <a:spcBef>
                <a:spcPts val="2050"/>
              </a:spcBef>
              <a:buFont typeface="Arial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Les éléments sont considérés comme différents s’ils sont répertoriés sous des numéros différents dans le tableau des éléments.</a:t>
            </a:r>
          </a:p>
          <a:p>
            <a:pPr marL="390525" indent="-390525">
              <a:spcBef>
                <a:spcPts val="2050"/>
              </a:spcBef>
              <a:buFont typeface="Arial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Les éléments gymniques différents issus de la même case dans le tableau des difficultés (même numéro) recevront la VD une seule fois dans l’exercice et dans l’ordre chronologique.  </a:t>
            </a:r>
          </a:p>
          <a:p>
            <a:pPr marL="390525" indent="-390525">
              <a:spcBef>
                <a:spcPts val="2050"/>
              </a:spcBef>
              <a:buFont typeface="Arial" charset="0"/>
              <a:buNone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Exemple sol : 1.307</a:t>
            </a:r>
          </a:p>
          <a:p>
            <a:pPr marL="390525" indent="-390525">
              <a:spcBef>
                <a:spcPts val="2050"/>
              </a:spcBef>
              <a:buFont typeface="Arial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Seulement un tour (Pirouette) en position groupée sur une jambe (Poutre &amp; Sol) recevra une VD, dans l’ordre chronologique.</a:t>
            </a:r>
          </a:p>
          <a:p>
            <a:pPr marL="390525" indent="-390525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0525" indent="-390525">
              <a:lnSpc>
                <a:spcPct val="80000"/>
              </a:lnSpc>
              <a:spcBef>
                <a:spcPct val="20000"/>
              </a:spcBef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90525" indent="-390525">
              <a:lnSpc>
                <a:spcPct val="80000"/>
              </a:lnSpc>
              <a:spcBef>
                <a:spcPct val="20000"/>
              </a:spcBef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0525" indent="-390525">
              <a:lnSpc>
                <a:spcPct val="80000"/>
              </a:lnSpc>
              <a:spcBef>
                <a:spcPct val="20000"/>
              </a:spcBef>
            </a:pPr>
            <a:endParaRPr lang="fr-FR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7925" y="4645819"/>
            <a:ext cx="823913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3313" y="4702175"/>
            <a:ext cx="9017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Valeur de difficulté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(VD </a:t>
            </a: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identique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0" name="Rectangle 3"/>
          <p:cNvSpPr txBox="1">
            <a:spLocks noChangeArrowheads="1"/>
          </p:cNvSpPr>
          <p:nvPr/>
        </p:nvSpPr>
        <p:spPr bwMode="auto">
          <a:xfrm>
            <a:off x="293688" y="1477963"/>
            <a:ext cx="10101262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90525" indent="-390525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endParaRPr lang="fr-FR" sz="1800"/>
          </a:p>
          <a:p>
            <a:pPr marL="390525" indent="-390525">
              <a:lnSpc>
                <a:spcPct val="80000"/>
              </a:lnSpc>
              <a:spcBef>
                <a:spcPct val="20000"/>
              </a:spcBef>
            </a:pPr>
            <a:r>
              <a:rPr lang="fr-FR" sz="1800"/>
              <a:t>. </a:t>
            </a:r>
          </a:p>
          <a:p>
            <a:pPr marL="390525" indent="-390525">
              <a:lnSpc>
                <a:spcPct val="80000"/>
              </a:lnSpc>
              <a:spcBef>
                <a:spcPct val="20000"/>
              </a:spcBef>
            </a:pPr>
            <a:endParaRPr lang="fr-FR" sz="1800"/>
          </a:p>
          <a:p>
            <a:pPr marL="390525" indent="-390525">
              <a:lnSpc>
                <a:spcPct val="80000"/>
              </a:lnSpc>
              <a:spcBef>
                <a:spcPct val="20000"/>
              </a:spcBef>
            </a:pPr>
            <a:endParaRPr lang="fr-FR">
              <a:solidFill>
                <a:srgbClr val="FF33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68312" y="1566863"/>
            <a:ext cx="9791701" cy="39766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fr-FR" sz="2400" dirty="0"/>
              <a:t>Les éléments sont considérés comme</a:t>
            </a:r>
            <a:r>
              <a:rPr lang="fr-FR" sz="2400" b="1" dirty="0"/>
              <a:t> </a:t>
            </a:r>
            <a:r>
              <a:rPr lang="fr-FR" sz="2400" b="1" i="1" u="sng" dirty="0"/>
              <a:t>identiques</a:t>
            </a:r>
            <a:r>
              <a:rPr lang="fr-FR" sz="2400" b="1" dirty="0"/>
              <a:t> </a:t>
            </a:r>
            <a:r>
              <a:rPr lang="fr-FR" sz="2400" dirty="0"/>
              <a:t>s’ils sont répertoriés sous le même  numéro et s’ils répondent aux critères suivants :</a:t>
            </a:r>
          </a:p>
          <a:p>
            <a:pPr algn="just">
              <a:spcBef>
                <a:spcPts val="2050"/>
              </a:spcBef>
            </a:pPr>
            <a:r>
              <a:rPr lang="fr-FR" sz="2400" b="1" u="sng" dirty="0"/>
              <a:t>Eléments aux barres : </a:t>
            </a:r>
          </a:p>
          <a:p>
            <a:pPr marL="180975" indent="-180975" algn="just">
              <a:spcBef>
                <a:spcPts val="2050"/>
              </a:spcBef>
              <a:buFont typeface="Arial" charset="0"/>
              <a:buChar char="•"/>
            </a:pPr>
            <a:r>
              <a:rPr lang="fr-FR" sz="2400" dirty="0"/>
              <a:t>Exécutés avec ou sans changement de prises en sautant.</a:t>
            </a:r>
          </a:p>
          <a:p>
            <a:pPr marL="180975" indent="-180975">
              <a:spcBef>
                <a:spcPts val="2050"/>
              </a:spcBef>
              <a:buFont typeface="Arial" charset="0"/>
              <a:buChar char="•"/>
            </a:pPr>
            <a:r>
              <a:rPr lang="fr-FR" sz="2400" dirty="0"/>
              <a:t>Les grands tours en Av et en Ar exécutés avec les jambes serrées ou écartées, le corps carpé ou tendu.</a:t>
            </a:r>
          </a:p>
          <a:p>
            <a:pPr marL="180975" indent="-180975">
              <a:spcBef>
                <a:spcPts val="2050"/>
              </a:spcBef>
              <a:buFont typeface="Arial" charset="0"/>
              <a:buChar char="•"/>
            </a:pPr>
            <a:r>
              <a:rPr lang="fr-FR" sz="2400" dirty="0"/>
              <a:t>Elans circulaires carpés en Av et en Ar exécutés avec les jambes serrées ou écartées.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8713" y="5543550"/>
            <a:ext cx="3451225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Valeur de difficulté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(VD </a:t>
            </a:r>
            <a:r>
              <a:rPr lang="fr-F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identique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4" name="Rectangle 3"/>
          <p:cNvSpPr txBox="1">
            <a:spLocks noChangeArrowheads="1"/>
          </p:cNvSpPr>
          <p:nvPr/>
        </p:nvSpPr>
        <p:spPr bwMode="auto">
          <a:xfrm>
            <a:off x="293688" y="1477963"/>
            <a:ext cx="10101262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90525" indent="-390525">
              <a:lnSpc>
                <a:spcPct val="80000"/>
              </a:lnSpc>
              <a:spcBef>
                <a:spcPct val="20000"/>
              </a:spcBef>
            </a:pPr>
            <a:r>
              <a:rPr lang="fr-FR" sz="1800"/>
              <a:t> </a:t>
            </a:r>
          </a:p>
          <a:p>
            <a:pPr marL="390525" indent="-390525">
              <a:lnSpc>
                <a:spcPct val="80000"/>
              </a:lnSpc>
              <a:spcBef>
                <a:spcPct val="20000"/>
              </a:spcBef>
            </a:pPr>
            <a:endParaRPr lang="fr-FR" sz="1800"/>
          </a:p>
          <a:p>
            <a:pPr marL="390525" indent="-390525">
              <a:lnSpc>
                <a:spcPct val="80000"/>
              </a:lnSpc>
              <a:spcBef>
                <a:spcPct val="20000"/>
              </a:spcBef>
            </a:pPr>
            <a:endParaRPr lang="fr-FR">
              <a:solidFill>
                <a:srgbClr val="FF33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71488" y="1234281"/>
            <a:ext cx="9926637" cy="509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21437" fontAlgn="auto">
              <a:spcBef>
                <a:spcPts val="2053"/>
              </a:spcBef>
              <a:spcAft>
                <a:spcPts val="0"/>
              </a:spcAft>
              <a:defRPr/>
            </a:pP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Eléments gymniques :</a:t>
            </a:r>
          </a:p>
          <a:p>
            <a:pPr marL="342900" indent="-342900" defTabSz="521437" fontAlgn="auto">
              <a:spcBef>
                <a:spcPts val="2053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Avec réception sur 1 ou 2 pieds ou position ventrale au Sol.</a:t>
            </a:r>
          </a:p>
          <a:p>
            <a:pPr marL="342900" indent="-342900" defTabSz="521437" fontAlgn="auto">
              <a:spcBef>
                <a:spcPts val="2053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Avec appel un ou deux pieds avec la même position de jambe.</a:t>
            </a:r>
          </a:p>
          <a:p>
            <a:pPr defTabSz="521437" fontAlgn="auto">
              <a:spcBef>
                <a:spcPts val="2053"/>
              </a:spcBef>
              <a:spcAft>
                <a:spcPts val="0"/>
              </a:spcAft>
              <a:defRPr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Ex : cosaque                   o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</a:p>
          <a:p>
            <a:pPr marL="342900" indent="-342900" defTabSz="521437" fontAlgn="auto">
              <a:spcBef>
                <a:spcPts val="2053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Sont exécutés en position latérale ou transversale </a:t>
            </a: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(poutre)            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 defTabSz="521437" fontAlgn="auto">
              <a:spcBef>
                <a:spcPts val="2053"/>
              </a:spcBef>
              <a:spcAft>
                <a:spcPts val="0"/>
              </a:spcAft>
              <a:defRPr/>
            </a:pPr>
            <a:r>
              <a:rPr lang="fr-FR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sauts exécutés en position latérale recevront un degré de valeur supérieur par rapport à la position transversale.</a:t>
            </a:r>
          </a:p>
          <a:p>
            <a:pPr algn="just" defTabSz="521437" fontAlgn="auto">
              <a:spcBef>
                <a:spcPts val="2053"/>
              </a:spcBef>
              <a:spcAft>
                <a:spcPts val="0"/>
              </a:spcAft>
              <a:defRPr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Les sauts départ en position latérale et terminés en position transversale (ou inversement) sont considérés comme des éléments exécutés en position transversale.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9200" y="3092450"/>
            <a:ext cx="6365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3074988"/>
            <a:ext cx="635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34388" y="3597275"/>
            <a:ext cx="552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67863" y="3559175"/>
            <a:ext cx="55245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Valeur de difficulté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(VD </a:t>
            </a:r>
            <a:r>
              <a:rPr lang="fr-F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identique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78" name="Rectangle 3"/>
          <p:cNvSpPr txBox="1">
            <a:spLocks noChangeArrowheads="1"/>
          </p:cNvSpPr>
          <p:nvPr/>
        </p:nvSpPr>
        <p:spPr bwMode="auto">
          <a:xfrm>
            <a:off x="313532" y="1477963"/>
            <a:ext cx="10101262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90525" indent="-390525">
              <a:lnSpc>
                <a:spcPct val="80000"/>
              </a:lnSpc>
              <a:spcBef>
                <a:spcPct val="20000"/>
              </a:spcBef>
            </a:pPr>
            <a:r>
              <a:rPr lang="fr-FR" sz="1800"/>
              <a:t> </a:t>
            </a:r>
          </a:p>
          <a:p>
            <a:pPr marL="390525" indent="-390525">
              <a:lnSpc>
                <a:spcPct val="80000"/>
              </a:lnSpc>
              <a:spcBef>
                <a:spcPct val="20000"/>
              </a:spcBef>
            </a:pPr>
            <a:endParaRPr lang="fr-FR" sz="1800"/>
          </a:p>
          <a:p>
            <a:pPr marL="390525" indent="-390525">
              <a:lnSpc>
                <a:spcPct val="80000"/>
              </a:lnSpc>
              <a:spcBef>
                <a:spcPct val="20000"/>
              </a:spcBef>
            </a:pPr>
            <a:endParaRPr lang="fr-FR">
              <a:solidFill>
                <a:srgbClr val="FF33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68313" y="1381125"/>
            <a:ext cx="9791700" cy="2254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21437" fontAlgn="auto">
              <a:spcBef>
                <a:spcPts val="2053"/>
              </a:spcBef>
              <a:spcAft>
                <a:spcPts val="0"/>
              </a:spcAft>
              <a:defRPr/>
            </a:pPr>
            <a:r>
              <a:rPr lang="fr-FR" sz="2200" b="1" dirty="0">
                <a:latin typeface="+mn-lt"/>
                <a:cs typeface="+mn-cs"/>
              </a:rPr>
              <a:t>Eléments acrobatiques:</a:t>
            </a:r>
          </a:p>
          <a:p>
            <a:pPr marL="342900" indent="-342900" defTabSz="521437" fontAlgn="auto">
              <a:spcBef>
                <a:spcPts val="2053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latin typeface="+mn-lt"/>
                <a:cs typeface="+mn-cs"/>
              </a:rPr>
              <a:t>Avec réception sur 1 ou 2 pieds.</a:t>
            </a:r>
          </a:p>
          <a:p>
            <a:pPr marL="342900" indent="-342900" defTabSz="521437" fontAlgn="auto">
              <a:spcBef>
                <a:spcPts val="2053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sz="2200" dirty="0">
              <a:latin typeface="+mn-lt"/>
              <a:cs typeface="+mn-cs"/>
            </a:endParaRPr>
          </a:p>
          <a:p>
            <a:pPr marL="342900" indent="-342900" defTabSz="521437" fontAlgn="auto">
              <a:spcBef>
                <a:spcPts val="2053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latin typeface="+mn-lt"/>
                <a:cs typeface="+mn-cs"/>
              </a:rPr>
              <a:t>                                                       </a:t>
            </a:r>
          </a:p>
        </p:txBody>
      </p:sp>
      <p:graphicFrame>
        <p:nvGraphicFramePr>
          <p:cNvPr id="8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085830"/>
              </p:ext>
            </p:extLst>
          </p:nvPr>
        </p:nvGraphicFramePr>
        <p:xfrm>
          <a:off x="468313" y="2530475"/>
          <a:ext cx="4398963" cy="1038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6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63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9373"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Salto AV Gr pieds décalés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Rondade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Salto AR tendu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373">
                <a:tc>
                  <a:txBody>
                    <a:bodyPr/>
                    <a:lstStyle/>
                    <a:p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7738" y="3116263"/>
            <a:ext cx="484187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168150"/>
              </p:ext>
            </p:extLst>
          </p:nvPr>
        </p:nvGraphicFramePr>
        <p:xfrm>
          <a:off x="5334000" y="2508250"/>
          <a:ext cx="4398963" cy="1038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6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63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93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Saut de mains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Flip AV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Salto AV Gr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373">
                <a:tc>
                  <a:txBody>
                    <a:bodyPr/>
                    <a:lstStyle/>
                    <a:p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53463" y="3103563"/>
            <a:ext cx="500062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8713" y="3133725"/>
            <a:ext cx="331787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22950" y="3116263"/>
            <a:ext cx="561975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94563" y="3101975"/>
            <a:ext cx="614362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71900" y="3133725"/>
            <a:ext cx="528638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Ellipse 19"/>
          <p:cNvSpPr/>
          <p:nvPr/>
        </p:nvSpPr>
        <p:spPr>
          <a:xfrm>
            <a:off x="428625" y="2438400"/>
            <a:ext cx="1519238" cy="13716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8285163" y="2328863"/>
            <a:ext cx="1519237" cy="13716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Valeur de difficulté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(VD </a:t>
            </a: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différente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2" name="Rectangle 3"/>
          <p:cNvSpPr txBox="1">
            <a:spLocks noChangeArrowheads="1"/>
          </p:cNvSpPr>
          <p:nvPr/>
        </p:nvSpPr>
        <p:spPr bwMode="auto">
          <a:xfrm>
            <a:off x="293688" y="1477963"/>
            <a:ext cx="10101262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2050"/>
              </a:spcBef>
              <a:buFont typeface="Arial" charset="0"/>
              <a:buNone/>
            </a:pPr>
            <a:endParaRPr lang="fr-FR" sz="2400"/>
          </a:p>
        </p:txBody>
      </p:sp>
      <p:sp>
        <p:nvSpPr>
          <p:cNvPr id="5" name="ZoneTexte 4"/>
          <p:cNvSpPr txBox="1"/>
          <p:nvPr/>
        </p:nvSpPr>
        <p:spPr>
          <a:xfrm>
            <a:off x="468313" y="1398588"/>
            <a:ext cx="9791700" cy="47577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21437" fontAlgn="auto">
              <a:spcBef>
                <a:spcPts val="2053"/>
              </a:spcBef>
              <a:spcAft>
                <a:spcPts val="0"/>
              </a:spcAft>
              <a:defRPr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Les éléments sont considérés comme différents s’ils sont répertoriés sous des numéros différents ou sous le même numéro et répondent aux critères suivants : </a:t>
            </a:r>
          </a:p>
          <a:p>
            <a:pPr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Eléments acrobatiques</a:t>
            </a:r>
          </a:p>
          <a:p>
            <a:pPr marL="342900" indent="-342900" defTabSz="521437" fontAlgn="auto">
              <a:spcBef>
                <a:spcPts val="2053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Les positions du corps dans les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salti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sont différentes (groupé, carpé ou tendu) :</a:t>
            </a:r>
          </a:p>
          <a:p>
            <a:pPr marL="342900" indent="-342900" defTabSz="521437" fontAlgn="auto">
              <a:spcBef>
                <a:spcPts val="2053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Les degrés de rotation sont différents :</a:t>
            </a:r>
          </a:p>
          <a:p>
            <a:pPr defTabSz="521437" fontAlgn="auto">
              <a:spcBef>
                <a:spcPts val="2053"/>
              </a:spcBef>
              <a:spcAft>
                <a:spcPts val="0"/>
              </a:spcAft>
              <a:defRPr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½ Tr              1/1 Tr            1 ½ Tr           etc…..</a:t>
            </a:r>
          </a:p>
          <a:p>
            <a:pPr marL="342900" indent="-342900" defTabSz="521437" fontAlgn="auto">
              <a:spcBef>
                <a:spcPts val="2053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L’appui est sur un, les deux bras ou libre.</a:t>
            </a:r>
          </a:p>
          <a:p>
            <a:pPr marL="342900" indent="-342900" defTabSz="521437" fontAlgn="auto">
              <a:spcBef>
                <a:spcPts val="2053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L’appel est sur un ou deux pieds.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2850" y="3382963"/>
            <a:ext cx="6350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60750" y="3424238"/>
            <a:ext cx="6683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10088" y="3370263"/>
            <a:ext cx="6223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3350" y="4389438"/>
            <a:ext cx="4016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62300" y="4389438"/>
            <a:ext cx="5461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46638" y="4273550"/>
            <a:ext cx="51276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Valeur de difficulté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(r</a:t>
            </a: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econnaissance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VD)</a:t>
            </a: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468313" y="1522413"/>
            <a:ext cx="9791700" cy="400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Lorsque un élément ne répond pas aux exigences techniques,  il y a </a:t>
            </a: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3 principes 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à suivre : </a:t>
            </a:r>
          </a:p>
          <a:p>
            <a:pPr>
              <a:lnSpc>
                <a:spcPct val="80000"/>
              </a:lnSpc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fr-FR" altLang="fr-FR" sz="2400" b="1" dirty="0">
                <a:solidFill>
                  <a:srgbClr val="E2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altLang="fr-FR" sz="2400" b="1" baseline="30000" dirty="0">
                <a:solidFill>
                  <a:srgbClr val="E2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altLang="fr-FR" sz="2400" b="1" dirty="0">
                <a:solidFill>
                  <a:srgbClr val="E2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principe :</a:t>
            </a:r>
          </a:p>
          <a:p>
            <a:pPr algn="ctr">
              <a:lnSpc>
                <a:spcPct val="80000"/>
              </a:lnSpc>
            </a:pPr>
            <a:endParaRPr lang="fr-FR" altLang="fr-FR" sz="24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altLang="fr-FR" sz="2200" dirty="0">
                <a:latin typeface="Arial" panose="020B0604020202020204" pitchFamily="34" charset="0"/>
                <a:cs typeface="Arial" panose="020B0604020202020204" pitchFamily="34" charset="0"/>
              </a:rPr>
              <a:t>Si l’élément est reconnu comme un autre élément figurant dans le tableau des difficultés du code et qu’il est à nouveau exécuté avec une technique correcte, </a:t>
            </a:r>
            <a:r>
              <a:rPr lang="fr-FR" altLang="fr-FR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ils reçoivent tous les 2 leur VD. </a:t>
            </a:r>
          </a:p>
          <a:p>
            <a:pPr algn="just"/>
            <a:endParaRPr lang="fr-FR" altLang="fr-FR" sz="2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fr-FR" altLang="fr-FR" sz="2200" u="sng" dirty="0">
                <a:latin typeface="Arial" panose="020B0604020202020204" pitchFamily="34" charset="0"/>
                <a:cs typeface="Arial" panose="020B0604020202020204" pitchFamily="34" charset="0"/>
              </a:rPr>
              <a:t>Ex. poutre </a:t>
            </a:r>
            <a:r>
              <a:rPr lang="fr-FR" altLang="fr-FR" sz="2200" dirty="0">
                <a:latin typeface="Arial" panose="020B0604020202020204" pitchFamily="34" charset="0"/>
                <a:cs typeface="Arial" panose="020B0604020202020204" pitchFamily="34" charset="0"/>
              </a:rPr>
              <a:t>: La pirouette 1 jambe à l’horizontale réalisée avec la jambe non maintenue pendant tout le tour devient une simple pirouette 1 tour </a:t>
            </a:r>
            <a:r>
              <a:rPr lang="fr-FR" altLang="fr-FR" sz="2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A3.101</a:t>
            </a:r>
            <a:r>
              <a:rPr lang="fr-FR" altLang="fr-FR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alt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Elle peut donc  refaire la pirouette 1 jambe à l’horizontale correctement et on comptera la VD </a:t>
            </a:r>
            <a:r>
              <a:rPr lang="fr-FR" altLang="fr-FR" sz="2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C3.304.</a:t>
            </a:r>
            <a:endParaRPr lang="fr-FR" alt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3313" y="5614988"/>
            <a:ext cx="3511550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Valeur de difficulté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(r</a:t>
            </a: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econnaissance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VD)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68313" y="1365250"/>
            <a:ext cx="9791700" cy="401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altLang="fr-FR" sz="2800" b="1" baseline="300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altLang="fr-FR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principe :  </a:t>
            </a: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28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La VD n’est pas accordée :</a:t>
            </a:r>
          </a:p>
          <a:p>
            <a:pPr marL="266700" indent="265113" defTabSz="521437" fontAlgn="auto">
              <a:spcBef>
                <a:spcPts val="2053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En Barres, élément avec envol </a:t>
            </a:r>
            <a:r>
              <a:rPr lang="fr-FR" altLang="fr-FR" b="1" i="1" u="sng" dirty="0">
                <a:latin typeface="Arial" panose="020B0604020202020204" pitchFamily="34" charset="0"/>
                <a:cs typeface="Arial" panose="020B0604020202020204" pitchFamily="34" charset="0"/>
              </a:rPr>
              <a:t>sans reprise de barres.</a:t>
            </a:r>
          </a:p>
          <a:p>
            <a:pPr marL="266700" indent="265113" defTabSz="521437" fontAlgn="auto">
              <a:spcBef>
                <a:spcPts val="2053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En Poutre, élément </a:t>
            </a:r>
            <a:r>
              <a:rPr lang="fr-FR" altLang="fr-FR" b="1" i="1" u="sng" dirty="0">
                <a:latin typeface="Arial" panose="020B0604020202020204" pitchFamily="34" charset="0"/>
                <a:cs typeface="Arial" panose="020B0604020202020204" pitchFamily="34" charset="0"/>
              </a:rPr>
              <a:t>sans revenir sur les pieds.</a:t>
            </a:r>
          </a:p>
          <a:p>
            <a:pPr marL="266700" indent="265113" defTabSz="521437" fontAlgn="auto">
              <a:spcBef>
                <a:spcPts val="2053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En Sol, élément </a:t>
            </a:r>
            <a:r>
              <a:rPr lang="fr-FR" altLang="fr-FR" b="1" i="1" u="sng" dirty="0">
                <a:latin typeface="Arial" panose="020B0604020202020204" pitchFamily="34" charset="0"/>
                <a:cs typeface="Arial" panose="020B0604020202020204" pitchFamily="34" charset="0"/>
              </a:rPr>
              <a:t>sans retour sur les pieds d’abord.</a:t>
            </a:r>
          </a:p>
          <a:p>
            <a:pPr defTabSz="521437" fontAlgn="auto">
              <a:spcBef>
                <a:spcPts val="2053"/>
              </a:spcBef>
              <a:spcAft>
                <a:spcPts val="0"/>
              </a:spcAft>
              <a:defRPr/>
            </a:pPr>
            <a:r>
              <a:rPr lang="fr-FR" altLang="fr-FR" b="1" dirty="0">
                <a:latin typeface="Arial" panose="020B0604020202020204" pitchFamily="34" charset="0"/>
                <a:cs typeface="Arial" panose="020B0604020202020204" pitchFamily="34" charset="0"/>
              </a:rPr>
              <a:t>Si l’élément est exécuté plus tard avec une technique correcte, il recevra la VD, puisque la première exécution n’a pas été reconnue.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cap="none" dirty="0"/>
              <a:t>Valeur de difficulté </a:t>
            </a:r>
            <a:r>
              <a:rPr lang="fr-FR" sz="2800" dirty="0"/>
              <a:t>(r</a:t>
            </a:r>
            <a:r>
              <a:rPr lang="fr-FR" sz="2800" cap="none" dirty="0"/>
              <a:t>econnaissance</a:t>
            </a:r>
            <a:r>
              <a:rPr lang="fr-FR" sz="2800" dirty="0"/>
              <a:t> VD)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68313" y="1470025"/>
            <a:ext cx="9791700" cy="304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altLang="fr-FR" sz="2400" b="1" baseline="300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altLang="fr-FR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principe :</a:t>
            </a:r>
          </a:p>
          <a:p>
            <a:pPr algn="ctr"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24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un élément qui a reçu une VD inférieure </a:t>
            </a:r>
            <a:r>
              <a:rPr lang="fr-FR" alt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altLang="fr-FR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est </a:t>
            </a:r>
            <a:r>
              <a:rPr lang="fr-FR" altLang="fr-FR" sz="24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devalué</a:t>
            </a:r>
            <a:r>
              <a:rPr lang="fr-FR" altLang="fr-FR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  <a:r>
              <a:rPr lang="fr-FR" alt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manque d’exigence technique est  à nouveau exécuté dans l’exercice, il sera considéré comme une répétition et ne recevra pas la VD.</a:t>
            </a:r>
          </a:p>
          <a:p>
            <a:pPr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2400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0550" indent="-300550"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Ex Barres: Le tour d’appui libre à l’ATR </a:t>
            </a:r>
            <a:r>
              <a:rPr lang="fr-FR" alt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C2.305 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pas dans les 10° devient</a:t>
            </a: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car il n’existe pas en dessous dans le code. Si la gym refait un tour d’appui libre bien à l’ATR </a:t>
            </a: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ne sera pas reconnu 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répétition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468313" y="4835525"/>
            <a:ext cx="9791700" cy="88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2050"/>
              </a:spcBef>
            </a:pPr>
            <a:r>
              <a:rPr lang="fr-FR" altLang="fr-FR" sz="3200" i="1" u="sng" dirty="0">
                <a:latin typeface="Arial" panose="020B0604020202020204" pitchFamily="34" charset="0"/>
                <a:cs typeface="Arial" panose="020B0604020202020204" pitchFamily="34" charset="0"/>
              </a:rPr>
              <a:t>Dans les 3 principes présentés, on pénalise toujours l’élément même si on ne le reconnaît pas.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Généralités</a:t>
            </a:r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687388" y="1817688"/>
            <a:ext cx="9791700" cy="37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Bas de compression</a:t>
            </a:r>
          </a:p>
          <a:p>
            <a:pPr marL="863600" lvl="1" indent="-342900">
              <a:buFont typeface="Arial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La gymnaste ne doit pas porter des bas/chaussettes de </a:t>
            </a:r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compression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pendant la compétition – 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dérogation FSCF = pas appliqué sous réserve d’un certificat médical</a:t>
            </a:r>
          </a:p>
          <a:p>
            <a:pPr marL="342900" indent="-342900">
              <a:buFont typeface="Arial" charset="0"/>
              <a:buChar char="•"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Chute à terre</a:t>
            </a:r>
          </a:p>
          <a:p>
            <a:pPr marL="863600" lvl="1" indent="-342900">
              <a:buFont typeface="Arial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Après une chute de l’agrès, elle doit s’abstenir de rester </a:t>
            </a:r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intentionnellement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à terre afin d’éviter le décompte du temps de chute. On prévient la gymnaste quand on commence à chronométrer.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Exigences de composition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9900" y="1431925"/>
            <a:ext cx="9790113" cy="4886325"/>
          </a:xfrm>
          <a:prstGeom prst="rect">
            <a:avLst/>
          </a:prstGeom>
        </p:spPr>
        <p:txBody>
          <a:bodyPr/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Les exigences de composition sont propres à chaque agrès.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4 x 0.50 pt  -   maximum  2.00 pts.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fr-FR" alt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Seuls les éléments issus du tableau des difficultés peuvent remplir une EC.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Un élément peut remplir plus d’une EC mais un élément ne peut pas être répété pour remplir une autre EC.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Valeur de liaison (VL)           </a:t>
            </a:r>
            <a:r>
              <a:rPr lang="fr-FR" sz="2800" i="1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Aménagement FSCF</a:t>
            </a:r>
            <a:endParaRPr lang="fr-FR" sz="2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68313" y="1624013"/>
            <a:ext cx="9791700" cy="47459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fr-FR" altLang="fr-FR" sz="2400" dirty="0"/>
              <a:t>La valeur de liaison doit correspondre à une combinaison d’éléments unique, aux Barres, à la Poutre et au Sol.</a:t>
            </a:r>
          </a:p>
          <a:p>
            <a:pPr>
              <a:lnSpc>
                <a:spcPct val="90000"/>
              </a:lnSpc>
            </a:pPr>
            <a:endParaRPr lang="fr-FR" altLang="fr-FR" sz="2400" dirty="0"/>
          </a:p>
          <a:p>
            <a:pPr marL="180975" indent="-180975">
              <a:lnSpc>
                <a:spcPct val="90000"/>
              </a:lnSpc>
              <a:buFont typeface="Arial" charset="0"/>
              <a:buChar char="•"/>
            </a:pPr>
            <a:r>
              <a:rPr lang="fr-FR" altLang="fr-FR" sz="2400" dirty="0"/>
              <a:t>Les éléments utilisés pour la VL ne doivent pas nécessairement  être parmi les 8 VD comptabilisées mais ils doivent être issus des tableaux des difficultés.</a:t>
            </a:r>
          </a:p>
          <a:p>
            <a:pPr marL="180975" indent="-180975">
              <a:lnSpc>
                <a:spcPct val="90000"/>
              </a:lnSpc>
              <a:buFont typeface="Arial" charset="0"/>
              <a:buChar char="•"/>
            </a:pPr>
            <a:endParaRPr lang="fr-FR" altLang="fr-FR" sz="2400" dirty="0"/>
          </a:p>
          <a:p>
            <a:pPr marL="180975" indent="-180975">
              <a:lnSpc>
                <a:spcPct val="90000"/>
              </a:lnSpc>
              <a:buFont typeface="Arial" charset="0"/>
              <a:buChar char="•"/>
            </a:pPr>
            <a:r>
              <a:rPr lang="fr-FR" altLang="fr-FR" sz="2400" dirty="0"/>
              <a:t>La valeur de liaison FIG</a:t>
            </a:r>
            <a:r>
              <a:rPr lang="fr-FR" altLang="fr-FR" sz="2400" b="1" dirty="0">
                <a:solidFill>
                  <a:srgbClr val="FF0000"/>
                </a:solidFill>
              </a:rPr>
              <a:t> ou FSCF</a:t>
            </a:r>
            <a:r>
              <a:rPr lang="fr-FR" altLang="fr-FR" sz="2400" dirty="0"/>
              <a:t> est fixée à : </a:t>
            </a:r>
          </a:p>
          <a:p>
            <a:pPr marL="180975" indent="-180975">
              <a:lnSpc>
                <a:spcPct val="90000"/>
              </a:lnSpc>
            </a:pPr>
            <a:r>
              <a:rPr lang="fr-FR" altLang="fr-FR" sz="2400" dirty="0"/>
              <a:t>     + 0,10 pt </a:t>
            </a:r>
          </a:p>
          <a:p>
            <a:pPr marL="180975" indent="-180975">
              <a:lnSpc>
                <a:spcPct val="90000"/>
              </a:lnSpc>
            </a:pPr>
            <a:r>
              <a:rPr lang="fr-FR" altLang="fr-FR" sz="2400" dirty="0"/>
              <a:t>     + 0,20 pt</a:t>
            </a:r>
          </a:p>
          <a:p>
            <a:pPr marL="180975" indent="-180975">
              <a:lnSpc>
                <a:spcPct val="90000"/>
              </a:lnSpc>
            </a:pPr>
            <a:r>
              <a:rPr lang="fr-FR" altLang="fr-FR" sz="2400" dirty="0"/>
              <a:t> </a:t>
            </a:r>
          </a:p>
          <a:p>
            <a:pPr marL="180975" indent="-180975">
              <a:lnSpc>
                <a:spcPct val="90000"/>
              </a:lnSpc>
              <a:buFont typeface="Arial" charset="0"/>
              <a:buChar char="•"/>
            </a:pPr>
            <a:r>
              <a:rPr lang="fr-FR" sz="2400" dirty="0"/>
              <a:t>Un bonus de 0,20 pt sera accordé pour les </a:t>
            </a:r>
            <a:r>
              <a:rPr lang="fr-FR" sz="2400" b="1" dirty="0"/>
              <a:t>sorties de valeur C </a:t>
            </a:r>
            <a:r>
              <a:rPr lang="fr-FR" sz="2400" b="1" dirty="0">
                <a:solidFill>
                  <a:srgbClr val="0070C0"/>
                </a:solidFill>
              </a:rPr>
              <a:t>(Aménagement FSCF)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/>
              <a:t>et + si exécutées sans chute.</a:t>
            </a:r>
          </a:p>
          <a:p>
            <a:pPr>
              <a:lnSpc>
                <a:spcPct val="90000"/>
              </a:lnSpc>
            </a:pPr>
            <a:endParaRPr lang="fr-FR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Valeur de liaison (VL)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468313" y="1658938"/>
            <a:ext cx="979170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Pour être accordée, la liaison doit être exécutée  sans chute</a:t>
            </a:r>
            <a:r>
              <a:rPr lang="fr-FR" sz="2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25898" indent="-325898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5898" indent="-325898"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300" b="1" dirty="0">
                <a:latin typeface="Arial" panose="020B0604020202020204" pitchFamily="34" charset="0"/>
                <a:cs typeface="Arial" panose="020B0604020202020204" pitchFamily="34" charset="0"/>
              </a:rPr>
              <a:t>Répétition d’un élément pour la VL :</a:t>
            </a:r>
          </a:p>
          <a:p>
            <a:pPr marL="325898" indent="-325898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 defTabSz="52143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300" dirty="0">
                <a:latin typeface="Arial" panose="020B0604020202020204" pitchFamily="34" charset="0"/>
                <a:cs typeface="Arial" panose="020B0604020202020204" pitchFamily="34" charset="0"/>
              </a:rPr>
              <a:t>Les éléments ne peuvent pas être répétés dans une autre liaison pour obtenir la VL. </a:t>
            </a:r>
          </a:p>
          <a:p>
            <a:pPr marL="180975" indent="-180975" defTabSz="52143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300" dirty="0">
                <a:latin typeface="Arial" panose="020B0604020202020204" pitchFamily="34" charset="0"/>
                <a:cs typeface="Arial" panose="020B0604020202020204" pitchFamily="34" charset="0"/>
              </a:rPr>
              <a:t>Le décompte des éléments se fait dans l’ordre chronologique.</a:t>
            </a: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 defTabSz="52143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300" dirty="0">
                <a:latin typeface="Arial" panose="020B0604020202020204" pitchFamily="34" charset="0"/>
                <a:cs typeface="Arial" panose="020B0604020202020204" pitchFamily="34" charset="0"/>
              </a:rPr>
              <a:t>Les éléments gymniques ne peuvent pas être répétés.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Valeur de liaison (VL)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68313" y="1520825"/>
            <a:ext cx="9791700" cy="5422900"/>
          </a:xfrm>
          <a:prstGeom prst="rect">
            <a:avLst/>
          </a:prstGeom>
        </p:spPr>
        <p:txBody>
          <a:bodyPr/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None/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Les éléments aux barres et les éléments acrobatiques à la poutre et au sol peuvent être exécutés </a:t>
            </a: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2 fois dans une même liaison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mais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ne recevront qu’</a:t>
            </a: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une seule fois la VD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fontAlgn="auto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None/>
              <a:defRPr/>
            </a:pP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Exemples :</a:t>
            </a:r>
          </a:p>
          <a:p>
            <a:pPr lvl="1" fontAlgn="auto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Barres :</a:t>
            </a: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fr-FR" alt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Tkatchev</a:t>
            </a: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fr-FR" alt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Tkatchev</a:t>
            </a: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lvl="1" fontAlgn="auto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 typeface="Arial" panose="020B0604020202020204" pitchFamily="34" charset="0"/>
              <a:buChar char="•"/>
              <a:defRPr/>
            </a:pPr>
            <a:endParaRPr lang="fr-FR" alt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4713" indent="-342900" fontAlgn="auto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Poutre :</a:t>
            </a: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 Renversement Av libre + Renversement Av libre :</a:t>
            </a:r>
          </a:p>
          <a:p>
            <a:pPr marL="874713" indent="-342900" fontAlgn="auto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 typeface="Arial" panose="020B0604020202020204" pitchFamily="34" charset="0"/>
              <a:buChar char="•"/>
              <a:defRPr/>
            </a:pPr>
            <a:endParaRPr lang="fr-FR" alt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auto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Sol : </a:t>
            </a: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Liaison directe ou indirecte avec Salto tempo x 2 suivi de double salto Ar carpé :</a:t>
            </a: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5441950" y="3095625"/>
            <a:ext cx="1514475" cy="550863"/>
            <a:chOff x="2354" y="2160"/>
            <a:chExt cx="871" cy="362"/>
          </a:xfrm>
        </p:grpSpPr>
        <p:pic>
          <p:nvPicPr>
            <p:cNvPr id="32784" name="Picture 1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54" y="2160"/>
              <a:ext cx="390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85" name="Picture 1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35" y="2160"/>
              <a:ext cx="390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86" name="Text Box 19"/>
            <p:cNvSpPr txBox="1">
              <a:spLocks noChangeArrowheads="1"/>
            </p:cNvSpPr>
            <p:nvPr/>
          </p:nvSpPr>
          <p:spPr bwMode="auto">
            <a:xfrm>
              <a:off x="2653" y="2190"/>
              <a:ext cx="272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fr-FR" sz="2700"/>
                <a:t>+</a:t>
              </a:r>
            </a:p>
          </p:txBody>
        </p:sp>
      </p:grpSp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8413750" y="3878263"/>
            <a:ext cx="1508125" cy="708025"/>
            <a:chOff x="624" y="1706"/>
            <a:chExt cx="855" cy="505"/>
          </a:xfrm>
        </p:grpSpPr>
        <p:pic>
          <p:nvPicPr>
            <p:cNvPr id="32781" name="Picture 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4" y="1722"/>
              <a:ext cx="323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82" name="Rectangle 14"/>
            <p:cNvSpPr>
              <a:spLocks noChangeArrowheads="1"/>
            </p:cNvSpPr>
            <p:nvPr/>
          </p:nvSpPr>
          <p:spPr bwMode="auto">
            <a:xfrm>
              <a:off x="947" y="1842"/>
              <a:ext cx="217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altLang="fr-FR" sz="2300"/>
                <a:t>+</a:t>
              </a:r>
            </a:p>
          </p:txBody>
        </p:sp>
        <p:pic>
          <p:nvPicPr>
            <p:cNvPr id="32783" name="Picture 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56" y="1706"/>
              <a:ext cx="323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4"/>
          <p:cNvGrpSpPr>
            <a:grpSpLocks/>
          </p:cNvGrpSpPr>
          <p:nvPr/>
        </p:nvGrpSpPr>
        <p:grpSpPr bwMode="auto">
          <a:xfrm>
            <a:off x="2994025" y="5532438"/>
            <a:ext cx="3284538" cy="646112"/>
            <a:chOff x="2516" y="1241"/>
            <a:chExt cx="1770" cy="369"/>
          </a:xfrm>
        </p:grpSpPr>
        <p:pic>
          <p:nvPicPr>
            <p:cNvPr id="32774" name="Picture 5"/>
            <p:cNvPicPr>
              <a:picLocks noChangeAspect="1" noChangeArrowheads="1"/>
            </p:cNvPicPr>
            <p:nvPr/>
          </p:nvPicPr>
          <p:blipFill>
            <a:blip r:embed="rId4"/>
            <a:srcRect t="25278"/>
            <a:stretch>
              <a:fillRect/>
            </a:stretch>
          </p:blipFill>
          <p:spPr bwMode="auto">
            <a:xfrm>
              <a:off x="2516" y="1298"/>
              <a:ext cx="409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5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80" y="1241"/>
              <a:ext cx="363" cy="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6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43" y="1253"/>
              <a:ext cx="363" cy="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7" name="Rectangle 8"/>
            <p:cNvSpPr>
              <a:spLocks noChangeArrowheads="1"/>
            </p:cNvSpPr>
            <p:nvPr/>
          </p:nvSpPr>
          <p:spPr bwMode="auto">
            <a:xfrm>
              <a:off x="2744" y="1298"/>
              <a:ext cx="18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altLang="fr-FR"/>
                <a:t>+</a:t>
              </a:r>
            </a:p>
          </p:txBody>
        </p:sp>
        <p:sp>
          <p:nvSpPr>
            <p:cNvPr id="32778" name="Rectangle 9"/>
            <p:cNvSpPr>
              <a:spLocks noChangeArrowheads="1"/>
            </p:cNvSpPr>
            <p:nvPr/>
          </p:nvSpPr>
          <p:spPr bwMode="auto">
            <a:xfrm>
              <a:off x="3134" y="1298"/>
              <a:ext cx="18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altLang="fr-FR"/>
                <a:t>+</a:t>
              </a:r>
            </a:p>
          </p:txBody>
        </p:sp>
        <p:sp>
          <p:nvSpPr>
            <p:cNvPr id="32779" name="Rectangle 10"/>
            <p:cNvSpPr>
              <a:spLocks noChangeArrowheads="1"/>
            </p:cNvSpPr>
            <p:nvPr/>
          </p:nvSpPr>
          <p:spPr bwMode="auto">
            <a:xfrm>
              <a:off x="3560" y="1298"/>
              <a:ext cx="18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altLang="fr-FR"/>
                <a:t>+</a:t>
              </a:r>
            </a:p>
          </p:txBody>
        </p:sp>
        <p:pic>
          <p:nvPicPr>
            <p:cNvPr id="32780" name="Picture 1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696" y="1253"/>
              <a:ext cx="590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Exercice trop court      </a:t>
            </a:r>
            <a:r>
              <a:rPr lang="fr-FR" altLang="fr-FR" sz="28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800" i="1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Aménagement FSCF</a:t>
            </a:r>
            <a:endParaRPr lang="fr-FR" sz="2800" i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4" name="ZoneTexte 4"/>
          <p:cNvSpPr txBox="1">
            <a:spLocks noChangeArrowheads="1"/>
          </p:cNvSpPr>
          <p:nvPr/>
        </p:nvSpPr>
        <p:spPr bwMode="auto">
          <a:xfrm>
            <a:off x="468313" y="1655763"/>
            <a:ext cx="9791700" cy="363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fr-FR" sz="2400" dirty="0"/>
              <a:t>Après notification du jury D, le jury E additionnera la déduction pour exercice trop court aux autres déductions (exécution/artistique) :</a:t>
            </a:r>
          </a:p>
          <a:p>
            <a:pPr>
              <a:lnSpc>
                <a:spcPct val="80000"/>
              </a:lnSpc>
            </a:pPr>
            <a:endParaRPr lang="fr-FR" sz="2400" dirty="0"/>
          </a:p>
          <a:p>
            <a:pPr lvl="1" indent="0">
              <a:lnSpc>
                <a:spcPct val="80000"/>
              </a:lnSpc>
            </a:pPr>
            <a:r>
              <a:rPr lang="fr-FR" sz="2400" dirty="0"/>
              <a:t>7 éléments ou + reconnus    :  pas de déduction</a:t>
            </a:r>
          </a:p>
          <a:p>
            <a:pPr lvl="1" indent="0">
              <a:lnSpc>
                <a:spcPct val="80000"/>
              </a:lnSpc>
            </a:pPr>
            <a:r>
              <a:rPr lang="fr-FR" sz="2400" dirty="0"/>
              <a:t>5-6 éléments reconnus         :  -  4,00 pts </a:t>
            </a:r>
          </a:p>
          <a:p>
            <a:pPr lvl="1" indent="0">
              <a:lnSpc>
                <a:spcPct val="80000"/>
              </a:lnSpc>
            </a:pPr>
            <a:r>
              <a:rPr lang="fr-FR" sz="2400" dirty="0"/>
              <a:t>3-4 éléments reconnus         :  -  6,00 pts</a:t>
            </a:r>
          </a:p>
          <a:p>
            <a:pPr lvl="1" indent="0">
              <a:lnSpc>
                <a:spcPct val="80000"/>
              </a:lnSpc>
            </a:pPr>
            <a:r>
              <a:rPr lang="fr-FR" sz="2400" dirty="0"/>
              <a:t>1-2 éléments reconnus         :  -  8,00 pts</a:t>
            </a:r>
          </a:p>
          <a:p>
            <a:pPr lvl="1" indent="0">
              <a:lnSpc>
                <a:spcPct val="80000"/>
              </a:lnSpc>
            </a:pPr>
            <a:r>
              <a:rPr lang="fr-FR" sz="2400" dirty="0"/>
              <a:t>Pas d’éléments                     :  - 10,00 pts</a:t>
            </a:r>
          </a:p>
          <a:p>
            <a:pPr lvl="1" indent="0">
              <a:lnSpc>
                <a:spcPct val="80000"/>
              </a:lnSpc>
            </a:pPr>
            <a:endParaRPr lang="fr-FR" sz="2400" dirty="0"/>
          </a:p>
          <a:p>
            <a:pPr lvl="1" indent="0">
              <a:lnSpc>
                <a:spcPct val="80000"/>
              </a:lnSpc>
            </a:pPr>
            <a:endParaRPr lang="fr-FR" sz="2400" dirty="0"/>
          </a:p>
          <a:p>
            <a:pPr>
              <a:lnSpc>
                <a:spcPct val="80000"/>
              </a:lnSpc>
            </a:pPr>
            <a:r>
              <a:rPr lang="fr-FR" altLang="fr-FR" sz="2400" i="1" dirty="0">
                <a:solidFill>
                  <a:srgbClr val="00B0F0"/>
                </a:solidFill>
              </a:rPr>
              <a:t>Avec l’aménagement du code, la gymnaste conservera sa note D</a:t>
            </a:r>
          </a:p>
          <a:p>
            <a:pPr>
              <a:lnSpc>
                <a:spcPct val="80000"/>
              </a:lnSpc>
            </a:pPr>
            <a:r>
              <a:rPr lang="fr-FR" sz="2400" i="1" dirty="0">
                <a:solidFill>
                  <a:srgbClr val="00B0F0"/>
                </a:solidFill>
              </a:rPr>
              <a:t>Spécificité aux barres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Exercice trop court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68313" y="1571625"/>
            <a:ext cx="9791700" cy="3943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21437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Attention :</a:t>
            </a:r>
          </a:p>
          <a:p>
            <a:pPr defTabSz="521437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Il ne doit pas y avoir de confusion entre le calcul des VD et le nombre d’éléments reconnus (gym/</a:t>
            </a:r>
            <a:r>
              <a:rPr lang="fr-FR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acro.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) dans l’exercice.</a:t>
            </a:r>
          </a:p>
          <a:p>
            <a:pPr defTabSz="521437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Ex. en Barres : 8 éléments sont exécutés (mais pas de sortie), le jury D retient 7 VD et n’applique aucune pénalité pour exercice trop court sur la note finale.</a:t>
            </a:r>
          </a:p>
          <a:p>
            <a:pPr defTabSz="521437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521437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fr-FR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Ex. en poutre : 7 </a:t>
            </a:r>
            <a:r>
              <a:rPr lang="fr-FR" altLang="fr-FR" dirty="0" err="1">
                <a:latin typeface="Arial" panose="020B0604020202020204" pitchFamily="34" charset="0"/>
                <a:cs typeface="Arial" panose="020B0604020202020204" pitchFamily="34" charset="0"/>
              </a:rPr>
              <a:t>acro.</a:t>
            </a: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 (dont la sortie) + 1 gym :  le jury D retient 6 VD et n’applique toujours aucune pénalité pour exercice trop court sur la note finale car la gym a bien exécuté 8 éléments codifiés et non répétés.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fr-FR" alt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Reconnaissance des éléments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8313" y="1557338"/>
            <a:ext cx="9791700" cy="5241925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700" b="1" dirty="0">
                <a:latin typeface="Arial" panose="020B0604020202020204" pitchFamily="34" charset="0"/>
                <a:cs typeface="Arial" panose="020B0604020202020204" pitchFamily="34" charset="0"/>
              </a:rPr>
              <a:t>Positions du corps tendu à tous les agrès</a:t>
            </a:r>
            <a:r>
              <a:rPr lang="fr-FR" altLang="fr-FR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00550" lvl="1" indent="-300550" fontAlgn="auto">
              <a:spcAft>
                <a:spcPts val="0"/>
              </a:spcAft>
              <a:buFontTx/>
              <a:buChar char="-"/>
              <a:tabLst>
                <a:tab pos="101390" algn="l"/>
              </a:tabLst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La position corps tendu doit être </a:t>
            </a:r>
            <a:r>
              <a:rPr lang="fr-FR" altLang="fr-FR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maintenue pendant la majorité du salto 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dans les :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			• </a:t>
            </a:r>
            <a:r>
              <a:rPr lang="fr-FR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Salti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simples.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			• Double salto au sol et en sortie aux barres. 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			• Au Saut (</a:t>
            </a:r>
            <a:r>
              <a:rPr lang="fr-FR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salti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0638" lvl="1" indent="-41275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- Si aucune position tendue n’est visible : considérer comme une </a:t>
            </a:r>
            <a:r>
              <a:rPr lang="fr-FR" altLang="fr-FR" sz="2400" u="sng" dirty="0">
                <a:latin typeface="Arial" panose="020B0604020202020204" pitchFamily="34" charset="0"/>
                <a:cs typeface="Arial" panose="020B0604020202020204" pitchFamily="34" charset="0"/>
              </a:rPr>
              <a:t>position </a:t>
            </a:r>
            <a:r>
              <a:rPr lang="fr-FR" altLang="fr-FR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carpée</a:t>
            </a:r>
            <a:r>
              <a:rPr lang="fr-FR" altLang="fr-FR" sz="2400" u="sng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			• Dans les éléments sans vrille aux Barres, Poutre &amp; Sol.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fr-FR" altLang="fr-FR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7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Directives techniques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4" name="Rectangle 3"/>
          <p:cNvSpPr txBox="1">
            <a:spLocks noChangeArrowheads="1"/>
          </p:cNvSpPr>
          <p:nvPr/>
        </p:nvSpPr>
        <p:spPr bwMode="auto">
          <a:xfrm>
            <a:off x="293688" y="1557338"/>
            <a:ext cx="10101262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4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r>
              <a:rPr lang="fr-FR" altLang="fr-FR" sz="2400"/>
              <a:t>		</a:t>
            </a:r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7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7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u="sng"/>
          </a:p>
        </p:txBody>
      </p:sp>
      <p:sp>
        <p:nvSpPr>
          <p:cNvPr id="5" name="ZoneTexte 4"/>
          <p:cNvSpPr txBox="1"/>
          <p:nvPr/>
        </p:nvSpPr>
        <p:spPr>
          <a:xfrm>
            <a:off x="468313" y="1462088"/>
            <a:ext cx="9791700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Réception des </a:t>
            </a:r>
            <a:r>
              <a:rPr lang="fr-FR" sz="2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salti</a:t>
            </a:r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 simples avec vrilles</a:t>
            </a: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Les vrilles exécutées :</a:t>
            </a: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47788" indent="-457200" defTabSz="52143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En entrée et sortie aux barres et à la poutre.</a:t>
            </a:r>
          </a:p>
          <a:p>
            <a:pPr marL="1347788" indent="-457200" defTabSz="52143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Pendant l’exercice à la poutre et au sol.</a:t>
            </a:r>
          </a:p>
          <a:p>
            <a:pPr marL="1347788" indent="-457200" defTabSz="52143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Toutes les réceptions au Saut.</a:t>
            </a: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Doivent être complètement terminées ou un autre élément du code sera reconnu.</a:t>
            </a: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 placement du pied avant est décisif pour accorder la VD.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Directives techniques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38" name="Rectangle 3"/>
          <p:cNvSpPr txBox="1">
            <a:spLocks noChangeArrowheads="1"/>
          </p:cNvSpPr>
          <p:nvPr/>
        </p:nvSpPr>
        <p:spPr bwMode="auto">
          <a:xfrm>
            <a:off x="293688" y="1557338"/>
            <a:ext cx="10101262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4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r>
              <a:rPr lang="fr-FR" altLang="fr-FR" sz="2400"/>
              <a:t>		</a:t>
            </a:r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7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7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u="sng"/>
          </a:p>
        </p:txBody>
      </p:sp>
      <p:sp>
        <p:nvSpPr>
          <p:cNvPr id="5" name="ZoneTexte 4"/>
          <p:cNvSpPr txBox="1"/>
          <p:nvPr/>
        </p:nvSpPr>
        <p:spPr>
          <a:xfrm>
            <a:off x="468313" y="1462088"/>
            <a:ext cx="9791700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Réception des </a:t>
            </a:r>
            <a:r>
              <a:rPr lang="fr-FR" sz="2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salti</a:t>
            </a:r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 simples avec vrilles</a:t>
            </a: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Pour les sous rotations :</a:t>
            </a: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35100" indent="-266700" defTabSz="52143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3/1 tours deviennent  2 ½ tours</a:t>
            </a:r>
          </a:p>
          <a:p>
            <a:pPr marL="1435100" indent="-266700" defTabSz="52143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2 ½ tours deviennent 2 /1 tours</a:t>
            </a:r>
          </a:p>
          <a:p>
            <a:pPr marL="1435100" indent="-266700" defTabSz="52143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2 /1 tours deviennent  1 ½ tour</a:t>
            </a:r>
          </a:p>
          <a:p>
            <a:pPr marL="1435100" indent="-266700" defTabSz="52143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1 ½ tours devient 1 tour</a:t>
            </a:r>
          </a:p>
          <a:p>
            <a:pPr marL="300550" indent="-300550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Sauf si le salto avec vrille est lié directement avec un autre salto, le premier élément n’est pas dévalué.</a:t>
            </a: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Calcul de la Note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68314" y="1477963"/>
            <a:ext cx="9791700" cy="5321300"/>
          </a:xfrm>
          <a:prstGeom prst="rect">
            <a:avLst/>
          </a:prstGeom>
        </p:spPr>
        <p:txBody>
          <a:bodyPr/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fr-FR" alt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À chaque agrès, la note est établie à partir de deux notes séparées.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fr-FR" alt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3977" indent="-34290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Le Jury D </a:t>
            </a:r>
            <a:r>
              <a:rPr lang="fr-FR" altLang="fr-FR" sz="2200" dirty="0">
                <a:latin typeface="Arial" panose="020B0604020202020204" pitchFamily="34" charset="0"/>
                <a:cs typeface="Arial" panose="020B0604020202020204" pitchFamily="34" charset="0"/>
              </a:rPr>
              <a:t>calcule la note  </a:t>
            </a:r>
            <a:r>
              <a:rPr lang="fr-FR" altLang="fr-FR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FR" alt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:  Contenu de l’exercice</a:t>
            </a:r>
          </a:p>
          <a:p>
            <a:pPr marL="733977" indent="-34290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alt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3977" indent="-34290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Le Jury E </a:t>
            </a:r>
            <a:r>
              <a:rPr lang="fr-FR" altLang="fr-FR" sz="2200" i="1" dirty="0">
                <a:latin typeface="Arial" panose="020B0604020202020204" pitchFamily="34" charset="0"/>
                <a:cs typeface="Arial" panose="020B0604020202020204" pitchFamily="34" charset="0"/>
              </a:rPr>
              <a:t>calcule la note </a:t>
            </a:r>
            <a:r>
              <a:rPr lang="fr-FR" altLang="fr-FR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altLang="fr-FR" sz="2200" i="1" dirty="0">
                <a:latin typeface="Arial" panose="020B0604020202020204" pitchFamily="34" charset="0"/>
                <a:cs typeface="Arial" panose="020B0604020202020204" pitchFamily="34" charset="0"/>
              </a:rPr>
              <a:t> : Exécution et artistique</a:t>
            </a:r>
          </a:p>
          <a:p>
            <a:pPr marL="733977" indent="-34290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alt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 La note finale d’un exercice :</a:t>
            </a:r>
          </a:p>
          <a:p>
            <a:pPr marL="709733" indent="-709733" fontAlgn="auto">
              <a:lnSpc>
                <a:spcPct val="90000"/>
              </a:lnSpc>
              <a:spcAft>
                <a:spcPts val="0"/>
              </a:spcAft>
              <a:defRPr/>
            </a:pPr>
            <a:endParaRPr lang="fr-FR" altLang="fr-FR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fr-FR" altLang="fr-FR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fr-FR" altLang="fr-FR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21412"/>
              </p:ext>
            </p:extLst>
          </p:nvPr>
        </p:nvGraphicFramePr>
        <p:xfrm>
          <a:off x="730250" y="4605338"/>
          <a:ext cx="9328350" cy="1512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5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3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0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42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143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12570">
                <a:tc>
                  <a:txBody>
                    <a:bodyPr/>
                    <a:lstStyle/>
                    <a:p>
                      <a:pPr algn="ctr"/>
                      <a:endParaRPr lang="fr-FR" sz="2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fr-FR" sz="2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 D</a:t>
                      </a: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fr-FR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fr-FR" sz="2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 E</a:t>
                      </a: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fr-FR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 déductions neutres si nécessaire</a:t>
                      </a: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Calcul de la Note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8313" y="1477963"/>
            <a:ext cx="9791700" cy="5554662"/>
          </a:xfrm>
          <a:prstGeom prst="rect">
            <a:avLst/>
          </a:prstGeom>
        </p:spPr>
        <p:txBody>
          <a:bodyPr/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fr-FR" alt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Le jury D</a:t>
            </a: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détermine en barres, poutre et sol une note basée sur :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5963" indent="-398463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Les valeurs de difficultés </a:t>
            </a: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(VD)</a:t>
            </a:r>
          </a:p>
          <a:p>
            <a:pPr marL="715963" indent="-398463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alt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5963" indent="-398463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Les exigences de composition </a:t>
            </a: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(EC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15963" indent="-398463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5963" indent="-398463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Les valeurs de liaison </a:t>
            </a: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(VL)</a:t>
            </a:r>
          </a:p>
          <a:p>
            <a:pPr marL="103202" indent="215455" fontAlgn="auto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endParaRPr lang="fr-FR" alt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À la table de saut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, la note </a:t>
            </a: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inclut la valeur de difficulté.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fr-FR" altLang="fr-F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fr-FR" altLang="fr-FR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fr-FR" altLang="fr-FR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Calcul de la Note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8313" y="1477963"/>
            <a:ext cx="9791700" cy="5554662"/>
          </a:xfrm>
          <a:prstGeom prst="rect">
            <a:avLst/>
          </a:prstGeom>
        </p:spPr>
        <p:txBody>
          <a:bodyPr/>
          <a:lstStyle/>
          <a:p>
            <a:pPr marL="103188" indent="214313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endParaRPr lang="fr-FR" altLang="fr-FR" sz="2400" b="1" dirty="0"/>
          </a:p>
          <a:p>
            <a:pPr marL="103188" indent="214313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fr-FR" altLang="fr-FR" sz="2400" b="1" u="sng" dirty="0"/>
              <a:t>Le jury E </a:t>
            </a:r>
            <a:r>
              <a:rPr lang="fr-FR" altLang="fr-FR" sz="2400" dirty="0"/>
              <a:t>applique les déductions </a:t>
            </a:r>
            <a:r>
              <a:rPr lang="fr-FR" altLang="fr-FR" dirty="0"/>
              <a:t>regroupant</a:t>
            </a:r>
            <a:r>
              <a:rPr lang="fr-FR" altLang="fr-FR" dirty="0">
                <a:solidFill>
                  <a:srgbClr val="00FF00"/>
                </a:solidFill>
              </a:rPr>
              <a:t> </a:t>
            </a:r>
            <a:r>
              <a:rPr lang="fr-FR" altLang="fr-FR" sz="2400" dirty="0"/>
              <a:t>:</a:t>
            </a:r>
          </a:p>
          <a:p>
            <a:pPr marL="103188" indent="214313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fr-FR" altLang="fr-FR" sz="2400" dirty="0"/>
          </a:p>
          <a:p>
            <a:pPr marL="103188" indent="214313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FR" altLang="fr-FR" sz="2400" dirty="0"/>
              <a:t>Les fautes générales. </a:t>
            </a:r>
          </a:p>
          <a:p>
            <a:pPr marL="103188" indent="214313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fr-FR" altLang="fr-FR" sz="2400" dirty="0"/>
          </a:p>
          <a:p>
            <a:pPr marL="103188" indent="214313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FR" altLang="fr-FR" sz="2400" dirty="0"/>
              <a:t>Les fautes d’exécution spécifiques à l’agrès. </a:t>
            </a:r>
          </a:p>
          <a:p>
            <a:pPr marL="103188" indent="214313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fr-FR" altLang="fr-FR" sz="2400" dirty="0"/>
          </a:p>
          <a:p>
            <a:pPr marL="103188" indent="214313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FR" altLang="fr-FR" sz="2400" dirty="0"/>
              <a:t>Les fautes d’artistique. </a:t>
            </a:r>
          </a:p>
          <a:p>
            <a:pPr marL="103188" indent="214313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fr-FR" altLang="fr-FR" sz="2400" dirty="0"/>
          </a:p>
          <a:p>
            <a:pPr marL="103188" indent="214313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fr-FR" altLang="fr-FR" sz="2400" b="1" u="sng" dirty="0"/>
              <a:t>Qui seront toujours retranchées de la note de 10 pts.</a:t>
            </a:r>
          </a:p>
          <a:p>
            <a:pPr marL="103188" indent="214313">
              <a:lnSpc>
                <a:spcPct val="90000"/>
              </a:lnSpc>
              <a:spcBef>
                <a:spcPct val="20000"/>
              </a:spcBef>
            </a:pPr>
            <a:endParaRPr lang="fr-FR" altLang="fr-FR" sz="2400" dirty="0">
              <a:solidFill>
                <a:srgbClr val="FF0000"/>
              </a:solidFill>
            </a:endParaRPr>
          </a:p>
          <a:p>
            <a:pPr marL="103188" indent="214313">
              <a:lnSpc>
                <a:spcPct val="90000"/>
              </a:lnSpc>
              <a:spcBef>
                <a:spcPct val="20000"/>
              </a:spcBef>
            </a:pPr>
            <a:endParaRPr lang="fr-FR" altLang="fr-FR" sz="2700" dirty="0"/>
          </a:p>
          <a:p>
            <a:pPr marL="103188" indent="214313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fr-FR" altLang="fr-FR" sz="27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Valeur de difficulté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(VD)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2438" y="1565275"/>
            <a:ext cx="9690100" cy="515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90525" indent="-390525">
              <a:lnSpc>
                <a:spcPct val="80000"/>
              </a:lnSpc>
              <a:spcBef>
                <a:spcPct val="20000"/>
              </a:spcBef>
            </a:pP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fr-FR" altLang="fr-FR" sz="2400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Les VD 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sont des éléments issus des tableaux des éléments du code de pointage, qui sont illimités et qui peuvent être augmentés à volonté.</a:t>
            </a:r>
          </a:p>
          <a:p>
            <a:pPr marL="390525" indent="-390525">
              <a:lnSpc>
                <a:spcPct val="80000"/>
              </a:lnSpc>
              <a:spcBef>
                <a:spcPct val="20000"/>
              </a:spcBef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0525" indent="-390525">
              <a:lnSpc>
                <a:spcPct val="80000"/>
              </a:lnSpc>
              <a:spcBef>
                <a:spcPct val="20000"/>
              </a:spcBef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0525" indent="-390525">
              <a:lnSpc>
                <a:spcPct val="80000"/>
              </a:lnSpc>
              <a:spcBef>
                <a:spcPct val="20000"/>
              </a:spcBef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0525" indent="-390525">
              <a:lnSpc>
                <a:spcPct val="80000"/>
              </a:lnSpc>
              <a:spcBef>
                <a:spcPct val="20000"/>
              </a:spcBef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0525" indent="-390525">
              <a:lnSpc>
                <a:spcPct val="80000"/>
              </a:lnSpc>
              <a:spcBef>
                <a:spcPct val="20000"/>
              </a:spcBef>
            </a:pP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Aux Barres, en Poutre et Sol 8 éléments (au maximum) dont la VD est la plus élevée sont comptabilisés (</a:t>
            </a:r>
            <a:r>
              <a:rPr lang="fr-FR" altLang="fr-FR" sz="2400" u="sng" dirty="0">
                <a:latin typeface="Arial" panose="020B0604020202020204" pitchFamily="34" charset="0"/>
                <a:cs typeface="Arial" panose="020B0604020202020204" pitchFamily="34" charset="0"/>
              </a:rPr>
              <a:t>sortie comprise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90525" indent="-390525">
              <a:lnSpc>
                <a:spcPct val="80000"/>
              </a:lnSpc>
              <a:spcBef>
                <a:spcPct val="20000"/>
              </a:spcBef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0525" indent="-390525">
              <a:lnSpc>
                <a:spcPct val="80000"/>
              </a:lnSpc>
              <a:spcBef>
                <a:spcPct val="20000"/>
              </a:spcBef>
            </a:pP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En poutre et sol : </a:t>
            </a:r>
            <a:r>
              <a:rPr lang="fr-FR" altLang="fr-FR" sz="24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fr-FR" altLang="fr-FR" sz="2400" b="1" i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</a:t>
            </a:r>
            <a:r>
              <a:rPr lang="fr-FR" altLang="fr-FR" sz="24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minimum</a:t>
            </a:r>
            <a:r>
              <a:rPr lang="fr-FR" alt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et 3 gymniques minimum           </a:t>
            </a:r>
            <a:r>
              <a:rPr lang="fr-FR" altLang="fr-F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+ 2 éléments au choix.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857857"/>
              </p:ext>
            </p:extLst>
          </p:nvPr>
        </p:nvGraphicFramePr>
        <p:xfrm>
          <a:off x="511175" y="2530475"/>
          <a:ext cx="9631350" cy="1250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6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6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6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62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62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5265"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= 0,10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 = 0,20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 = 0,30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 = 0,40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= 0,50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265"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 = 0,60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 = 0,70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 = 0,80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= 0,90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 = 1,00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Valeur de difficulté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(VD) SORTIE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8313" y="1625599"/>
            <a:ext cx="9791700" cy="4731657"/>
          </a:xfrm>
          <a:prstGeom prst="rect">
            <a:avLst/>
          </a:prstGeom>
        </p:spPr>
        <p:txBody>
          <a:bodyPr/>
          <a:lstStyle/>
          <a:p>
            <a:pPr marL="390525" indent="-390525"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La sortie fait partie des 8 VD prises en compte </a:t>
            </a:r>
            <a:r>
              <a:rPr lang="fr-FR" altLang="fr-FR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sans exigence minimum de valeur</a:t>
            </a:r>
            <a:r>
              <a:rPr lang="fr-FR" altLang="fr-FR" sz="2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fr-FR" sz="2400" dirty="0">
              <a:latin typeface="Calibri" pitchFamily="34" charset="0"/>
            </a:endParaRPr>
          </a:p>
          <a:p>
            <a:r>
              <a:rPr lang="fr-FR" sz="2400" b="1" dirty="0">
                <a:latin typeface="+mn-lt"/>
              </a:rPr>
              <a:t>	Valeurs de liaison</a:t>
            </a:r>
          </a:p>
          <a:p>
            <a:pPr marL="863600" lvl="1" indent="-342900">
              <a:buFont typeface="Arial" charset="0"/>
              <a:buChar char="•"/>
            </a:pPr>
            <a:r>
              <a:rPr lang="fr-FR" sz="2400" dirty="0">
                <a:latin typeface="+mn-lt"/>
              </a:rPr>
              <a:t>Barres, poutre et sol : un bonus de 0,20 pt sera accordé pour les </a:t>
            </a:r>
            <a:r>
              <a:rPr lang="fr-FR" sz="2400" b="1" dirty="0">
                <a:solidFill>
                  <a:srgbClr val="FF0000"/>
                </a:solidFill>
                <a:latin typeface="+mn-lt"/>
              </a:rPr>
              <a:t>sorties de valeur </a:t>
            </a:r>
            <a:r>
              <a:rPr lang="fr-FR" sz="2400" b="1" dirty="0">
                <a:solidFill>
                  <a:srgbClr val="FF00FF"/>
                </a:solidFill>
                <a:latin typeface="+mn-lt"/>
              </a:rPr>
              <a:t>C </a:t>
            </a:r>
            <a:r>
              <a:rPr lang="fr-FR" sz="2400" dirty="0">
                <a:solidFill>
                  <a:srgbClr val="FF00FF"/>
                </a:solidFill>
                <a:latin typeface="+mn-lt"/>
              </a:rPr>
              <a:t>(aménagement FSCF)</a:t>
            </a:r>
            <a:r>
              <a:rPr lang="fr-FR" sz="2400" dirty="0">
                <a:latin typeface="+mn-lt"/>
              </a:rPr>
              <a:t> et + si exécutées </a:t>
            </a:r>
            <a:r>
              <a:rPr lang="fr-FR" sz="2400" u="sng" dirty="0">
                <a:latin typeface="+mn-lt"/>
              </a:rPr>
              <a:t>sans chute</a:t>
            </a:r>
            <a:endParaRPr lang="fr-FR" altLang="fr-FR" sz="2400" u="sng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  <a:p>
            <a:pPr marL="390525" indent="-390525"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fr-FR" altLang="fr-FR" sz="2400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0525" indent="-390525" algn="just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fr-FR" alt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0525" indent="-390525"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 la poutre et au sol, la sortie fait partie du nombre </a:t>
            </a: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d’éléments acrobatiques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. Si pas de sortie, le nombre d’</a:t>
            </a:r>
            <a:r>
              <a:rPr lang="fr-FR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acro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ne peut pas être supérieur à 4.</a:t>
            </a:r>
          </a:p>
          <a:p>
            <a:pPr marL="390525" indent="-390525" algn="just">
              <a:lnSpc>
                <a:spcPct val="80000"/>
              </a:lnSpc>
              <a:spcBef>
                <a:spcPct val="20000"/>
              </a:spcBef>
            </a:pP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390525" indent="-390525" algn="just">
              <a:lnSpc>
                <a:spcPct val="80000"/>
              </a:lnSpc>
              <a:spcBef>
                <a:spcPct val="20000"/>
              </a:spcBef>
            </a:pPr>
            <a:endParaRPr lang="fr-FR" alt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0525" indent="-390525" algn="just">
              <a:lnSpc>
                <a:spcPct val="80000"/>
              </a:lnSpc>
              <a:spcBef>
                <a:spcPct val="20000"/>
              </a:spcBef>
            </a:pPr>
            <a:endParaRPr lang="fr-FR" alt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0525" indent="-390525" algn="just">
              <a:lnSpc>
                <a:spcPct val="80000"/>
              </a:lnSpc>
              <a:spcBef>
                <a:spcPct val="20000"/>
              </a:spcBef>
            </a:pPr>
            <a:endParaRPr lang="fr-FR" alt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0525" indent="-390525" algn="just">
              <a:lnSpc>
                <a:spcPct val="80000"/>
              </a:lnSpc>
              <a:spcBef>
                <a:spcPct val="20000"/>
              </a:spcBef>
            </a:pPr>
            <a:endParaRPr lang="fr-FR" alt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0525" indent="-390525" algn="just">
              <a:lnSpc>
                <a:spcPct val="80000"/>
              </a:lnSpc>
              <a:spcBef>
                <a:spcPct val="20000"/>
              </a:spcBef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0525" indent="-390525" algn="just">
              <a:lnSpc>
                <a:spcPct val="80000"/>
              </a:lnSpc>
              <a:spcBef>
                <a:spcPct val="20000"/>
              </a:spcBef>
            </a:pPr>
            <a:endParaRPr lang="fr-FR" alt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0525" indent="-390525" algn="just">
              <a:lnSpc>
                <a:spcPct val="80000"/>
              </a:lnSpc>
              <a:spcBef>
                <a:spcPct val="20000"/>
              </a:spcBef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Valeur de difficulté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(VD) SORTIE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8313" y="1625599"/>
            <a:ext cx="9791700" cy="4731657"/>
          </a:xfrm>
          <a:prstGeom prst="rect">
            <a:avLst/>
          </a:prstGeom>
        </p:spPr>
        <p:txBody>
          <a:bodyPr/>
          <a:lstStyle/>
          <a:p>
            <a:pPr marL="342900" indent="-342900"/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Pour les sorties en Barres, Poutre et Sol :</a:t>
            </a:r>
          </a:p>
          <a:p>
            <a:pPr marL="342900" indent="-342900"/>
            <a:endParaRPr lang="fr-FR" alt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fr-FR" alt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la gym ne tente aucune sortie du tout (ex : saut en dehors de la poutre après la rondade </a:t>
            </a: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au sol une seule ligne acrobatique) : </a:t>
            </a:r>
          </a:p>
          <a:p>
            <a:pPr marL="342900" indent="-342900"/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Pas de VD - 7 éléments seulement  sont comptés  </a:t>
            </a:r>
            <a:r>
              <a:rPr lang="fr-FR" altLang="fr-FR" sz="2400" i="1" dirty="0">
                <a:latin typeface="Arial" panose="020B0604020202020204" pitchFamily="34" charset="0"/>
                <a:cs typeface="Arial" panose="020B0604020202020204" pitchFamily="34" charset="0"/>
              </a:rPr>
              <a:t>(jury D)</a:t>
            </a:r>
          </a:p>
          <a:p>
            <a:pPr marL="342900" indent="-342900"/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altLang="fr-FR" sz="24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0.50 pt pas de sortie (jury E) Aménagement FSCF</a:t>
            </a:r>
          </a:p>
          <a:p>
            <a:pPr marL="342900" indent="-342900"/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alt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1.00 pt pour chute en barres et poutre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et fautes d’exécution en sol</a:t>
            </a:r>
          </a:p>
          <a:p>
            <a:pPr marL="342900" indent="-342900"/>
            <a:endParaRPr lang="fr-FR" altLang="fr-FR" sz="2400" dirty="0">
              <a:latin typeface="Calibri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Si la gym ne se réceptionne pas sur les pieds d’abord, on ne compte que </a:t>
            </a: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7 VD</a:t>
            </a:r>
            <a:endParaRPr lang="fr-FR" altLang="fr-FR" sz="2400" dirty="0">
              <a:latin typeface="Calibri" pitchFamily="34" charset="0"/>
            </a:endParaRPr>
          </a:p>
          <a:p>
            <a:pPr marL="390525" indent="-390525" algn="just">
              <a:lnSpc>
                <a:spcPct val="80000"/>
              </a:lnSpc>
              <a:spcBef>
                <a:spcPct val="20000"/>
              </a:spcBef>
            </a:pP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390525" indent="-390525" algn="just">
              <a:lnSpc>
                <a:spcPct val="80000"/>
              </a:lnSpc>
              <a:spcBef>
                <a:spcPct val="20000"/>
              </a:spcBef>
            </a:pPr>
            <a:endParaRPr lang="fr-FR" alt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0525" indent="-390525" algn="just">
              <a:lnSpc>
                <a:spcPct val="80000"/>
              </a:lnSpc>
              <a:spcBef>
                <a:spcPct val="20000"/>
              </a:spcBef>
            </a:pPr>
            <a:endParaRPr lang="fr-FR" alt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0525" indent="-390525" algn="just">
              <a:lnSpc>
                <a:spcPct val="80000"/>
              </a:lnSpc>
              <a:spcBef>
                <a:spcPct val="20000"/>
              </a:spcBef>
            </a:pPr>
            <a:endParaRPr lang="fr-FR" alt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0525" indent="-390525" algn="just">
              <a:lnSpc>
                <a:spcPct val="80000"/>
              </a:lnSpc>
              <a:spcBef>
                <a:spcPct val="20000"/>
              </a:spcBef>
            </a:pPr>
            <a:endParaRPr lang="fr-FR" alt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0525" indent="-390525" algn="just">
              <a:lnSpc>
                <a:spcPct val="80000"/>
              </a:lnSpc>
              <a:spcBef>
                <a:spcPct val="20000"/>
              </a:spcBef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0525" indent="-390525" algn="just">
              <a:lnSpc>
                <a:spcPct val="80000"/>
              </a:lnSpc>
              <a:spcBef>
                <a:spcPct val="20000"/>
              </a:spcBef>
            </a:pPr>
            <a:endParaRPr lang="fr-FR" alt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0525" indent="-390525" algn="just">
              <a:lnSpc>
                <a:spcPct val="80000"/>
              </a:lnSpc>
              <a:spcBef>
                <a:spcPct val="20000"/>
              </a:spcBef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21054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PENALITES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8313" y="1415596"/>
            <a:ext cx="9791700" cy="4731657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Réception 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63600" lvl="1" indent="-342900">
              <a:buFont typeface="Arial" charset="0"/>
              <a:buChar char="•"/>
            </a:pPr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la réception, frôler/toucher l’agrès/tapis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avec les mains mais sans tomber : </a:t>
            </a:r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0,30 pt</a:t>
            </a:r>
          </a:p>
          <a:p>
            <a:pPr marL="863600" lvl="1" indent="-342900">
              <a:buFont typeface="Arial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Rappel : appui sur le tapis/l’agrès avec 1 ou 2 mains : 1 pt</a:t>
            </a:r>
          </a:p>
          <a:p>
            <a:pPr marL="342900" indent="-342900"/>
            <a:endParaRPr lang="fr-FR" altLang="fr-FR" sz="2400" dirty="0">
              <a:latin typeface="Calibri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Tous les chronométrages : la tolérance de dépassement est de</a:t>
            </a:r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seconde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Grand pas = plus que la largeur des </a:t>
            </a:r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épaules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(ce n’est plus 1m)</a:t>
            </a:r>
          </a:p>
          <a:p>
            <a:pPr marL="390525" indent="-390525" algn="just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fr-FR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390525" indent="-390525" algn="just">
              <a:lnSpc>
                <a:spcPct val="80000"/>
              </a:lnSpc>
              <a:spcBef>
                <a:spcPct val="20000"/>
              </a:spcBef>
            </a:pPr>
            <a:endParaRPr lang="fr-FR" alt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0525" indent="-390525" algn="just">
              <a:lnSpc>
                <a:spcPct val="80000"/>
              </a:lnSpc>
              <a:spcBef>
                <a:spcPct val="20000"/>
              </a:spcBef>
            </a:pPr>
            <a:endParaRPr lang="fr-FR" alt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0525" indent="-390525" algn="just">
              <a:lnSpc>
                <a:spcPct val="80000"/>
              </a:lnSpc>
              <a:spcBef>
                <a:spcPct val="20000"/>
              </a:spcBef>
            </a:pPr>
            <a:endParaRPr lang="fr-FR" alt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0525" indent="-390525" algn="just">
              <a:lnSpc>
                <a:spcPct val="80000"/>
              </a:lnSpc>
              <a:spcBef>
                <a:spcPct val="20000"/>
              </a:spcBef>
            </a:pPr>
            <a:endParaRPr lang="fr-FR" alt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0525" indent="-390525" algn="just">
              <a:lnSpc>
                <a:spcPct val="80000"/>
              </a:lnSpc>
              <a:spcBef>
                <a:spcPct val="20000"/>
              </a:spcBef>
            </a:pPr>
            <a:endParaRPr lang="fr-FR" alt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0525" indent="-390525" algn="just">
              <a:lnSpc>
                <a:spcPct val="80000"/>
              </a:lnSpc>
              <a:spcBef>
                <a:spcPct val="20000"/>
              </a:spcBef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0525" indent="-390525" algn="just">
              <a:lnSpc>
                <a:spcPct val="80000"/>
              </a:lnSpc>
              <a:spcBef>
                <a:spcPct val="20000"/>
              </a:spcBef>
            </a:pPr>
            <a:endParaRPr lang="fr-FR" alt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0525" indent="-390525" algn="just">
              <a:lnSpc>
                <a:spcPct val="80000"/>
              </a:lnSpc>
              <a:spcBef>
                <a:spcPct val="20000"/>
              </a:spcBef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86527642"/>
      </p:ext>
    </p:extLst>
  </p:cSld>
  <p:clrMapOvr>
    <a:masterClrMapping/>
  </p:clrMapOvr>
</p:sld>
</file>

<file path=ppt/theme/theme1.xml><?xml version="1.0" encoding="utf-8"?>
<a:theme xmlns:a="http://schemas.openxmlformats.org/drawingml/2006/main" name="Masque des Titres">
  <a:themeElements>
    <a:clrScheme name="FSCF 1">
      <a:dk1>
        <a:sysClr val="windowText" lastClr="000000"/>
      </a:dk1>
      <a:lt1>
        <a:sysClr val="window" lastClr="FFFFFF"/>
      </a:lt1>
      <a:dk2>
        <a:srgbClr val="868686"/>
      </a:dk2>
      <a:lt2>
        <a:srgbClr val="C0C0C0"/>
      </a:lt2>
      <a:accent1>
        <a:srgbClr val="009DE0"/>
      </a:accent1>
      <a:accent2>
        <a:srgbClr val="C4007A"/>
      </a:accent2>
      <a:accent3>
        <a:srgbClr val="EAB818"/>
      </a:accent3>
      <a:accent4>
        <a:srgbClr val="C4281A"/>
      </a:accent4>
      <a:accent5>
        <a:srgbClr val="4BAC9A"/>
      </a:accent5>
      <a:accent6>
        <a:srgbClr val="F79646"/>
      </a:accent6>
      <a:hlink>
        <a:srgbClr val="009DE0"/>
      </a:hlink>
      <a:folHlink>
        <a:srgbClr val="C4281A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asque des Contenus">
  <a:themeElements>
    <a:clrScheme name="FSCF">
      <a:dk1>
        <a:sysClr val="windowText" lastClr="000000"/>
      </a:dk1>
      <a:lt1>
        <a:sysClr val="window" lastClr="FFFFFF"/>
      </a:lt1>
      <a:dk2>
        <a:srgbClr val="808080"/>
      </a:dk2>
      <a:lt2>
        <a:srgbClr val="C0C0C0"/>
      </a:lt2>
      <a:accent1>
        <a:srgbClr val="0BA1E2"/>
      </a:accent1>
      <a:accent2>
        <a:srgbClr val="C60086"/>
      </a:accent2>
      <a:accent3>
        <a:srgbClr val="E8C425"/>
      </a:accent3>
      <a:accent4>
        <a:srgbClr val="C52F25"/>
      </a:accent4>
      <a:accent5>
        <a:srgbClr val="4BAC9A"/>
      </a:accent5>
      <a:accent6>
        <a:srgbClr val="F79646"/>
      </a:accent6>
      <a:hlink>
        <a:srgbClr val="0BA1E2"/>
      </a:hlink>
      <a:folHlink>
        <a:srgbClr val="C52F25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11162</TotalTime>
  <Words>2147</Words>
  <Application>Microsoft Office PowerPoint</Application>
  <PresentationFormat>Personnalisé</PresentationFormat>
  <Paragraphs>331</Paragraphs>
  <Slides>28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28</vt:i4>
      </vt:variant>
    </vt:vector>
  </HeadingPairs>
  <TitlesOfParts>
    <vt:vector size="34" baseType="lpstr">
      <vt:lpstr>Arial</vt:lpstr>
      <vt:lpstr>Arial Black</vt:lpstr>
      <vt:lpstr>Calibri</vt:lpstr>
      <vt:lpstr>Wingdings</vt:lpstr>
      <vt:lpstr>Masque des Titres</vt:lpstr>
      <vt:lpstr>Masque des Contenus</vt:lpstr>
      <vt:lpstr>Code FIG 2025-2028</vt:lpstr>
      <vt:lpstr>Généralités</vt:lpstr>
      <vt:lpstr>Calcul de la Note</vt:lpstr>
      <vt:lpstr>Calcul de la Note</vt:lpstr>
      <vt:lpstr>Calcul de la Note</vt:lpstr>
      <vt:lpstr>Valeur de difficulté (VD)</vt:lpstr>
      <vt:lpstr>Valeur de difficulté (VD) SORTIE</vt:lpstr>
      <vt:lpstr>Valeur de difficulté (VD) SORTIE</vt:lpstr>
      <vt:lpstr>PENALITES </vt:lpstr>
      <vt:lpstr>Bonification de la Note       Aménagement FSCF</vt:lpstr>
      <vt:lpstr>Valeur de difficulté (VD)</vt:lpstr>
      <vt:lpstr>Valeur de difficulté (VD)</vt:lpstr>
      <vt:lpstr>Valeur de difficulté (VD identique)</vt:lpstr>
      <vt:lpstr>Valeur de difficulté (VD identique)</vt:lpstr>
      <vt:lpstr>Valeur de difficulté (VD identique)</vt:lpstr>
      <vt:lpstr>Valeur de difficulté (VD différente)</vt:lpstr>
      <vt:lpstr>Valeur de difficulté (reconnaissance VD)</vt:lpstr>
      <vt:lpstr>Valeur de difficulté (reconnaissance VD)</vt:lpstr>
      <vt:lpstr>Valeur de difficulté (reconnaissance VD)</vt:lpstr>
      <vt:lpstr>Exigences de composition</vt:lpstr>
      <vt:lpstr>Valeur de liaison (VL)           Aménagement FSCF</vt:lpstr>
      <vt:lpstr>Valeur de liaison (VL)</vt:lpstr>
      <vt:lpstr>Valeur de liaison (VL)</vt:lpstr>
      <vt:lpstr>Exercice trop court       Aménagement FSCF</vt:lpstr>
      <vt:lpstr>Exercice trop court</vt:lpstr>
      <vt:lpstr>Reconnaissance des éléments</vt:lpstr>
      <vt:lpstr>Directives techniques</vt:lpstr>
      <vt:lpstr>Directives techniques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zeRafio</dc:creator>
  <cp:lastModifiedBy>Lionel GRES</cp:lastModifiedBy>
  <cp:revision>149</cp:revision>
  <dcterms:created xsi:type="dcterms:W3CDTF">2014-03-28T08:32:44Z</dcterms:created>
  <dcterms:modified xsi:type="dcterms:W3CDTF">2024-11-16T07:05:06Z</dcterms:modified>
</cp:coreProperties>
</file>