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4" r:id="rId3"/>
    <p:sldMasterId id="2147483679" r:id="rId4"/>
  </p:sldMasterIdLst>
  <p:notesMasterIdLst>
    <p:notesMasterId r:id="rId33"/>
  </p:notesMasterIdLst>
  <p:handoutMasterIdLst>
    <p:handoutMasterId r:id="rId34"/>
  </p:handoutMasterIdLst>
  <p:sldIdLst>
    <p:sldId id="413" r:id="rId5"/>
    <p:sldId id="414" r:id="rId6"/>
    <p:sldId id="415" r:id="rId7"/>
    <p:sldId id="423" r:id="rId8"/>
    <p:sldId id="554" r:id="rId9"/>
    <p:sldId id="417" r:id="rId10"/>
    <p:sldId id="419" r:id="rId11"/>
    <p:sldId id="420" r:id="rId12"/>
    <p:sldId id="422" r:id="rId13"/>
    <p:sldId id="527" r:id="rId14"/>
    <p:sldId id="424" r:id="rId15"/>
    <p:sldId id="553" r:id="rId16"/>
    <p:sldId id="552" r:id="rId17"/>
    <p:sldId id="551" r:id="rId18"/>
    <p:sldId id="428" r:id="rId19"/>
    <p:sldId id="425" r:id="rId20"/>
    <p:sldId id="430" r:id="rId21"/>
    <p:sldId id="555" r:id="rId22"/>
    <p:sldId id="432" r:id="rId23"/>
    <p:sldId id="436" r:id="rId24"/>
    <p:sldId id="437" r:id="rId25"/>
    <p:sldId id="439" r:id="rId26"/>
    <p:sldId id="438" r:id="rId27"/>
    <p:sldId id="558" r:id="rId28"/>
    <p:sldId id="560" r:id="rId29"/>
    <p:sldId id="559" r:id="rId30"/>
    <p:sldId id="556" r:id="rId31"/>
    <p:sldId id="557" r:id="rId32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6FF"/>
    <a:srgbClr val="FFFFCC"/>
    <a:srgbClr val="CCFFCC"/>
    <a:srgbClr val="FF00FF"/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1165" y="52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472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18/11/2024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18/11/2024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04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rouge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2000" y="1548000"/>
            <a:ext cx="6120000" cy="1621111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algn="l">
              <a:defRPr sz="4000" cap="all"/>
            </a:lvl1pPr>
          </a:lstStyle>
          <a:p>
            <a:r>
              <a:rPr lang="fr-FR" dirty="0"/>
              <a:t>Cliquez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72000" y="3276000"/>
            <a:ext cx="6120000" cy="19327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3000" cap="all">
                <a:solidFill>
                  <a:schemeClr val="bg1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8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34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344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94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79356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00" y="1799999"/>
            <a:ext cx="7560000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721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 rou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084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1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7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11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 txBox="1">
            <a:spLocks/>
          </p:cNvSpPr>
          <p:nvPr/>
        </p:nvSpPr>
        <p:spPr bwMode="auto">
          <a:xfrm>
            <a:off x="1060450" y="1295400"/>
            <a:ext cx="61198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6400"/>
              </a:lnSpc>
            </a:pPr>
            <a:r>
              <a:rPr lang="fr-FR" sz="4800" dirty="0"/>
              <a:t>Code FIG 2025-2028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64516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0450" y="2162175"/>
            <a:ext cx="61198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ous-titre 2">
            <a:extLst>
              <a:ext uri="{FF2B5EF4-FFF2-40B4-BE49-F238E27FC236}">
                <a16:creationId xmlns:a16="http://schemas.microsoft.com/office/drawing/2014/main" id="{44FA82F8-19EC-5BAA-074F-115E332D86EF}"/>
              </a:ext>
            </a:extLst>
          </p:cNvPr>
          <p:cNvSpPr txBox="1">
            <a:spLocks/>
          </p:cNvSpPr>
          <p:nvPr/>
        </p:nvSpPr>
        <p:spPr bwMode="auto">
          <a:xfrm>
            <a:off x="1095375" y="5260975"/>
            <a:ext cx="387826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CNGF Octobre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dirty="0"/>
              <a:t>Contenu de l’exercice</a:t>
            </a:r>
          </a:p>
        </p:txBody>
      </p:sp>
      <p:pic>
        <p:nvPicPr>
          <p:cNvPr id="27650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0463" y="484188"/>
            <a:ext cx="11795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7388" y="2282145"/>
            <a:ext cx="9175750" cy="26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Reconnaissance de la valeur des éléments : les éléments avec envol sous le même numéro seront considérés comme identiques, qu’ils soient jambes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serrées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ou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écartées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(ex. Jaeger 3.408,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Volpi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3.309)</a:t>
            </a:r>
          </a:p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VL : Si un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élan intermédiaire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est exécuté entre 2 éléments ou après le dernier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élément, la VL ne sera pas attribuée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(EC)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903510"/>
              </p:ext>
            </p:extLst>
          </p:nvPr>
        </p:nvGraphicFramePr>
        <p:xfrm>
          <a:off x="468313" y="1435100"/>
          <a:ext cx="9791700" cy="4987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745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Envol de BS à BI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Envol à la même Barre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Prises différentes (sauf prises d’élan, entrées et sorties)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4) Elément sans envol avec 1 tour ( 360°mini sauf entrée)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035"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463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349500"/>
            <a:ext cx="23733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53663"/>
              </p:ext>
            </p:extLst>
          </p:nvPr>
        </p:nvGraphicFramePr>
        <p:xfrm>
          <a:off x="588963" y="5189538"/>
          <a:ext cx="2047786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7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3.307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14" descr="gienger"/>
          <p:cNvPicPr>
            <a:picLocks noChangeAspect="1" noChangeArrowheads="1"/>
          </p:cNvPicPr>
          <p:nvPr/>
        </p:nvPicPr>
        <p:blipFill>
          <a:blip r:embed="rId3"/>
          <a:srcRect l="2249" t="3801"/>
          <a:stretch>
            <a:fillRect/>
          </a:stretch>
        </p:blipFill>
        <p:spPr bwMode="auto">
          <a:xfrm>
            <a:off x="2986088" y="2301875"/>
            <a:ext cx="22669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tkatchev"/>
          <p:cNvPicPr>
            <a:picLocks noChangeAspect="1" noChangeArrowheads="1"/>
          </p:cNvPicPr>
          <p:nvPr/>
        </p:nvPicPr>
        <p:blipFill>
          <a:blip r:embed="rId4"/>
          <a:srcRect l="2702" t="3694"/>
          <a:stretch>
            <a:fillRect/>
          </a:stretch>
        </p:blipFill>
        <p:spPr bwMode="auto">
          <a:xfrm>
            <a:off x="2986088" y="3711575"/>
            <a:ext cx="22669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sole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2319338"/>
            <a:ext cx="22844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6D25 à 6D33"/>
          <p:cNvPicPr>
            <a:picLocks noChangeAspect="1" noChangeArrowheads="1"/>
          </p:cNvPicPr>
          <p:nvPr/>
        </p:nvPicPr>
        <p:blipFill>
          <a:blip r:embed="rId6"/>
          <a:srcRect l="65005" t="30681" r="6262" b="60526"/>
          <a:stretch>
            <a:fillRect/>
          </a:stretch>
        </p:blipFill>
        <p:spPr bwMode="auto">
          <a:xfrm>
            <a:off x="5429250" y="3711575"/>
            <a:ext cx="227171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59725" y="2319338"/>
            <a:ext cx="20208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525153"/>
              </p:ext>
            </p:extLst>
          </p:nvPr>
        </p:nvGraphicFramePr>
        <p:xfrm>
          <a:off x="3043238" y="5189538"/>
          <a:ext cx="2208646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3.405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3.403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86254"/>
              </p:ext>
            </p:extLst>
          </p:nvPr>
        </p:nvGraphicFramePr>
        <p:xfrm>
          <a:off x="5435600" y="5189538"/>
          <a:ext cx="2265156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3.201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3.206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497736"/>
              </p:ext>
            </p:extLst>
          </p:nvPr>
        </p:nvGraphicFramePr>
        <p:xfrm>
          <a:off x="8262938" y="5178425"/>
          <a:ext cx="1374411" cy="45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771"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3.306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92213" y="5697538"/>
            <a:ext cx="84296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52788" y="5697538"/>
            <a:ext cx="7524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41800" y="5697538"/>
            <a:ext cx="7572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61025" y="5732463"/>
            <a:ext cx="60166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53213" y="5732463"/>
            <a:ext cx="9191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42338" y="5707063"/>
            <a:ext cx="84137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2">
            <a:extLst>
              <a:ext uri="{FF2B5EF4-FFF2-40B4-BE49-F238E27FC236}">
                <a16:creationId xmlns:a16="http://schemas.microsoft.com/office/drawing/2014/main" id="{69B58D3B-2878-06A7-86FE-D642F0AF8C2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8313" y="1557338"/>
            <a:ext cx="9752012" cy="4666180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charset="0"/>
              </a:rPr>
              <a:t>S’il n’y a pas de chute, la déduction maximum pour l’exécution d’un élément ne peut pas dépasser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charset="0"/>
              </a:rPr>
              <a:t>0,80 pt par élément :</a:t>
            </a:r>
            <a:endParaRPr lang="fr-FR" sz="2000" dirty="0"/>
          </a:p>
          <a:p>
            <a:pPr marL="20638" lvl="1" indent="-20638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 - cela comprend :</a:t>
            </a:r>
            <a:br>
              <a:rPr lang="fr-FR" sz="2000" dirty="0"/>
            </a:br>
            <a:r>
              <a:rPr lang="fr-FR" sz="2000" dirty="0"/>
              <a:t>* le tableau des déductions pour fautes section 8 (fautes générales)</a:t>
            </a:r>
            <a:br>
              <a:rPr lang="fr-FR" sz="2000" dirty="0"/>
            </a:br>
            <a:r>
              <a:rPr lang="fr-FR" sz="2000" dirty="0"/>
              <a:t>* certaines déductions spécifiques à l'agrès (section 11 page 3) qui surviennent pendant l'exécution de l'élément dont angles à la fin des éléments et hauteur insuffisante.</a:t>
            </a:r>
          </a:p>
          <a:p>
            <a:pPr marL="20638" lvl="1" indent="-20638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- cela ne comprend pas :</a:t>
            </a:r>
            <a:br>
              <a:rPr lang="fr-FR" sz="2000" dirty="0"/>
            </a:br>
            <a:r>
              <a:rPr lang="fr-FR" sz="2000" dirty="0"/>
              <a:t>* les pénalités d'angle pour les prises d'élan à l'ATR avant l'élément</a:t>
            </a:r>
          </a:p>
          <a:p>
            <a:pPr marL="20638" lvl="1" indent="-20638" fontAlgn="auto">
              <a:spcAft>
                <a:spcPts val="0"/>
              </a:spcAft>
              <a:buNone/>
              <a:tabLst>
                <a:tab pos="100013" algn="l"/>
              </a:tabLst>
              <a:defRPr/>
            </a:pPr>
            <a:r>
              <a:rPr lang="fr-FR" sz="2000" dirty="0"/>
              <a:t>* les déductions spécifiques à l'agrès qui s'appliquent après l'exécution de l'élément</a:t>
            </a:r>
            <a:br>
              <a:rPr lang="fr-FR" sz="2000" dirty="0"/>
            </a:br>
            <a:r>
              <a:rPr lang="fr-FR" sz="2000" dirty="0"/>
              <a:t>		* frôler le tapis / heurter l'agrès avec les pieds / heurter le tapis avec les pieds</a:t>
            </a:r>
            <a:br>
              <a:rPr lang="fr-FR" sz="2000" dirty="0"/>
            </a:br>
            <a:r>
              <a:rPr lang="fr-FR" sz="2000" dirty="0"/>
              <a:t>		* élan intermédiaire / élan à vide</a:t>
            </a:r>
            <a:br>
              <a:rPr lang="fr-FR" sz="2000" dirty="0"/>
            </a:br>
            <a:endParaRPr lang="fr-FR" altLang="fr-FR" sz="20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75B80B1A-9EC3-688B-FD38-CA1A7D2A2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459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Déductions spécifiques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7577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9350" y="520700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582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55487"/>
              </p:ext>
            </p:extLst>
          </p:nvPr>
        </p:nvGraphicFramePr>
        <p:xfrm>
          <a:off x="468313" y="1595438"/>
          <a:ext cx="9791700" cy="4734986"/>
        </p:xfrm>
        <a:graphic>
          <a:graphicData uri="http://schemas.openxmlformats.org/drawingml/2006/table">
            <a:tbl>
              <a:tblPr/>
              <a:tblGrid>
                <a:gridCol w="6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r>
                        <a:rPr kumimoji="0" lang="fr-FR" sz="3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ne peut pas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dépasser 0,80 pt par élément</a:t>
                      </a:r>
                      <a:endParaRPr kumimoji="0" lang="fr-FR" sz="31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Alignement du corps dans les ATR et élans à l’ATR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Ajustement des prises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Frôler le tapis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Heurter l’agrès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0,50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Heurter le tapis avec les pieds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Mouvement non caractéristique (élément avec impulsion 2 pieds ou cuisses)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 rythme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  <a:r>
              <a:rPr lang="fr-FR" altLang="fr-FR" sz="2800" cap="none" dirty="0">
                <a:solidFill>
                  <a:schemeClr val="bg1"/>
                </a:solidFill>
              </a:rPr>
              <a:t> (</a:t>
            </a:r>
            <a:r>
              <a:rPr lang="fr-FR" altLang="fr-FR" sz="2800" i="1" cap="none" dirty="0">
                <a:solidFill>
                  <a:schemeClr val="bg1"/>
                </a:solidFill>
              </a:rPr>
              <a:t>Aménagement FSCF)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7685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11895"/>
              </p:ext>
            </p:extLst>
          </p:nvPr>
        </p:nvGraphicFramePr>
        <p:xfrm>
          <a:off x="448469" y="1419359"/>
          <a:ext cx="9791700" cy="4809004"/>
        </p:xfrm>
        <a:graphic>
          <a:graphicData uri="http://schemas.openxmlformats.org/drawingml/2006/table">
            <a:tbl>
              <a:tblPr/>
              <a:tblGrid>
                <a:gridCol w="727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0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r>
                        <a:rPr kumimoji="0" lang="fr-FR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fr-FR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S’il n’y a pas de chute la déduction maximum pour l’exécution ne peut pas dépasser 0,80 pt par élément</a:t>
                      </a:r>
                      <a:endParaRPr kumimoji="0" lang="fr-FR" sz="3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Hauteur insuffisante des éléments avec envol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Sous rotation pour les éléments avec envol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Extension insuffisante dans les bascules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 intermédiaire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 à vide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Angles à la fin des éléments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des : 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Elans en Av &amp; Ar sous l’horizontale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Prises d ’élans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Fermeture excessive de l’angle du bassin dans le fouetté (sortie)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783372"/>
                  </a:ext>
                </a:extLst>
              </a:tr>
            </a:tbl>
          </a:graphicData>
        </a:graphic>
      </p:graphicFrame>
      <p:cxnSp>
        <p:nvCxnSpPr>
          <p:cNvPr id="8" name="Connecteur droit 7"/>
          <p:cNvCxnSpPr>
            <a:cxnSpLocks/>
          </p:cNvCxnSpPr>
          <p:nvPr/>
        </p:nvCxnSpPr>
        <p:spPr>
          <a:xfrm>
            <a:off x="2572544" y="5013017"/>
            <a:ext cx="554355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cxnSpLocks/>
          </p:cNvCxnSpPr>
          <p:nvPr/>
        </p:nvCxnSpPr>
        <p:spPr>
          <a:xfrm>
            <a:off x="468313" y="4217321"/>
            <a:ext cx="9334500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2">
            <a:extLst>
              <a:ext uri="{FF2B5EF4-FFF2-40B4-BE49-F238E27FC236}">
                <a16:creationId xmlns:a16="http://schemas.microsoft.com/office/drawing/2014/main" id="{C5B9DBF0-2DED-6A98-895D-6E3586C064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Déductions spécifiques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Espace réservé du contenu 3"/>
          <p:cNvSpPr txBox="1">
            <a:spLocks/>
          </p:cNvSpPr>
          <p:nvPr/>
        </p:nvSpPr>
        <p:spPr bwMode="auto">
          <a:xfrm>
            <a:off x="468313" y="1530350"/>
            <a:ext cx="97917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Elan à vide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: élan avant ou arrière sans exécuter d’élément contenu dans le tableau des difficultés, suivi d’un élan dans l’autre direction.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endParaRPr lang="fr-FR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Elan intermédiaire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 reprise d’élan de l’appui facial et/ou grand élan qui n’est pas nécessaire à l’exécution de l’élément suivant. Une seule fois la pénalité par élément.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F25A79F-3F4A-2428-85EA-38EBB743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Déductions pour la composition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</p:txBody>
      </p:sp>
      <p:graphicFrame>
        <p:nvGraphicFramePr>
          <p:cNvPr id="5" name="Group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741671"/>
              </p:ext>
            </p:extLst>
          </p:nvPr>
        </p:nvGraphicFramePr>
        <p:xfrm>
          <a:off x="469900" y="1735138"/>
          <a:ext cx="9791701" cy="2437659"/>
        </p:xfrm>
        <a:graphic>
          <a:graphicData uri="http://schemas.openxmlformats.org/drawingml/2006/table">
            <a:tbl>
              <a:tblPr/>
              <a:tblGrid>
                <a:gridCol w="694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ou +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2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Sauter de BI à BS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Suspension BS poser les pieds sur BI, saisir BI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de 2 éléments identiques liés directement avant la sortie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81E642D1-723F-66D1-6A1E-ADE1238D3B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3200" cap="none" dirty="0">
                <a:solidFill>
                  <a:schemeClr val="bg1"/>
                </a:solidFill>
              </a:rPr>
              <a:t>Valeur de liaison FSCF</a:t>
            </a:r>
            <a:endParaRPr lang="fr-FR" sz="36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81909"/>
              </p:ext>
            </p:extLst>
          </p:nvPr>
        </p:nvGraphicFramePr>
        <p:xfrm>
          <a:off x="468313" y="1633538"/>
          <a:ext cx="9772650" cy="3096918"/>
        </p:xfrm>
        <a:graphic>
          <a:graphicData uri="http://schemas.openxmlformats.org/drawingml/2006/table">
            <a:tbl>
              <a:tblPr/>
              <a:tblGrid>
                <a:gridCol w="399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(grand tour) + sortie B (1)</a:t>
                      </a: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+ sortie C (</a:t>
                      </a:r>
                      <a:r>
                        <a:rPr kumimoji="0" lang="fr-F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Bonus Sortie 0,20 pt en plus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8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+ sortie B (2)</a:t>
                      </a: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18046"/>
                  </a:ext>
                </a:extLst>
              </a:tr>
              <a:tr h="872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(grand tour) + sortie C (</a:t>
                      </a:r>
                      <a:r>
                        <a:rPr kumimoji="0" lang="fr-FR" sz="24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 0,20 pt en plus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(3)</a:t>
                      </a:r>
                    </a:p>
                  </a:txBody>
                  <a:tcPr marL="106886" marR="106886" marT="50419" marB="504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97730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B0A034A2-8BD3-11EE-15F1-41C392E3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400C3265-27BE-4634-92EE-CA861099A81E}"/>
              </a:ext>
            </a:extLst>
          </p:cNvPr>
          <p:cNvSpPr txBox="1">
            <a:spLocks/>
          </p:cNvSpPr>
          <p:nvPr/>
        </p:nvSpPr>
        <p:spPr bwMode="auto">
          <a:xfrm>
            <a:off x="1782147" y="4971756"/>
            <a:ext cx="8477866" cy="182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457200" indent="-457200">
              <a:lnSpc>
                <a:spcPct val="90000"/>
              </a:lnSpc>
              <a:spcBef>
                <a:spcPts val="913"/>
              </a:spcBef>
              <a:buAutoNum type="arabicParenBoth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Soleil + échappe ½ tendue</a:t>
            </a:r>
          </a:p>
          <a:p>
            <a:pPr marL="457200" indent="-457200">
              <a:lnSpc>
                <a:spcPct val="90000"/>
              </a:lnSpc>
              <a:spcBef>
                <a:spcPts val="913"/>
              </a:spcBef>
              <a:buAutoNum type="arabicParenBoth"/>
            </a:pP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Passe-filée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à l’ATR + échappe ½ tendue</a:t>
            </a:r>
          </a:p>
          <a:p>
            <a:pPr marL="457200" indent="-457200">
              <a:lnSpc>
                <a:spcPct val="90000"/>
              </a:lnSpc>
              <a:spcBef>
                <a:spcPts val="913"/>
              </a:spcBef>
              <a:buAutoNum type="arabicParenBoth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Soleil + échappe double vrille</a:t>
            </a:r>
          </a:p>
          <a:p>
            <a:pPr marL="457200" indent="-457200">
              <a:lnSpc>
                <a:spcPct val="90000"/>
              </a:lnSpc>
              <a:spcBef>
                <a:spcPts val="913"/>
              </a:spcBef>
              <a:buAutoNum type="arabicParenBoth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Soleil valse + échappe double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carpé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3200" cap="none" dirty="0">
                <a:solidFill>
                  <a:schemeClr val="bg1"/>
                </a:solidFill>
              </a:rPr>
              <a:t>Valeur de liaison FIG</a:t>
            </a:r>
            <a:endParaRPr lang="fr-FR" sz="36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aphicFrame>
        <p:nvGraphicFramePr>
          <p:cNvPr id="5" name="Group 32"/>
          <p:cNvGraphicFramePr>
            <a:graphicFrameLocks noGrp="1"/>
          </p:cNvGraphicFramePr>
          <p:nvPr>
            <p:extLst/>
          </p:nvPr>
        </p:nvGraphicFramePr>
        <p:xfrm>
          <a:off x="468313" y="1633538"/>
          <a:ext cx="9772650" cy="3096918"/>
        </p:xfrm>
        <a:graphic>
          <a:graphicData uri="http://schemas.openxmlformats.org/drawingml/2006/table">
            <a:tbl>
              <a:tblPr/>
              <a:tblGrid>
                <a:gridCol w="344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11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+ D (ou plus) 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(envol à la même barre ou de BI à BS) + C ou plus (</a:t>
                      </a:r>
                      <a:r>
                        <a:rPr kumimoji="0" lang="fr-FR" sz="2400" b="1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 BS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doit être exécutée dans cet ordre).</a:t>
                      </a: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4292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+ E (Dont un avec envol)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 + D (Tous les deux avec envol)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9263" y="4972050"/>
            <a:ext cx="9861550" cy="41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325438" indent="-325438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Remarque : les éléments C/D doivent avoir un envol ou au minimum un ½ tour (180°)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B0A034A2-8BD3-11EE-15F1-41C392E368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31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Sortie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81923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9350" y="520700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8313" y="1398588"/>
            <a:ext cx="9791700" cy="458345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ts val="913"/>
              </a:spcBef>
            </a:pPr>
            <a:r>
              <a:rPr lang="fr-FR" b="1" u="sng" dirty="0"/>
              <a:t>a) Pas de tentative de sortie du tout 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Pas de VD- 7 éléments seulement sont comptés (Jury D)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0,50 pas de sortie (Jury E)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1,00 Pt de chute (Jury E). Si la gymnaste remonte sur la barre pour exécuter la sortie, on applique la déduction pour chute (pas de pénalité « pas de sortie »).</a:t>
            </a:r>
          </a:p>
          <a:p>
            <a:pPr>
              <a:spcBef>
                <a:spcPts val="913"/>
              </a:spcBef>
            </a:pPr>
            <a:endParaRPr lang="fr-FR" dirty="0"/>
          </a:p>
          <a:p>
            <a:pPr>
              <a:spcBef>
                <a:spcPts val="913"/>
              </a:spcBef>
            </a:pPr>
            <a:r>
              <a:rPr lang="fr-FR" b="1" u="sng" dirty="0"/>
              <a:t>b) Si la sortie est commencée    </a:t>
            </a:r>
            <a:r>
              <a:rPr lang="fr-FR" dirty="0"/>
              <a:t>ex 1:                    avec début de salto (sans réception sur les pieds)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Pas de VD- 7 éléments seulement sont comptés (Jury D)</a:t>
            </a:r>
          </a:p>
          <a:p>
            <a:pPr>
              <a:spcBef>
                <a:spcPts val="913"/>
              </a:spcBef>
              <a:buFont typeface="Arial" charset="0"/>
              <a:buChar char="•"/>
            </a:pPr>
            <a:r>
              <a:rPr lang="fr-FR" dirty="0"/>
              <a:t>Chute 1,00 Pt (Jury E)</a:t>
            </a:r>
          </a:p>
          <a:p>
            <a:pPr>
              <a:spcBef>
                <a:spcPts val="913"/>
              </a:spcBef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942556"/>
            <a:ext cx="75723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65539" name="Imag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6100" y="1770063"/>
            <a:ext cx="9680575" cy="41187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lIns="104287" tIns="52144" rIns="104287" bIns="52144">
            <a:spAutoFit/>
          </a:bodyPr>
          <a:lstStyle/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Le jugement de l’exercice commence avec l’appel sur le tremplin ou le tapis. 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700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fr-FR" sz="2700" dirty="0">
                <a:cs typeface="Times New Roman" pitchFamily="18" charset="0"/>
              </a:rPr>
              <a:t>Tout support supplémentaire  placé sous le tremplin (ex. planchette) n’est pas autorisé.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700" dirty="0">
                <a:cs typeface="Times New Roman" pitchFamily="18" charset="0"/>
              </a:rPr>
              <a:t>Hauteur des Barres : BI :1,75 m et BS : 2,55 m</a:t>
            </a: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alt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 possible de </a:t>
            </a:r>
            <a:r>
              <a:rPr lang="fr-FR" alt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 les deux barres </a:t>
            </a:r>
            <a:r>
              <a:rPr lang="fr-FR" altLang="fr-F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avis du responsable de juges avant le début de la compétition</a:t>
            </a:r>
            <a:endParaRPr lang="fr-FR" sz="2700" dirty="0"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27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Technique: reconnaissance des éléments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8313" y="1427163"/>
            <a:ext cx="4857749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8.4.1		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Prises d’élans à l’ATR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L’ATR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est considéré comme réalisé quand toutes les parties du corps sont  à la verticale.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D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élément terminé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 typeface="Courier New" pitchFamily="49" charset="0"/>
              <a:buChar char="o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dans les 10° par rapport à la verticale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 VD attribuée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o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˃ 10°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 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˃ 10° - 30°	pas de déduction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˃ 30° - 45°	- 0.10 pt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˃ 45°		-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0,30 pt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endParaRPr lang="fr-FR" sz="1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5275" y="1636713"/>
            <a:ext cx="24352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1650" y="1636713"/>
            <a:ext cx="2341563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878888" y="2987675"/>
            <a:ext cx="1535112" cy="3515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PAS DE VD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8213" y="4019550"/>
            <a:ext cx="34512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7324725" y="5953125"/>
            <a:ext cx="1681163" cy="3515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PAS DE VD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8542338" y="4090988"/>
            <a:ext cx="733425" cy="428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8591550" y="5286375"/>
            <a:ext cx="733425" cy="4286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0.30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E4FCB80F-7632-1DCE-E588-7681028795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2" y="1414463"/>
            <a:ext cx="562927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spcBef>
                <a:spcPts val="0"/>
              </a:spcBef>
              <a:spcAft>
                <a:spcPct val="50000"/>
              </a:spcAft>
            </a:pP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0525" indent="-390525">
              <a:spcBef>
                <a:spcPts val="0"/>
              </a:spcBef>
              <a:spcAft>
                <a:spcPct val="50000"/>
              </a:spcAft>
            </a:pPr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D : Si l’ATR se termine dans les 10° de chaque côté de la verticale la VD sera attribuée.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&gt; 10° avant la verticale – Pas de VD 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&gt; 10° après la verticale – VD inférieure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  <a:buFontTx/>
              <a:buChar char="-"/>
            </a:pPr>
            <a:r>
              <a:rPr lang="fr-FR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Pas de dévaluation pour  le soleil et la lune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Jury E :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 De 0° - 30°		Pas de pénalité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		- 0.10 pt (aménagement FSCF)</a:t>
            </a:r>
          </a:p>
          <a:p>
            <a:pPr marL="390525" indent="-390525">
              <a:lnSpc>
                <a:spcPct val="90000"/>
              </a:lnSpc>
              <a:spcBef>
                <a:spcPts val="913"/>
              </a:spcBef>
            </a:pPr>
            <a:r>
              <a:rPr lang="fr-FR" sz="1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90°			- 0.50 pt (aménagement FSCF)</a:t>
            </a:r>
          </a:p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61A0C43-7DB0-2E49-5045-F03F3166A9A8}"/>
              </a:ext>
            </a:extLst>
          </p:cNvPr>
          <p:cNvGrpSpPr/>
          <p:nvPr/>
        </p:nvGrpSpPr>
        <p:grpSpPr>
          <a:xfrm>
            <a:off x="293688" y="1557338"/>
            <a:ext cx="10101262" cy="5332412"/>
            <a:chOff x="293688" y="1557338"/>
            <a:chExt cx="10101262" cy="5332412"/>
          </a:xfrm>
        </p:grpSpPr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293688" y="1557338"/>
              <a:ext cx="10101262" cy="5241925"/>
            </a:xfrm>
            <a:prstGeom prst="rect">
              <a:avLst/>
            </a:prstGeom>
          </p:spPr>
          <p:txBody>
            <a:bodyPr lIns="104287" tIns="52144" rIns="104287" bIns="52144"/>
            <a:lstStyle>
              <a:lvl1pPr marL="334566" indent="-334566" algn="l" defTabSz="446089" rtl="0" eaLnBrk="1" latinLnBrk="0" hangingPunct="1">
                <a:spcBef>
                  <a:spcPct val="20000"/>
                </a:spcBef>
                <a:buFont typeface="Arial"/>
                <a:buChar char="•"/>
                <a:defRPr sz="308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4894" indent="-278806" algn="l" defTabSz="446089" rtl="0" eaLnBrk="1" latinLnBrk="0" hangingPunct="1">
                <a:spcBef>
                  <a:spcPct val="20000"/>
                </a:spcBef>
                <a:buFont typeface="Arial"/>
                <a:buChar char="–"/>
                <a:defRPr sz="273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15223" indent="-223044" algn="l" defTabSz="446089" rtl="0" eaLnBrk="1" latinLnBrk="0" hangingPunct="1">
                <a:spcBef>
                  <a:spcPct val="20000"/>
                </a:spcBef>
                <a:buFont typeface="Arial"/>
                <a:buChar char="•"/>
                <a:defRPr sz="231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1311" indent="-223044" algn="l" defTabSz="446089" rtl="0" eaLnBrk="1" latinLnBrk="0" hangingPunct="1">
                <a:spcBef>
                  <a:spcPct val="20000"/>
                </a:spcBef>
                <a:buFont typeface="Arial"/>
                <a:buChar char="–"/>
                <a:defRPr sz="1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07401" indent="-223044" algn="l" defTabSz="446089" rtl="0" eaLnBrk="1" latinLnBrk="0" hangingPunct="1">
                <a:spcBef>
                  <a:spcPct val="20000"/>
                </a:spcBef>
                <a:buFont typeface="Arial"/>
                <a:buChar char="»"/>
                <a:defRPr sz="1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53489" indent="-223044" algn="l" defTabSz="446089" rtl="0" eaLnBrk="1" latinLnBrk="0" hangingPunct="1">
                <a:spcBef>
                  <a:spcPct val="20000"/>
                </a:spcBef>
                <a:buFont typeface="Arial"/>
                <a:buChar char="•"/>
                <a:defRPr sz="1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579" indent="-223044" algn="l" defTabSz="446089" rtl="0" eaLnBrk="1" latinLnBrk="0" hangingPunct="1">
                <a:spcBef>
                  <a:spcPct val="20000"/>
                </a:spcBef>
                <a:buFont typeface="Arial"/>
                <a:buChar char="•"/>
                <a:defRPr sz="1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45668" indent="-223044" algn="l" defTabSz="446089" rtl="0" eaLnBrk="1" latinLnBrk="0" hangingPunct="1">
                <a:spcBef>
                  <a:spcPct val="20000"/>
                </a:spcBef>
                <a:buFont typeface="Arial"/>
                <a:buChar char="•"/>
                <a:defRPr sz="1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91757" indent="-223044" algn="l" defTabSz="446089" rtl="0" eaLnBrk="1" latinLnBrk="0" hangingPunct="1">
                <a:spcBef>
                  <a:spcPct val="20000"/>
                </a:spcBef>
                <a:buFont typeface="Arial"/>
                <a:buChar char="•"/>
                <a:defRPr sz="1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0638" lvl="1" indent="-20638" fontAlgn="auto">
                <a:spcAft>
                  <a:spcPts val="0"/>
                </a:spcAft>
                <a:buFont typeface="Arial"/>
                <a:buNone/>
                <a:tabLst>
                  <a:tab pos="100013" algn="l"/>
                </a:tabLst>
                <a:defRPr/>
              </a:pPr>
              <a:endParaRPr lang="fr-FR" altLang="fr-FR" sz="2400" dirty="0">
                <a:cs typeface="Arial" charset="0"/>
              </a:endParaRPr>
            </a:p>
            <a:p>
              <a:pPr lvl="1" indent="-745944" fontAlgn="auto">
                <a:spcAft>
                  <a:spcPts val="0"/>
                </a:spcAft>
                <a:buFont typeface="Arial"/>
                <a:buNone/>
                <a:tabLst>
                  <a:tab pos="101390" algn="l"/>
                </a:tabLst>
                <a:defRPr/>
              </a:pPr>
              <a:r>
                <a:rPr lang="fr-FR" altLang="fr-FR" sz="2400" dirty="0">
                  <a:cs typeface="Arial" charset="0"/>
                </a:rPr>
                <a:t>		</a:t>
              </a:r>
            </a:p>
            <a:p>
              <a:pPr lvl="1" indent="-745944" fontAlgn="auto">
                <a:spcAft>
                  <a:spcPts val="0"/>
                </a:spcAft>
                <a:buFont typeface="Arial"/>
                <a:buNone/>
                <a:tabLst>
                  <a:tab pos="101390" algn="l"/>
                </a:tabLst>
                <a:defRPr/>
              </a:pPr>
              <a:endParaRPr lang="fr-FR" altLang="fr-FR" sz="2700" dirty="0">
                <a:cs typeface="Arial" charset="0"/>
              </a:endParaRPr>
            </a:p>
            <a:p>
              <a:pPr lvl="1" indent="-745944" fontAlgn="auto">
                <a:spcAft>
                  <a:spcPts val="0"/>
                </a:spcAft>
                <a:buFont typeface="Arial"/>
                <a:buNone/>
                <a:tabLst>
                  <a:tab pos="101390" algn="l"/>
                </a:tabLst>
                <a:defRPr/>
              </a:pPr>
              <a:endParaRPr lang="fr-FR" altLang="fr-FR" sz="2700" dirty="0">
                <a:cs typeface="Arial" charset="0"/>
              </a:endParaRPr>
            </a:p>
            <a:p>
              <a:pPr lvl="1" indent="-745944" fontAlgn="auto">
                <a:spcAft>
                  <a:spcPts val="0"/>
                </a:spcAft>
                <a:buFont typeface="Arial"/>
                <a:buNone/>
                <a:tabLst>
                  <a:tab pos="101390" algn="l"/>
                </a:tabLst>
                <a:defRPr/>
              </a:pPr>
              <a:endParaRPr lang="fr-FR" altLang="fr-FR" sz="2100" u="sng" dirty="0">
                <a:cs typeface="Arial" charset="0"/>
              </a:endParaRPr>
            </a:p>
          </p:txBody>
        </p:sp>
        <p:sp>
          <p:nvSpPr>
            <p:cNvPr id="8" name="Line 19"/>
            <p:cNvSpPr>
              <a:spLocks noChangeShapeType="1"/>
            </p:cNvSpPr>
            <p:nvPr/>
          </p:nvSpPr>
          <p:spPr bwMode="auto">
            <a:xfrm flipH="1" flipV="1">
              <a:off x="6869113" y="3524250"/>
              <a:ext cx="663575" cy="2878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endParaRPr lang="fr-FR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7532688" y="3535363"/>
              <a:ext cx="0" cy="2867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endParaRPr lang="fr-FR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 flipV="1">
              <a:off x="7532688" y="3535363"/>
              <a:ext cx="600075" cy="28670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endParaRPr lang="fr-FR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 flipV="1">
              <a:off x="7532688" y="3624263"/>
              <a:ext cx="1516062" cy="277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endParaRPr lang="fr-FR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7507288" y="6402388"/>
              <a:ext cx="26939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104287" tIns="52144" rIns="104287" bIns="52144"/>
            <a:lstStyle/>
            <a:p>
              <a:endParaRPr lang="fr-FR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5747544" y="3749675"/>
              <a:ext cx="1579563" cy="4286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Pas de VD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7856538" y="5257800"/>
              <a:ext cx="2370137" cy="41308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r>
                <a:rPr lang="fr-FR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 VD Inférieure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9021763" y="4495800"/>
              <a:ext cx="700087" cy="352425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r>
                <a:rPr lang="fr-FR" sz="1600" b="1">
                  <a:latin typeface="Arial" panose="020B0604020202020204" pitchFamily="34" charset="0"/>
                  <a:cs typeface="Arial" panose="020B0604020202020204" pitchFamily="34" charset="0"/>
                </a:rPr>
                <a:t>0.10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9686925" y="6538913"/>
              <a:ext cx="609600" cy="350837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104287" tIns="52144" rIns="104287" bIns="52144">
              <a:spAutoFit/>
            </a:bodyPr>
            <a:lstStyle/>
            <a:p>
              <a:r>
                <a:rPr lang="fr-FR" sz="1600" b="1">
                  <a:latin typeface="Arial" panose="020B0604020202020204" pitchFamily="34" charset="0"/>
                  <a:cs typeface="Arial" panose="020B0604020202020204" pitchFamily="34" charset="0"/>
                </a:rPr>
                <a:t>0.50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6434138" y="3217863"/>
              <a:ext cx="6731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latin typeface="Franklin Gothic Book" pitchFamily="34" charset="0"/>
                </a:rPr>
                <a:t>10°</a:t>
              </a: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7785100" y="3138488"/>
              <a:ext cx="6731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latin typeface="Franklin Gothic Book" pitchFamily="34" charset="0"/>
                </a:rPr>
                <a:t>10°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8794750" y="3297238"/>
              <a:ext cx="674688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>
                  <a:latin typeface="Franklin Gothic Book" pitchFamily="34" charset="0"/>
                </a:rPr>
                <a:t>30</a:t>
              </a:r>
            </a:p>
          </p:txBody>
        </p:sp>
      </p:grpSp>
      <p:graphicFrame>
        <p:nvGraphicFramePr>
          <p:cNvPr id="20" name="Tableau 20"/>
          <p:cNvGraphicFramePr>
            <a:graphicFrameLocks noGrp="1"/>
          </p:cNvGraphicFramePr>
          <p:nvPr/>
        </p:nvGraphicFramePr>
        <p:xfrm>
          <a:off x="10055225" y="5970588"/>
          <a:ext cx="510348" cy="420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167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2">
            <a:extLst>
              <a:ext uri="{FF2B5EF4-FFF2-40B4-BE49-F238E27FC236}">
                <a16:creationId xmlns:a16="http://schemas.microsoft.com/office/drawing/2014/main" id="{F6293A0B-D2D0-AFA6-11E5-3972CC64A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id="{C2E9D4FC-ECB2-4726-8BBF-6703ABBDC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4" y="1414463"/>
            <a:ext cx="7733294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390525" indent="-390525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8.4.2		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Éléments circulaires à l’ATR sans tours (ex. </a:t>
            </a:r>
            <a:r>
              <a:rPr lang="fr-FR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passe-filée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) et</a:t>
            </a:r>
          </a:p>
          <a:p>
            <a:pPr marL="390525" indent="-390525">
              <a:spcBef>
                <a:spcPts val="0"/>
              </a:spcBef>
              <a:spcAft>
                <a:spcPct val="50000"/>
              </a:spcAft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Eléments avec envol de BS à l’ATR BI (ex. retrait)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8313" y="1423988"/>
            <a:ext cx="6184414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0550" indent="-300550"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- Jury D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Si élément terminé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Dans les 10° de la verticale (de chaque</a:t>
            </a:r>
          </a:p>
          <a:p>
            <a:pPr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côté) : VD attribuée </a:t>
            </a:r>
          </a:p>
          <a:p>
            <a:pPr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- Jury E :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- &gt; 10° - 30°	Pas de pénalité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30° - 90°	- 0,10 pt (aménagement)</a:t>
            </a:r>
          </a:p>
          <a:p>
            <a:pPr marL="300550" indent="-300550" defTabSz="521437" fontAlgn="auto">
              <a:lnSpc>
                <a:spcPct val="9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˃ 90°		- 0.50 pt (aménagement)</a:t>
            </a:r>
          </a:p>
          <a:p>
            <a:pPr marL="391077" indent="-391077"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975" y="2254511"/>
            <a:ext cx="5394325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6110288" y="2367224"/>
            <a:ext cx="2085975" cy="3825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1 VD Inférieure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6804025" y="2810136"/>
            <a:ext cx="700088" cy="350838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0.10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005638" y="4851661"/>
            <a:ext cx="609600" cy="3524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lIns="104287" tIns="52144" rIns="104287" bIns="52144">
            <a:spAutoFit/>
          </a:bodyPr>
          <a:lstStyle/>
          <a:p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177F88F6-3C4E-F7BA-B585-3D8FEA6F0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045FAE4-B820-4E2F-99D5-35F60E30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23988"/>
            <a:ext cx="97520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lnSpc>
                <a:spcPct val="80000"/>
              </a:lnSpc>
              <a:spcBef>
                <a:spcPct val="50000"/>
              </a:spcBef>
              <a:spcAft>
                <a:spcPct val="50000"/>
              </a:spcAft>
              <a:defRPr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8.4.3		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Éléments circulaires à l’ATR avec rotation à l’ATR (ex. </a:t>
            </a:r>
            <a:r>
              <a:rPr lang="fr-FR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passe-filée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1/1tr) et</a:t>
            </a:r>
          </a:p>
          <a:p>
            <a:pPr defTabSz="521437" fontAlgn="auto">
              <a:spcBef>
                <a:spcPts val="0"/>
              </a:spcBef>
              <a:spcAft>
                <a:spcPct val="50000"/>
              </a:spcAft>
              <a:defRPr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Prises d’élan avec rotation à l’ATR</a:t>
            </a:r>
            <a:endParaRPr lang="fr-FR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Technique: reconnaissance des éléments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4973AEA-45DD-1F58-256E-8EB46B7C78B3}"/>
              </a:ext>
            </a:extLst>
          </p:cNvPr>
          <p:cNvGrpSpPr/>
          <p:nvPr/>
        </p:nvGrpSpPr>
        <p:grpSpPr>
          <a:xfrm>
            <a:off x="468313" y="1438275"/>
            <a:ext cx="9852025" cy="5599113"/>
            <a:chOff x="468313" y="1438275"/>
            <a:chExt cx="9852025" cy="5599113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68313" y="1438275"/>
              <a:ext cx="5103812" cy="559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4287" tIns="52144" rIns="104287" bIns="52144"/>
            <a:lstStyle/>
            <a:p>
              <a:pPr marL="391077" indent="-391077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8.4.4. Élans – éléments avec tours qui :</a:t>
              </a:r>
            </a:p>
            <a:p>
              <a:pPr marL="391077" indent="-391077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n’atteignent pas l’ATR</a:t>
              </a:r>
            </a:p>
            <a:p>
              <a:pPr marL="391077" indent="-391077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- ne passent pas par la verticale</a:t>
              </a:r>
            </a:p>
            <a:p>
              <a:pPr marL="391077" indent="-391077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continuent le mouvement après la rotation dans la direction opposée</a:t>
              </a:r>
            </a:p>
            <a:p>
              <a:pPr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Ex. grand tour pieds-mains ½ tr</a:t>
              </a:r>
            </a:p>
            <a:p>
              <a:pPr marL="391077" indent="-391077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Jury D :</a:t>
              </a:r>
            </a:p>
            <a:p>
              <a:pPr marL="300550" indent="-300550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- &lt; 10° de la verticale  </a:t>
              </a:r>
              <a:r>
                <a:rPr lang="fr-FR" sz="1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VD attribuée</a:t>
              </a:r>
            </a:p>
            <a:p>
              <a:pPr marL="300550" indent="-300550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- ˃ 10°  </a:t>
              </a:r>
              <a:r>
                <a:rPr lang="fr-FR" sz="1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 VD inférieure </a:t>
              </a: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à l’élément à l’ATR est attribuée</a:t>
              </a:r>
            </a:p>
            <a:p>
              <a:pPr marL="300550" indent="-300550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Jury E :</a:t>
              </a:r>
            </a:p>
            <a:p>
              <a:pPr marL="300550" indent="-300550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fr-FR" sz="1800" dirty="0">
                  <a:latin typeface="Arial" panose="020B0604020202020204" pitchFamily="34" charset="0"/>
                  <a:cs typeface="Arial" panose="020B0604020202020204" pitchFamily="34" charset="0"/>
                </a:rPr>
                <a:t>De 0° - 30°	Pas de pénalité</a:t>
              </a:r>
            </a:p>
            <a:p>
              <a:pPr marL="300550" indent="-300550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˃ 30° - 90°	- 0.10 pt (aménagement FSCF)</a:t>
              </a:r>
            </a:p>
            <a:p>
              <a:pPr marL="300550" indent="-300550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r>
                <a:rPr lang="fr-FR" sz="1800" dirty="0">
                  <a:solidFill>
                    <a:srgbClr val="FF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˃ 90°		- 0.50 pt (aménagement FSCF)</a:t>
              </a:r>
            </a:p>
            <a:p>
              <a:pPr marL="391077" indent="-391077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endParaRPr lang="fr-FR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91077" indent="-391077" defTabSz="521437" fontAlgn="auto">
                <a:lnSpc>
                  <a:spcPct val="90000"/>
                </a:lnSpc>
                <a:spcBef>
                  <a:spcPts val="912"/>
                </a:spcBef>
                <a:spcAft>
                  <a:spcPts val="0"/>
                </a:spcAft>
                <a:defRPr/>
              </a:pPr>
              <a:endParaRPr lang="fr-FR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6AF1FB17-B190-A50B-2078-B5C0A1FCB067}"/>
                </a:ext>
              </a:extLst>
            </p:cNvPr>
            <p:cNvGrpSpPr/>
            <p:nvPr/>
          </p:nvGrpSpPr>
          <p:grpSpPr>
            <a:xfrm>
              <a:off x="5764213" y="2246313"/>
              <a:ext cx="4556125" cy="3441700"/>
              <a:chOff x="5764213" y="2246313"/>
              <a:chExt cx="4556125" cy="3441700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64213" y="2246313"/>
                <a:ext cx="4556125" cy="344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18"/>
              <p:cNvSpPr txBox="1">
                <a:spLocks noChangeArrowheads="1"/>
              </p:cNvSpPr>
              <p:nvPr/>
            </p:nvSpPr>
            <p:spPr bwMode="auto">
              <a:xfrm>
                <a:off x="8812213" y="3276600"/>
                <a:ext cx="1501775" cy="32067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104287" tIns="52144" rIns="104287" bIns="52144">
                <a:spAutoFit/>
              </a:bodyPr>
              <a:lstStyle/>
              <a:p>
                <a:r>
                  <a:rPr lang="fr-FR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VD Inférieure</a:t>
                </a:r>
              </a:p>
            </p:txBody>
          </p:sp>
          <p:sp>
            <p:nvSpPr>
              <p:cNvPr id="10" name="Text Box 19"/>
              <p:cNvSpPr txBox="1">
                <a:spLocks noChangeArrowheads="1"/>
              </p:cNvSpPr>
              <p:nvPr/>
            </p:nvSpPr>
            <p:spPr bwMode="auto">
              <a:xfrm>
                <a:off x="9259888" y="2840038"/>
                <a:ext cx="608012" cy="320675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4287" tIns="52144" rIns="104287" bIns="52144">
                <a:spAutoFit/>
              </a:bodyPr>
              <a:lstStyle/>
              <a:p>
                <a:r>
                  <a:rPr lang="fr-FR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0.10</a:t>
                </a:r>
              </a:p>
            </p:txBody>
          </p:sp>
          <p:sp>
            <p:nvSpPr>
              <p:cNvPr id="11" name="Text Box 13"/>
              <p:cNvSpPr txBox="1">
                <a:spLocks noChangeArrowheads="1"/>
              </p:cNvSpPr>
              <p:nvPr/>
            </p:nvSpPr>
            <p:spPr bwMode="auto">
              <a:xfrm>
                <a:off x="9156700" y="4349750"/>
                <a:ext cx="711200" cy="320675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04287" tIns="52144" rIns="104287" bIns="52144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0,50</a:t>
                </a:r>
              </a:p>
            </p:txBody>
          </p:sp>
        </p:grpSp>
      </p:grpSp>
      <p:pic>
        <p:nvPicPr>
          <p:cNvPr id="4" name="Image 2">
            <a:extLst>
              <a:ext uri="{FF2B5EF4-FFF2-40B4-BE49-F238E27FC236}">
                <a16:creationId xmlns:a16="http://schemas.microsoft.com/office/drawing/2014/main" id="{9F3E1977-3232-0611-8CFF-984487ED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Eléments spéciaux (</a:t>
            </a:r>
            <a:r>
              <a:rPr lang="fr-FR" altLang="fr-FR" sz="2800" i="1" cap="none" dirty="0">
                <a:solidFill>
                  <a:schemeClr val="bg1"/>
                </a:solidFill>
              </a:rPr>
              <a:t>Aménagements FSCF)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F3E1977-3232-0611-8CFF-984487ED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5682B0-B90B-4133-85F0-0F0E4D066DA8}"/>
              </a:ext>
            </a:extLst>
          </p:cNvPr>
          <p:cNvSpPr/>
          <p:nvPr/>
        </p:nvSpPr>
        <p:spPr>
          <a:xfrm>
            <a:off x="1483567" y="1399161"/>
            <a:ext cx="8911062" cy="557603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12738" marR="0" lvl="0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fr-FR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Élement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2.202 (franchissement carpé ½ tr), utile pour l’EC 2</a:t>
            </a:r>
          </a:p>
          <a:p>
            <a:pPr marL="312738" marR="0" lvl="0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Il faut voir un bref passage d’envol</a:t>
            </a:r>
          </a:p>
          <a:p>
            <a:pPr marL="312738" indent="-312738" defTabSz="521437" fontAlgn="auto">
              <a:spcBef>
                <a:spcPts val="912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Précision : si les mains ne sont pas lâchées en même temps = 0,10 pt de précision et reconnaissance de l'élément. Pour valider le 2.202 et donc l'EC il faut que les 2 mains ne soient plus en contact avec la barre (même brièvement et non synchronisées) contrairement à ce qui écrit dans le Helpdesk.</a:t>
            </a:r>
            <a:endParaRPr lang="fr-FR" sz="1800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738" marR="0" lvl="0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738" marR="0" lvl="0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 ½ </a:t>
            </a:r>
            <a:r>
              <a:rPr kumimoji="0" lang="fr-FR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Kenmotsu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utile pour l’EC 4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738" marR="0" lvl="0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liaison directe après une lune</a:t>
            </a:r>
          </a:p>
          <a:p>
            <a:pPr marL="834175" marR="0" lvl="1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 le tour est commencé avant la verticale, pris en E (3.506)</a:t>
            </a:r>
          </a:p>
          <a:p>
            <a:pPr marL="834175" marR="0" lvl="1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 après, pris en C (3.306)</a:t>
            </a:r>
          </a:p>
          <a:p>
            <a:pPr marL="834175" marR="0" lvl="1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Plus les pénalités d’angle (éventuellement dévalué)</a:t>
            </a:r>
          </a:p>
          <a:p>
            <a:pPr marL="312738" marR="0" lvl="0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 après une prise d’élan à l’ATR</a:t>
            </a:r>
          </a:p>
          <a:p>
            <a:pPr marL="834175" marR="0" lvl="1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Pris en C (2.301)</a:t>
            </a:r>
          </a:p>
          <a:p>
            <a:pPr marL="834175" marR="0" lvl="1" indent="-312738" algn="l" defTabSz="521437" rtl="0" eaLnBrk="1" fontAlgn="auto" latinLnBrk="0" hangingPunct="1">
              <a:lnSpc>
                <a:spcPct val="100000"/>
              </a:lnSpc>
              <a:spcBef>
                <a:spcPts val="912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Plus les pénalités d’angle (éventuellement dévalué)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02E39E9-7834-4721-AA50-D794268EB4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6092" y="1518443"/>
            <a:ext cx="7048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F8B884B-6132-46EA-B91A-DCDF14129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365" y="3959359"/>
            <a:ext cx="870782" cy="93188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F51D5CF-C870-4F1C-84ED-D73AB9896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177" y="4974371"/>
            <a:ext cx="2941438" cy="16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Eléments spéciaux (</a:t>
            </a:r>
            <a:r>
              <a:rPr lang="fr-FR" altLang="fr-FR" sz="2800" i="1" cap="none" dirty="0">
                <a:solidFill>
                  <a:schemeClr val="bg1"/>
                </a:solidFill>
              </a:rPr>
              <a:t>Aménagements FSCF)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F3E1977-3232-0611-8CFF-984487ED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5682B0-B90B-4133-85F0-0F0E4D066DA8}"/>
              </a:ext>
            </a:extLst>
          </p:cNvPr>
          <p:cNvSpPr/>
          <p:nvPr/>
        </p:nvSpPr>
        <p:spPr>
          <a:xfrm>
            <a:off x="1483567" y="1399161"/>
            <a:ext cx="8911062" cy="137488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marL="312738" lvl="0" indent="-312738" defTabSz="521437" fontAlgn="auto">
              <a:spcBef>
                <a:spcPts val="912"/>
              </a:spcBef>
              <a:spcAft>
                <a:spcPts val="0"/>
              </a:spcAft>
              <a:defRPr/>
            </a:pPr>
            <a:r>
              <a:rPr lang="fr-FR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fr-FR" sz="2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fr-FR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Élement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2.303 (de l'appui facial BS, pirouette 1 tour à la suspension BS),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utile pour </a:t>
            </a:r>
            <a:r>
              <a:rPr kumimoji="0" lang="fr-FR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l’EC 4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fr-FR" sz="1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Caslavska</a:t>
            </a:r>
            <a:r>
              <a:rPr lang="fr-FR" sz="18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738" lvl="0" indent="-312738" defTabSz="521437" fontAlgn="auto">
              <a:spcBef>
                <a:spcPts val="912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valide uniquement l’EC4 (rotation de 360°). Il est considéré sans envol car il n’y a pas de franchissement de barre ou de salto.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166C658-035E-4013-8737-B2D90FC86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539" y="3339875"/>
            <a:ext cx="772712" cy="883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BE234C2-3183-4CBA-B37B-72D3E27BF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237" y="3033608"/>
            <a:ext cx="3496163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i="1" cap="none" dirty="0">
                <a:solidFill>
                  <a:schemeClr val="bg1"/>
                </a:solidFill>
              </a:rPr>
              <a:t>Précisions du briefing</a:t>
            </a:r>
            <a:endParaRPr lang="fr-FR" sz="2800" i="1" cap="none" dirty="0">
              <a:solidFill>
                <a:schemeClr val="tx1"/>
              </a:solidFill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9F3E1977-3232-0611-8CFF-984487EDE8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5682B0-B90B-4133-85F0-0F0E4D066DA8}"/>
              </a:ext>
            </a:extLst>
          </p:cNvPr>
          <p:cNvSpPr/>
          <p:nvPr/>
        </p:nvSpPr>
        <p:spPr>
          <a:xfrm>
            <a:off x="1483567" y="1399161"/>
            <a:ext cx="8911062" cy="4952787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fr-FR" dirty="0"/>
              <a:t>Sélection :</a:t>
            </a:r>
          </a:p>
          <a:p>
            <a:endParaRPr lang="fr-FR" dirty="0"/>
          </a:p>
          <a:p>
            <a:r>
              <a:rPr lang="fr-FR" b="1" dirty="0"/>
              <a:t>5) </a:t>
            </a:r>
            <a:r>
              <a:rPr lang="fr-FR" dirty="0"/>
              <a:t>Si un élément est chuté, l’éventuelle pénalité dans la prise d’élan avant cet élément est comptabilisée.</a:t>
            </a:r>
          </a:p>
          <a:p>
            <a:endParaRPr lang="fr-FR" dirty="0"/>
          </a:p>
          <a:p>
            <a:r>
              <a:rPr lang="fr-FR" b="1" dirty="0"/>
              <a:t>6) </a:t>
            </a:r>
            <a:r>
              <a:rPr lang="fr-FR" dirty="0"/>
              <a:t>Avant le tour facial AV, la montée à l’ATR n’est pas demandée.</a:t>
            </a:r>
          </a:p>
          <a:p>
            <a:endParaRPr lang="fr-FR" dirty="0"/>
          </a:p>
          <a:p>
            <a:r>
              <a:rPr lang="fr-FR" b="1" dirty="0"/>
              <a:t>7) </a:t>
            </a:r>
            <a:r>
              <a:rPr lang="fr-FR" dirty="0"/>
              <a:t>Pour qu’une prise palmaire soit comptabilisée, il faut que le corps parte en avant dans l’élément.</a:t>
            </a:r>
          </a:p>
          <a:p>
            <a:endParaRPr lang="fr-FR" dirty="0"/>
          </a:p>
          <a:p>
            <a:r>
              <a:rPr lang="fr-FR" b="1" dirty="0"/>
              <a:t>8) </a:t>
            </a:r>
            <a:r>
              <a:rPr lang="fr-FR" dirty="0"/>
              <a:t>Les élans circulaires AR ou AV en position </a:t>
            </a:r>
            <a:r>
              <a:rPr lang="fr-FR" dirty="0" err="1"/>
              <a:t>carpée</a:t>
            </a:r>
            <a:r>
              <a:rPr lang="fr-FR" dirty="0"/>
              <a:t> ou écartée doivent se terminer dans les 10° pour obtenir la VD et donc valider l’EC.</a:t>
            </a:r>
          </a:p>
          <a:p>
            <a:endParaRPr lang="fr-FR" dirty="0"/>
          </a:p>
          <a:p>
            <a:r>
              <a:rPr lang="fr-FR" b="1" dirty="0"/>
              <a:t>12) </a:t>
            </a:r>
            <a:r>
              <a:rPr lang="fr-FR" dirty="0"/>
              <a:t>Si l’entraîneur frôle la gymnaste pendant l’exécution il n’y a pas de pénalité.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66C38-ED23-43D7-8027-D3BF2A32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Nouvel élément code FIG 2025-2028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CC440D0-E419-46E6-B8C5-B80C6DB4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70" y="2690660"/>
            <a:ext cx="5296639" cy="218152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3EC3F8-BAC8-4F63-8BF4-3ACAC9E05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277" y="5368917"/>
            <a:ext cx="1067296" cy="79059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ACAEB1-213B-479B-AEFE-83AF083CD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2.306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37DECB2-6C8B-4C6A-A25D-194B3C357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999" y="2120966"/>
            <a:ext cx="6032796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>
                <a:latin typeface="Calibri" pitchFamily="34" charset="0"/>
              </a:rPr>
              <a:t>Tour d’appui libre BS à l’appui libre BI (</a:t>
            </a:r>
            <a:r>
              <a:rPr lang="fr-FR" sz="2400" b="1" dirty="0" err="1">
                <a:latin typeface="Calibri" pitchFamily="34" charset="0"/>
              </a:rPr>
              <a:t>Pedrick</a:t>
            </a:r>
            <a:r>
              <a:rPr lang="fr-FR" sz="2400" dirty="0">
                <a:latin typeface="Calibri" pitchFamily="34" charset="0"/>
              </a:rPr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B42C38-67E3-4498-BD20-56F776446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4232" y="5606692"/>
            <a:ext cx="413768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latin typeface="Calibri" pitchFamily="34" charset="0"/>
              </a:rPr>
              <a:t>C</a:t>
            </a: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0BD8668C-08B0-4610-82C1-2D83B7775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3039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66C38-ED23-43D7-8027-D3BF2A32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Nouvel élément code FIG 2025-2028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9D9EBDE-CF72-479E-B4D1-0FF2E3685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570" y="1575893"/>
            <a:ext cx="103565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b="1" dirty="0">
                <a:latin typeface="Calibri" pitchFamily="34" charset="0"/>
              </a:rPr>
              <a:t>4.401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7F3403B-70BC-41D8-9FAD-FAF4D61D0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66" y="2120966"/>
            <a:ext cx="4109184" cy="4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400" dirty="0" err="1">
                <a:latin typeface="Calibri" pitchFamily="34" charset="0"/>
              </a:rPr>
              <a:t>Stalder</a:t>
            </a:r>
            <a:r>
              <a:rPr lang="fr-FR" sz="2400" dirty="0">
                <a:latin typeface="Calibri" pitchFamily="34" charset="0"/>
              </a:rPr>
              <a:t> en AV à l’ATR aussi ½ tr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FC374C5-ADAE-47D4-8D70-3422F690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134" y="5606692"/>
            <a:ext cx="1067296" cy="4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alibri" pitchFamily="34" charset="0"/>
              </a:rPr>
              <a:t>C</a:t>
            </a:r>
            <a:r>
              <a:rPr lang="fr-FR" sz="2400" dirty="0">
                <a:latin typeface="Calibri" pitchFamily="34" charset="0"/>
              </a:rPr>
              <a:t> -&gt; </a:t>
            </a:r>
            <a:r>
              <a:rPr lang="fr-FR" sz="2400" dirty="0">
                <a:solidFill>
                  <a:srgbClr val="33CC33"/>
                </a:solidFill>
                <a:latin typeface="Calibri" pitchFamily="34" charset="0"/>
              </a:rPr>
              <a:t>D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31F8D52-4F99-49E1-B966-20D48A62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52" y="3021430"/>
            <a:ext cx="3953982" cy="20324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F23D8E-8515-46C0-BFF0-587EC8402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79" y="3021808"/>
            <a:ext cx="4109184" cy="203981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23E9B4-E516-4FC5-95AF-09D2BBCE3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129" y="5398095"/>
            <a:ext cx="1067296" cy="78156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B1D8BD8-FBFD-4466-AF83-798B0631F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686" y="5230017"/>
            <a:ext cx="1075700" cy="949641"/>
          </a:xfrm>
          <a:prstGeom prst="rect">
            <a:avLst/>
          </a:prstGeom>
        </p:spPr>
      </p:pic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C6EBD6A-474A-40D9-9E1C-58C6FC1A7103}"/>
              </a:ext>
            </a:extLst>
          </p:cNvPr>
          <p:cNvSpPr/>
          <p:nvPr/>
        </p:nvSpPr>
        <p:spPr>
          <a:xfrm rot="18900000">
            <a:off x="6088141" y="5536035"/>
            <a:ext cx="696913" cy="615950"/>
          </a:xfrm>
          <a:prstGeom prst="rightArrow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6" name="Image 2">
            <a:extLst>
              <a:ext uri="{FF2B5EF4-FFF2-40B4-BE49-F238E27FC236}">
                <a16:creationId xmlns:a16="http://schemas.microsoft.com/office/drawing/2014/main" id="{683285F1-34E6-45CA-88DD-D0A5340EC8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489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Entrée (</a:t>
            </a:r>
            <a:r>
              <a:rPr lang="fr-FR" altLang="fr-FR" sz="2800" i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FSCF)</a:t>
            </a:r>
            <a:endParaRPr lang="fr-FR" sz="2800" i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2" y="1398588"/>
            <a:ext cx="10075280" cy="4721955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r>
              <a:rPr lang="fr-FR" sz="2000" dirty="0">
                <a:cs typeface="Times New Roman" pitchFamily="18" charset="0"/>
              </a:rPr>
              <a:t>Si la gymnaste lors de son premier essai, touche le tremplin, les barres ou passe sous les barres :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Déduction de 1,00 pt.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Elle doit commencer son exercice. 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L’entrée ne recevra pas de valeur.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Le Jury D appliquera la déduction sur la Note Finale.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 2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 essai est autorisé pour l’entrée </a:t>
            </a:r>
            <a:r>
              <a:rPr lang="fr-FR" sz="2000" b="1" u="sng" dirty="0">
                <a:solidFill>
                  <a:srgbClr val="FF00FF"/>
                </a:solidFill>
                <a:cs typeface="Times New Roman" pitchFamily="18" charset="0"/>
              </a:rPr>
              <a:t>(Sans pénalité – aménagement FSCF)</a:t>
            </a:r>
            <a:r>
              <a:rPr lang="fr-FR" sz="2000" b="1" dirty="0">
                <a:cs typeface="Times New Roman" pitchFamily="18" charset="0"/>
              </a:rPr>
              <a:t> si</a:t>
            </a:r>
            <a:r>
              <a:rPr lang="fr-FR" sz="2000" dirty="0">
                <a:cs typeface="Times New Roman" pitchFamily="18" charset="0"/>
              </a:rPr>
              <a:t> la gymnaste n’a </a:t>
            </a:r>
            <a:r>
              <a:rPr lang="fr-FR" sz="2000" b="1" dirty="0">
                <a:cs typeface="Times New Roman" pitchFamily="18" charset="0"/>
              </a:rPr>
              <a:t>PAS</a:t>
            </a:r>
            <a:r>
              <a:rPr lang="fr-FR" sz="2000" dirty="0">
                <a:cs typeface="Times New Roman" pitchFamily="18" charset="0"/>
              </a:rPr>
              <a:t> touché le tremplin, les barres ou n’est pas passée sous les barres.</a:t>
            </a:r>
          </a:p>
          <a:p>
            <a:pPr marL="180975" indent="-180975">
              <a:buFont typeface="Arial" charset="0"/>
              <a:buChar char="•"/>
            </a:pPr>
            <a:r>
              <a:rPr lang="fr-FR" sz="2000" dirty="0">
                <a:cs typeface="Times New Roman" pitchFamily="18" charset="0"/>
              </a:rPr>
              <a:t>Un 3</a:t>
            </a:r>
            <a:r>
              <a:rPr lang="fr-FR" sz="2000" baseline="30000" dirty="0">
                <a:cs typeface="Times New Roman" pitchFamily="18" charset="0"/>
              </a:rPr>
              <a:t>ème</a:t>
            </a:r>
            <a:r>
              <a:rPr lang="fr-FR" sz="2000" dirty="0">
                <a:cs typeface="Times New Roman" pitchFamily="18" charset="0"/>
              </a:rPr>
              <a:t> essai n’est pas autorisé.</a:t>
            </a:r>
          </a:p>
          <a:p>
            <a:endParaRPr lang="fr-FR" sz="2000" dirty="0">
              <a:cs typeface="Times New Roman" pitchFamily="18" charset="0"/>
            </a:endParaRPr>
          </a:p>
          <a:p>
            <a:r>
              <a:rPr lang="fr-FR" sz="2000" dirty="0">
                <a:cs typeface="Times New Roman" pitchFamily="18" charset="0"/>
              </a:rPr>
              <a:t>Art 2.4 :</a:t>
            </a:r>
          </a:p>
          <a:p>
            <a:r>
              <a:rPr lang="fr-FR" sz="2000" dirty="0">
                <a:cs typeface="Times New Roman" pitchFamily="18" charset="0"/>
              </a:rPr>
              <a:t>La gymnaste passe sous BI pour exécuter l’entrée :  - 0,30 pt sur la note finale par le jury D</a:t>
            </a:r>
            <a:r>
              <a:rPr lang="fr-FR" sz="2000" dirty="0">
                <a:solidFill>
                  <a:srgbClr val="FF00FF"/>
                </a:solidFill>
                <a:cs typeface="Times New Roman" pitchFamily="18" charset="0"/>
              </a:rPr>
              <a:t> </a:t>
            </a:r>
            <a:r>
              <a:rPr lang="fr-FR" sz="2000" b="1" u="sng" dirty="0">
                <a:solidFill>
                  <a:srgbClr val="FF00FF"/>
                </a:solidFill>
                <a:cs typeface="Times New Roman" pitchFamily="18" charset="0"/>
              </a:rPr>
              <a:t>Pas d’application FSCF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88A1F57A-CADE-B89A-D7D6-E56E23DFD5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Temps de chute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8313" y="1543050"/>
            <a:ext cx="9791700" cy="5429841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Lors d’une chute de l’agrès, la gymnaste dispose d’une interruption de 30 secondes avant de remonter sur les barres pour poursuivre son exercice.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la gymnaste dépasse le temps alloué avant de recommencer, une déduction neutre de 0,30 Pt sera appliquée sur la note E (jury D).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chronométrage commence lorsque la gymnaste, après la chute, s’est relevée sur ses pieds. 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L’exercice commence officiellement lorsque les pieds quittent le sol.</a:t>
            </a:r>
          </a:p>
          <a:p>
            <a:pPr marL="358775" indent="-358775" defTabSz="521437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Si la gymnaste n’a pas recommencé son exercice dans les </a:t>
            </a:r>
            <a:r>
              <a:rPr lang="fr-F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60s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l’exercice est considéré comme terminé.</a:t>
            </a:r>
          </a:p>
          <a:p>
            <a:pPr marL="821987" indent="-293308" defTabSz="521437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194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F42365FA-DED5-6782-AE5C-134D5F3D0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Sortie</a:t>
            </a:r>
            <a:r>
              <a:rPr lang="fr-FR" altLang="fr-FR" sz="2800" cap="none" dirty="0">
                <a:solidFill>
                  <a:schemeClr val="bg1"/>
                </a:solidFill>
              </a:rPr>
              <a:t> (</a:t>
            </a:r>
            <a:r>
              <a:rPr lang="fr-FR" altLang="fr-FR" sz="2800" i="1" cap="none" dirty="0">
                <a:solidFill>
                  <a:schemeClr val="bg1"/>
                </a:solidFill>
              </a:rPr>
              <a:t>Aménagement FSCF)</a:t>
            </a:r>
            <a:endParaRPr lang="fr-FR" sz="2800" dirty="0"/>
          </a:p>
        </p:txBody>
      </p:sp>
      <p:pic>
        <p:nvPicPr>
          <p:cNvPr id="26626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0463" y="484188"/>
            <a:ext cx="11795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52475" y="2251444"/>
            <a:ext cx="9183687" cy="37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la réception, frôler/toucher le tapis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avec les mains ou une autre partie du corps mais sans tomber :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0,30 pt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(Rappel : appui sur le tapis avec 1 ou 2 mains : 1 pt)</a:t>
            </a:r>
          </a:p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  <a:defRPr/>
            </a:pP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Frôler le tapis </a:t>
            </a:r>
            <a:r>
              <a:rPr lang="fr-F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les pieds :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0,30 pt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 bonus de 0,20 pt sera accordé pour les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sorties de valeur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fr-FR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et +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(aménagement FSCF)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 exécutées sans chute</a:t>
            </a:r>
          </a:p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Valorisation de la Note D (</a:t>
            </a:r>
            <a:r>
              <a:rPr lang="fr-FR" altLang="fr-FR" sz="2800" i="1" cap="none" dirty="0">
                <a:solidFill>
                  <a:schemeClr val="bg1"/>
                </a:solidFill>
              </a:rPr>
              <a:t>Aménagement FSCF)</a:t>
            </a:r>
            <a:endParaRPr lang="fr-FR" sz="2800" i="1" cap="none" dirty="0">
              <a:solidFill>
                <a:schemeClr val="bg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5FE2AF57-6F71-3429-D496-E381EF73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DB72420-8E9F-419B-94EE-76425A94A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38753"/>
              </p:ext>
            </p:extLst>
          </p:nvPr>
        </p:nvGraphicFramePr>
        <p:xfrm>
          <a:off x="894200" y="1737362"/>
          <a:ext cx="9126878" cy="352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461">
                  <a:extLst>
                    <a:ext uri="{9D8B030D-6E8A-4147-A177-3AD203B41FA5}">
                      <a16:colId xmlns:a16="http://schemas.microsoft.com/office/drawing/2014/main" val="563925095"/>
                    </a:ext>
                  </a:extLst>
                </a:gridCol>
                <a:gridCol w="1628416">
                  <a:extLst>
                    <a:ext uri="{9D8B030D-6E8A-4147-A177-3AD203B41FA5}">
                      <a16:colId xmlns:a16="http://schemas.microsoft.com/office/drawing/2014/main" val="2519507006"/>
                    </a:ext>
                  </a:extLst>
                </a:gridCol>
                <a:gridCol w="1573610">
                  <a:extLst>
                    <a:ext uri="{9D8B030D-6E8A-4147-A177-3AD203B41FA5}">
                      <a16:colId xmlns:a16="http://schemas.microsoft.com/office/drawing/2014/main" val="3924748613"/>
                    </a:ext>
                  </a:extLst>
                </a:gridCol>
                <a:gridCol w="1616815">
                  <a:extLst>
                    <a:ext uri="{9D8B030D-6E8A-4147-A177-3AD203B41FA5}">
                      <a16:colId xmlns:a16="http://schemas.microsoft.com/office/drawing/2014/main" val="2649924807"/>
                    </a:ext>
                  </a:extLst>
                </a:gridCol>
                <a:gridCol w="1455576">
                  <a:extLst>
                    <a:ext uri="{9D8B030D-6E8A-4147-A177-3AD203B41FA5}">
                      <a16:colId xmlns:a16="http://schemas.microsoft.com/office/drawing/2014/main" val="1027163496"/>
                    </a:ext>
                  </a:extLst>
                </a:gridCol>
              </a:tblGrid>
              <a:tr h="56571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Valorisation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+ 0,30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+ 0,60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+ 0,90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+ 1,20 pt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14643"/>
                  </a:ext>
                </a:extLst>
              </a:tr>
              <a:tr h="62302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D comprise entre</a:t>
                      </a:r>
                    </a:p>
                  </a:txBody>
                  <a:tcPr marL="106886" marR="106886" marT="50419" marB="50419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330839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de saut</a:t>
                      </a:r>
                    </a:p>
                  </a:txBody>
                  <a:tcPr marL="106886" marR="106886" marT="50419" marB="50419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 et 3,40 </a:t>
                      </a:r>
                    </a:p>
                  </a:txBody>
                  <a:tcPr marL="106886" marR="106886" marT="50419" marB="50419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 et 3,90</a:t>
                      </a:r>
                    </a:p>
                  </a:txBody>
                  <a:tcPr marL="106886" marR="106886" marT="50419" marB="50419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+</a:t>
                      </a:r>
                    </a:p>
                  </a:txBody>
                  <a:tcPr marL="106886" marR="106886" marT="50419" marB="50419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923427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Barres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 et 2,10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2,20 et 2,70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 et 3,00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+</a:t>
                      </a:r>
                    </a:p>
                  </a:txBody>
                  <a:tcPr marL="106886" marR="106886" marT="50419" marB="50419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282355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Poutre</a:t>
                      </a:r>
                    </a:p>
                  </a:txBody>
                  <a:tcPr marL="106886" marR="106886" marT="50419" marB="5041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3,40</a:t>
                      </a:r>
                    </a:p>
                  </a:txBody>
                  <a:tcPr marL="106886" marR="106886" marT="50419" marB="5041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3,90</a:t>
                      </a:r>
                      <a:endParaRPr lang="fr-FR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4,40</a:t>
                      </a:r>
                    </a:p>
                  </a:txBody>
                  <a:tcPr marL="106886" marR="106886" marT="50419" marB="50419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017280"/>
                  </a:ext>
                </a:extLst>
              </a:tr>
              <a:tr h="584816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</a:t>
                      </a:r>
                    </a:p>
                  </a:txBody>
                  <a:tcPr marL="106886" marR="106886" marT="50419" marB="50419">
                    <a:solidFill>
                      <a:srgbClr val="A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 et 3,40</a:t>
                      </a:r>
                    </a:p>
                  </a:txBody>
                  <a:tcPr marL="106886" marR="106886" marT="50419" marB="50419">
                    <a:solidFill>
                      <a:srgbClr val="A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3,50</a:t>
                      </a:r>
                      <a:r>
                        <a:rPr lang="fr-FR" sz="2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3,90</a:t>
                      </a:r>
                      <a:endParaRPr lang="fr-FR" sz="2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rgbClr val="A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 et 4,40</a:t>
                      </a:r>
                    </a:p>
                  </a:txBody>
                  <a:tcPr marL="106886" marR="106886" marT="50419" marB="50419">
                    <a:solidFill>
                      <a:srgbClr val="AF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4,50 et +</a:t>
                      </a:r>
                    </a:p>
                  </a:txBody>
                  <a:tcPr marL="106886" marR="106886" marT="50419" marB="50419">
                    <a:solidFill>
                      <a:srgbClr val="AF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2045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B8A0D20-69CD-408B-99A6-20EEFDF04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589" y="5265361"/>
            <a:ext cx="9687361" cy="8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marL="457200" marR="0" lvl="0" indent="-45720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 paliers de valorisation ont évolué avec les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nouvelles liaisons FCSF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 l’exercice</a:t>
            </a:r>
            <a:r>
              <a:rPr lang="fr-FR" altLang="fr-FR" sz="2800" cap="none" dirty="0">
                <a:solidFill>
                  <a:schemeClr val="bg1"/>
                </a:solidFill>
              </a:rPr>
              <a:t> (</a:t>
            </a:r>
            <a:r>
              <a:rPr lang="fr-FR" altLang="fr-FR" sz="2800" i="1" cap="none" dirty="0">
                <a:solidFill>
                  <a:schemeClr val="bg1"/>
                </a:solidFill>
              </a:rPr>
              <a:t>Aménagement FSCF)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398588"/>
            <a:ext cx="9791700" cy="4685022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Après notification du jury D, le jury E additionnera la déduction pour exercice trop court aux autres déductions d’exécution :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755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2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500" i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i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altLang="fr-FR" sz="2400" i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gymnaste conservera toujours sa note D.</a:t>
            </a:r>
            <a:endParaRPr lang="fr-FR" sz="3200" i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063884"/>
              </p:ext>
            </p:extLst>
          </p:nvPr>
        </p:nvGraphicFramePr>
        <p:xfrm>
          <a:off x="428625" y="2273300"/>
          <a:ext cx="9872764" cy="314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5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3140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Junior-Senior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Benjamine-Minime-Cadette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56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éléments ou + reconnus 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460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5-6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éléments reconnus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- 8,00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d’éléments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- 10,00 Pts</a:t>
                      </a:r>
                    </a:p>
                  </a:txBody>
                  <a:tcPr marL="106886" marR="106886" marT="50419" marB="5041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 2">
            <a:extLst>
              <a:ext uri="{FF2B5EF4-FFF2-40B4-BE49-F238E27FC236}">
                <a16:creationId xmlns:a16="http://schemas.microsoft.com/office/drawing/2014/main" id="{2B0D1C90-C05F-CFD1-0250-E5A42CE421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Contenu de l’exercice  </a:t>
            </a:r>
            <a:endParaRPr lang="fr-FR" sz="3200" cap="none" dirty="0">
              <a:solidFill>
                <a:schemeClr val="tx1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313" y="1535113"/>
            <a:ext cx="9791700" cy="4241800"/>
          </a:xfrm>
          <a:prstGeom prst="rect">
            <a:avLst/>
          </a:prstGeom>
        </p:spPr>
        <p:txBody>
          <a:bodyPr lIns="104287" tIns="52144" rIns="104287" bIns="52144">
            <a:spAutoFit/>
          </a:bodyPr>
          <a:lstStyle/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Seuls 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3 éléments différents issus de la même « racine d’élément »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, seront comptés dans l’ordre chronologique pour la VD, EC et VL (sauf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bascules, grands tours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Av/Ar et </a:t>
            </a:r>
            <a:r>
              <a:rPr lang="fr-FR" alt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prises d’élan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à l’ATR).</a:t>
            </a: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racine d’élément est déterminée par le début de l’élément et la direction de la rotation (Av ou Ar).</a:t>
            </a: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Art 11.2 : </a:t>
            </a:r>
          </a:p>
          <a:p>
            <a:pPr marL="342900" indent="-34290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entrées et les sorties sont comptabilisées dans le nombre des racines.</a:t>
            </a:r>
          </a:p>
          <a:p>
            <a:pPr marL="342900" indent="-342900" defTabSz="521437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éléments sans VD ne sont pas comptabilisés dans le nombre des racines.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AC9E6BD0-F40C-5F95-1A47-A5354A29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 de l’exercice  </a:t>
            </a:r>
            <a:endParaRPr lang="fr-FR" sz="32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93688" y="1557338"/>
            <a:ext cx="10101262" cy="5241925"/>
          </a:xfrm>
          <a:prstGeom prst="rect">
            <a:avLst/>
          </a:prstGeom>
        </p:spPr>
        <p:txBody>
          <a:bodyPr lIns="104287" tIns="52144" rIns="104287" bIns="52144"/>
          <a:lstStyle>
            <a:lvl1pPr marL="334566" indent="-334566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3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4894" indent="-278806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27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5223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311" indent="-223044" algn="l" defTabSz="446089" rtl="0" eaLnBrk="1" latinLnBrk="0" hangingPunct="1">
              <a:spcBef>
                <a:spcPct val="20000"/>
              </a:spcBef>
              <a:buFont typeface="Arial"/>
              <a:buChar char="–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7401" indent="-223044" algn="l" defTabSz="446089" rtl="0" eaLnBrk="1" latinLnBrk="0" hangingPunct="1">
              <a:spcBef>
                <a:spcPct val="20000"/>
              </a:spcBef>
              <a:buFont typeface="Arial"/>
              <a:buChar char="»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5348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579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45668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91757" indent="-223044" algn="l" defTabSz="446089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38" lvl="1" indent="-20638" fontAlgn="auto">
              <a:spcAft>
                <a:spcPts val="0"/>
              </a:spcAft>
              <a:buFont typeface="Arial"/>
              <a:buNone/>
              <a:tabLst>
                <a:tab pos="100013" algn="l"/>
              </a:tabLst>
              <a:defRPr/>
            </a:pPr>
            <a:endParaRPr lang="fr-FR" altLang="fr-FR" sz="24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r>
              <a:rPr lang="fr-FR" altLang="fr-FR" sz="2400" dirty="0">
                <a:cs typeface="Arial" charset="0"/>
              </a:rPr>
              <a:t>		</a:t>
            </a: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700" dirty="0">
              <a:cs typeface="Arial" charset="0"/>
            </a:endParaRPr>
          </a:p>
          <a:p>
            <a:pPr lvl="1" indent="-745944" fontAlgn="auto">
              <a:spcAft>
                <a:spcPts val="0"/>
              </a:spcAft>
              <a:buFont typeface="Arial"/>
              <a:buNone/>
              <a:tabLst>
                <a:tab pos="101390" algn="l"/>
              </a:tabLst>
              <a:defRPr/>
            </a:pPr>
            <a:endParaRPr lang="fr-FR" altLang="fr-FR" sz="2100" u="sng" dirty="0"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8313" y="1412082"/>
            <a:ext cx="9791700" cy="350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>
              <a:lnSpc>
                <a:spcPct val="80000"/>
              </a:lnSpc>
            </a:pPr>
            <a:r>
              <a:rPr lang="fr-FR" altLang="fr-FR" sz="2400" b="1" u="sng" dirty="0"/>
              <a:t>Exemples :</a:t>
            </a:r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r>
              <a:rPr lang="fr-FR" altLang="fr-FR" sz="2400" dirty="0"/>
              <a:t>Ex 1 : 				                                 A + B + C + X (pas de VD ni bonus sortie mais pas exercice trop court)</a:t>
            </a:r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endParaRPr lang="fr-FR" altLang="fr-FR" sz="2400" dirty="0"/>
          </a:p>
          <a:p>
            <a:pPr>
              <a:lnSpc>
                <a:spcPct val="80000"/>
              </a:lnSpc>
            </a:pPr>
            <a:r>
              <a:rPr lang="fr-FR" altLang="fr-FR" sz="2400" dirty="0"/>
              <a:t>Ex 2 :			                                       B + C + D + C (car grand tour)</a:t>
            </a:r>
          </a:p>
          <a:p>
            <a:pPr>
              <a:lnSpc>
                <a:spcPct val="80000"/>
              </a:lnSpc>
            </a:pPr>
            <a:endParaRPr lang="fr-FR" alt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3030" y="2071652"/>
            <a:ext cx="7889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8380" y="2071652"/>
            <a:ext cx="85566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0405" y="2071652"/>
            <a:ext cx="9255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2280" y="2071652"/>
            <a:ext cx="976313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55665" y="4048513"/>
            <a:ext cx="8001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5453" y="4045338"/>
            <a:ext cx="82073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0178" y="3961201"/>
            <a:ext cx="95408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78278" y="3958026"/>
            <a:ext cx="8239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2">
            <a:extLst>
              <a:ext uri="{FF2B5EF4-FFF2-40B4-BE49-F238E27FC236}">
                <a16:creationId xmlns:a16="http://schemas.microsoft.com/office/drawing/2014/main" id="{8D404290-5324-EE0A-D4DA-09A226F197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874125" y="527844"/>
            <a:ext cx="12112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11575</TotalTime>
  <Words>2344</Words>
  <Application>Microsoft Office PowerPoint</Application>
  <PresentationFormat>Personnalisé</PresentationFormat>
  <Paragraphs>391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Calibri</vt:lpstr>
      <vt:lpstr>Courier New</vt:lpstr>
      <vt:lpstr>Franklin Gothic Book</vt:lpstr>
      <vt:lpstr>Times New Roman</vt:lpstr>
      <vt:lpstr>Wingdings</vt:lpstr>
      <vt:lpstr>Masque des Titres</vt:lpstr>
      <vt:lpstr>Masque des Contenus</vt:lpstr>
      <vt:lpstr>1_Masque des Contenus</vt:lpstr>
      <vt:lpstr>1_Masque des Titres</vt:lpstr>
      <vt:lpstr>Présentation PowerPoint</vt:lpstr>
      <vt:lpstr>Généralités</vt:lpstr>
      <vt:lpstr>Généralités    Entrée (Aménagement FSCF)</vt:lpstr>
      <vt:lpstr>Généralités    Temps de chute</vt:lpstr>
      <vt:lpstr>Généralités    Sortie (Aménagement FSCF)</vt:lpstr>
      <vt:lpstr>Valorisation de la Note D (Aménagement FSCF)</vt:lpstr>
      <vt:lpstr>Contenu de l’exercice (Aménagement FSCF)</vt:lpstr>
      <vt:lpstr>Contenu de l’exercice  </vt:lpstr>
      <vt:lpstr>Contenu de l’exercice  </vt:lpstr>
      <vt:lpstr>Contenu de l’exercice</vt:lpstr>
      <vt:lpstr>Exigences de composition (EC)</vt:lpstr>
      <vt:lpstr>Déductions spécifiques</vt:lpstr>
      <vt:lpstr>Déductions spécifiques</vt:lpstr>
      <vt:lpstr>Déductions spécifiques (Aménagement FSCF)</vt:lpstr>
      <vt:lpstr>Déductions spécifiques</vt:lpstr>
      <vt:lpstr>Déductions pour la composition</vt:lpstr>
      <vt:lpstr>Valeur de liaison FSCF</vt:lpstr>
      <vt:lpstr>Valeur de liaison FIG</vt:lpstr>
      <vt:lpstr>Sortie</vt:lpstr>
      <vt:lpstr>Technique: reconnaissance des éléments</vt:lpstr>
      <vt:lpstr>Technique: reconnaissance des éléments</vt:lpstr>
      <vt:lpstr>Technique: reconnaissance des éléments</vt:lpstr>
      <vt:lpstr>Technique: reconnaissance des éléments</vt:lpstr>
      <vt:lpstr>Eléments spéciaux (Aménagements FSCF)</vt:lpstr>
      <vt:lpstr>Eléments spéciaux (Aménagements FSCF)</vt:lpstr>
      <vt:lpstr>Précisions du briefing</vt:lpstr>
      <vt:lpstr>Nouvel élément code FIG 2025-2028</vt:lpstr>
      <vt:lpstr>Nouvel élément code FIG 2025-2028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Jean Pierre Taffarel</cp:lastModifiedBy>
  <cp:revision>162</cp:revision>
  <dcterms:created xsi:type="dcterms:W3CDTF">2014-03-28T08:32:44Z</dcterms:created>
  <dcterms:modified xsi:type="dcterms:W3CDTF">2024-11-18T14:24:24Z</dcterms:modified>
</cp:coreProperties>
</file>