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56" r:id="rId2"/>
    <p:sldId id="263" r:id="rId3"/>
    <p:sldId id="361" r:id="rId4"/>
    <p:sldId id="362" r:id="rId5"/>
    <p:sldId id="363" r:id="rId6"/>
    <p:sldId id="364" r:id="rId7"/>
    <p:sldId id="365" r:id="rId8"/>
    <p:sldId id="367" r:id="rId9"/>
    <p:sldId id="366" r:id="rId10"/>
    <p:sldId id="368" r:id="rId11"/>
    <p:sldId id="369" r:id="rId12"/>
    <p:sldId id="370" r:id="rId13"/>
    <p:sldId id="371" r:id="rId14"/>
    <p:sldId id="372" r:id="rId15"/>
    <p:sldId id="373" r:id="rId16"/>
    <p:sldId id="374" r:id="rId17"/>
    <p:sldId id="375" r:id="rId18"/>
    <p:sldId id="387" r:id="rId19"/>
    <p:sldId id="376" r:id="rId20"/>
    <p:sldId id="389" r:id="rId21"/>
    <p:sldId id="377" r:id="rId22"/>
    <p:sldId id="378" r:id="rId23"/>
    <p:sldId id="380" r:id="rId24"/>
    <p:sldId id="381" r:id="rId25"/>
    <p:sldId id="392" r:id="rId26"/>
    <p:sldId id="397" r:id="rId27"/>
    <p:sldId id="398" r:id="rId28"/>
    <p:sldId id="384" r:id="rId29"/>
    <p:sldId id="385" r:id="rId30"/>
    <p:sldId id="386" r:id="rId31"/>
    <p:sldId id="391" r:id="rId32"/>
    <p:sldId id="390" r:id="rId33"/>
    <p:sldId id="393" r:id="rId34"/>
    <p:sldId id="396" r:id="rId35"/>
    <p:sldId id="399" r:id="rId36"/>
    <p:sldId id="395" r:id="rId37"/>
    <p:sldId id="401" r:id="rId38"/>
    <p:sldId id="402" r:id="rId39"/>
    <p:sldId id="403" r:id="rId40"/>
    <p:sldId id="394" r:id="rId41"/>
    <p:sldId id="405" r:id="rId42"/>
  </p:sldIdLst>
  <p:sldSz cx="10688638" cy="7562850"/>
  <p:notesSz cx="6858000" cy="9144000"/>
  <p:defaultText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0">
          <p15:clr>
            <a:srgbClr val="A4A3A4"/>
          </p15:clr>
        </p15:guide>
        <p15:guide id="2" pos="2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E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4" autoAdjust="0"/>
    <p:restoredTop sz="92749" autoAdjust="0"/>
  </p:normalViewPr>
  <p:slideViewPr>
    <p:cSldViewPr snapToGrid="0" snapToObjects="1">
      <p:cViewPr varScale="1">
        <p:scale>
          <a:sx n="93" d="100"/>
          <a:sy n="93" d="100"/>
        </p:scale>
        <p:origin x="1596" y="90"/>
      </p:cViewPr>
      <p:guideLst>
        <p:guide orient="horz" pos="1160"/>
        <p:guide pos="2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AD806-7611-4D26-A794-1444F5E99E0B}" type="datetimeFigureOut">
              <a:rPr lang="fr-FR" smtClean="0"/>
              <a:t>25/10/2023</a:t>
            </a:fld>
            <a:endParaRPr lang="fr-FR" dirty="0"/>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954A3-6C25-41AD-A473-2A8096544686}" type="slidenum">
              <a:rPr lang="fr-FR" smtClean="0"/>
              <a:t>‹N°›</a:t>
            </a:fld>
            <a:endParaRPr lang="fr-FR" dirty="0"/>
          </a:p>
        </p:txBody>
      </p:sp>
    </p:spTree>
    <p:extLst>
      <p:ext uri="{BB962C8B-B14F-4D97-AF65-F5344CB8AC3E}">
        <p14:creationId xmlns:p14="http://schemas.microsoft.com/office/powerpoint/2010/main" val="177209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C9954A3-6C25-41AD-A473-2A8096544686}" type="slidenum">
              <a:rPr lang="fr-FR" smtClean="0"/>
              <a:t>27</a:t>
            </a:fld>
            <a:endParaRPr lang="fr-FR" dirty="0"/>
          </a:p>
        </p:txBody>
      </p:sp>
    </p:spTree>
    <p:extLst>
      <p:ext uri="{BB962C8B-B14F-4D97-AF65-F5344CB8AC3E}">
        <p14:creationId xmlns:p14="http://schemas.microsoft.com/office/powerpoint/2010/main" val="1994005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u Normal">
    <p:spTree>
      <p:nvGrpSpPr>
        <p:cNvPr id="1" name=""/>
        <p:cNvGrpSpPr/>
        <p:nvPr/>
      </p:nvGrpSpPr>
      <p:grpSpPr>
        <a:xfrm>
          <a:off x="0" y="0"/>
          <a:ext cx="0" cy="0"/>
          <a:chOff x="0" y="0"/>
          <a:chExt cx="0" cy="0"/>
        </a:xfrm>
      </p:grpSpPr>
      <p:pic>
        <p:nvPicPr>
          <p:cNvPr id="4" name="Image 3" descr="powerpoint magenta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
        <p:nvSpPr>
          <p:cNvPr id="5" name="Espace réservé du contenu 2"/>
          <p:cNvSpPr>
            <a:spLocks noGrp="1"/>
          </p:cNvSpPr>
          <p:nvPr>
            <p:ph sz="half" idx="1"/>
          </p:nvPr>
        </p:nvSpPr>
        <p:spPr>
          <a:xfrm>
            <a:off x="468313" y="1799999"/>
            <a:ext cx="9791687" cy="4680000"/>
          </a:xfrm>
          <a:prstGeom prst="rect">
            <a:avLst/>
          </a:prstGeom>
        </p:spPr>
        <p:txBody>
          <a:bodyPr lIns="0" tIns="0" rIns="0" bIns="0"/>
          <a:lstStyle>
            <a:lvl1pPr marL="0" indent="0">
              <a:lnSpc>
                <a:spcPts val="2400"/>
              </a:lnSpc>
              <a:spcBef>
                <a:spcPts val="3600"/>
              </a:spcBef>
              <a:buFontTx/>
              <a:buNone/>
              <a:defRPr sz="2300" cap="none" baseline="0">
                <a:solidFill>
                  <a:schemeClr val="tx1"/>
                </a:solidFill>
              </a:defRPr>
            </a:lvl1pPr>
            <a:lvl2pPr marL="0" indent="0">
              <a:lnSpc>
                <a:spcPct val="100000"/>
              </a:lnSpc>
              <a:spcBef>
                <a:spcPts val="1200"/>
              </a:spcBef>
              <a:buFontTx/>
              <a:buNone/>
              <a:defRPr sz="1400"/>
            </a:lvl2pPr>
            <a:lvl3pPr marL="0" indent="0">
              <a:spcBef>
                <a:spcPts val="0"/>
              </a:spcBef>
              <a:buFontTx/>
              <a:buNone/>
              <a:defRPr sz="2300"/>
            </a:lvl3pPr>
            <a:lvl4pPr marL="0" indent="0">
              <a:spcBef>
                <a:spcPts val="0"/>
              </a:spcBef>
              <a:buFontTx/>
              <a:buNone/>
              <a:defRPr sz="2100"/>
            </a:lvl4pPr>
            <a:lvl5pPr marL="0" indent="0">
              <a:spcBef>
                <a:spcPts val="0"/>
              </a:spcBef>
              <a:buFontTx/>
              <a:buNone/>
              <a:defRPr sz="2100"/>
            </a:lvl5pPr>
            <a:lvl6pPr>
              <a:defRPr sz="2100"/>
            </a:lvl6pPr>
            <a:lvl7pPr>
              <a:defRPr sz="2100"/>
            </a:lvl7pPr>
            <a:lvl8pPr>
              <a:defRPr sz="2100"/>
            </a:lvl8pPr>
            <a:lvl9pPr>
              <a:defRPr sz="2100"/>
            </a:lvl9pPr>
          </a:lstStyle>
          <a:p>
            <a:pPr lvl="0"/>
            <a:r>
              <a:rPr lang="fr-FR" dirty="0"/>
              <a:t>Cliquez pour modifier les styles du texte</a:t>
            </a:r>
          </a:p>
          <a:p>
            <a:pPr lvl="1"/>
            <a:r>
              <a:rPr lang="fr-FR" dirty="0"/>
              <a:t>Deuxième niveau</a:t>
            </a:r>
          </a:p>
        </p:txBody>
      </p:sp>
    </p:spTree>
    <p:extLst>
      <p:ext uri="{BB962C8B-B14F-4D97-AF65-F5344CB8AC3E}">
        <p14:creationId xmlns:p14="http://schemas.microsoft.com/office/powerpoint/2010/main" val="51412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Fin">
    <p:spTree>
      <p:nvGrpSpPr>
        <p:cNvPr id="1" name=""/>
        <p:cNvGrpSpPr/>
        <p:nvPr/>
      </p:nvGrpSpPr>
      <p:grpSpPr>
        <a:xfrm>
          <a:off x="0" y="0"/>
          <a:ext cx="0" cy="0"/>
          <a:chOff x="0" y="0"/>
          <a:chExt cx="0" cy="0"/>
        </a:xfrm>
      </p:grpSpPr>
      <p:pic>
        <p:nvPicPr>
          <p:cNvPr id="4" name="Image 3" descr="powerpoint magenta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
        <p:nvSpPr>
          <p:cNvPr id="3" name="Espace réservé du contenu 2"/>
          <p:cNvSpPr>
            <a:spLocks noGrp="1"/>
          </p:cNvSpPr>
          <p:nvPr>
            <p:ph sz="half" idx="1"/>
          </p:nvPr>
        </p:nvSpPr>
        <p:spPr>
          <a:xfrm>
            <a:off x="2700013" y="1799999"/>
            <a:ext cx="7560000" cy="4320000"/>
          </a:xfrm>
          <a:prstGeom prst="rect">
            <a:avLst/>
          </a:prstGeom>
        </p:spPr>
        <p:txBody>
          <a:bodyPr lIns="0" tIns="0" rIns="0" bIns="0"/>
          <a:lstStyle>
            <a:lvl1pPr marL="0" indent="0">
              <a:lnSpc>
                <a:spcPts val="2400"/>
              </a:lnSpc>
              <a:spcBef>
                <a:spcPts val="3600"/>
              </a:spcBef>
              <a:buFontTx/>
              <a:buNone/>
              <a:defRPr sz="2300" cap="all">
                <a:solidFill>
                  <a:schemeClr val="tx1"/>
                </a:solidFill>
              </a:defRPr>
            </a:lvl1pPr>
            <a:lvl2pPr marL="0" indent="0">
              <a:lnSpc>
                <a:spcPct val="100000"/>
              </a:lnSpc>
              <a:spcBef>
                <a:spcPts val="1200"/>
              </a:spcBef>
              <a:buFontTx/>
              <a:buNone/>
              <a:defRPr sz="1400"/>
            </a:lvl2pPr>
            <a:lvl3pPr marL="0" indent="0">
              <a:spcBef>
                <a:spcPts val="0"/>
              </a:spcBef>
              <a:buFontTx/>
              <a:buNone/>
              <a:defRPr sz="2300"/>
            </a:lvl3pPr>
            <a:lvl4pPr marL="0" indent="0">
              <a:spcBef>
                <a:spcPts val="0"/>
              </a:spcBef>
              <a:buFontTx/>
              <a:buNone/>
              <a:defRPr sz="2100"/>
            </a:lvl4pPr>
            <a:lvl5pPr marL="0" indent="0">
              <a:spcBef>
                <a:spcPts val="0"/>
              </a:spcBef>
              <a:buFontTx/>
              <a:buNone/>
              <a:defRPr sz="2100"/>
            </a:lvl5pPr>
            <a:lvl6pPr>
              <a:defRPr sz="2100"/>
            </a:lvl6pPr>
            <a:lvl7pPr>
              <a:defRPr sz="2100"/>
            </a:lvl7pPr>
            <a:lvl8pPr>
              <a:defRPr sz="2100"/>
            </a:lvl8pPr>
            <a:lvl9pPr>
              <a:defRPr sz="2100"/>
            </a:lvl9pPr>
          </a:lstStyle>
          <a:p>
            <a:pPr lvl="0"/>
            <a:r>
              <a:rPr lang="fr-FR" dirty="0"/>
              <a:t>Cliquez pour modifier les styles du texte</a:t>
            </a:r>
          </a:p>
          <a:p>
            <a:pPr lvl="1"/>
            <a:r>
              <a:rPr lang="fr-FR" dirty="0"/>
              <a:t>Deuxième niveau</a:t>
            </a:r>
          </a:p>
        </p:txBody>
      </p:sp>
    </p:spTree>
    <p:extLst>
      <p:ext uri="{BB962C8B-B14F-4D97-AF65-F5344CB8AC3E}">
        <p14:creationId xmlns:p14="http://schemas.microsoft.com/office/powerpoint/2010/main" val="135532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u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63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2" name="Image 1" descr="powerpoint magenta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6" name="AutoShape 3"/>
          <p:cNvSpPr>
            <a:spLocks noChangeAspect="1" noChangeArrowheads="1" noTextEdit="1"/>
          </p:cNvSpPr>
          <p:nvPr userDrawn="1"/>
        </p:nvSpPr>
        <p:spPr bwMode="auto">
          <a:xfrm>
            <a:off x="468313" y="468313"/>
            <a:ext cx="97790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 name="Espace réservé du texte 10"/>
          <p:cNvSpPr>
            <a:spLocks noGrp="1"/>
          </p:cNvSpPr>
          <p:nvPr>
            <p:ph type="body" sz="quarter" idx="10"/>
          </p:nvPr>
        </p:nvSpPr>
        <p:spPr>
          <a:xfrm>
            <a:off x="2880000" y="3240000"/>
            <a:ext cx="2880000" cy="2520000"/>
          </a:xfrm>
          <a:prstGeom prst="rect">
            <a:avLst/>
          </a:prstGeom>
        </p:spPr>
        <p:txBody>
          <a:bodyPr vert="horz" lIns="0" tIns="0" rIns="0" bIns="0"/>
          <a:lstStyle>
            <a:lvl1pPr marL="0" indent="0">
              <a:lnSpc>
                <a:spcPts val="1800"/>
              </a:lnSpc>
              <a:spcBef>
                <a:spcPts val="0"/>
              </a:spcBef>
              <a:buNone/>
              <a:defRPr sz="1600">
                <a:solidFill>
                  <a:srgbClr val="FFFFFF"/>
                </a:solidFill>
              </a:defRPr>
            </a:lvl1pPr>
          </a:lstStyle>
          <a:p>
            <a:pPr lvl="0"/>
            <a:r>
              <a:rPr lang="fr-FR" dirty="0"/>
              <a:t>Cliquez pour modifier</a:t>
            </a:r>
          </a:p>
        </p:txBody>
      </p:sp>
      <p:sp>
        <p:nvSpPr>
          <p:cNvPr id="13" name="Espace réservé du texte 12"/>
          <p:cNvSpPr>
            <a:spLocks noGrp="1"/>
          </p:cNvSpPr>
          <p:nvPr>
            <p:ph type="body" sz="quarter" idx="11" hasCustomPrompt="1"/>
          </p:nvPr>
        </p:nvSpPr>
        <p:spPr>
          <a:xfrm>
            <a:off x="252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00</a:t>
            </a:r>
          </a:p>
        </p:txBody>
      </p:sp>
      <p:sp>
        <p:nvSpPr>
          <p:cNvPr id="14" name="Espace réservé du texte 10"/>
          <p:cNvSpPr>
            <a:spLocks noGrp="1"/>
          </p:cNvSpPr>
          <p:nvPr>
            <p:ph type="body" sz="quarter" idx="12"/>
          </p:nvPr>
        </p:nvSpPr>
        <p:spPr>
          <a:xfrm>
            <a:off x="6141600" y="3240000"/>
            <a:ext cx="2880000" cy="2520000"/>
          </a:xfrm>
          <a:prstGeom prst="rect">
            <a:avLst/>
          </a:prstGeom>
        </p:spPr>
        <p:txBody>
          <a:bodyPr vert="horz" lIns="0" tIns="0" rIns="0" bIns="0"/>
          <a:lstStyle>
            <a:lvl1pPr marL="0" indent="0">
              <a:lnSpc>
                <a:spcPts val="1800"/>
              </a:lnSpc>
              <a:spcBef>
                <a:spcPts val="0"/>
              </a:spcBef>
              <a:buNone/>
              <a:defRPr sz="1600">
                <a:solidFill>
                  <a:srgbClr val="FFFFFF"/>
                </a:solidFill>
              </a:defRPr>
            </a:lvl1pPr>
          </a:lstStyle>
          <a:p>
            <a:pPr lvl="0"/>
            <a:r>
              <a:rPr lang="fr-FR" dirty="0"/>
              <a:t>Cliquez pour modifier</a:t>
            </a:r>
          </a:p>
        </p:txBody>
      </p:sp>
      <p:sp>
        <p:nvSpPr>
          <p:cNvPr id="15" name="Espace réservé du texte 12"/>
          <p:cNvSpPr>
            <a:spLocks noGrp="1"/>
          </p:cNvSpPr>
          <p:nvPr>
            <p:ph type="body" sz="quarter" idx="13" hasCustomPrompt="1"/>
          </p:nvPr>
        </p:nvSpPr>
        <p:spPr>
          <a:xfrm>
            <a:off x="576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00</a:t>
            </a:r>
          </a:p>
        </p:txBody>
      </p:sp>
      <p:pic>
        <p:nvPicPr>
          <p:cNvPr id="17" name="Image 16" descr="FSCF Sommaire.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2000" y="684000"/>
            <a:ext cx="1752600" cy="2247900"/>
          </a:xfrm>
          <a:prstGeom prst="rect">
            <a:avLst/>
          </a:prstGeom>
        </p:spPr>
      </p:pic>
    </p:spTree>
    <p:extLst>
      <p:ext uri="{BB962C8B-B14F-4D97-AF65-F5344CB8AC3E}">
        <p14:creationId xmlns:p14="http://schemas.microsoft.com/office/powerpoint/2010/main" val="414299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uvertu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6455" y="208071"/>
            <a:ext cx="7534033" cy="5906536"/>
          </a:xfrm>
          <a:prstGeom prst="rect">
            <a:avLst/>
          </a:prstGeom>
        </p:spPr>
      </p:pic>
      <p:sp>
        <p:nvSpPr>
          <p:cNvPr id="8"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13" y="6114607"/>
            <a:ext cx="1861932" cy="1089525"/>
          </a:xfrm>
          <a:prstGeom prst="rect">
            <a:avLst/>
          </a:prstGeom>
        </p:spPr>
      </p:pic>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0283" y="6974807"/>
            <a:ext cx="4310205" cy="229325"/>
          </a:xfrm>
          <a:prstGeom prst="rect">
            <a:avLst/>
          </a:prstGeom>
        </p:spPr>
      </p:pic>
    </p:spTree>
    <p:extLst>
      <p:ext uri="{BB962C8B-B14F-4D97-AF65-F5344CB8AC3E}">
        <p14:creationId xmlns:p14="http://schemas.microsoft.com/office/powerpoint/2010/main" val="226590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u Normal">
    <p:spTree>
      <p:nvGrpSpPr>
        <p:cNvPr id="1" name=""/>
        <p:cNvGrpSpPr/>
        <p:nvPr/>
      </p:nvGrpSpPr>
      <p:grpSpPr>
        <a:xfrm>
          <a:off x="0" y="0"/>
          <a:ext cx="0" cy="0"/>
          <a:chOff x="0" y="0"/>
          <a:chExt cx="0" cy="0"/>
        </a:xfrm>
      </p:grpSpPr>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313" y="6114607"/>
            <a:ext cx="1861932" cy="1089525"/>
          </a:xfrm>
          <a:prstGeom prst="rect">
            <a:avLst/>
          </a:prstGeom>
        </p:spPr>
      </p:pic>
      <p:sp>
        <p:nvSpPr>
          <p:cNvPr id="8" name="Arrondir un rectangle avec un coin diagonal 7"/>
          <p:cNvSpPr/>
          <p:nvPr userDrawn="1"/>
        </p:nvSpPr>
        <p:spPr>
          <a:xfrm flipH="1">
            <a:off x="468312" y="461962"/>
            <a:ext cx="9791699"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283" y="6974807"/>
            <a:ext cx="4310205" cy="229325"/>
          </a:xfrm>
          <a:prstGeom prst="rect">
            <a:avLst/>
          </a:prstGeom>
        </p:spPr>
      </p:pic>
    </p:spTree>
    <p:extLst>
      <p:ext uri="{BB962C8B-B14F-4D97-AF65-F5344CB8AC3E}">
        <p14:creationId xmlns:p14="http://schemas.microsoft.com/office/powerpoint/2010/main" val="2172751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083304"/>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67" r:id="rId3"/>
    <p:sldLayoutId id="2147483650" r:id="rId4"/>
    <p:sldLayoutId id="2147483671" r:id="rId5"/>
    <p:sldLayoutId id="2147483672" r:id="rId6"/>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23.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25.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25.pn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32.png"/><Relationship Id="rId4" Type="http://schemas.openxmlformats.org/officeDocument/2006/relationships/image" Target="../media/image43.pn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3.png"/><Relationship Id="rId7" Type="http://schemas.openxmlformats.org/officeDocument/2006/relationships/image" Target="../media/image26.pn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32.png"/><Relationship Id="rId4" Type="http://schemas.openxmlformats.org/officeDocument/2006/relationships/image" Target="../media/image43.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8.jpg"/><Relationship Id="rId7"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png"/><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image" Target="../media/image62.pn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48.png"/><Relationship Id="rId5" Type="http://schemas.openxmlformats.org/officeDocument/2006/relationships/image" Target="../media/image50.pn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67.png"/><Relationship Id="rId5" Type="http://schemas.openxmlformats.org/officeDocument/2006/relationships/image" Target="../media/image64.png"/><Relationship Id="rId10" Type="http://schemas.openxmlformats.org/officeDocument/2006/relationships/image" Target="../media/image48.png"/><Relationship Id="rId4" Type="http://schemas.openxmlformats.org/officeDocument/2006/relationships/image" Target="../media/image63.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58.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9.png"/><Relationship Id="rId7" Type="http://schemas.openxmlformats.org/officeDocument/2006/relationships/image" Target="../media/image62.png"/><Relationship Id="rId12" Type="http://schemas.openxmlformats.org/officeDocument/2006/relationships/image" Target="../media/image18.jp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72.png"/><Relationship Id="rId11" Type="http://schemas.openxmlformats.org/officeDocument/2006/relationships/image" Target="../media/image74.png"/><Relationship Id="rId5" Type="http://schemas.openxmlformats.org/officeDocument/2006/relationships/image" Target="../media/image71.png"/><Relationship Id="rId10" Type="http://schemas.openxmlformats.org/officeDocument/2006/relationships/image" Target="../media/image50.png"/><Relationship Id="rId4" Type="http://schemas.openxmlformats.org/officeDocument/2006/relationships/image" Target="../media/image48.pn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54.png"/><Relationship Id="rId7" Type="http://schemas.openxmlformats.org/officeDocument/2006/relationships/image" Target="../media/image74.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5.png"/><Relationship Id="rId10" Type="http://schemas.openxmlformats.org/officeDocument/2006/relationships/image" Target="../media/image76.png"/><Relationship Id="rId4" Type="http://schemas.openxmlformats.org/officeDocument/2006/relationships/image" Target="../media/image17.jpg"/><Relationship Id="rId9" Type="http://schemas.openxmlformats.org/officeDocument/2006/relationships/image" Target="../media/image79.png"/></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48.png"/><Relationship Id="rId12" Type="http://schemas.openxmlformats.org/officeDocument/2006/relationships/image" Target="../media/image50.pn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81.png"/><Relationship Id="rId5" Type="http://schemas.openxmlformats.org/officeDocument/2006/relationships/image" Target="../media/image74.png"/><Relationship Id="rId15" Type="http://schemas.openxmlformats.org/officeDocument/2006/relationships/image" Target="../media/image82.png"/><Relationship Id="rId10" Type="http://schemas.openxmlformats.org/officeDocument/2006/relationships/image" Target="../media/image67.png"/><Relationship Id="rId4" Type="http://schemas.openxmlformats.org/officeDocument/2006/relationships/image" Target="../media/image76.png"/><Relationship Id="rId9" Type="http://schemas.openxmlformats.org/officeDocument/2006/relationships/image" Target="../media/image80.png"/><Relationship Id="rId14" Type="http://schemas.openxmlformats.org/officeDocument/2006/relationships/image" Target="../media/image77.png"/></Relationships>
</file>

<file path=ppt/slides/_rels/slide3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9.png"/><Relationship Id="rId7" Type="http://schemas.openxmlformats.org/officeDocument/2006/relationships/image" Target="../media/image61.pn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80.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4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4.png"/><Relationship Id="rId7" Type="http://schemas.openxmlformats.org/officeDocument/2006/relationships/image" Target="../media/image84.png"/><Relationship Id="rId12" Type="http://schemas.openxmlformats.org/officeDocument/2006/relationships/image" Target="../media/image75.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83.png"/><Relationship Id="rId11" Type="http://schemas.openxmlformats.org/officeDocument/2006/relationships/image" Target="../media/image77.png"/><Relationship Id="rId5" Type="http://schemas.openxmlformats.org/officeDocument/2006/relationships/image" Target="../media/image18.jpg"/><Relationship Id="rId10" Type="http://schemas.openxmlformats.org/officeDocument/2006/relationships/image" Target="../media/image86.png"/><Relationship Id="rId4" Type="http://schemas.openxmlformats.org/officeDocument/2006/relationships/image" Target="../media/image50.png"/><Relationship Id="rId9" Type="http://schemas.openxmlformats.org/officeDocument/2006/relationships/image" Target="../media/image8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3762715" y="1756761"/>
            <a:ext cx="5720332" cy="1736452"/>
          </a:xfrm>
          <a:prstGeom prst="rect">
            <a:avLst/>
          </a:prstGeom>
        </p:spPr>
        <p:txBody>
          <a:bodyPr/>
          <a:lstStyle/>
          <a:p>
            <a:r>
              <a:rPr lang="fr-FR" sz="4800" dirty="0">
                <a:solidFill>
                  <a:schemeClr val="accent2">
                    <a:lumMod val="60000"/>
                    <a:lumOff val="40000"/>
                  </a:schemeClr>
                </a:solidFill>
                <a:latin typeface="Arial" panose="020B0604020202020204" pitchFamily="34" charset="0"/>
                <a:cs typeface="Arial" panose="020B0604020202020204" pitchFamily="34" charset="0"/>
              </a:rPr>
              <a:t>Guide du juge 6</a:t>
            </a:r>
            <a:r>
              <a:rPr lang="fr-FR" sz="4800" baseline="30000" dirty="0">
                <a:solidFill>
                  <a:schemeClr val="accent2">
                    <a:lumMod val="60000"/>
                    <a:lumOff val="40000"/>
                  </a:schemeClr>
                </a:solidFill>
                <a:latin typeface="Arial" panose="020B0604020202020204" pitchFamily="34" charset="0"/>
                <a:cs typeface="Arial" panose="020B0604020202020204" pitchFamily="34" charset="0"/>
              </a:rPr>
              <a:t>ème</a:t>
            </a:r>
            <a:r>
              <a:rPr lang="fr-FR" sz="4800" dirty="0">
                <a:solidFill>
                  <a:schemeClr val="accent2">
                    <a:lumMod val="60000"/>
                    <a:lumOff val="40000"/>
                  </a:schemeClr>
                </a:solidFill>
                <a:latin typeface="Arial" panose="020B0604020202020204" pitchFamily="34" charset="0"/>
                <a:cs typeface="Arial" panose="020B0604020202020204" pitchFamily="34" charset="0"/>
              </a:rPr>
              <a:t> débutant</a:t>
            </a:r>
          </a:p>
        </p:txBody>
      </p:sp>
      <p:sp>
        <p:nvSpPr>
          <p:cNvPr id="3" name="Sous-titre 2"/>
          <p:cNvSpPr>
            <a:spLocks noGrp="1"/>
          </p:cNvSpPr>
          <p:nvPr>
            <p:ph type="subTitle" idx="4294967295"/>
          </p:nvPr>
        </p:nvSpPr>
        <p:spPr>
          <a:xfrm>
            <a:off x="4923694" y="4538746"/>
            <a:ext cx="3783728" cy="627368"/>
          </a:xfrm>
          <a:prstGeom prst="rect">
            <a:avLst/>
          </a:prstGeom>
        </p:spPr>
        <p:txBody>
          <a:bodyPr/>
          <a:lstStyle/>
          <a:p>
            <a:pPr marL="0" indent="0" algn="ctr">
              <a:buNone/>
            </a:pPr>
            <a:r>
              <a:rPr lang="fr-FR" sz="3000" b="1" dirty="0">
                <a:solidFill>
                  <a:schemeClr val="accent2">
                    <a:lumMod val="60000"/>
                    <a:lumOff val="40000"/>
                  </a:schemeClr>
                </a:solidFill>
                <a:latin typeface="Arial" panose="020B0604020202020204" pitchFamily="34" charset="0"/>
                <a:cs typeface="Arial" panose="020B0604020202020204" pitchFamily="34" charset="0"/>
              </a:rPr>
              <a:t>Saison 2023-2024</a:t>
            </a:r>
          </a:p>
        </p:txBody>
      </p:sp>
    </p:spTree>
    <p:extLst>
      <p:ext uri="{BB962C8B-B14F-4D97-AF65-F5344CB8AC3E}">
        <p14:creationId xmlns:p14="http://schemas.microsoft.com/office/powerpoint/2010/main" val="2853654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8F40E7-1E45-1F0E-9E6E-247B95C9EFA2}"/>
              </a:ext>
            </a:extLst>
          </p:cNvPr>
          <p:cNvSpPr>
            <a:spLocks noGrp="1"/>
          </p:cNvSpPr>
          <p:nvPr>
            <p:ph type="title"/>
          </p:nvPr>
        </p:nvSpPr>
        <p:spPr/>
        <p:txBody>
          <a:bodyPr/>
          <a:lstStyle/>
          <a:p>
            <a:r>
              <a:rPr lang="fr-FR" sz="2800" cap="none" dirty="0"/>
              <a:t>Note D</a:t>
            </a:r>
          </a:p>
        </p:txBody>
      </p:sp>
      <p:pic>
        <p:nvPicPr>
          <p:cNvPr id="4" name="Image 3">
            <a:extLst>
              <a:ext uri="{FF2B5EF4-FFF2-40B4-BE49-F238E27FC236}">
                <a16:creationId xmlns:a16="http://schemas.microsoft.com/office/drawing/2014/main" id="{2327F12F-6362-5466-57D1-5DAF5352B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03" y="1452341"/>
            <a:ext cx="3425075" cy="1943266"/>
          </a:xfrm>
          <a:prstGeom prst="rect">
            <a:avLst/>
          </a:prstGeom>
        </p:spPr>
      </p:pic>
      <p:pic>
        <p:nvPicPr>
          <p:cNvPr id="5" name="Image 4">
            <a:extLst>
              <a:ext uri="{FF2B5EF4-FFF2-40B4-BE49-F238E27FC236}">
                <a16:creationId xmlns:a16="http://schemas.microsoft.com/office/drawing/2014/main" id="{44DA56A9-9E4F-F506-2D0A-F6C1AC369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443" y="1452341"/>
            <a:ext cx="3222213" cy="1943267"/>
          </a:xfrm>
          <a:prstGeom prst="rect">
            <a:avLst/>
          </a:prstGeom>
        </p:spPr>
      </p:pic>
      <p:pic>
        <p:nvPicPr>
          <p:cNvPr id="6" name="Image 5">
            <a:extLst>
              <a:ext uri="{FF2B5EF4-FFF2-40B4-BE49-F238E27FC236}">
                <a16:creationId xmlns:a16="http://schemas.microsoft.com/office/drawing/2014/main" id="{1D776950-9D48-E6A5-C6B9-F25877CA9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277" y="1445066"/>
            <a:ext cx="3321246" cy="1946326"/>
          </a:xfrm>
          <a:prstGeom prst="rect">
            <a:avLst/>
          </a:prstGeom>
        </p:spPr>
      </p:pic>
      <p:sp>
        <p:nvSpPr>
          <p:cNvPr id="7" name="Rectangle 6">
            <a:extLst>
              <a:ext uri="{FF2B5EF4-FFF2-40B4-BE49-F238E27FC236}">
                <a16:creationId xmlns:a16="http://schemas.microsoft.com/office/drawing/2014/main" id="{F8C4D366-13A9-5888-B802-C1B5C5E8FB0B}"/>
              </a:ext>
            </a:extLst>
          </p:cNvPr>
          <p:cNvSpPr/>
          <p:nvPr/>
        </p:nvSpPr>
        <p:spPr>
          <a:xfrm>
            <a:off x="812800" y="3603008"/>
            <a:ext cx="9245600" cy="2793842"/>
          </a:xfrm>
          <a:prstGeom prst="rect">
            <a:avLst/>
          </a:prstGeom>
        </p:spPr>
        <p:txBody>
          <a:bodyPr wrap="square">
            <a:spAutoFit/>
          </a:bodyPr>
          <a:lstStyle/>
          <a:p>
            <a:pPr marL="99580" lvl="8" algn="just">
              <a:lnSpc>
                <a:spcPct val="150000"/>
              </a:lnSpc>
            </a:pPr>
            <a:r>
              <a:rPr lang="fr-FR" sz="2400" dirty="0"/>
              <a:t>Pour obtenir la note D Maximum, l’exercice doit comporter :</a:t>
            </a:r>
          </a:p>
          <a:p>
            <a:pPr marL="1231170" lvl="8" indent="-521437" algn="just">
              <a:lnSpc>
                <a:spcPct val="150000"/>
              </a:lnSpc>
              <a:buFont typeface="Wingdings" panose="05000000000000000000" pitchFamily="2" charset="2"/>
              <a:buChar char="v"/>
            </a:pPr>
            <a:r>
              <a:rPr lang="fr-FR" sz="2400" dirty="0"/>
              <a:t>3 difficultés 6</a:t>
            </a:r>
            <a:r>
              <a:rPr lang="fr-FR" sz="2400" baseline="30000" dirty="0"/>
              <a:t>ème</a:t>
            </a:r>
            <a:r>
              <a:rPr lang="fr-FR" sz="2400" dirty="0"/>
              <a:t> à 3,00 Pts = </a:t>
            </a:r>
            <a:r>
              <a:rPr lang="fr-FR" sz="2400" b="1" dirty="0"/>
              <a:t>9,00 Pts</a:t>
            </a:r>
          </a:p>
          <a:p>
            <a:pPr marL="1231170" lvl="8" indent="-521437" algn="just">
              <a:lnSpc>
                <a:spcPct val="150000"/>
              </a:lnSpc>
              <a:buFont typeface="Wingdings" panose="05000000000000000000" pitchFamily="2" charset="2"/>
              <a:buChar char="v"/>
            </a:pPr>
            <a:r>
              <a:rPr lang="fr-FR" sz="2400" dirty="0"/>
              <a:t>5 exigences de composition à 0,50 Pt = </a:t>
            </a:r>
            <a:r>
              <a:rPr lang="fr-FR" sz="2400" b="1" dirty="0"/>
              <a:t>2,50 Pts</a:t>
            </a:r>
          </a:p>
          <a:p>
            <a:pPr marL="1231170" lvl="8" indent="-521437" algn="just">
              <a:lnSpc>
                <a:spcPct val="150000"/>
              </a:lnSpc>
              <a:buFont typeface="Wingdings" panose="05000000000000000000" pitchFamily="2" charset="2"/>
              <a:buChar char="v"/>
            </a:pPr>
            <a:r>
              <a:rPr lang="fr-FR" sz="2400" dirty="0"/>
              <a:t>Les bonifications = </a:t>
            </a:r>
            <a:r>
              <a:rPr lang="fr-FR" sz="2400" b="1" dirty="0"/>
              <a:t>1,50 Pt</a:t>
            </a:r>
          </a:p>
          <a:p>
            <a:pPr marL="1231170" lvl="8" indent="-521437" algn="just">
              <a:lnSpc>
                <a:spcPct val="150000"/>
              </a:lnSpc>
              <a:buFont typeface="Wingdings" panose="05000000000000000000" pitchFamily="2" charset="2"/>
              <a:buChar char="v"/>
            </a:pPr>
            <a:r>
              <a:rPr lang="fr-FR" sz="2400" b="1" i="1" u="sng" dirty="0"/>
              <a:t>Note D</a:t>
            </a:r>
            <a:r>
              <a:rPr lang="fr-FR" sz="2400" dirty="0"/>
              <a:t> =</a:t>
            </a:r>
            <a:r>
              <a:rPr lang="fr-FR" sz="2400" b="1" dirty="0"/>
              <a:t> 13,00 Pts </a:t>
            </a:r>
          </a:p>
        </p:txBody>
      </p:sp>
    </p:spTree>
    <p:extLst>
      <p:ext uri="{BB962C8B-B14F-4D97-AF65-F5344CB8AC3E}">
        <p14:creationId xmlns:p14="http://schemas.microsoft.com/office/powerpoint/2010/main" val="340659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par>
                          <p:cTn id="13" fill="hold">
                            <p:stCondLst>
                              <p:cond delay="500"/>
                            </p:stCondLst>
                            <p:childTnLst>
                              <p:par>
                                <p:cTn id="14" presetID="16" presetClass="entr" presetSubtype="21" fill="hold" nodeType="afterEffect">
                                  <p:stCondLst>
                                    <p:cond delay="200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arn(inVertical)">
                                      <p:cBhvr>
                                        <p:cTn id="16" dur="500"/>
                                        <p:tgtEl>
                                          <p:spTgt spid="7">
                                            <p:txEl>
                                              <p:pRg st="2" end="2"/>
                                            </p:txEl>
                                          </p:spTgt>
                                        </p:tgtEl>
                                      </p:cBhvr>
                                    </p:animEffect>
                                  </p:childTnLst>
                                </p:cTn>
                              </p:par>
                            </p:childTnLst>
                          </p:cTn>
                        </p:par>
                        <p:par>
                          <p:cTn id="17" fill="hold">
                            <p:stCondLst>
                              <p:cond delay="3000"/>
                            </p:stCondLst>
                            <p:childTnLst>
                              <p:par>
                                <p:cTn id="18" presetID="16" presetClass="entr" presetSubtype="21" fill="hold" nodeType="afterEffect">
                                  <p:stCondLst>
                                    <p:cond delay="200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childTnLst>
                          </p:cTn>
                        </p:par>
                        <p:par>
                          <p:cTn id="21" fill="hold">
                            <p:stCondLst>
                              <p:cond delay="5500"/>
                            </p:stCondLst>
                            <p:childTnLst>
                              <p:par>
                                <p:cTn id="22" presetID="6" presetClass="entr" presetSubtype="16" fill="hold" nodeType="afterEffect">
                                  <p:stCondLst>
                                    <p:cond delay="200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circle(in)">
                                      <p:cBhvr>
                                        <p:cTn id="24"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8F40E7-1E45-1F0E-9E6E-247B95C9EFA2}"/>
              </a:ext>
            </a:extLst>
          </p:cNvPr>
          <p:cNvSpPr>
            <a:spLocks noGrp="1"/>
          </p:cNvSpPr>
          <p:nvPr>
            <p:ph type="title"/>
          </p:nvPr>
        </p:nvSpPr>
        <p:spPr/>
        <p:txBody>
          <a:bodyPr/>
          <a:lstStyle/>
          <a:p>
            <a:r>
              <a:rPr lang="fr-FR" sz="2800" cap="none" dirty="0"/>
              <a:t>Note E</a:t>
            </a:r>
          </a:p>
        </p:txBody>
      </p:sp>
      <p:pic>
        <p:nvPicPr>
          <p:cNvPr id="4" name="Image 3">
            <a:extLst>
              <a:ext uri="{FF2B5EF4-FFF2-40B4-BE49-F238E27FC236}">
                <a16:creationId xmlns:a16="http://schemas.microsoft.com/office/drawing/2014/main" id="{2327F12F-6362-5466-57D1-5DAF5352B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03" y="1452341"/>
            <a:ext cx="3425075" cy="1943266"/>
          </a:xfrm>
          <a:prstGeom prst="rect">
            <a:avLst/>
          </a:prstGeom>
        </p:spPr>
      </p:pic>
      <p:pic>
        <p:nvPicPr>
          <p:cNvPr id="5" name="Image 4">
            <a:extLst>
              <a:ext uri="{FF2B5EF4-FFF2-40B4-BE49-F238E27FC236}">
                <a16:creationId xmlns:a16="http://schemas.microsoft.com/office/drawing/2014/main" id="{44DA56A9-9E4F-F506-2D0A-F6C1AC369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443" y="1452341"/>
            <a:ext cx="3222213" cy="1943267"/>
          </a:xfrm>
          <a:prstGeom prst="rect">
            <a:avLst/>
          </a:prstGeom>
        </p:spPr>
      </p:pic>
      <p:pic>
        <p:nvPicPr>
          <p:cNvPr id="6" name="Image 5">
            <a:extLst>
              <a:ext uri="{FF2B5EF4-FFF2-40B4-BE49-F238E27FC236}">
                <a16:creationId xmlns:a16="http://schemas.microsoft.com/office/drawing/2014/main" id="{1D776950-9D48-E6A5-C6B9-F25877CA9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277" y="1445066"/>
            <a:ext cx="3321246" cy="1946326"/>
          </a:xfrm>
          <a:prstGeom prst="rect">
            <a:avLst/>
          </a:prstGeom>
        </p:spPr>
      </p:pic>
      <p:graphicFrame>
        <p:nvGraphicFramePr>
          <p:cNvPr id="3" name="Tableau 2">
            <a:extLst>
              <a:ext uri="{FF2B5EF4-FFF2-40B4-BE49-F238E27FC236}">
                <a16:creationId xmlns:a16="http://schemas.microsoft.com/office/drawing/2014/main" id="{479CAF62-B4AE-ED13-9023-D501C98AB968}"/>
              </a:ext>
            </a:extLst>
          </p:cNvPr>
          <p:cNvGraphicFramePr>
            <a:graphicFrameLocks noGrp="1"/>
          </p:cNvGraphicFramePr>
          <p:nvPr>
            <p:extLst>
              <p:ext uri="{D42A27DB-BD31-4B8C-83A1-F6EECF244321}">
                <p14:modId xmlns:p14="http://schemas.microsoft.com/office/powerpoint/2010/main" val="3184646106"/>
              </p:ext>
            </p:extLst>
          </p:nvPr>
        </p:nvGraphicFramePr>
        <p:xfrm>
          <a:off x="225416" y="3439688"/>
          <a:ext cx="2588958" cy="2446679"/>
        </p:xfrm>
        <a:graphic>
          <a:graphicData uri="http://schemas.openxmlformats.org/drawingml/2006/table">
            <a:tbl>
              <a:tblPr firstRow="1" bandRow="1">
                <a:tableStyleId>{5C22544A-7EE6-4342-B048-85BDC9FD1C3A}</a:tableStyleId>
              </a:tblPr>
              <a:tblGrid>
                <a:gridCol w="2588958">
                  <a:extLst>
                    <a:ext uri="{9D8B030D-6E8A-4147-A177-3AD203B41FA5}">
                      <a16:colId xmlns:a16="http://schemas.microsoft.com/office/drawing/2014/main" val="20000"/>
                    </a:ext>
                  </a:extLst>
                </a:gridCol>
              </a:tblGrid>
              <a:tr h="2446679">
                <a:tc>
                  <a:txBody>
                    <a:bodyPr/>
                    <a:lstStyle/>
                    <a:p>
                      <a:pPr algn="ctr"/>
                      <a:r>
                        <a:rPr lang="fr-FR" sz="3100" b="1" dirty="0">
                          <a:solidFill>
                            <a:schemeClr val="tx1"/>
                          </a:solidFill>
                        </a:rPr>
                        <a:t> Note E</a:t>
                      </a:r>
                    </a:p>
                    <a:p>
                      <a:pPr algn="ctr"/>
                      <a:r>
                        <a:rPr lang="fr-FR" sz="2000" b="0" dirty="0">
                          <a:solidFill>
                            <a:schemeClr val="tx1"/>
                          </a:solidFill>
                        </a:rPr>
                        <a:t>(Exécution/10 Pts)</a:t>
                      </a:r>
                    </a:p>
                  </a:txBody>
                  <a:tcPr marL="106886" marR="106886" marT="50419" marB="50419" anchor="ctr">
                    <a:solidFill>
                      <a:srgbClr val="FFFF00"/>
                    </a:solidFill>
                  </a:tcPr>
                </a:tc>
                <a:extLst>
                  <a:ext uri="{0D108BD9-81ED-4DB2-BD59-A6C34878D82A}">
                    <a16:rowId xmlns:a16="http://schemas.microsoft.com/office/drawing/2014/main" val="10000"/>
                  </a:ext>
                </a:extLst>
              </a:tr>
            </a:tbl>
          </a:graphicData>
        </a:graphic>
      </p:graphicFrame>
      <p:graphicFrame>
        <p:nvGraphicFramePr>
          <p:cNvPr id="8" name="Tableau 5">
            <a:extLst>
              <a:ext uri="{FF2B5EF4-FFF2-40B4-BE49-F238E27FC236}">
                <a16:creationId xmlns:a16="http://schemas.microsoft.com/office/drawing/2014/main" id="{4277FBC2-0E1E-334C-7BC7-9027DB0018F7}"/>
              </a:ext>
            </a:extLst>
          </p:cNvPr>
          <p:cNvGraphicFramePr>
            <a:graphicFrameLocks noGrp="1"/>
          </p:cNvGraphicFramePr>
          <p:nvPr>
            <p:extLst>
              <p:ext uri="{D42A27DB-BD31-4B8C-83A1-F6EECF244321}">
                <p14:modId xmlns:p14="http://schemas.microsoft.com/office/powerpoint/2010/main" val="3523563474"/>
              </p:ext>
            </p:extLst>
          </p:nvPr>
        </p:nvGraphicFramePr>
        <p:xfrm>
          <a:off x="2880152" y="3442574"/>
          <a:ext cx="7441504" cy="483395"/>
        </p:xfrm>
        <a:graphic>
          <a:graphicData uri="http://schemas.openxmlformats.org/drawingml/2006/table">
            <a:tbl>
              <a:tblPr firstRow="1" bandRow="1">
                <a:tableStyleId>{5C22544A-7EE6-4342-B048-85BDC9FD1C3A}</a:tableStyleId>
              </a:tblPr>
              <a:tblGrid>
                <a:gridCol w="5388773">
                  <a:extLst>
                    <a:ext uri="{9D8B030D-6E8A-4147-A177-3AD203B41FA5}">
                      <a16:colId xmlns:a16="http://schemas.microsoft.com/office/drawing/2014/main" val="1907597041"/>
                    </a:ext>
                  </a:extLst>
                </a:gridCol>
                <a:gridCol w="2052731">
                  <a:extLst>
                    <a:ext uri="{9D8B030D-6E8A-4147-A177-3AD203B41FA5}">
                      <a16:colId xmlns:a16="http://schemas.microsoft.com/office/drawing/2014/main" val="3140522968"/>
                    </a:ext>
                  </a:extLst>
                </a:gridCol>
              </a:tblGrid>
              <a:tr h="483395">
                <a:tc>
                  <a:txBody>
                    <a:bodyPr/>
                    <a:lstStyle/>
                    <a:p>
                      <a:r>
                        <a:rPr lang="fr-FR" sz="1400" dirty="0">
                          <a:solidFill>
                            <a:schemeClr val="tx1"/>
                          </a:solidFill>
                        </a:rPr>
                        <a:t>Exécution de 7 éléments </a:t>
                      </a:r>
                      <a:r>
                        <a:rPr lang="fr-FR" sz="1400" u="sng" dirty="0">
                          <a:solidFill>
                            <a:schemeClr val="tx1"/>
                          </a:solidFill>
                        </a:rPr>
                        <a:t>au moins reconnus</a:t>
                      </a:r>
                    </a:p>
                  </a:txBody>
                  <a:tcPr anchor="ctr">
                    <a:solidFill>
                      <a:srgbClr val="FFFF00"/>
                    </a:solidFill>
                  </a:tcPr>
                </a:tc>
                <a:tc>
                  <a:txBody>
                    <a:bodyPr/>
                    <a:lstStyle/>
                    <a:p>
                      <a:r>
                        <a:rPr lang="fr-FR" sz="1400" dirty="0">
                          <a:solidFill>
                            <a:schemeClr val="tx1"/>
                          </a:solidFill>
                        </a:rPr>
                        <a:t>Pas de déduction</a:t>
                      </a:r>
                    </a:p>
                  </a:txBody>
                  <a:tcPr anchor="ctr">
                    <a:solidFill>
                      <a:srgbClr val="FFFF00"/>
                    </a:solidFill>
                  </a:tcPr>
                </a:tc>
                <a:extLst>
                  <a:ext uri="{0D108BD9-81ED-4DB2-BD59-A6C34878D82A}">
                    <a16:rowId xmlns:a16="http://schemas.microsoft.com/office/drawing/2014/main" val="697446414"/>
                  </a:ext>
                </a:extLst>
              </a:tr>
            </a:tbl>
          </a:graphicData>
        </a:graphic>
      </p:graphicFrame>
      <p:graphicFrame>
        <p:nvGraphicFramePr>
          <p:cNvPr id="9" name="Tableau 5">
            <a:extLst>
              <a:ext uri="{FF2B5EF4-FFF2-40B4-BE49-F238E27FC236}">
                <a16:creationId xmlns:a16="http://schemas.microsoft.com/office/drawing/2014/main" id="{E4F112FF-F756-99CE-03B5-FD8D3CEC7753}"/>
              </a:ext>
            </a:extLst>
          </p:cNvPr>
          <p:cNvGraphicFramePr>
            <a:graphicFrameLocks noGrp="1"/>
          </p:cNvGraphicFramePr>
          <p:nvPr>
            <p:extLst>
              <p:ext uri="{D42A27DB-BD31-4B8C-83A1-F6EECF244321}">
                <p14:modId xmlns:p14="http://schemas.microsoft.com/office/powerpoint/2010/main" val="563613259"/>
              </p:ext>
            </p:extLst>
          </p:nvPr>
        </p:nvGraphicFramePr>
        <p:xfrm>
          <a:off x="2880152" y="3934409"/>
          <a:ext cx="7464960" cy="483395"/>
        </p:xfrm>
        <a:graphic>
          <a:graphicData uri="http://schemas.openxmlformats.org/drawingml/2006/table">
            <a:tbl>
              <a:tblPr firstRow="1" bandRow="1">
                <a:tableStyleId>{5C22544A-7EE6-4342-B048-85BDC9FD1C3A}</a:tableStyleId>
              </a:tblPr>
              <a:tblGrid>
                <a:gridCol w="5389297">
                  <a:extLst>
                    <a:ext uri="{9D8B030D-6E8A-4147-A177-3AD203B41FA5}">
                      <a16:colId xmlns:a16="http://schemas.microsoft.com/office/drawing/2014/main" val="1907597041"/>
                    </a:ext>
                  </a:extLst>
                </a:gridCol>
                <a:gridCol w="2075663">
                  <a:extLst>
                    <a:ext uri="{9D8B030D-6E8A-4147-A177-3AD203B41FA5}">
                      <a16:colId xmlns:a16="http://schemas.microsoft.com/office/drawing/2014/main" val="3140522968"/>
                    </a:ext>
                  </a:extLst>
                </a:gridCol>
              </a:tblGrid>
              <a:tr h="483395">
                <a:tc>
                  <a:txBody>
                    <a:bodyPr/>
                    <a:lstStyle/>
                    <a:p>
                      <a:r>
                        <a:rPr lang="fr-FR" sz="1400" dirty="0">
                          <a:solidFill>
                            <a:schemeClr val="tx1"/>
                          </a:solidFill>
                        </a:rPr>
                        <a:t>Exécution de 6 éléments </a:t>
                      </a:r>
                      <a:r>
                        <a:rPr lang="fr-FR" sz="1400" u="sng" dirty="0">
                          <a:solidFill>
                            <a:schemeClr val="tx1"/>
                          </a:solidFill>
                        </a:rPr>
                        <a:t>reconnus</a:t>
                      </a:r>
                    </a:p>
                  </a:txBody>
                  <a:tcPr anchor="ctr">
                    <a:solidFill>
                      <a:srgbClr val="FFFF00"/>
                    </a:solidFill>
                  </a:tcPr>
                </a:tc>
                <a:tc>
                  <a:txBody>
                    <a:bodyPr/>
                    <a:lstStyle/>
                    <a:p>
                      <a:r>
                        <a:rPr lang="fr-FR" sz="1400" dirty="0">
                          <a:solidFill>
                            <a:schemeClr val="tx1"/>
                          </a:solidFill>
                        </a:rPr>
                        <a:t>- 2 Points</a:t>
                      </a:r>
                    </a:p>
                  </a:txBody>
                  <a:tcPr anchor="ctr">
                    <a:solidFill>
                      <a:srgbClr val="FFFF00"/>
                    </a:solidFill>
                  </a:tcPr>
                </a:tc>
                <a:extLst>
                  <a:ext uri="{0D108BD9-81ED-4DB2-BD59-A6C34878D82A}">
                    <a16:rowId xmlns:a16="http://schemas.microsoft.com/office/drawing/2014/main" val="697446414"/>
                  </a:ext>
                </a:extLst>
              </a:tr>
            </a:tbl>
          </a:graphicData>
        </a:graphic>
      </p:graphicFrame>
      <p:graphicFrame>
        <p:nvGraphicFramePr>
          <p:cNvPr id="10" name="Tableau 5">
            <a:extLst>
              <a:ext uri="{FF2B5EF4-FFF2-40B4-BE49-F238E27FC236}">
                <a16:creationId xmlns:a16="http://schemas.microsoft.com/office/drawing/2014/main" id="{0035BE8D-2CEB-D9F0-ACFF-CCC517538AF5}"/>
              </a:ext>
            </a:extLst>
          </p:cNvPr>
          <p:cNvGraphicFramePr>
            <a:graphicFrameLocks noGrp="1"/>
          </p:cNvGraphicFramePr>
          <p:nvPr>
            <p:extLst>
              <p:ext uri="{D42A27DB-BD31-4B8C-83A1-F6EECF244321}">
                <p14:modId xmlns:p14="http://schemas.microsoft.com/office/powerpoint/2010/main" val="3343250064"/>
              </p:ext>
            </p:extLst>
          </p:nvPr>
        </p:nvGraphicFramePr>
        <p:xfrm>
          <a:off x="2891880" y="4415998"/>
          <a:ext cx="7453232" cy="483395"/>
        </p:xfrm>
        <a:graphic>
          <a:graphicData uri="http://schemas.openxmlformats.org/drawingml/2006/table">
            <a:tbl>
              <a:tblPr firstRow="1" bandRow="1">
                <a:tableStyleId>{5C22544A-7EE6-4342-B048-85BDC9FD1C3A}</a:tableStyleId>
              </a:tblPr>
              <a:tblGrid>
                <a:gridCol w="5380024">
                  <a:extLst>
                    <a:ext uri="{9D8B030D-6E8A-4147-A177-3AD203B41FA5}">
                      <a16:colId xmlns:a16="http://schemas.microsoft.com/office/drawing/2014/main" val="1907597041"/>
                    </a:ext>
                  </a:extLst>
                </a:gridCol>
                <a:gridCol w="2073208">
                  <a:extLst>
                    <a:ext uri="{9D8B030D-6E8A-4147-A177-3AD203B41FA5}">
                      <a16:colId xmlns:a16="http://schemas.microsoft.com/office/drawing/2014/main" val="3140522968"/>
                    </a:ext>
                  </a:extLst>
                </a:gridCol>
              </a:tblGrid>
              <a:tr h="483395">
                <a:tc>
                  <a:txBody>
                    <a:bodyPr/>
                    <a:lstStyle/>
                    <a:p>
                      <a:r>
                        <a:rPr lang="fr-FR" sz="1400" dirty="0">
                          <a:solidFill>
                            <a:schemeClr val="tx1"/>
                          </a:solidFill>
                        </a:rPr>
                        <a:t>Exécution de 5 éléments </a:t>
                      </a:r>
                      <a:r>
                        <a:rPr lang="fr-FR" sz="1400" u="sng" dirty="0">
                          <a:solidFill>
                            <a:schemeClr val="tx1"/>
                          </a:solidFill>
                        </a:rPr>
                        <a:t>reconnus</a:t>
                      </a:r>
                    </a:p>
                  </a:txBody>
                  <a:tcPr anchor="ctr">
                    <a:solidFill>
                      <a:srgbClr val="FFFF00"/>
                    </a:solidFill>
                  </a:tcPr>
                </a:tc>
                <a:tc>
                  <a:txBody>
                    <a:bodyPr/>
                    <a:lstStyle/>
                    <a:p>
                      <a:r>
                        <a:rPr lang="fr-FR" sz="1400" dirty="0">
                          <a:solidFill>
                            <a:schemeClr val="tx1"/>
                          </a:solidFill>
                        </a:rPr>
                        <a:t>- 3 Points</a:t>
                      </a:r>
                    </a:p>
                  </a:txBody>
                  <a:tcPr anchor="ctr">
                    <a:solidFill>
                      <a:srgbClr val="FFFF00"/>
                    </a:solidFill>
                  </a:tcPr>
                </a:tc>
                <a:extLst>
                  <a:ext uri="{0D108BD9-81ED-4DB2-BD59-A6C34878D82A}">
                    <a16:rowId xmlns:a16="http://schemas.microsoft.com/office/drawing/2014/main" val="697446414"/>
                  </a:ext>
                </a:extLst>
              </a:tr>
            </a:tbl>
          </a:graphicData>
        </a:graphic>
      </p:graphicFrame>
      <p:graphicFrame>
        <p:nvGraphicFramePr>
          <p:cNvPr id="11" name="Tableau 5">
            <a:extLst>
              <a:ext uri="{FF2B5EF4-FFF2-40B4-BE49-F238E27FC236}">
                <a16:creationId xmlns:a16="http://schemas.microsoft.com/office/drawing/2014/main" id="{519C3DB3-B8FF-688A-93B8-8581142EFD87}"/>
              </a:ext>
            </a:extLst>
          </p:cNvPr>
          <p:cNvGraphicFramePr>
            <a:graphicFrameLocks noGrp="1"/>
          </p:cNvGraphicFramePr>
          <p:nvPr>
            <p:extLst>
              <p:ext uri="{D42A27DB-BD31-4B8C-83A1-F6EECF244321}">
                <p14:modId xmlns:p14="http://schemas.microsoft.com/office/powerpoint/2010/main" val="3475565598"/>
              </p:ext>
            </p:extLst>
          </p:nvPr>
        </p:nvGraphicFramePr>
        <p:xfrm>
          <a:off x="2893089" y="4923189"/>
          <a:ext cx="7464959" cy="457793"/>
        </p:xfrm>
        <a:graphic>
          <a:graphicData uri="http://schemas.openxmlformats.org/drawingml/2006/table">
            <a:tbl>
              <a:tblPr firstRow="1" bandRow="1">
                <a:tableStyleId>{5C22544A-7EE6-4342-B048-85BDC9FD1C3A}</a:tableStyleId>
              </a:tblPr>
              <a:tblGrid>
                <a:gridCol w="5388489">
                  <a:extLst>
                    <a:ext uri="{9D8B030D-6E8A-4147-A177-3AD203B41FA5}">
                      <a16:colId xmlns:a16="http://schemas.microsoft.com/office/drawing/2014/main" val="1907597041"/>
                    </a:ext>
                  </a:extLst>
                </a:gridCol>
                <a:gridCol w="2076470">
                  <a:extLst>
                    <a:ext uri="{9D8B030D-6E8A-4147-A177-3AD203B41FA5}">
                      <a16:colId xmlns:a16="http://schemas.microsoft.com/office/drawing/2014/main" val="3140522968"/>
                    </a:ext>
                  </a:extLst>
                </a:gridCol>
              </a:tblGrid>
              <a:tr h="457793">
                <a:tc>
                  <a:txBody>
                    <a:bodyPr/>
                    <a:lstStyle/>
                    <a:p>
                      <a:r>
                        <a:rPr lang="fr-FR" sz="1400" dirty="0">
                          <a:solidFill>
                            <a:schemeClr val="tx1"/>
                          </a:solidFill>
                        </a:rPr>
                        <a:t>Exécution de 4 éléments </a:t>
                      </a:r>
                      <a:r>
                        <a:rPr lang="fr-FR" sz="1400" u="sng" dirty="0">
                          <a:solidFill>
                            <a:schemeClr val="tx1"/>
                          </a:solidFill>
                        </a:rPr>
                        <a:t>reconnus</a:t>
                      </a:r>
                    </a:p>
                  </a:txBody>
                  <a:tcPr anchor="ctr">
                    <a:solidFill>
                      <a:srgbClr val="FFFF00"/>
                    </a:solidFill>
                  </a:tcPr>
                </a:tc>
                <a:tc>
                  <a:txBody>
                    <a:bodyPr/>
                    <a:lstStyle/>
                    <a:p>
                      <a:r>
                        <a:rPr lang="fr-FR" sz="1400" dirty="0">
                          <a:solidFill>
                            <a:schemeClr val="tx1"/>
                          </a:solidFill>
                        </a:rPr>
                        <a:t>- 4 Points</a:t>
                      </a:r>
                    </a:p>
                  </a:txBody>
                  <a:tcPr anchor="ctr">
                    <a:solidFill>
                      <a:srgbClr val="FFFF00"/>
                    </a:solidFill>
                  </a:tcPr>
                </a:tc>
                <a:extLst>
                  <a:ext uri="{0D108BD9-81ED-4DB2-BD59-A6C34878D82A}">
                    <a16:rowId xmlns:a16="http://schemas.microsoft.com/office/drawing/2014/main" val="697446414"/>
                  </a:ext>
                </a:extLst>
              </a:tr>
            </a:tbl>
          </a:graphicData>
        </a:graphic>
      </p:graphicFrame>
      <p:graphicFrame>
        <p:nvGraphicFramePr>
          <p:cNvPr id="12" name="Tableau 5">
            <a:extLst>
              <a:ext uri="{FF2B5EF4-FFF2-40B4-BE49-F238E27FC236}">
                <a16:creationId xmlns:a16="http://schemas.microsoft.com/office/drawing/2014/main" id="{2A4B7B0C-2062-B299-6DB1-E74B51CA8FBD}"/>
              </a:ext>
            </a:extLst>
          </p:cNvPr>
          <p:cNvGraphicFramePr>
            <a:graphicFrameLocks noGrp="1"/>
          </p:cNvGraphicFramePr>
          <p:nvPr>
            <p:extLst>
              <p:ext uri="{D42A27DB-BD31-4B8C-83A1-F6EECF244321}">
                <p14:modId xmlns:p14="http://schemas.microsoft.com/office/powerpoint/2010/main" val="258476233"/>
              </p:ext>
            </p:extLst>
          </p:nvPr>
        </p:nvGraphicFramePr>
        <p:xfrm>
          <a:off x="2893088" y="5381529"/>
          <a:ext cx="7428567" cy="504838"/>
        </p:xfrm>
        <a:graphic>
          <a:graphicData uri="http://schemas.openxmlformats.org/drawingml/2006/table">
            <a:tbl>
              <a:tblPr firstRow="1" bandRow="1">
                <a:tableStyleId>{5C22544A-7EE6-4342-B048-85BDC9FD1C3A}</a:tableStyleId>
              </a:tblPr>
              <a:tblGrid>
                <a:gridCol w="5350018">
                  <a:extLst>
                    <a:ext uri="{9D8B030D-6E8A-4147-A177-3AD203B41FA5}">
                      <a16:colId xmlns:a16="http://schemas.microsoft.com/office/drawing/2014/main" val="1907597041"/>
                    </a:ext>
                  </a:extLst>
                </a:gridCol>
                <a:gridCol w="2078549">
                  <a:extLst>
                    <a:ext uri="{9D8B030D-6E8A-4147-A177-3AD203B41FA5}">
                      <a16:colId xmlns:a16="http://schemas.microsoft.com/office/drawing/2014/main" val="3140522968"/>
                    </a:ext>
                  </a:extLst>
                </a:gridCol>
              </a:tblGrid>
              <a:tr h="504838">
                <a:tc>
                  <a:txBody>
                    <a:bodyPr/>
                    <a:lstStyle/>
                    <a:p>
                      <a:r>
                        <a:rPr lang="fr-FR" sz="1400" dirty="0">
                          <a:solidFill>
                            <a:schemeClr val="tx1"/>
                          </a:solidFill>
                        </a:rPr>
                        <a:t>Exécution de 3 éléments </a:t>
                      </a:r>
                      <a:r>
                        <a:rPr lang="fr-FR" sz="1400" u="sng" dirty="0">
                          <a:solidFill>
                            <a:srgbClr val="FF0000"/>
                          </a:solidFill>
                        </a:rPr>
                        <a:t>ou moins </a:t>
                      </a:r>
                      <a:r>
                        <a:rPr lang="fr-FR" sz="1400" u="sng" dirty="0">
                          <a:solidFill>
                            <a:schemeClr val="tx1"/>
                          </a:solidFill>
                        </a:rPr>
                        <a:t>reconnus</a:t>
                      </a:r>
                    </a:p>
                  </a:txBody>
                  <a:tcPr anchor="ctr">
                    <a:solidFill>
                      <a:srgbClr val="FFFF00"/>
                    </a:solidFill>
                  </a:tcPr>
                </a:tc>
                <a:tc>
                  <a:txBody>
                    <a:bodyPr/>
                    <a:lstStyle/>
                    <a:p>
                      <a:r>
                        <a:rPr lang="fr-FR" sz="1400" dirty="0">
                          <a:solidFill>
                            <a:schemeClr val="tx1"/>
                          </a:solidFill>
                        </a:rPr>
                        <a:t>- 5 Points</a:t>
                      </a:r>
                    </a:p>
                  </a:txBody>
                  <a:tcPr anchor="ctr">
                    <a:solidFill>
                      <a:srgbClr val="FFFF00"/>
                    </a:solidFill>
                  </a:tcPr>
                </a:tc>
                <a:extLst>
                  <a:ext uri="{0D108BD9-81ED-4DB2-BD59-A6C34878D82A}">
                    <a16:rowId xmlns:a16="http://schemas.microsoft.com/office/drawing/2014/main" val="697446414"/>
                  </a:ext>
                </a:extLst>
              </a:tr>
            </a:tbl>
          </a:graphicData>
        </a:graphic>
      </p:graphicFrame>
    </p:spTree>
    <p:extLst>
      <p:ext uri="{BB962C8B-B14F-4D97-AF65-F5344CB8AC3E}">
        <p14:creationId xmlns:p14="http://schemas.microsoft.com/office/powerpoint/2010/main" val="1032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8B14E-0B08-B65F-9BF0-BB8C32C02EE8}"/>
              </a:ext>
            </a:extLst>
          </p:cNvPr>
          <p:cNvSpPr>
            <a:spLocks noGrp="1"/>
          </p:cNvSpPr>
          <p:nvPr>
            <p:ph type="title"/>
          </p:nvPr>
        </p:nvSpPr>
        <p:spPr/>
        <p:txBody>
          <a:bodyPr/>
          <a:lstStyle/>
          <a:p>
            <a:r>
              <a:rPr lang="fr-FR" sz="2800" cap="none" dirty="0">
                <a:latin typeface="+mn-lt"/>
                <a:cs typeface="Arial" charset="0"/>
              </a:rPr>
              <a:t>Les familles de difficultés</a:t>
            </a:r>
            <a:endParaRPr lang="fr-FR" sz="2800" cap="none" dirty="0"/>
          </a:p>
        </p:txBody>
      </p:sp>
      <p:graphicFrame>
        <p:nvGraphicFramePr>
          <p:cNvPr id="5" name="Tableau 4">
            <a:extLst>
              <a:ext uri="{FF2B5EF4-FFF2-40B4-BE49-F238E27FC236}">
                <a16:creationId xmlns:a16="http://schemas.microsoft.com/office/drawing/2014/main" id="{B16DE9FF-1E9E-B45D-D314-45973FC86BD2}"/>
              </a:ext>
            </a:extLst>
          </p:cNvPr>
          <p:cNvGraphicFramePr>
            <a:graphicFrameLocks noGrp="1"/>
          </p:cNvGraphicFramePr>
          <p:nvPr>
            <p:extLst>
              <p:ext uri="{D42A27DB-BD31-4B8C-83A1-F6EECF244321}">
                <p14:modId xmlns:p14="http://schemas.microsoft.com/office/powerpoint/2010/main" val="3504470228"/>
              </p:ext>
            </p:extLst>
          </p:nvPr>
        </p:nvGraphicFramePr>
        <p:xfrm>
          <a:off x="281457" y="1364041"/>
          <a:ext cx="3754462" cy="4666296"/>
        </p:xfrm>
        <a:graphic>
          <a:graphicData uri="http://schemas.openxmlformats.org/drawingml/2006/table">
            <a:tbl>
              <a:tblPr firstRow="1" bandRow="1">
                <a:tableStyleId>{5C22544A-7EE6-4342-B048-85BDC9FD1C3A}</a:tableStyleId>
              </a:tblPr>
              <a:tblGrid>
                <a:gridCol w="1243977">
                  <a:extLst>
                    <a:ext uri="{9D8B030D-6E8A-4147-A177-3AD203B41FA5}">
                      <a16:colId xmlns:a16="http://schemas.microsoft.com/office/drawing/2014/main" val="20001"/>
                    </a:ext>
                  </a:extLst>
                </a:gridCol>
                <a:gridCol w="2510485">
                  <a:extLst>
                    <a:ext uri="{9D8B030D-6E8A-4147-A177-3AD203B41FA5}">
                      <a16:colId xmlns:a16="http://schemas.microsoft.com/office/drawing/2014/main" val="20000"/>
                    </a:ext>
                  </a:extLst>
                </a:gridCol>
              </a:tblGrid>
              <a:tr h="737939">
                <a:tc gridSpan="2">
                  <a:txBody>
                    <a:bodyPr/>
                    <a:lstStyle/>
                    <a:p>
                      <a:pPr algn="ctr"/>
                      <a:r>
                        <a:rPr lang="fr-FR" sz="3200" b="1" dirty="0">
                          <a:solidFill>
                            <a:schemeClr val="tx1"/>
                          </a:solidFill>
                        </a:rPr>
                        <a:t>Barres</a:t>
                      </a:r>
                    </a:p>
                  </a:txBody>
                  <a:tcPr marL="106886" marR="106886" marT="50419" marB="50419" anchor="ctr">
                    <a:solidFill>
                      <a:schemeClr val="accent5">
                        <a:lumMod val="20000"/>
                        <a:lumOff val="80000"/>
                      </a:schemeClr>
                    </a:solidFill>
                  </a:tcPr>
                </a:tc>
                <a:tc hMerge="1">
                  <a:txBody>
                    <a:bodyPr/>
                    <a:lstStyle/>
                    <a:p>
                      <a:pPr algn="l"/>
                      <a:endParaRPr lang="fr-FR" sz="1800" b="1" dirty="0">
                        <a:solidFill>
                          <a:schemeClr val="tx1"/>
                        </a:solidFill>
                      </a:endParaRP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108179637"/>
                  </a:ext>
                </a:extLst>
              </a:tr>
              <a:tr h="610401">
                <a:tc>
                  <a:txBody>
                    <a:bodyPr/>
                    <a:lstStyle/>
                    <a:p>
                      <a:pPr algn="ctr"/>
                      <a:r>
                        <a:rPr lang="fr-FR" sz="1600" b="1" dirty="0">
                          <a:solidFill>
                            <a:schemeClr val="tx1"/>
                          </a:solidFill>
                        </a:rPr>
                        <a:t>6-1</a:t>
                      </a:r>
                    </a:p>
                  </a:txBody>
                  <a:tcPr marL="106886" marR="106886" marT="50419" marB="50419" anchor="ctr">
                    <a:solidFill>
                      <a:schemeClr val="accent5">
                        <a:lumMod val="20000"/>
                        <a:lumOff val="80000"/>
                      </a:schemeClr>
                    </a:solidFill>
                  </a:tcPr>
                </a:tc>
                <a:tc>
                  <a:txBody>
                    <a:bodyPr/>
                    <a:lstStyle/>
                    <a:p>
                      <a:pPr algn="l"/>
                      <a:r>
                        <a:rPr lang="fr-FR" sz="1600" b="1" dirty="0">
                          <a:solidFill>
                            <a:schemeClr val="tx1"/>
                          </a:solidFill>
                        </a:rPr>
                        <a:t>Entrées &amp; bascules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0"/>
                  </a:ext>
                </a:extLst>
              </a:tr>
              <a:tr h="544232">
                <a:tc>
                  <a:txBody>
                    <a:bodyPr/>
                    <a:lstStyle/>
                    <a:p>
                      <a:pPr algn="ctr"/>
                      <a:r>
                        <a:rPr lang="fr-FR" sz="1600" b="1" dirty="0">
                          <a:solidFill>
                            <a:schemeClr val="tx1"/>
                          </a:solidFill>
                        </a:rPr>
                        <a:t>6-2</a:t>
                      </a:r>
                    </a:p>
                  </a:txBody>
                  <a:tcPr marL="106886" marR="106886" marT="50419" marB="50419" anchor="ctr">
                    <a:solidFill>
                      <a:schemeClr val="accent5">
                        <a:lumMod val="20000"/>
                        <a:lumOff val="80000"/>
                      </a:schemeClr>
                    </a:solidFill>
                  </a:tcPr>
                </a:tc>
                <a:tc>
                  <a:txBody>
                    <a:bodyPr/>
                    <a:lstStyle/>
                    <a:p>
                      <a:pPr algn="l"/>
                      <a:r>
                        <a:rPr lang="fr-FR" sz="1600" b="1" dirty="0">
                          <a:solidFill>
                            <a:schemeClr val="tx1"/>
                          </a:solidFill>
                        </a:rPr>
                        <a:t>Lâchers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1"/>
                  </a:ext>
                </a:extLst>
              </a:tr>
              <a:tr h="544232">
                <a:tc>
                  <a:txBody>
                    <a:bodyPr/>
                    <a:lstStyle/>
                    <a:p>
                      <a:pPr algn="ctr"/>
                      <a:r>
                        <a:rPr lang="fr-FR" sz="1600" b="1" dirty="0">
                          <a:solidFill>
                            <a:schemeClr val="tx1"/>
                          </a:solidFill>
                        </a:rPr>
                        <a:t>6-3</a:t>
                      </a:r>
                    </a:p>
                  </a:txBody>
                  <a:tcPr marL="106886" marR="106886" marT="50419" marB="50419" anchor="ctr">
                    <a:solidFill>
                      <a:schemeClr val="accent5">
                        <a:lumMod val="20000"/>
                        <a:lumOff val="80000"/>
                      </a:schemeClr>
                    </a:solidFill>
                  </a:tcPr>
                </a:tc>
                <a:tc>
                  <a:txBody>
                    <a:bodyPr/>
                    <a:lstStyle/>
                    <a:p>
                      <a:pPr algn="l"/>
                      <a:r>
                        <a:rPr lang="fr-FR" sz="1600" b="1" dirty="0">
                          <a:solidFill>
                            <a:schemeClr val="tx1"/>
                          </a:solidFill>
                        </a:rPr>
                        <a:t>Elans en AR</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2"/>
                  </a:ext>
                </a:extLst>
              </a:tr>
              <a:tr h="544232">
                <a:tc>
                  <a:txBody>
                    <a:bodyPr/>
                    <a:lstStyle/>
                    <a:p>
                      <a:pPr algn="ctr"/>
                      <a:r>
                        <a:rPr lang="fr-FR" sz="1600" b="1" dirty="0">
                          <a:solidFill>
                            <a:schemeClr val="tx1"/>
                          </a:solidFill>
                        </a:rPr>
                        <a:t>6-4</a:t>
                      </a:r>
                    </a:p>
                  </a:txBody>
                  <a:tcPr marL="106886" marR="106886" marT="50419" marB="50419" anchor="ctr">
                    <a:solidFill>
                      <a:schemeClr val="accent5">
                        <a:lumMod val="20000"/>
                        <a:lumOff val="80000"/>
                      </a:schemeClr>
                    </a:solidFill>
                  </a:tcPr>
                </a:tc>
                <a:tc>
                  <a:txBody>
                    <a:bodyPr/>
                    <a:lstStyle/>
                    <a:p>
                      <a:pPr algn="l"/>
                      <a:r>
                        <a:rPr lang="fr-FR" sz="1600" b="1" dirty="0">
                          <a:solidFill>
                            <a:schemeClr val="tx1"/>
                          </a:solidFill>
                        </a:rPr>
                        <a:t>Rétablissement</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3"/>
                  </a:ext>
                </a:extLst>
              </a:tr>
              <a:tr h="596796">
                <a:tc>
                  <a:txBody>
                    <a:bodyPr/>
                    <a:lstStyle/>
                    <a:p>
                      <a:pPr algn="ctr"/>
                      <a:r>
                        <a:rPr lang="fr-FR" sz="1600" b="1" dirty="0">
                          <a:solidFill>
                            <a:schemeClr val="tx1"/>
                          </a:solidFill>
                        </a:rPr>
                        <a:t>6-5</a:t>
                      </a:r>
                    </a:p>
                  </a:txBody>
                  <a:tcPr marL="106886" marR="106886" marT="50419" marB="50419" anchor="ctr">
                    <a:solidFill>
                      <a:schemeClr val="accent5">
                        <a:lumMod val="20000"/>
                        <a:lumOff val="80000"/>
                      </a:schemeClr>
                    </a:solidFill>
                  </a:tcPr>
                </a:tc>
                <a:tc>
                  <a:txBody>
                    <a:bodyPr/>
                    <a:lstStyle/>
                    <a:p>
                      <a:pPr algn="l"/>
                      <a:r>
                        <a:rPr lang="fr-FR" sz="1600" b="1" dirty="0">
                          <a:solidFill>
                            <a:schemeClr val="tx1"/>
                          </a:solidFill>
                        </a:rPr>
                        <a:t>Tours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4"/>
                  </a:ext>
                </a:extLst>
              </a:tr>
              <a:tr h="544232">
                <a:tc>
                  <a:txBody>
                    <a:bodyPr/>
                    <a:lstStyle/>
                    <a:p>
                      <a:pPr algn="ctr"/>
                      <a:r>
                        <a:rPr lang="fr-FR" sz="1600" b="1" dirty="0">
                          <a:solidFill>
                            <a:schemeClr val="tx1"/>
                          </a:solidFill>
                        </a:rPr>
                        <a:t>6-6</a:t>
                      </a:r>
                    </a:p>
                  </a:txBody>
                  <a:tcPr marL="106886" marR="106886" marT="50419" marB="50419" anchor="ctr">
                    <a:solidFill>
                      <a:schemeClr val="accent5">
                        <a:lumMod val="20000"/>
                        <a:lumOff val="80000"/>
                      </a:schemeClr>
                    </a:solidFill>
                  </a:tcPr>
                </a:tc>
                <a:tc>
                  <a:txBody>
                    <a:bodyPr/>
                    <a:lstStyle/>
                    <a:p>
                      <a:pPr algn="l"/>
                      <a:r>
                        <a:rPr lang="fr-FR" sz="1600" b="1" dirty="0">
                          <a:solidFill>
                            <a:schemeClr val="tx1"/>
                          </a:solidFill>
                        </a:rPr>
                        <a:t>Elans circulaires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6"/>
                  </a:ext>
                </a:extLst>
              </a:tr>
              <a:tr h="544232">
                <a:tc>
                  <a:txBody>
                    <a:bodyPr/>
                    <a:lstStyle/>
                    <a:p>
                      <a:pPr algn="ctr"/>
                      <a:r>
                        <a:rPr lang="fr-FR" sz="1600" b="1" dirty="0">
                          <a:solidFill>
                            <a:schemeClr val="tx1"/>
                          </a:solidFill>
                        </a:rPr>
                        <a:t>6-7</a:t>
                      </a:r>
                    </a:p>
                  </a:txBody>
                  <a:tcPr marL="106886" marR="106886" marT="50419" marB="50419" anchor="ctr">
                    <a:solidFill>
                      <a:schemeClr val="accent5">
                        <a:lumMod val="20000"/>
                        <a:lumOff val="80000"/>
                      </a:schemeClr>
                    </a:solidFill>
                  </a:tcPr>
                </a:tc>
                <a:tc>
                  <a:txBody>
                    <a:bodyPr/>
                    <a:lstStyle/>
                    <a:p>
                      <a:pPr algn="l"/>
                      <a:r>
                        <a:rPr lang="fr-FR" sz="1600" b="1" dirty="0">
                          <a:solidFill>
                            <a:schemeClr val="tx1"/>
                          </a:solidFill>
                        </a:rPr>
                        <a:t>Sorties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6" name="Tableau 5">
            <a:extLst>
              <a:ext uri="{FF2B5EF4-FFF2-40B4-BE49-F238E27FC236}">
                <a16:creationId xmlns:a16="http://schemas.microsoft.com/office/drawing/2014/main" id="{632FF62A-A830-9D1A-5CC4-FF3DF62C5110}"/>
              </a:ext>
            </a:extLst>
          </p:cNvPr>
          <p:cNvGraphicFramePr>
            <a:graphicFrameLocks noGrp="1"/>
          </p:cNvGraphicFramePr>
          <p:nvPr>
            <p:extLst>
              <p:ext uri="{D42A27DB-BD31-4B8C-83A1-F6EECF244321}">
                <p14:modId xmlns:p14="http://schemas.microsoft.com/office/powerpoint/2010/main" val="444767259"/>
              </p:ext>
            </p:extLst>
          </p:nvPr>
        </p:nvGraphicFramePr>
        <p:xfrm>
          <a:off x="4079859" y="1384589"/>
          <a:ext cx="3142874" cy="4095143"/>
        </p:xfrm>
        <a:graphic>
          <a:graphicData uri="http://schemas.openxmlformats.org/drawingml/2006/table">
            <a:tbl>
              <a:tblPr firstRow="1" bandRow="1">
                <a:tableStyleId>{5C22544A-7EE6-4342-B048-85BDC9FD1C3A}</a:tableStyleId>
              </a:tblPr>
              <a:tblGrid>
                <a:gridCol w="3142874">
                  <a:extLst>
                    <a:ext uri="{9D8B030D-6E8A-4147-A177-3AD203B41FA5}">
                      <a16:colId xmlns:a16="http://schemas.microsoft.com/office/drawing/2014/main" val="20000"/>
                    </a:ext>
                  </a:extLst>
                </a:gridCol>
              </a:tblGrid>
              <a:tr h="715368">
                <a:tc>
                  <a:txBody>
                    <a:bodyPr/>
                    <a:lstStyle/>
                    <a:p>
                      <a:pPr algn="ctr"/>
                      <a:r>
                        <a:rPr lang="fr-FR" sz="3200" b="1" dirty="0">
                          <a:solidFill>
                            <a:schemeClr val="tx1"/>
                          </a:solidFill>
                        </a:rPr>
                        <a:t>Poutre</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20496364"/>
                  </a:ext>
                </a:extLst>
              </a:tr>
              <a:tr h="622698">
                <a:tc>
                  <a:txBody>
                    <a:bodyPr/>
                    <a:lstStyle/>
                    <a:p>
                      <a:pPr algn="l"/>
                      <a:r>
                        <a:rPr lang="fr-FR" sz="1600" b="1" dirty="0">
                          <a:solidFill>
                            <a:schemeClr val="tx1"/>
                          </a:solidFill>
                        </a:rPr>
                        <a:t>Eléments gymniques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0"/>
                  </a:ext>
                </a:extLst>
              </a:tr>
              <a:tr h="544530">
                <a:tc>
                  <a:txBody>
                    <a:bodyPr/>
                    <a:lstStyle/>
                    <a:p>
                      <a:pPr algn="l"/>
                      <a:r>
                        <a:rPr lang="fr-FR" sz="1600" b="1" dirty="0">
                          <a:solidFill>
                            <a:schemeClr val="tx1"/>
                          </a:solidFill>
                        </a:rPr>
                        <a:t>ATR (jambes libres)-Maintiens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1"/>
                  </a:ext>
                </a:extLst>
              </a:tr>
              <a:tr h="544531">
                <a:tc>
                  <a:txBody>
                    <a:bodyPr/>
                    <a:lstStyle/>
                    <a:p>
                      <a:pPr algn="l"/>
                      <a:r>
                        <a:rPr lang="fr-FR" sz="1600" b="1" dirty="0">
                          <a:solidFill>
                            <a:schemeClr val="tx1"/>
                          </a:solidFill>
                        </a:rPr>
                        <a:t>Eléments acro. Lat.</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2"/>
                  </a:ext>
                </a:extLst>
              </a:tr>
              <a:tr h="534256">
                <a:tc>
                  <a:txBody>
                    <a:bodyPr/>
                    <a:lstStyle/>
                    <a:p>
                      <a:pPr algn="l"/>
                      <a:r>
                        <a:rPr lang="fr-FR" sz="1600" b="1" dirty="0">
                          <a:solidFill>
                            <a:schemeClr val="tx1"/>
                          </a:solidFill>
                        </a:rPr>
                        <a:t>Eléments acro. AV</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3"/>
                  </a:ext>
                </a:extLst>
              </a:tr>
              <a:tr h="606175">
                <a:tc>
                  <a:txBody>
                    <a:bodyPr/>
                    <a:lstStyle/>
                    <a:p>
                      <a:pPr algn="l"/>
                      <a:r>
                        <a:rPr lang="fr-FR" sz="1600" b="1" dirty="0">
                          <a:solidFill>
                            <a:schemeClr val="tx1"/>
                          </a:solidFill>
                        </a:rPr>
                        <a:t>Eléments acro. AR</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4"/>
                  </a:ext>
                </a:extLst>
              </a:tr>
              <a:tr h="527585">
                <a:tc>
                  <a:txBody>
                    <a:bodyPr/>
                    <a:lstStyle/>
                    <a:p>
                      <a:pPr algn="l"/>
                      <a:r>
                        <a:rPr lang="fr-FR" sz="1600" b="1" dirty="0">
                          <a:solidFill>
                            <a:schemeClr val="tx1"/>
                          </a:solidFill>
                        </a:rPr>
                        <a:t>Sorties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7" name="Tableau 6">
            <a:extLst>
              <a:ext uri="{FF2B5EF4-FFF2-40B4-BE49-F238E27FC236}">
                <a16:creationId xmlns:a16="http://schemas.microsoft.com/office/drawing/2014/main" id="{E60D067A-C929-AFB9-A22D-FB8F4533F621}"/>
              </a:ext>
            </a:extLst>
          </p:cNvPr>
          <p:cNvGraphicFramePr>
            <a:graphicFrameLocks noGrp="1"/>
          </p:cNvGraphicFramePr>
          <p:nvPr>
            <p:extLst>
              <p:ext uri="{D42A27DB-BD31-4B8C-83A1-F6EECF244321}">
                <p14:modId xmlns:p14="http://schemas.microsoft.com/office/powerpoint/2010/main" val="302795368"/>
              </p:ext>
            </p:extLst>
          </p:nvPr>
        </p:nvGraphicFramePr>
        <p:xfrm>
          <a:off x="7263829" y="1391896"/>
          <a:ext cx="3142874" cy="3594553"/>
        </p:xfrm>
        <a:graphic>
          <a:graphicData uri="http://schemas.openxmlformats.org/drawingml/2006/table">
            <a:tbl>
              <a:tblPr firstRow="1" bandRow="1">
                <a:tableStyleId>{5C22544A-7EE6-4342-B048-85BDC9FD1C3A}</a:tableStyleId>
              </a:tblPr>
              <a:tblGrid>
                <a:gridCol w="3142874">
                  <a:extLst>
                    <a:ext uri="{9D8B030D-6E8A-4147-A177-3AD203B41FA5}">
                      <a16:colId xmlns:a16="http://schemas.microsoft.com/office/drawing/2014/main" val="20000"/>
                    </a:ext>
                  </a:extLst>
                </a:gridCol>
              </a:tblGrid>
              <a:tr h="714306">
                <a:tc>
                  <a:txBody>
                    <a:bodyPr/>
                    <a:lstStyle/>
                    <a:p>
                      <a:pPr algn="ctr"/>
                      <a:r>
                        <a:rPr lang="fr-FR" sz="3200" b="1" dirty="0">
                          <a:solidFill>
                            <a:schemeClr val="tx1"/>
                          </a:solidFill>
                        </a:rPr>
                        <a:t>Sol</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814111840"/>
                  </a:ext>
                </a:extLst>
              </a:tr>
              <a:tr h="616450">
                <a:tc>
                  <a:txBody>
                    <a:bodyPr/>
                    <a:lstStyle/>
                    <a:p>
                      <a:pPr algn="l"/>
                      <a:r>
                        <a:rPr lang="fr-FR" sz="1600" b="1" dirty="0">
                          <a:solidFill>
                            <a:schemeClr val="tx1"/>
                          </a:solidFill>
                        </a:rPr>
                        <a:t>Eléments gymniques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0"/>
                  </a:ext>
                </a:extLst>
              </a:tr>
              <a:tr h="519824">
                <a:tc>
                  <a:txBody>
                    <a:bodyPr/>
                    <a:lstStyle/>
                    <a:p>
                      <a:pPr algn="l"/>
                      <a:r>
                        <a:rPr lang="fr-FR" sz="1600" b="1" dirty="0">
                          <a:solidFill>
                            <a:schemeClr val="tx1"/>
                          </a:solidFill>
                        </a:rPr>
                        <a:t>ATR</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1"/>
                  </a:ext>
                </a:extLst>
              </a:tr>
              <a:tr h="588310">
                <a:tc>
                  <a:txBody>
                    <a:bodyPr/>
                    <a:lstStyle/>
                    <a:p>
                      <a:pPr algn="l"/>
                      <a:r>
                        <a:rPr lang="fr-FR" sz="1600" b="1" dirty="0">
                          <a:solidFill>
                            <a:schemeClr val="tx1"/>
                          </a:solidFill>
                        </a:rPr>
                        <a:t>Eléments acro. Lat.</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2"/>
                  </a:ext>
                </a:extLst>
              </a:tr>
              <a:tr h="525457">
                <a:tc>
                  <a:txBody>
                    <a:bodyPr/>
                    <a:lstStyle/>
                    <a:p>
                      <a:pPr algn="l"/>
                      <a:r>
                        <a:rPr lang="fr-FR" sz="1600" b="1" dirty="0">
                          <a:solidFill>
                            <a:schemeClr val="tx1"/>
                          </a:solidFill>
                        </a:rPr>
                        <a:t>Eléments acro. AV</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3"/>
                  </a:ext>
                </a:extLst>
              </a:tr>
              <a:tr h="630206">
                <a:tc>
                  <a:txBody>
                    <a:bodyPr/>
                    <a:lstStyle/>
                    <a:p>
                      <a:pPr algn="l"/>
                      <a:r>
                        <a:rPr lang="fr-FR" sz="1600" b="1" dirty="0">
                          <a:solidFill>
                            <a:schemeClr val="tx1"/>
                          </a:solidFill>
                        </a:rPr>
                        <a:t>Eléments acro. AR</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257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photos.be.com/private/1/mode/be_reserved-photos-blog/photo/hd/647262647/1685064cf4/be_reserved-photos-blog-saut-cheval-big.jpg">
            <a:extLst>
              <a:ext uri="{FF2B5EF4-FFF2-40B4-BE49-F238E27FC236}">
                <a16:creationId xmlns:a16="http://schemas.microsoft.com/office/drawing/2014/main" id="{8C5BAD1C-470D-D957-B9B2-8BE747AE4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634" y="489332"/>
            <a:ext cx="6469451" cy="3611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ous-titre 2">
            <a:extLst>
              <a:ext uri="{FF2B5EF4-FFF2-40B4-BE49-F238E27FC236}">
                <a16:creationId xmlns:a16="http://schemas.microsoft.com/office/drawing/2014/main" id="{E8323176-2DEB-DC1E-B322-56EDFD2CE88F}"/>
              </a:ext>
            </a:extLst>
          </p:cNvPr>
          <p:cNvSpPr txBox="1">
            <a:spLocks/>
          </p:cNvSpPr>
          <p:nvPr/>
        </p:nvSpPr>
        <p:spPr>
          <a:xfrm>
            <a:off x="4923694" y="4538746"/>
            <a:ext cx="3783728" cy="627368"/>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ctr">
              <a:buFont typeface="Arial"/>
              <a:buNone/>
            </a:pPr>
            <a:r>
              <a:rPr lang="fr-FR" b="1" dirty="0">
                <a:solidFill>
                  <a:schemeClr val="accent2">
                    <a:lumMod val="60000"/>
                    <a:lumOff val="40000"/>
                  </a:schemeClr>
                </a:solidFill>
                <a:latin typeface="Arial" panose="020B0604020202020204" pitchFamily="34" charset="0"/>
                <a:cs typeface="Arial" panose="020B0604020202020204" pitchFamily="34" charset="0"/>
              </a:rPr>
              <a:t>Table de Saut</a:t>
            </a:r>
          </a:p>
        </p:txBody>
      </p:sp>
      <p:sp>
        <p:nvSpPr>
          <p:cNvPr id="2" name="Titre 1">
            <a:extLst>
              <a:ext uri="{FF2B5EF4-FFF2-40B4-BE49-F238E27FC236}">
                <a16:creationId xmlns:a16="http://schemas.microsoft.com/office/drawing/2014/main" id="{48FDFDDB-2539-DE0A-9BE6-A176D568DA4C}"/>
              </a:ext>
            </a:extLst>
          </p:cNvPr>
          <p:cNvSpPr txBox="1">
            <a:spLocks/>
          </p:cNvSpPr>
          <p:nvPr/>
        </p:nvSpPr>
        <p:spPr>
          <a:xfrm>
            <a:off x="3621193" y="2583166"/>
            <a:ext cx="5720332" cy="173645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fr-FR" sz="4800">
                <a:solidFill>
                  <a:schemeClr val="bg1"/>
                </a:solidFill>
                <a:latin typeface="Arial" panose="020B0604020202020204" pitchFamily="34" charset="0"/>
                <a:cs typeface="Arial" panose="020B0604020202020204" pitchFamily="34" charset="0"/>
              </a:rPr>
              <a:t>Guide du juge 6</a:t>
            </a:r>
            <a:r>
              <a:rPr lang="fr-FR" sz="4800" baseline="30000">
                <a:solidFill>
                  <a:schemeClr val="bg1"/>
                </a:solidFill>
                <a:latin typeface="Arial" panose="020B0604020202020204" pitchFamily="34" charset="0"/>
                <a:cs typeface="Arial" panose="020B0604020202020204" pitchFamily="34" charset="0"/>
              </a:rPr>
              <a:t>ème</a:t>
            </a:r>
            <a:r>
              <a:rPr lang="fr-FR" sz="4800">
                <a:solidFill>
                  <a:schemeClr val="bg1"/>
                </a:solidFill>
                <a:latin typeface="Arial" panose="020B0604020202020204" pitchFamily="34" charset="0"/>
                <a:cs typeface="Arial" panose="020B0604020202020204" pitchFamily="34" charset="0"/>
              </a:rPr>
              <a:t> débutant</a:t>
            </a:r>
            <a:endParaRPr lang="fr-FR"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31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36180-3D5F-684E-3971-4B33F14CB31D}"/>
              </a:ext>
            </a:extLst>
          </p:cNvPr>
          <p:cNvSpPr>
            <a:spLocks noGrp="1"/>
          </p:cNvSpPr>
          <p:nvPr>
            <p:ph type="title"/>
          </p:nvPr>
        </p:nvSpPr>
        <p:spPr/>
        <p:txBody>
          <a:bodyPr/>
          <a:lstStyle/>
          <a:p>
            <a:r>
              <a:rPr lang="fr-FR" sz="2800" cap="none" dirty="0"/>
              <a:t>Notes D &amp; E</a:t>
            </a:r>
          </a:p>
        </p:txBody>
      </p:sp>
      <p:pic>
        <p:nvPicPr>
          <p:cNvPr id="3" name="Picture 8" descr="http://photos.be.com/private/1/mode/be_reserved-photos-blog/photo/hd/647262647/1685064cf4/be_reserved-photos-blog-saut-cheval-big.jpg">
            <a:extLst>
              <a:ext uri="{FF2B5EF4-FFF2-40B4-BE49-F238E27FC236}">
                <a16:creationId xmlns:a16="http://schemas.microsoft.com/office/drawing/2014/main" id="{BB47BB3A-9CFA-A864-FBB4-3BADC85A44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0006" y="511660"/>
            <a:ext cx="1352021" cy="754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8D5010A6-AF43-8A07-8053-8D6D82D53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528" y="3534849"/>
            <a:ext cx="4152485" cy="2632676"/>
          </a:xfrm>
          <a:prstGeom prst="rect">
            <a:avLst/>
          </a:prstGeom>
        </p:spPr>
      </p:pic>
      <p:sp>
        <p:nvSpPr>
          <p:cNvPr id="5" name="Espace réservé du contenu 2">
            <a:extLst>
              <a:ext uri="{FF2B5EF4-FFF2-40B4-BE49-F238E27FC236}">
                <a16:creationId xmlns:a16="http://schemas.microsoft.com/office/drawing/2014/main" id="{C818098F-92DD-AE1D-1EC6-FED9C5F45588}"/>
              </a:ext>
            </a:extLst>
          </p:cNvPr>
          <p:cNvSpPr txBox="1">
            <a:spLocks/>
          </p:cNvSpPr>
          <p:nvPr/>
        </p:nvSpPr>
        <p:spPr>
          <a:xfrm>
            <a:off x="468313" y="1831392"/>
            <a:ext cx="9791700" cy="2412368"/>
          </a:xfrm>
          <a:prstGeom prst="rect">
            <a:avLst/>
          </a:prstGeom>
        </p:spPr>
        <p:txBody>
          <a:bodyPr anchor="t">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360363" lvl="1" indent="-185738">
              <a:buFont typeface="Wingdings" charset="0"/>
              <a:buChar char="§"/>
            </a:pPr>
            <a:r>
              <a:rPr lang="fr-FR" sz="2400" b="1" dirty="0">
                <a:latin typeface="Trebuchet MS" charset="0"/>
              </a:rPr>
              <a:t>La gymnaste a le choix entre 12 sauts    </a:t>
            </a:r>
          </a:p>
          <a:p>
            <a:pPr marL="360363" lvl="2" indent="-185738">
              <a:buFont typeface="Wingdings" charset="0"/>
              <a:buChar char="§"/>
            </a:pPr>
            <a:endParaRPr lang="fr-FR" sz="2400" dirty="0">
              <a:latin typeface="Trebuchet MS" charset="0"/>
            </a:endParaRPr>
          </a:p>
          <a:p>
            <a:pPr marL="360363" lvl="1" indent="-185738">
              <a:buFont typeface="Wingdings" charset="0"/>
              <a:buChar char="§"/>
            </a:pPr>
            <a:r>
              <a:rPr lang="fr-FR" sz="2400" b="1" dirty="0">
                <a:latin typeface="Trebuchet MS" charset="0"/>
              </a:rPr>
              <a:t>Note D : </a:t>
            </a:r>
            <a:r>
              <a:rPr lang="fr-FR" sz="2400" dirty="0">
                <a:latin typeface="Trebuchet MS" charset="0"/>
              </a:rPr>
              <a:t>Valeur du saut  de 11,70 points  à 13 points</a:t>
            </a:r>
          </a:p>
          <a:p>
            <a:pPr marL="360363" lvl="1" indent="-185738">
              <a:buFont typeface="Arial"/>
              <a:buNone/>
            </a:pPr>
            <a:endParaRPr lang="fr-FR" sz="2400" dirty="0">
              <a:latin typeface="Trebuchet MS" charset="0"/>
            </a:endParaRPr>
          </a:p>
          <a:p>
            <a:pPr marL="360363" lvl="1" indent="-185738">
              <a:buFont typeface="Wingdings" charset="0"/>
              <a:buChar char="§"/>
            </a:pPr>
            <a:r>
              <a:rPr lang="fr-FR" sz="2400" b="1" dirty="0">
                <a:latin typeface="Trebuchet MS" charset="0"/>
              </a:rPr>
              <a:t>Note E : </a:t>
            </a:r>
            <a:r>
              <a:rPr lang="fr-FR" sz="2400" dirty="0">
                <a:latin typeface="Trebuchet MS" charset="0"/>
              </a:rPr>
              <a:t>Exécution</a:t>
            </a:r>
            <a:r>
              <a:rPr lang="fr-FR" sz="2400" b="1" dirty="0">
                <a:latin typeface="Trebuchet MS" charset="0"/>
              </a:rPr>
              <a:t>  </a:t>
            </a:r>
            <a:r>
              <a:rPr lang="fr-FR" sz="2400" dirty="0">
                <a:latin typeface="Trebuchet MS" charset="0"/>
              </a:rPr>
              <a:t>sur 10 points</a:t>
            </a:r>
          </a:p>
          <a:p>
            <a:pPr lvl="1">
              <a:buFont typeface="Wingdings" charset="0"/>
              <a:buChar char="§"/>
            </a:pPr>
            <a:endParaRPr lang="fr-FR" sz="2400" b="1" dirty="0">
              <a:latin typeface="Trebuchet MS" charset="0"/>
            </a:endParaRPr>
          </a:p>
          <a:p>
            <a:pPr marL="0" indent="0">
              <a:buFont typeface="Arial"/>
              <a:buNone/>
            </a:pPr>
            <a:endParaRPr lang="fr-FR" sz="2400" dirty="0"/>
          </a:p>
        </p:txBody>
      </p:sp>
    </p:spTree>
    <p:extLst>
      <p:ext uri="{BB962C8B-B14F-4D97-AF65-F5344CB8AC3E}">
        <p14:creationId xmlns:p14="http://schemas.microsoft.com/office/powerpoint/2010/main" val="5224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par>
                          <p:cTn id="11" fill="hold">
                            <p:stCondLst>
                              <p:cond delay="1000"/>
                            </p:stCondLst>
                            <p:childTnLst>
                              <p:par>
                                <p:cTn id="12" presetID="55" presetClass="entr" presetSubtype="0" fill="hold" nodeType="afterEffect">
                                  <p:stCondLst>
                                    <p:cond delay="170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2" end="2"/>
                                            </p:txEl>
                                          </p:spTgt>
                                        </p:tgtEl>
                                      </p:cBhvr>
                                    </p:animEffect>
                                  </p:childTnLst>
                                </p:cTn>
                              </p:par>
                            </p:childTnLst>
                          </p:cTn>
                        </p:par>
                        <p:par>
                          <p:cTn id="17" fill="hold">
                            <p:stCondLst>
                              <p:cond delay="3700"/>
                            </p:stCondLst>
                            <p:childTnLst>
                              <p:par>
                                <p:cTn id="18" presetID="55" presetClass="entr" presetSubtype="0" fill="hold" nodeType="afterEffect">
                                  <p:stCondLst>
                                    <p:cond delay="1400"/>
                                  </p:stCondLst>
                                  <p:childTnLst>
                                    <p:set>
                                      <p:cBhvr>
                                        <p:cTn id="19" dur="1" fill="hold">
                                          <p:stCondLst>
                                            <p:cond delay="0"/>
                                          </p:stCondLst>
                                        </p:cTn>
                                        <p:tgtEl>
                                          <p:spTgt spid="5">
                                            <p:txEl>
                                              <p:pRg st="4" end="4"/>
                                            </p:txEl>
                                          </p:spTgt>
                                        </p:tgtEl>
                                        <p:attrNameLst>
                                          <p:attrName>style.visibility</p:attrName>
                                        </p:attrNameLst>
                                      </p:cBhvr>
                                      <p:to>
                                        <p:strVal val="visible"/>
                                      </p:to>
                                    </p:set>
                                    <p:anim calcmode="lin" valueType="num">
                                      <p:cBhvr>
                                        <p:cTn id="20" dur="14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21" dur="14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2" dur="14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575D45-C10E-5CC0-D39B-FC9853770308}"/>
              </a:ext>
            </a:extLst>
          </p:cNvPr>
          <p:cNvSpPr>
            <a:spLocks noGrp="1"/>
          </p:cNvSpPr>
          <p:nvPr>
            <p:ph type="title"/>
          </p:nvPr>
        </p:nvSpPr>
        <p:spPr/>
        <p:txBody>
          <a:bodyPr/>
          <a:lstStyle/>
          <a:p>
            <a:r>
              <a:rPr lang="fr-FR" sz="2800" cap="none" dirty="0"/>
              <a:t>Précisions</a:t>
            </a:r>
          </a:p>
        </p:txBody>
      </p:sp>
      <p:pic>
        <p:nvPicPr>
          <p:cNvPr id="3" name="Picture 8" descr="http://photos.be.com/private/1/mode/be_reserved-photos-blog/photo/hd/647262647/1685064cf4/be_reserved-photos-blog-saut-cheval-big.jpg">
            <a:extLst>
              <a:ext uri="{FF2B5EF4-FFF2-40B4-BE49-F238E27FC236}">
                <a16:creationId xmlns:a16="http://schemas.microsoft.com/office/drawing/2014/main" id="{D20E1094-E122-472A-631C-3E463499CA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0006" y="511660"/>
            <a:ext cx="1352021" cy="754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Espace réservé du contenu 2">
            <a:extLst>
              <a:ext uri="{FF2B5EF4-FFF2-40B4-BE49-F238E27FC236}">
                <a16:creationId xmlns:a16="http://schemas.microsoft.com/office/drawing/2014/main" id="{3737F87F-B5AD-C2B3-3310-368C9808DAC0}"/>
              </a:ext>
            </a:extLst>
          </p:cNvPr>
          <p:cNvSpPr txBox="1">
            <a:spLocks/>
          </p:cNvSpPr>
          <p:nvPr/>
        </p:nvSpPr>
        <p:spPr>
          <a:xfrm>
            <a:off x="485421" y="1531870"/>
            <a:ext cx="9774591" cy="4143022"/>
          </a:xfrm>
          <a:prstGeom prst="rect">
            <a:avLst/>
          </a:prstGeom>
        </p:spPr>
        <p:txBody>
          <a:bodyPr anchor="t">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361950" indent="-361950" algn="just">
              <a:buFont typeface="Wingdings" pitchFamily="2" charset="2"/>
              <a:buChar char="v"/>
            </a:pPr>
            <a:r>
              <a:rPr lang="fr-FR" sz="2400" dirty="0">
                <a:latin typeface="Trebuchet MS" charset="0"/>
              </a:rPr>
              <a:t>Les gymnastes sont responsables de l’annonce des sauts qu'</a:t>
            </a:r>
            <a:r>
              <a:rPr lang="fr-CA" sz="2400" dirty="0">
                <a:latin typeface="Trebuchet MS" charset="0"/>
              </a:rPr>
              <a:t>’</a:t>
            </a:r>
            <a:r>
              <a:rPr lang="fr-FR" sz="2400" dirty="0">
                <a:latin typeface="Trebuchet MS" charset="0"/>
              </a:rPr>
              <a:t>elles exécutent. </a:t>
            </a:r>
          </a:p>
          <a:p>
            <a:pPr marL="361950" indent="-361950" algn="just">
              <a:buFont typeface="Wingdings" pitchFamily="2" charset="2"/>
              <a:buChar char="v"/>
            </a:pPr>
            <a:endParaRPr lang="fr-FR" sz="2400" dirty="0">
              <a:latin typeface="Trebuchet MS" charset="0"/>
            </a:endParaRPr>
          </a:p>
          <a:p>
            <a:pPr marL="361950" indent="-361950" algn="just">
              <a:buFont typeface="Wingdings" pitchFamily="2" charset="2"/>
              <a:buChar char="v"/>
            </a:pPr>
            <a:r>
              <a:rPr lang="fr-FR" sz="2400" dirty="0">
                <a:latin typeface="Trebuchet MS" charset="0"/>
              </a:rPr>
              <a:t>Les sauts exécutés </a:t>
            </a:r>
            <a:r>
              <a:rPr lang="fr-FR" sz="2400" b="1" u="sng" dirty="0">
                <a:latin typeface="Trebuchet MS" charset="0"/>
              </a:rPr>
              <a:t>peuvent être différents</a:t>
            </a:r>
          </a:p>
          <a:p>
            <a:pPr marL="361950" indent="-361950" algn="just">
              <a:buFont typeface="Wingdings" pitchFamily="2" charset="2"/>
              <a:buChar char="v"/>
            </a:pPr>
            <a:endParaRPr lang="fr-FR" sz="2400" b="1" u="sng" dirty="0">
              <a:latin typeface="Trebuchet MS" charset="0"/>
            </a:endParaRPr>
          </a:p>
          <a:p>
            <a:pPr marL="361950" indent="-361950" algn="just">
              <a:buFont typeface="Wingdings" pitchFamily="2" charset="2"/>
              <a:buChar char="v"/>
            </a:pPr>
            <a:r>
              <a:rPr lang="fr-FR" sz="2400" dirty="0">
                <a:latin typeface="Trebuchet MS" charset="0"/>
              </a:rPr>
              <a:t>Saut exécuté différent du saut annoncé appartenant à la grille </a:t>
            </a:r>
            <a:r>
              <a:rPr lang="fr-FR" sz="3200" i="1" dirty="0">
                <a:latin typeface="Trebuchet MS" charset="0"/>
              </a:rPr>
              <a:t>SP</a:t>
            </a:r>
          </a:p>
          <a:p>
            <a:pPr marL="361950" indent="-361950" algn="just">
              <a:buFont typeface="Wingdings" pitchFamily="2" charset="2"/>
              <a:buChar char="v"/>
            </a:pPr>
            <a:endParaRPr lang="fr-FR" sz="3200" i="1" dirty="0">
              <a:latin typeface="Trebuchet MS" charset="0"/>
            </a:endParaRPr>
          </a:p>
          <a:p>
            <a:pPr marL="361950" indent="-361950" algn="just">
              <a:buFont typeface="Wingdings" pitchFamily="2" charset="2"/>
              <a:buChar char="v"/>
            </a:pPr>
            <a:r>
              <a:rPr lang="fr-FR" sz="2400" dirty="0">
                <a:latin typeface="Trebuchet MS" charset="0"/>
              </a:rPr>
              <a:t>Saut exécuté avant le signal des juges, saut à refaire </a:t>
            </a:r>
            <a:r>
              <a:rPr lang="fr-FR" sz="3200" i="1" dirty="0">
                <a:latin typeface="Trebuchet MS" charset="0"/>
              </a:rPr>
              <a:t>SP</a:t>
            </a:r>
          </a:p>
          <a:p>
            <a:pPr algn="just">
              <a:buFont typeface="Wingdings" pitchFamily="2" charset="2"/>
              <a:buChar char="v"/>
            </a:pPr>
            <a:endParaRPr lang="fr-FR" sz="2400" dirty="0">
              <a:latin typeface="Trebuchet MS" charset="0"/>
            </a:endParaRPr>
          </a:p>
          <a:p>
            <a:pPr lvl="1" algn="just">
              <a:buFont typeface="Wingdings" charset="0"/>
              <a:buChar char="§"/>
            </a:pPr>
            <a:endParaRPr lang="fr-FR" sz="2000" dirty="0">
              <a:latin typeface="Trebuchet MS" charset="0"/>
            </a:endParaRPr>
          </a:p>
          <a:p>
            <a:pPr marL="0" indent="0" algn="just">
              <a:buFont typeface="Arial"/>
              <a:buNone/>
            </a:pPr>
            <a:endParaRPr lang="fr-FR" sz="2000" dirty="0"/>
          </a:p>
        </p:txBody>
      </p:sp>
    </p:spTree>
    <p:extLst>
      <p:ext uri="{BB962C8B-B14F-4D97-AF65-F5344CB8AC3E}">
        <p14:creationId xmlns:p14="http://schemas.microsoft.com/office/powerpoint/2010/main" val="284429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2">
            <a:extLst>
              <a:ext uri="{FF2B5EF4-FFF2-40B4-BE49-F238E27FC236}">
                <a16:creationId xmlns:a16="http://schemas.microsoft.com/office/drawing/2014/main" id="{44503DF9-9BDD-7D4A-22E9-44167A7EDCF7}"/>
              </a:ext>
            </a:extLst>
          </p:cNvPr>
          <p:cNvSpPr txBox="1">
            <a:spLocks/>
          </p:cNvSpPr>
          <p:nvPr/>
        </p:nvSpPr>
        <p:spPr>
          <a:xfrm>
            <a:off x="4923694" y="4538746"/>
            <a:ext cx="3783728" cy="627368"/>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ctr">
              <a:buFont typeface="Arial"/>
              <a:buNone/>
            </a:pPr>
            <a:r>
              <a:rPr lang="fr-FR" b="1" dirty="0">
                <a:solidFill>
                  <a:schemeClr val="accent2">
                    <a:lumMod val="60000"/>
                    <a:lumOff val="40000"/>
                  </a:schemeClr>
                </a:solidFill>
                <a:latin typeface="Arial" panose="020B0604020202020204" pitchFamily="34" charset="0"/>
                <a:cs typeface="Arial" panose="020B0604020202020204" pitchFamily="34" charset="0"/>
              </a:rPr>
              <a:t>Barres</a:t>
            </a:r>
          </a:p>
        </p:txBody>
      </p:sp>
      <p:pic>
        <p:nvPicPr>
          <p:cNvPr id="3" name="Image 2">
            <a:extLst>
              <a:ext uri="{FF2B5EF4-FFF2-40B4-BE49-F238E27FC236}">
                <a16:creationId xmlns:a16="http://schemas.microsoft.com/office/drawing/2014/main" id="{A7A160D2-021F-ADDA-7E43-5AFF140CA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743" y="589311"/>
            <a:ext cx="6168276" cy="3289809"/>
          </a:xfrm>
          <a:prstGeom prst="rect">
            <a:avLst/>
          </a:prstGeom>
        </p:spPr>
      </p:pic>
      <p:sp>
        <p:nvSpPr>
          <p:cNvPr id="4" name="Titre 1">
            <a:extLst>
              <a:ext uri="{FF2B5EF4-FFF2-40B4-BE49-F238E27FC236}">
                <a16:creationId xmlns:a16="http://schemas.microsoft.com/office/drawing/2014/main" id="{1BEF3173-EDBF-1206-A83C-FE9323C3E93F}"/>
              </a:ext>
            </a:extLst>
          </p:cNvPr>
          <p:cNvSpPr txBox="1">
            <a:spLocks/>
          </p:cNvSpPr>
          <p:nvPr/>
        </p:nvSpPr>
        <p:spPr>
          <a:xfrm>
            <a:off x="3762715" y="688248"/>
            <a:ext cx="5720332" cy="173645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fr-FR" sz="4800" dirty="0">
                <a:solidFill>
                  <a:schemeClr val="bg1"/>
                </a:solidFill>
                <a:latin typeface="Arial" panose="020B0604020202020204" pitchFamily="34" charset="0"/>
                <a:cs typeface="Arial" panose="020B0604020202020204" pitchFamily="34" charset="0"/>
              </a:rPr>
              <a:t>Guide du juge 6</a:t>
            </a:r>
            <a:r>
              <a:rPr lang="fr-FR" sz="4800" baseline="30000" dirty="0">
                <a:solidFill>
                  <a:schemeClr val="bg1"/>
                </a:solidFill>
                <a:latin typeface="Arial" panose="020B0604020202020204" pitchFamily="34" charset="0"/>
                <a:cs typeface="Arial" panose="020B0604020202020204" pitchFamily="34" charset="0"/>
              </a:rPr>
              <a:t>ème</a:t>
            </a:r>
            <a:r>
              <a:rPr lang="fr-FR" sz="4800" dirty="0">
                <a:solidFill>
                  <a:schemeClr val="bg1"/>
                </a:solidFill>
                <a:latin typeface="Arial" panose="020B0604020202020204" pitchFamily="34" charset="0"/>
                <a:cs typeface="Arial" panose="020B0604020202020204" pitchFamily="34" charset="0"/>
              </a:rPr>
              <a:t> débutant</a:t>
            </a:r>
          </a:p>
        </p:txBody>
      </p:sp>
    </p:spTree>
    <p:extLst>
      <p:ext uri="{BB962C8B-B14F-4D97-AF65-F5344CB8AC3E}">
        <p14:creationId xmlns:p14="http://schemas.microsoft.com/office/powerpoint/2010/main" val="178997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1401E-3099-951B-1641-78E379A3FAF4}"/>
              </a:ext>
            </a:extLst>
          </p:cNvPr>
          <p:cNvSpPr>
            <a:spLocks noGrp="1"/>
          </p:cNvSpPr>
          <p:nvPr>
            <p:ph type="title"/>
          </p:nvPr>
        </p:nvSpPr>
        <p:spPr/>
        <p:txBody>
          <a:bodyPr/>
          <a:lstStyle/>
          <a:p>
            <a:r>
              <a:rPr lang="fr-FR" sz="2800" cap="none" dirty="0"/>
              <a:t>Répétitions</a:t>
            </a:r>
          </a:p>
        </p:txBody>
      </p:sp>
      <p:pic>
        <p:nvPicPr>
          <p:cNvPr id="3" name="Image 2">
            <a:extLst>
              <a:ext uri="{FF2B5EF4-FFF2-40B4-BE49-F238E27FC236}">
                <a16:creationId xmlns:a16="http://schemas.microsoft.com/office/drawing/2014/main" id="{C8C8E043-D01E-9676-D22C-7E6B1AF4D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717" y="546198"/>
            <a:ext cx="1318876" cy="703414"/>
          </a:xfrm>
          <a:prstGeom prst="rect">
            <a:avLst/>
          </a:prstGeom>
        </p:spPr>
      </p:pic>
      <p:sp>
        <p:nvSpPr>
          <p:cNvPr id="4" name="Rectangle 3">
            <a:extLst>
              <a:ext uri="{FF2B5EF4-FFF2-40B4-BE49-F238E27FC236}">
                <a16:creationId xmlns:a16="http://schemas.microsoft.com/office/drawing/2014/main" id="{807542B1-F095-42FD-78AE-540FD718C49E}"/>
              </a:ext>
            </a:extLst>
          </p:cNvPr>
          <p:cNvSpPr/>
          <p:nvPr/>
        </p:nvSpPr>
        <p:spPr>
          <a:xfrm>
            <a:off x="283918" y="1375496"/>
            <a:ext cx="9955104" cy="5386752"/>
          </a:xfrm>
          <a:prstGeom prst="rect">
            <a:avLst/>
          </a:prstGeom>
        </p:spPr>
        <p:txBody>
          <a:bodyPr wrap="square" lIns="104287" tIns="52144" rIns="104287" bIns="52144">
            <a:spAutoFit/>
          </a:bodyPr>
          <a:lstStyle/>
          <a:p>
            <a:pPr algn="just"/>
            <a:r>
              <a:rPr lang="fr-FR" sz="2000" b="1" u="sng" dirty="0"/>
              <a:t>Particularité aux Barres Asymétriques :</a:t>
            </a:r>
            <a:r>
              <a:rPr lang="fr-FR" sz="2000" u="sng" dirty="0"/>
              <a:t> </a:t>
            </a:r>
          </a:p>
          <a:p>
            <a:pPr algn="just"/>
            <a:endParaRPr lang="fr-FR" sz="2000" u="sng" dirty="0"/>
          </a:p>
          <a:p>
            <a:pPr marL="274638" lvl="1" indent="-274638" algn="just">
              <a:spcAft>
                <a:spcPct val="20000"/>
              </a:spcAft>
              <a:buFont typeface="Courier New"/>
              <a:buChar char="o"/>
            </a:pPr>
            <a:r>
              <a:rPr lang="fr-FR" sz="1800" dirty="0"/>
              <a:t>Une Difficulté 6</a:t>
            </a:r>
            <a:r>
              <a:rPr lang="fr-FR" sz="1800" baseline="30000" dirty="0"/>
              <a:t>ème</a:t>
            </a:r>
            <a:r>
              <a:rPr lang="fr-FR" sz="1800" dirty="0"/>
              <a:t> ou une « autre difficulté » </a:t>
            </a:r>
            <a:r>
              <a:rPr lang="fr-FR" sz="1800" b="1" u="sng" dirty="0"/>
              <a:t>peut être exécutée 2 fois</a:t>
            </a:r>
            <a:r>
              <a:rPr lang="fr-FR" sz="1800" b="1" dirty="0"/>
              <a:t>, </a:t>
            </a:r>
            <a:r>
              <a:rPr lang="fr-FR" sz="1800" b="1" i="1" dirty="0">
                <a:solidFill>
                  <a:srgbClr val="FF0000"/>
                </a:solidFill>
              </a:rPr>
              <a:t>la 3</a:t>
            </a:r>
            <a:r>
              <a:rPr lang="fr-FR" sz="1800" b="1" i="1" baseline="30000" dirty="0">
                <a:solidFill>
                  <a:srgbClr val="FF0000"/>
                </a:solidFill>
              </a:rPr>
              <a:t>ème</a:t>
            </a:r>
            <a:r>
              <a:rPr lang="fr-FR" sz="1800" b="1" i="1" dirty="0">
                <a:solidFill>
                  <a:srgbClr val="FF0000"/>
                </a:solidFill>
              </a:rPr>
              <a:t> fois l’élément ne sera pas reconnu. Une pénalité de 0,50 Pt </a:t>
            </a:r>
            <a:r>
              <a:rPr lang="fr-FR" sz="1800" dirty="0"/>
              <a:t>plus d’éventuelles fautes d’exécution seront déduites de la note E.</a:t>
            </a:r>
          </a:p>
          <a:p>
            <a:pPr marL="274638" lvl="1" indent="-274638" algn="just">
              <a:spcAft>
                <a:spcPct val="20000"/>
              </a:spcAft>
              <a:buFont typeface="Courier New"/>
              <a:buChar char="o"/>
            </a:pPr>
            <a:endParaRPr lang="fr-FR" sz="1800" dirty="0"/>
          </a:p>
          <a:p>
            <a:pPr marL="274638" lvl="1" indent="-274638" algn="just">
              <a:spcAft>
                <a:spcPct val="20000"/>
              </a:spcAft>
              <a:buFont typeface="Courier New"/>
              <a:buChar char="o"/>
            </a:pPr>
            <a:r>
              <a:rPr lang="fr-FR" sz="1800" dirty="0"/>
              <a:t>Une difficulté 6</a:t>
            </a:r>
            <a:r>
              <a:rPr lang="fr-FR" sz="1800" baseline="30000" dirty="0"/>
              <a:t>ème</a:t>
            </a:r>
            <a:r>
              <a:rPr lang="fr-FR" sz="1800" dirty="0"/>
              <a:t> répétée sera reconnue et comptabilisée comme une « Autre difficulté » à sa deuxième exécution</a:t>
            </a:r>
          </a:p>
          <a:p>
            <a:pPr marL="274638" lvl="1" indent="-274638" algn="just">
              <a:spcAft>
                <a:spcPct val="20000"/>
              </a:spcAft>
            </a:pPr>
            <a:endParaRPr lang="fr-FR" sz="1800" dirty="0"/>
          </a:p>
          <a:p>
            <a:pPr marL="274638" lvl="1" indent="-274638" algn="just">
              <a:spcAft>
                <a:spcPct val="20000"/>
              </a:spcAft>
              <a:buFont typeface="Courier New" pitchFamily="49" charset="0"/>
              <a:buChar char="o"/>
            </a:pPr>
            <a:r>
              <a:rPr lang="fr-FR" sz="1800" dirty="0"/>
              <a:t> La gymnaste peut exécuter autant de bascules qu’elle le désire, mais 2 seulement seront retenues comme « Autre difficulté » (en plus d’une bascule difficulté 6</a:t>
            </a:r>
            <a:r>
              <a:rPr lang="fr-FR" sz="1800" baseline="30000" dirty="0"/>
              <a:t>ème</a:t>
            </a:r>
            <a:r>
              <a:rPr lang="fr-FR" sz="1800" dirty="0"/>
              <a:t>)</a:t>
            </a:r>
          </a:p>
          <a:p>
            <a:pPr marL="274638" lvl="1" indent="-274638" algn="just">
              <a:spcAft>
                <a:spcPct val="20000"/>
              </a:spcAft>
              <a:buFont typeface="Courier New" pitchFamily="49" charset="0"/>
              <a:buChar char="o"/>
            </a:pPr>
            <a:endParaRPr lang="fr-FR" sz="1800" dirty="0"/>
          </a:p>
          <a:p>
            <a:pPr marL="274638" lvl="1" indent="-274638" algn="just">
              <a:spcAft>
                <a:spcPct val="20000"/>
              </a:spcAft>
              <a:buFont typeface="Courier New" pitchFamily="49" charset="0"/>
              <a:buChar char="o"/>
            </a:pPr>
            <a:r>
              <a:rPr lang="fr-FR" sz="1800" b="1" dirty="0">
                <a:solidFill>
                  <a:srgbClr val="FF0000"/>
                </a:solidFill>
              </a:rPr>
              <a:t>La gymnaste peut exécuter autant de prises d’élans à l’ATR qu’elle le désire, mais 2 seulement seront retenues comme élément (1 difficulté 6</a:t>
            </a:r>
            <a:r>
              <a:rPr lang="fr-FR" sz="1800" b="1" baseline="30000" dirty="0">
                <a:solidFill>
                  <a:srgbClr val="FF0000"/>
                </a:solidFill>
              </a:rPr>
              <a:t>ème</a:t>
            </a:r>
            <a:r>
              <a:rPr lang="fr-FR" sz="1800" b="1" dirty="0">
                <a:solidFill>
                  <a:srgbClr val="FF0000"/>
                </a:solidFill>
              </a:rPr>
              <a:t> et</a:t>
            </a:r>
            <a:br>
              <a:rPr lang="fr-FR" sz="1800" b="1" dirty="0">
                <a:solidFill>
                  <a:srgbClr val="FF0000"/>
                </a:solidFill>
              </a:rPr>
            </a:br>
            <a:r>
              <a:rPr lang="fr-FR" sz="1800" b="1" dirty="0">
                <a:solidFill>
                  <a:srgbClr val="FF0000"/>
                </a:solidFill>
              </a:rPr>
              <a:t>1 « Autre difficulté »)</a:t>
            </a:r>
          </a:p>
          <a:p>
            <a:pPr marL="274638" lvl="1" indent="-274638" algn="just">
              <a:spcAft>
                <a:spcPct val="20000"/>
              </a:spcAft>
              <a:buFont typeface="Courier New" pitchFamily="49" charset="0"/>
              <a:buChar char="o"/>
            </a:pPr>
            <a:endParaRPr lang="fr-FR" sz="2000" dirty="0"/>
          </a:p>
          <a:p>
            <a:pPr lvl="1" algn="just">
              <a:spcAft>
                <a:spcPct val="20000"/>
              </a:spcAft>
            </a:pPr>
            <a:endParaRPr lang="fr-FR" sz="2000" dirty="0"/>
          </a:p>
        </p:txBody>
      </p:sp>
    </p:spTree>
    <p:extLst>
      <p:ext uri="{BB962C8B-B14F-4D97-AF65-F5344CB8AC3E}">
        <p14:creationId xmlns:p14="http://schemas.microsoft.com/office/powerpoint/2010/main" val="9514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450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p:cTn id="1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p:cTn id="2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p:cTn id="29"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575D45-C10E-5CC0-D39B-FC9853770308}"/>
              </a:ext>
            </a:extLst>
          </p:cNvPr>
          <p:cNvSpPr>
            <a:spLocks noGrp="1"/>
          </p:cNvSpPr>
          <p:nvPr>
            <p:ph type="title"/>
          </p:nvPr>
        </p:nvSpPr>
        <p:spPr/>
        <p:txBody>
          <a:bodyPr/>
          <a:lstStyle/>
          <a:p>
            <a:r>
              <a:rPr lang="fr-FR" sz="2800" cap="none" dirty="0"/>
              <a:t>Précisions</a:t>
            </a:r>
          </a:p>
        </p:txBody>
      </p:sp>
      <p:sp>
        <p:nvSpPr>
          <p:cNvPr id="4" name="Espace réservé du contenu 2">
            <a:extLst>
              <a:ext uri="{FF2B5EF4-FFF2-40B4-BE49-F238E27FC236}">
                <a16:creationId xmlns:a16="http://schemas.microsoft.com/office/drawing/2014/main" id="{3737F87F-B5AD-C2B3-3310-368C9808DAC0}"/>
              </a:ext>
            </a:extLst>
          </p:cNvPr>
          <p:cNvSpPr txBox="1">
            <a:spLocks/>
          </p:cNvSpPr>
          <p:nvPr/>
        </p:nvSpPr>
        <p:spPr>
          <a:xfrm>
            <a:off x="485421" y="1531870"/>
            <a:ext cx="9774591" cy="4143022"/>
          </a:xfrm>
          <a:prstGeom prst="rect">
            <a:avLst/>
          </a:prstGeom>
        </p:spPr>
        <p:txBody>
          <a:bodyPr anchor="t">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361950" indent="-361950" algn="just">
              <a:buFont typeface="Wingdings" pitchFamily="2" charset="2"/>
              <a:buChar char="v"/>
            </a:pPr>
            <a:r>
              <a:rPr lang="fr-FR" sz="2400" dirty="0">
                <a:latin typeface="Trebuchet MS" charset="0"/>
              </a:rPr>
              <a:t>Le tour AR libre sous l’horizontale sera comptabilisé comme difficulté 6</a:t>
            </a:r>
            <a:r>
              <a:rPr lang="fr-FR" sz="2400" baseline="30000" dirty="0">
                <a:latin typeface="Trebuchet MS" charset="0"/>
              </a:rPr>
              <a:t>ème</a:t>
            </a:r>
            <a:r>
              <a:rPr lang="fr-FR" sz="2400" dirty="0">
                <a:latin typeface="Trebuchet MS" charset="0"/>
              </a:rPr>
              <a:t> mais pénalisé de 1,00 Pt sur la note E quand le tour AR libre fait partie des difficultés 6ème retenues</a:t>
            </a:r>
            <a:r>
              <a:rPr lang="fr-FR" sz="2400" baseline="30000" dirty="0">
                <a:latin typeface="Trebuchet MS" charset="0"/>
              </a:rPr>
              <a:t> </a:t>
            </a:r>
            <a:r>
              <a:rPr lang="fr-FR" sz="2400" dirty="0">
                <a:latin typeface="Trebuchet MS" charset="0"/>
              </a:rPr>
              <a:t>. </a:t>
            </a:r>
          </a:p>
          <a:p>
            <a:pPr marL="361950" indent="-361950" algn="just">
              <a:buFont typeface="Wingdings" pitchFamily="2" charset="2"/>
              <a:buChar char="v"/>
            </a:pPr>
            <a:endParaRPr lang="fr-FR" sz="2400" dirty="0">
              <a:latin typeface="Trebuchet MS" charset="0"/>
            </a:endParaRPr>
          </a:p>
          <a:p>
            <a:pPr marL="361950" indent="-361950" algn="just">
              <a:buFont typeface="Wingdings" pitchFamily="2" charset="2"/>
              <a:buChar char="v"/>
            </a:pPr>
            <a:r>
              <a:rPr lang="fr-FR" sz="2400" dirty="0">
                <a:latin typeface="Trebuchet MS" charset="0"/>
              </a:rPr>
              <a:t>L’élan circulaire carpé en AR sera éventuellement pénalisé pour jambes fléchies.</a:t>
            </a:r>
            <a:endParaRPr lang="fr-FR" sz="2400" b="1" u="sng" dirty="0">
              <a:latin typeface="Trebuchet MS" charset="0"/>
            </a:endParaRPr>
          </a:p>
          <a:p>
            <a:pPr marL="361950" indent="-361950" algn="just">
              <a:buFont typeface="Wingdings" pitchFamily="2" charset="2"/>
              <a:buChar char="v"/>
            </a:pPr>
            <a:endParaRPr lang="fr-FR" sz="2400" b="1" u="sng" dirty="0">
              <a:latin typeface="Trebuchet MS" charset="0"/>
            </a:endParaRPr>
          </a:p>
          <a:p>
            <a:pPr marL="0" indent="0" algn="just">
              <a:buNone/>
            </a:pPr>
            <a:endParaRPr lang="fr-FR" sz="2400" dirty="0">
              <a:latin typeface="Trebuchet MS" charset="0"/>
            </a:endParaRPr>
          </a:p>
          <a:p>
            <a:pPr lvl="1" algn="just">
              <a:buFont typeface="Wingdings" charset="0"/>
              <a:buChar char="§"/>
            </a:pPr>
            <a:endParaRPr lang="fr-FR" sz="2000" dirty="0">
              <a:latin typeface="Trebuchet MS" charset="0"/>
            </a:endParaRPr>
          </a:p>
          <a:p>
            <a:pPr marL="0" indent="0" algn="just">
              <a:buFont typeface="Arial"/>
              <a:buNone/>
            </a:pPr>
            <a:endParaRPr lang="fr-FR" sz="2000" dirty="0"/>
          </a:p>
        </p:txBody>
      </p:sp>
      <p:pic>
        <p:nvPicPr>
          <p:cNvPr id="5" name="Image 4">
            <a:extLst>
              <a:ext uri="{FF2B5EF4-FFF2-40B4-BE49-F238E27FC236}">
                <a16:creationId xmlns:a16="http://schemas.microsoft.com/office/drawing/2014/main" id="{BFC41C3E-8B99-5BB1-2333-A930A0ED9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717" y="546198"/>
            <a:ext cx="1318876" cy="703414"/>
          </a:xfrm>
          <a:prstGeom prst="rect">
            <a:avLst/>
          </a:prstGeom>
        </p:spPr>
      </p:pic>
    </p:spTree>
    <p:extLst>
      <p:ext uri="{BB962C8B-B14F-4D97-AF65-F5344CB8AC3E}">
        <p14:creationId xmlns:p14="http://schemas.microsoft.com/office/powerpoint/2010/main" val="8536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EDCD0-4E08-9F19-61A2-617DF11752CF}"/>
              </a:ext>
            </a:extLst>
          </p:cNvPr>
          <p:cNvSpPr>
            <a:spLocks noGrp="1"/>
          </p:cNvSpPr>
          <p:nvPr>
            <p:ph type="title"/>
          </p:nvPr>
        </p:nvSpPr>
        <p:spPr/>
        <p:txBody>
          <a:bodyPr/>
          <a:lstStyle/>
          <a:p>
            <a:r>
              <a:rPr lang="fr-FR" sz="2800" cap="none" dirty="0"/>
              <a:t>Exigences de composition</a:t>
            </a:r>
          </a:p>
        </p:txBody>
      </p:sp>
      <p:pic>
        <p:nvPicPr>
          <p:cNvPr id="3" name="Image 2">
            <a:extLst>
              <a:ext uri="{FF2B5EF4-FFF2-40B4-BE49-F238E27FC236}">
                <a16:creationId xmlns:a16="http://schemas.microsoft.com/office/drawing/2014/main" id="{65FB4FF0-8843-EFA9-1DDA-E423A4779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717" y="546198"/>
            <a:ext cx="1318876" cy="703414"/>
          </a:xfrm>
          <a:prstGeom prst="rect">
            <a:avLst/>
          </a:prstGeom>
        </p:spPr>
      </p:pic>
      <p:sp>
        <p:nvSpPr>
          <p:cNvPr id="4" name="Rectangle 3">
            <a:extLst>
              <a:ext uri="{FF2B5EF4-FFF2-40B4-BE49-F238E27FC236}">
                <a16:creationId xmlns:a16="http://schemas.microsoft.com/office/drawing/2014/main" id="{B9697971-0FFE-909D-CC12-B168FA182CF9}"/>
              </a:ext>
            </a:extLst>
          </p:cNvPr>
          <p:cNvSpPr/>
          <p:nvPr/>
        </p:nvSpPr>
        <p:spPr>
          <a:xfrm>
            <a:off x="283918" y="1375497"/>
            <a:ext cx="9763193" cy="4014069"/>
          </a:xfrm>
          <a:prstGeom prst="rect">
            <a:avLst/>
          </a:prstGeom>
        </p:spPr>
        <p:txBody>
          <a:bodyPr wrap="square" lIns="104287" tIns="52144" rIns="104287" bIns="52144">
            <a:spAutoFit/>
          </a:bodyPr>
          <a:lstStyle/>
          <a:p>
            <a:pPr marL="719138" lvl="1" indent="-544513" algn="just">
              <a:spcAft>
                <a:spcPct val="20000"/>
              </a:spcAft>
              <a:buAutoNum type="arabicParenR"/>
            </a:pPr>
            <a:r>
              <a:rPr lang="fr-FR" sz="2400" dirty="0"/>
              <a:t>Un changement de barres (BS à BI ou BI à BS) exécuté avec une difficulté 6</a:t>
            </a:r>
            <a:r>
              <a:rPr lang="fr-FR" sz="2400" baseline="30000" dirty="0"/>
              <a:t>ème</a:t>
            </a:r>
            <a:r>
              <a:rPr lang="fr-FR" sz="2400" dirty="0"/>
              <a:t> avec envol</a:t>
            </a:r>
          </a:p>
          <a:p>
            <a:pPr marL="719138" lvl="1" indent="-544513" algn="just">
              <a:spcAft>
                <a:spcPct val="20000"/>
              </a:spcAft>
              <a:buAutoNum type="arabicParenR"/>
            </a:pPr>
            <a:endParaRPr lang="fr-FR" sz="2400" dirty="0"/>
          </a:p>
          <a:p>
            <a:pPr marL="719138" lvl="1" indent="-544513" algn="just">
              <a:spcAft>
                <a:spcPct val="20000"/>
              </a:spcAft>
              <a:buAutoNum type="arabicParenR"/>
            </a:pPr>
            <a:endParaRPr lang="fr-FR" sz="2400" dirty="0"/>
          </a:p>
          <a:p>
            <a:pPr marL="719138" lvl="1" indent="-544513" algn="just">
              <a:spcAft>
                <a:spcPct val="20000"/>
              </a:spcAft>
              <a:buAutoNum type="arabicParenR"/>
            </a:pPr>
            <a:endParaRPr lang="fr-FR" sz="2400" dirty="0"/>
          </a:p>
          <a:p>
            <a:pPr marL="719138" lvl="1" indent="-544513" algn="just">
              <a:spcAft>
                <a:spcPct val="20000"/>
              </a:spcAft>
              <a:buFontTx/>
              <a:buAutoNum type="arabicParenR"/>
            </a:pPr>
            <a:r>
              <a:rPr lang="fr-FR" sz="2400" dirty="0"/>
              <a:t>Un élément avec rotation longitudinale 180° mini (E/S comprise)</a:t>
            </a:r>
          </a:p>
          <a:p>
            <a:pPr marL="719138" lvl="1" indent="-544513" algn="just">
              <a:spcAft>
                <a:spcPct val="20000"/>
              </a:spcAft>
              <a:buAutoNum type="arabicParenR"/>
            </a:pPr>
            <a:endParaRPr lang="fr-FR" sz="2400" dirty="0"/>
          </a:p>
          <a:p>
            <a:pPr marL="625475" lvl="1" indent="-533400" algn="just">
              <a:spcAft>
                <a:spcPct val="20000"/>
              </a:spcAft>
              <a:buFont typeface="+mj-ea"/>
              <a:buAutoNum type="circleNumDbPlain"/>
            </a:pPr>
            <a:endParaRPr lang="fr-FR" sz="2600" b="1" dirty="0">
              <a:solidFill>
                <a:srgbClr val="FF0000"/>
              </a:solidFill>
            </a:endParaRPr>
          </a:p>
          <a:p>
            <a:pPr marL="92075" lvl="1" algn="just">
              <a:spcAft>
                <a:spcPct val="20000"/>
              </a:spcAft>
            </a:pPr>
            <a:endParaRPr lang="fr-FR" sz="2600" b="1" dirty="0">
              <a:solidFill>
                <a:srgbClr val="FF0000"/>
              </a:solidFill>
            </a:endParaRPr>
          </a:p>
        </p:txBody>
      </p:sp>
      <p:graphicFrame>
        <p:nvGraphicFramePr>
          <p:cNvPr id="5" name="Tableau 4">
            <a:extLst>
              <a:ext uri="{FF2B5EF4-FFF2-40B4-BE49-F238E27FC236}">
                <a16:creationId xmlns:a16="http://schemas.microsoft.com/office/drawing/2014/main" id="{A005D3DA-A8BB-7F55-BA5C-2997D4F5E83D}"/>
              </a:ext>
            </a:extLst>
          </p:cNvPr>
          <p:cNvGraphicFramePr>
            <a:graphicFrameLocks noGrp="1"/>
          </p:cNvGraphicFramePr>
          <p:nvPr>
            <p:extLst>
              <p:ext uri="{D42A27DB-BD31-4B8C-83A1-F6EECF244321}">
                <p14:modId xmlns:p14="http://schemas.microsoft.com/office/powerpoint/2010/main" val="3664746319"/>
              </p:ext>
            </p:extLst>
          </p:nvPr>
        </p:nvGraphicFramePr>
        <p:xfrm>
          <a:off x="2230023" y="2359726"/>
          <a:ext cx="5383128" cy="1066311"/>
        </p:xfrm>
        <a:graphic>
          <a:graphicData uri="http://schemas.openxmlformats.org/drawingml/2006/table">
            <a:tbl>
              <a:tblPr firstRow="1" bandRow="1">
                <a:tableStyleId>{5C22544A-7EE6-4342-B048-85BDC9FD1C3A}</a:tableStyleId>
              </a:tblPr>
              <a:tblGrid>
                <a:gridCol w="1345782">
                  <a:extLst>
                    <a:ext uri="{9D8B030D-6E8A-4147-A177-3AD203B41FA5}">
                      <a16:colId xmlns:a16="http://schemas.microsoft.com/office/drawing/2014/main" val="903202612"/>
                    </a:ext>
                  </a:extLst>
                </a:gridCol>
                <a:gridCol w="1345782">
                  <a:extLst>
                    <a:ext uri="{9D8B030D-6E8A-4147-A177-3AD203B41FA5}">
                      <a16:colId xmlns:a16="http://schemas.microsoft.com/office/drawing/2014/main" val="4217336352"/>
                    </a:ext>
                  </a:extLst>
                </a:gridCol>
                <a:gridCol w="1345782">
                  <a:extLst>
                    <a:ext uri="{9D8B030D-6E8A-4147-A177-3AD203B41FA5}">
                      <a16:colId xmlns:a16="http://schemas.microsoft.com/office/drawing/2014/main" val="103137729"/>
                    </a:ext>
                  </a:extLst>
                </a:gridCol>
                <a:gridCol w="1345782">
                  <a:extLst>
                    <a:ext uri="{9D8B030D-6E8A-4147-A177-3AD203B41FA5}">
                      <a16:colId xmlns:a16="http://schemas.microsoft.com/office/drawing/2014/main" val="1638554697"/>
                    </a:ext>
                  </a:extLst>
                </a:gridCol>
              </a:tblGrid>
              <a:tr h="476210">
                <a:tc gridSpan="2">
                  <a:txBody>
                    <a:bodyPr/>
                    <a:lstStyle/>
                    <a:p>
                      <a:pPr algn="ctr">
                        <a:lnSpc>
                          <a:spcPct val="150000"/>
                        </a:lnSpc>
                      </a:pPr>
                      <a:r>
                        <a:rPr lang="fr-FR" sz="1600" dirty="0">
                          <a:solidFill>
                            <a:schemeClr val="tx1"/>
                          </a:solidFill>
                        </a:rPr>
                        <a:t>Entrée</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En cours de mouvement</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6" name="Tableau 6">
            <a:extLst>
              <a:ext uri="{FF2B5EF4-FFF2-40B4-BE49-F238E27FC236}">
                <a16:creationId xmlns:a16="http://schemas.microsoft.com/office/drawing/2014/main" id="{4D118768-3209-1B6F-4507-C3EE15096169}"/>
              </a:ext>
            </a:extLst>
          </p:cNvPr>
          <p:cNvGraphicFramePr>
            <a:graphicFrameLocks noGrp="1"/>
          </p:cNvGraphicFramePr>
          <p:nvPr>
            <p:extLst>
              <p:ext uri="{D42A27DB-BD31-4B8C-83A1-F6EECF244321}">
                <p14:modId xmlns:p14="http://schemas.microsoft.com/office/powerpoint/2010/main" val="1364145885"/>
              </p:ext>
            </p:extLst>
          </p:nvPr>
        </p:nvGraphicFramePr>
        <p:xfrm>
          <a:off x="791386" y="2666615"/>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pic>
        <p:nvPicPr>
          <p:cNvPr id="7" name="Image 6">
            <a:extLst>
              <a:ext uri="{FF2B5EF4-FFF2-40B4-BE49-F238E27FC236}">
                <a16:creationId xmlns:a16="http://schemas.microsoft.com/office/drawing/2014/main" id="{00000000-0008-0000-0100-00003F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930" y="2907587"/>
            <a:ext cx="507857" cy="466901"/>
          </a:xfrm>
          <a:prstGeom prst="rect">
            <a:avLst/>
          </a:prstGeom>
        </p:spPr>
      </p:pic>
      <p:pic>
        <p:nvPicPr>
          <p:cNvPr id="8" name="Image 7">
            <a:extLst>
              <a:ext uri="{FF2B5EF4-FFF2-40B4-BE49-F238E27FC236}">
                <a16:creationId xmlns:a16="http://schemas.microsoft.com/office/drawing/2014/main" id="{00000000-0008-0000-0100-00003E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108" y="2932452"/>
            <a:ext cx="507857" cy="452310"/>
          </a:xfrm>
          <a:prstGeom prst="rect">
            <a:avLst/>
          </a:prstGeom>
        </p:spPr>
      </p:pic>
      <p:pic>
        <p:nvPicPr>
          <p:cNvPr id="9" name="Image 8">
            <a:extLst>
              <a:ext uri="{FF2B5EF4-FFF2-40B4-BE49-F238E27FC236}">
                <a16:creationId xmlns:a16="http://schemas.microsoft.com/office/drawing/2014/main" id="{00000000-0008-0000-0100-00005C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4319" y="2907587"/>
            <a:ext cx="549628" cy="466901"/>
          </a:xfrm>
          <a:prstGeom prst="rect">
            <a:avLst/>
          </a:prstGeom>
        </p:spPr>
      </p:pic>
      <p:pic>
        <p:nvPicPr>
          <p:cNvPr id="10" name="Image 9">
            <a:extLst>
              <a:ext uri="{FF2B5EF4-FFF2-40B4-BE49-F238E27FC236}">
                <a16:creationId xmlns:a16="http://schemas.microsoft.com/office/drawing/2014/main" id="{00000000-0008-0000-0100-00004D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3113" y="2932173"/>
            <a:ext cx="760715" cy="401488"/>
          </a:xfrm>
          <a:prstGeom prst="rect">
            <a:avLst/>
          </a:prstGeom>
        </p:spPr>
      </p:pic>
      <p:graphicFrame>
        <p:nvGraphicFramePr>
          <p:cNvPr id="11" name="Tableau 10">
            <a:extLst>
              <a:ext uri="{FF2B5EF4-FFF2-40B4-BE49-F238E27FC236}">
                <a16:creationId xmlns:a16="http://schemas.microsoft.com/office/drawing/2014/main" id="{FBB39D29-948F-78B4-323E-EC845AD81502}"/>
              </a:ext>
            </a:extLst>
          </p:cNvPr>
          <p:cNvGraphicFramePr>
            <a:graphicFrameLocks noGrp="1"/>
          </p:cNvGraphicFramePr>
          <p:nvPr>
            <p:extLst>
              <p:ext uri="{D42A27DB-BD31-4B8C-83A1-F6EECF244321}">
                <p14:modId xmlns:p14="http://schemas.microsoft.com/office/powerpoint/2010/main" val="3462917710"/>
              </p:ext>
            </p:extLst>
          </p:nvPr>
        </p:nvGraphicFramePr>
        <p:xfrm>
          <a:off x="2248860" y="4042972"/>
          <a:ext cx="7639830" cy="1066311"/>
        </p:xfrm>
        <a:graphic>
          <a:graphicData uri="http://schemas.openxmlformats.org/drawingml/2006/table">
            <a:tbl>
              <a:tblPr firstRow="1" bandRow="1">
                <a:tableStyleId>{5C22544A-7EE6-4342-B048-85BDC9FD1C3A}</a:tableStyleId>
              </a:tblPr>
              <a:tblGrid>
                <a:gridCol w="1273305">
                  <a:extLst>
                    <a:ext uri="{9D8B030D-6E8A-4147-A177-3AD203B41FA5}">
                      <a16:colId xmlns:a16="http://schemas.microsoft.com/office/drawing/2014/main" val="903202612"/>
                    </a:ext>
                  </a:extLst>
                </a:gridCol>
                <a:gridCol w="1273305">
                  <a:extLst>
                    <a:ext uri="{9D8B030D-6E8A-4147-A177-3AD203B41FA5}">
                      <a16:colId xmlns:a16="http://schemas.microsoft.com/office/drawing/2014/main" val="4217336352"/>
                    </a:ext>
                  </a:extLst>
                </a:gridCol>
                <a:gridCol w="1273305">
                  <a:extLst>
                    <a:ext uri="{9D8B030D-6E8A-4147-A177-3AD203B41FA5}">
                      <a16:colId xmlns:a16="http://schemas.microsoft.com/office/drawing/2014/main" val="103137729"/>
                    </a:ext>
                  </a:extLst>
                </a:gridCol>
                <a:gridCol w="1273305">
                  <a:extLst>
                    <a:ext uri="{9D8B030D-6E8A-4147-A177-3AD203B41FA5}">
                      <a16:colId xmlns:a16="http://schemas.microsoft.com/office/drawing/2014/main" val="1638554697"/>
                    </a:ext>
                  </a:extLst>
                </a:gridCol>
                <a:gridCol w="1273305">
                  <a:extLst>
                    <a:ext uri="{9D8B030D-6E8A-4147-A177-3AD203B41FA5}">
                      <a16:colId xmlns:a16="http://schemas.microsoft.com/office/drawing/2014/main" val="2230074858"/>
                    </a:ext>
                  </a:extLst>
                </a:gridCol>
                <a:gridCol w="1273305">
                  <a:extLst>
                    <a:ext uri="{9D8B030D-6E8A-4147-A177-3AD203B41FA5}">
                      <a16:colId xmlns:a16="http://schemas.microsoft.com/office/drawing/2014/main" val="3073951540"/>
                    </a:ext>
                  </a:extLst>
                </a:gridCol>
              </a:tblGrid>
              <a:tr h="476210">
                <a:tc gridSpan="2">
                  <a:txBody>
                    <a:bodyPr/>
                    <a:lstStyle/>
                    <a:p>
                      <a:pPr algn="ctr">
                        <a:lnSpc>
                          <a:spcPct val="150000"/>
                        </a:lnSpc>
                      </a:pPr>
                      <a:r>
                        <a:rPr lang="fr-FR" sz="1600" dirty="0">
                          <a:solidFill>
                            <a:schemeClr val="tx1"/>
                          </a:solidFill>
                        </a:rPr>
                        <a:t>Entrée</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En cours de mouvement</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Sortie</a:t>
                      </a:r>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12" name="Tableau 6">
            <a:extLst>
              <a:ext uri="{FF2B5EF4-FFF2-40B4-BE49-F238E27FC236}">
                <a16:creationId xmlns:a16="http://schemas.microsoft.com/office/drawing/2014/main" id="{F96BFE25-1A8D-7AF2-EE87-EAE8AB306083}"/>
              </a:ext>
            </a:extLst>
          </p:cNvPr>
          <p:cNvGraphicFramePr>
            <a:graphicFrameLocks noGrp="1"/>
          </p:cNvGraphicFramePr>
          <p:nvPr>
            <p:extLst>
              <p:ext uri="{D42A27DB-BD31-4B8C-83A1-F6EECF244321}">
                <p14:modId xmlns:p14="http://schemas.microsoft.com/office/powerpoint/2010/main" val="1356354150"/>
              </p:ext>
            </p:extLst>
          </p:nvPr>
        </p:nvGraphicFramePr>
        <p:xfrm>
          <a:off x="799950" y="4329313"/>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pic>
        <p:nvPicPr>
          <p:cNvPr id="13" name="Image 12">
            <a:extLst>
              <a:ext uri="{FF2B5EF4-FFF2-40B4-BE49-F238E27FC236}">
                <a16:creationId xmlns:a16="http://schemas.microsoft.com/office/drawing/2014/main" id="{00000000-0008-0000-0100-00001F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3911" y="4514733"/>
            <a:ext cx="533474" cy="543001"/>
          </a:xfrm>
          <a:prstGeom prst="rect">
            <a:avLst/>
          </a:prstGeom>
        </p:spPr>
      </p:pic>
      <p:pic>
        <p:nvPicPr>
          <p:cNvPr id="14" name="Image 13">
            <a:extLst>
              <a:ext uri="{FF2B5EF4-FFF2-40B4-BE49-F238E27FC236}">
                <a16:creationId xmlns:a16="http://schemas.microsoft.com/office/drawing/2014/main" id="{00000000-0008-0000-0100-000020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3391" y="4592548"/>
            <a:ext cx="399896" cy="465185"/>
          </a:xfrm>
          <a:prstGeom prst="rect">
            <a:avLst/>
          </a:prstGeom>
        </p:spPr>
      </p:pic>
      <p:pic>
        <p:nvPicPr>
          <p:cNvPr id="15" name="Image 14">
            <a:extLst>
              <a:ext uri="{FF2B5EF4-FFF2-40B4-BE49-F238E27FC236}">
                <a16:creationId xmlns:a16="http://schemas.microsoft.com/office/drawing/2014/main" id="{00000000-0008-0000-0100-000019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9611" y="4592548"/>
            <a:ext cx="874336" cy="448983"/>
          </a:xfrm>
          <a:prstGeom prst="rect">
            <a:avLst/>
          </a:prstGeom>
        </p:spPr>
      </p:pic>
      <p:pic>
        <p:nvPicPr>
          <p:cNvPr id="16" name="Image 15">
            <a:extLst>
              <a:ext uri="{FF2B5EF4-FFF2-40B4-BE49-F238E27FC236}">
                <a16:creationId xmlns:a16="http://schemas.microsoft.com/office/drawing/2014/main" id="{00000000-0008-0000-0100-00000500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99208" y="4576127"/>
            <a:ext cx="414012" cy="481606"/>
          </a:xfrm>
          <a:prstGeom prst="rect">
            <a:avLst/>
          </a:prstGeom>
        </p:spPr>
      </p:pic>
      <p:pic>
        <p:nvPicPr>
          <p:cNvPr id="17" name="Image 16">
            <a:extLst>
              <a:ext uri="{FF2B5EF4-FFF2-40B4-BE49-F238E27FC236}">
                <a16:creationId xmlns:a16="http://schemas.microsoft.com/office/drawing/2014/main" id="{00000000-0008-0000-0100-0000360000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3151" y="4594384"/>
            <a:ext cx="739739" cy="439220"/>
          </a:xfrm>
          <a:prstGeom prst="rect">
            <a:avLst/>
          </a:prstGeom>
        </p:spPr>
      </p:pic>
      <p:pic>
        <p:nvPicPr>
          <p:cNvPr id="18" name="Image 17">
            <a:extLst>
              <a:ext uri="{FF2B5EF4-FFF2-40B4-BE49-F238E27FC236}">
                <a16:creationId xmlns:a16="http://schemas.microsoft.com/office/drawing/2014/main" id="{00000000-0008-0000-0100-0000390000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8162" y="4612805"/>
            <a:ext cx="651056" cy="399034"/>
          </a:xfrm>
          <a:prstGeom prst="rect">
            <a:avLst/>
          </a:prstGeom>
        </p:spPr>
      </p:pic>
    </p:spTree>
    <p:extLst>
      <p:ext uri="{BB962C8B-B14F-4D97-AF65-F5344CB8AC3E}">
        <p14:creationId xmlns:p14="http://schemas.microsoft.com/office/powerpoint/2010/main" val="270629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par>
                                <p:cTn id="9" presetID="22" presetClass="entr" presetSubtype="4"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childTnLst>
                                </p:cTn>
                              </p:par>
                              <p:par>
                                <p:cTn id="33" presetID="22" presetClass="entr" presetSubtype="4" fill="hold" nodeType="with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nodeType="withEffect">
                                  <p:stCondLst>
                                    <p:cond delay="100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nodeType="withEffect">
                                  <p:stCondLst>
                                    <p:cond delay="100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nodeType="withEffect">
                                  <p:stCondLst>
                                    <p:cond delay="100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par>
                                <p:cTn id="45" presetID="22" presetClass="entr" presetSubtype="4" fill="hold" nodeType="withEffect">
                                  <p:stCondLst>
                                    <p:cond delay="100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nodeType="withEffect">
                                  <p:stCondLst>
                                    <p:cond delay="100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nodeType="withEffect">
                                  <p:stCondLst>
                                    <p:cond delay="100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2" presetClass="entr" presetSubtype="4" fill="hold" nodeType="withEffect">
                                  <p:stCondLst>
                                    <p:cond delay="100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cap="none" dirty="0">
                <a:latin typeface="+mn-lt"/>
                <a:cs typeface="Arial" charset="0"/>
              </a:rPr>
              <a:t>Objectifs</a:t>
            </a:r>
            <a:r>
              <a:rPr lang="en-US" sz="2800" cap="none" dirty="0">
                <a:latin typeface="+mn-lt"/>
                <a:cs typeface="Arial" charset="0"/>
              </a:rPr>
              <a:t> de la formation</a:t>
            </a:r>
            <a:endParaRPr lang="fr-FR" sz="2800" cap="none"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D8BA57E-4C09-7E71-4248-427F45EEB288}"/>
              </a:ext>
            </a:extLst>
          </p:cNvPr>
          <p:cNvSpPr/>
          <p:nvPr/>
        </p:nvSpPr>
        <p:spPr>
          <a:xfrm>
            <a:off x="4025123" y="2161540"/>
            <a:ext cx="6370320" cy="3785652"/>
          </a:xfrm>
          <a:prstGeom prst="rect">
            <a:avLst/>
          </a:prstGeom>
        </p:spPr>
        <p:txBody>
          <a:bodyPr wrap="square">
            <a:spAutoFit/>
          </a:bodyPr>
          <a:lstStyle/>
          <a:p>
            <a:pPr marL="625475" lvl="1" indent="-350838">
              <a:defRPr/>
            </a:pPr>
            <a:r>
              <a:rPr lang="fr-FR" sz="2400" b="1" dirty="0">
                <a:solidFill>
                  <a:srgbClr val="00B0F0"/>
                </a:solidFill>
                <a:cs typeface="Arial" charset="0"/>
              </a:rPr>
              <a:t>Comprendre :</a:t>
            </a:r>
          </a:p>
          <a:p>
            <a:pPr marL="625475" lvl="1" indent="-350838" algn="just">
              <a:defRPr/>
            </a:pPr>
            <a:endParaRPr lang="fr-FR" sz="1200" b="1" dirty="0">
              <a:solidFill>
                <a:srgbClr val="00B0F0"/>
              </a:solidFill>
              <a:cs typeface="Arial" charset="0"/>
            </a:endParaRPr>
          </a:p>
          <a:p>
            <a:pPr marL="625475" lvl="2" indent="-350838">
              <a:buFont typeface="Wingdings" panose="05000000000000000000" pitchFamily="2" charset="2"/>
              <a:buChar char="Ø"/>
              <a:defRPr/>
            </a:pPr>
            <a:r>
              <a:rPr lang="fr-FR" sz="2400" dirty="0">
                <a:cs typeface="Arial" charset="0"/>
              </a:rPr>
              <a:t>Comment noter un exercice 6</a:t>
            </a:r>
            <a:r>
              <a:rPr lang="fr-FR" sz="2400" baseline="30000" dirty="0">
                <a:cs typeface="Arial" charset="0"/>
              </a:rPr>
              <a:t>ème</a:t>
            </a:r>
            <a:r>
              <a:rPr lang="fr-FR" sz="2400" dirty="0">
                <a:cs typeface="Arial" charset="0"/>
              </a:rPr>
              <a:t> degré</a:t>
            </a:r>
          </a:p>
          <a:p>
            <a:pPr marL="274637" lvl="2">
              <a:defRPr/>
            </a:pPr>
            <a:r>
              <a:rPr lang="fr-FR" sz="2400" dirty="0">
                <a:cs typeface="Arial" charset="0"/>
              </a:rPr>
              <a:t> </a:t>
            </a:r>
          </a:p>
          <a:p>
            <a:pPr marL="625475" lvl="1" indent="-350838">
              <a:defRPr/>
            </a:pPr>
            <a:r>
              <a:rPr lang="fr-FR" sz="2400" b="1" dirty="0">
                <a:solidFill>
                  <a:srgbClr val="00B0F0"/>
                </a:solidFill>
                <a:cs typeface="Arial" charset="0"/>
              </a:rPr>
              <a:t>Connaître :</a:t>
            </a:r>
          </a:p>
          <a:p>
            <a:pPr marL="625475" lvl="1" indent="-350838">
              <a:defRPr/>
            </a:pPr>
            <a:endParaRPr lang="fr-FR" sz="1200" b="1" dirty="0">
              <a:solidFill>
                <a:srgbClr val="00B0F0"/>
              </a:solidFill>
              <a:cs typeface="Arial" charset="0"/>
            </a:endParaRPr>
          </a:p>
          <a:p>
            <a:pPr marL="625475" lvl="2" indent="-350838">
              <a:buFont typeface="Wingdings" panose="05000000000000000000" pitchFamily="2" charset="2"/>
              <a:buChar char="Ø"/>
              <a:defRPr/>
            </a:pPr>
            <a:r>
              <a:rPr lang="fr-FR" sz="2400" dirty="0">
                <a:cs typeface="Arial" charset="0"/>
              </a:rPr>
              <a:t>La constitution de la note D</a:t>
            </a:r>
          </a:p>
          <a:p>
            <a:pPr marL="625475" lvl="2" indent="-350838">
              <a:buFont typeface="Wingdings" panose="05000000000000000000" pitchFamily="2" charset="2"/>
              <a:buChar char="Ø"/>
              <a:defRPr/>
            </a:pPr>
            <a:r>
              <a:rPr lang="fr-FR" sz="2400" dirty="0">
                <a:cs typeface="Arial" charset="0"/>
              </a:rPr>
              <a:t>La constitution de la note E</a:t>
            </a:r>
          </a:p>
          <a:p>
            <a:pPr marL="625475" lvl="2" indent="-350838">
              <a:buFont typeface="Wingdings" panose="05000000000000000000" pitchFamily="2" charset="2"/>
              <a:buChar char="Ø"/>
              <a:defRPr/>
            </a:pPr>
            <a:r>
              <a:rPr lang="fr-FR" sz="2400" dirty="0">
                <a:cs typeface="Arial" charset="0"/>
              </a:rPr>
              <a:t>Le principe de la grille des difficultés 6</a:t>
            </a:r>
            <a:r>
              <a:rPr lang="fr-FR" sz="2400" baseline="30000" dirty="0">
                <a:cs typeface="Arial" charset="0"/>
              </a:rPr>
              <a:t>ème </a:t>
            </a:r>
            <a:r>
              <a:rPr lang="fr-FR" sz="2400" dirty="0">
                <a:cs typeface="Arial" charset="0"/>
              </a:rPr>
              <a:t>degré </a:t>
            </a:r>
          </a:p>
          <a:p>
            <a:pPr marL="625475" lvl="2" indent="-350838">
              <a:buFont typeface="Wingdings" panose="05000000000000000000" pitchFamily="2" charset="2"/>
              <a:buChar char="Ø"/>
              <a:defRPr/>
            </a:pPr>
            <a:r>
              <a:rPr lang="fr-FR" sz="2400" dirty="0">
                <a:cs typeface="Arial" charset="0"/>
              </a:rPr>
              <a:t>Les principales spécificités aux agrès </a:t>
            </a:r>
          </a:p>
        </p:txBody>
      </p:sp>
      <p:sp>
        <p:nvSpPr>
          <p:cNvPr id="12" name="Rectangle 11">
            <a:extLst>
              <a:ext uri="{FF2B5EF4-FFF2-40B4-BE49-F238E27FC236}">
                <a16:creationId xmlns:a16="http://schemas.microsoft.com/office/drawing/2014/main" id="{095BA9DD-3A22-716A-E654-E17AB166F0B2}"/>
              </a:ext>
            </a:extLst>
          </p:cNvPr>
          <p:cNvSpPr/>
          <p:nvPr/>
        </p:nvSpPr>
        <p:spPr>
          <a:xfrm>
            <a:off x="133562" y="3069943"/>
            <a:ext cx="3702055" cy="308116"/>
          </a:xfrm>
          <a:prstGeom prst="rect">
            <a:avLst/>
          </a:prstGeom>
          <a:solidFill>
            <a:srgbClr val="00B0F0">
              <a:alpha val="49804"/>
            </a:srgbClr>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dirty="0"/>
          </a:p>
        </p:txBody>
      </p:sp>
      <p:pic>
        <p:nvPicPr>
          <p:cNvPr id="13" name="Image 12" descr="objectifs.png">
            <a:extLst>
              <a:ext uri="{FF2B5EF4-FFF2-40B4-BE49-F238E27FC236}">
                <a16:creationId xmlns:a16="http://schemas.microsoft.com/office/drawing/2014/main" id="{65736615-6AEB-BDD8-B8F6-1CEFE097DE73}"/>
              </a:ext>
            </a:extLst>
          </p:cNvPr>
          <p:cNvPicPr>
            <a:picLocks noChangeAspect="1"/>
          </p:cNvPicPr>
          <p:nvPr/>
        </p:nvPicPr>
        <p:blipFill>
          <a:blip r:embed="rId2" cstate="print"/>
          <a:stretch>
            <a:fillRect/>
          </a:stretch>
        </p:blipFill>
        <p:spPr>
          <a:xfrm>
            <a:off x="293195" y="2796860"/>
            <a:ext cx="3157343" cy="2978679"/>
          </a:xfrm>
          <a:prstGeom prst="round1Rect">
            <a:avLst>
              <a:gd name="adj" fmla="val 13694"/>
            </a:avLst>
          </a:prstGeom>
          <a:solidFill>
            <a:srgbClr val="FF0066"/>
          </a:solidFill>
          <a:ln>
            <a:solidFill>
              <a:srgbClr val="00B0F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234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6" presetClass="entr" presetSubtype="16"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500"/>
                                        <p:tgtEl>
                                          <p:spTgt spid="13"/>
                                        </p:tgtEl>
                                      </p:cBhvr>
                                    </p:animEffect>
                                  </p:childTnLst>
                                </p:cTn>
                              </p:par>
                            </p:childTnLst>
                          </p:cTn>
                        </p:par>
                        <p:par>
                          <p:cTn id="11" fill="hold">
                            <p:stCondLst>
                              <p:cond delay="1500"/>
                            </p:stCondLst>
                            <p:childTnLst>
                              <p:par>
                                <p:cTn id="12" presetID="16" presetClass="entr" presetSubtype="21"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arn(inVertic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down)">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wipe(down)">
                                      <p:cBhvr>
                                        <p:cTn id="30" dur="500"/>
                                        <p:tgtEl>
                                          <p:spTgt spid="10">
                                            <p:txEl>
                                              <p:pRg st="6" end="6"/>
                                            </p:txEl>
                                          </p:spTgt>
                                        </p:tgtEl>
                                      </p:cBhvr>
                                    </p:animEffect>
                                  </p:childTnLst>
                                </p:cTn>
                              </p:par>
                            </p:childTnLst>
                          </p:cTn>
                        </p:par>
                        <p:par>
                          <p:cTn id="31" fill="hold">
                            <p:stCondLst>
                              <p:cond delay="500"/>
                            </p:stCondLst>
                            <p:childTnLst>
                              <p:par>
                                <p:cTn id="32" presetID="22" presetClass="entr" presetSubtype="4" fill="hold" nodeType="afterEffect">
                                  <p:stCondLst>
                                    <p:cond delay="2000"/>
                                  </p:stCondLst>
                                  <p:childTnLst>
                                    <p:set>
                                      <p:cBhvr>
                                        <p:cTn id="33" dur="1" fill="hold">
                                          <p:stCondLst>
                                            <p:cond delay="0"/>
                                          </p:stCondLst>
                                        </p:cTn>
                                        <p:tgtEl>
                                          <p:spTgt spid="10">
                                            <p:txEl>
                                              <p:pRg st="7" end="7"/>
                                            </p:txEl>
                                          </p:spTgt>
                                        </p:tgtEl>
                                        <p:attrNameLst>
                                          <p:attrName>style.visibility</p:attrName>
                                        </p:attrNameLst>
                                      </p:cBhvr>
                                      <p:to>
                                        <p:strVal val="visible"/>
                                      </p:to>
                                    </p:set>
                                    <p:animEffect transition="in" filter="wipe(down)">
                                      <p:cBhvr>
                                        <p:cTn id="34" dur="500"/>
                                        <p:tgtEl>
                                          <p:spTgt spid="10">
                                            <p:txEl>
                                              <p:pRg st="7" end="7"/>
                                            </p:txEl>
                                          </p:spTgt>
                                        </p:tgtEl>
                                      </p:cBhvr>
                                    </p:animEffect>
                                  </p:childTnLst>
                                </p:cTn>
                              </p:par>
                            </p:childTnLst>
                          </p:cTn>
                        </p:par>
                        <p:par>
                          <p:cTn id="35" fill="hold">
                            <p:stCondLst>
                              <p:cond delay="3000"/>
                            </p:stCondLst>
                            <p:childTnLst>
                              <p:par>
                                <p:cTn id="36" presetID="22" presetClass="entr" presetSubtype="4" fill="hold" nodeType="afterEffect">
                                  <p:stCondLst>
                                    <p:cond delay="2000"/>
                                  </p:stCondLst>
                                  <p:childTnLst>
                                    <p:set>
                                      <p:cBhvr>
                                        <p:cTn id="37" dur="1" fill="hold">
                                          <p:stCondLst>
                                            <p:cond delay="0"/>
                                          </p:stCondLst>
                                        </p:cTn>
                                        <p:tgtEl>
                                          <p:spTgt spid="10">
                                            <p:txEl>
                                              <p:pRg st="8" end="8"/>
                                            </p:txEl>
                                          </p:spTgt>
                                        </p:tgtEl>
                                        <p:attrNameLst>
                                          <p:attrName>style.visibility</p:attrName>
                                        </p:attrNameLst>
                                      </p:cBhvr>
                                      <p:to>
                                        <p:strVal val="visible"/>
                                      </p:to>
                                    </p:set>
                                    <p:animEffect transition="in" filter="wipe(down)">
                                      <p:cBhvr>
                                        <p:cTn id="38" dur="500"/>
                                        <p:tgtEl>
                                          <p:spTgt spid="10">
                                            <p:txEl>
                                              <p:pRg st="8" end="8"/>
                                            </p:txEl>
                                          </p:spTgt>
                                        </p:tgtEl>
                                      </p:cBhvr>
                                    </p:animEffect>
                                  </p:childTnLst>
                                </p:cTn>
                              </p:par>
                            </p:childTnLst>
                          </p:cTn>
                        </p:par>
                        <p:par>
                          <p:cTn id="39" fill="hold">
                            <p:stCondLst>
                              <p:cond delay="5500"/>
                            </p:stCondLst>
                            <p:childTnLst>
                              <p:par>
                                <p:cTn id="40" presetID="22" presetClass="entr" presetSubtype="4" fill="hold" nodeType="afterEffect">
                                  <p:stCondLst>
                                    <p:cond delay="2000"/>
                                  </p:stCondLst>
                                  <p:childTnLst>
                                    <p:set>
                                      <p:cBhvr>
                                        <p:cTn id="41" dur="1" fill="hold">
                                          <p:stCondLst>
                                            <p:cond delay="0"/>
                                          </p:stCondLst>
                                        </p:cTn>
                                        <p:tgtEl>
                                          <p:spTgt spid="10">
                                            <p:txEl>
                                              <p:pRg st="9" end="9"/>
                                            </p:txEl>
                                          </p:spTgt>
                                        </p:tgtEl>
                                        <p:attrNameLst>
                                          <p:attrName>style.visibility</p:attrName>
                                        </p:attrNameLst>
                                      </p:cBhvr>
                                      <p:to>
                                        <p:strVal val="visible"/>
                                      </p:to>
                                    </p:set>
                                    <p:animEffect transition="in" filter="wipe(down)">
                                      <p:cBhvr>
                                        <p:cTn id="42"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EDCD0-4E08-9F19-61A2-617DF11752CF}"/>
              </a:ext>
            </a:extLst>
          </p:cNvPr>
          <p:cNvSpPr>
            <a:spLocks noGrp="1"/>
          </p:cNvSpPr>
          <p:nvPr>
            <p:ph type="title"/>
          </p:nvPr>
        </p:nvSpPr>
        <p:spPr/>
        <p:txBody>
          <a:bodyPr/>
          <a:lstStyle/>
          <a:p>
            <a:r>
              <a:rPr lang="fr-FR" sz="2800" cap="none" dirty="0"/>
              <a:t>Exigences de composition</a:t>
            </a:r>
          </a:p>
        </p:txBody>
      </p:sp>
      <p:pic>
        <p:nvPicPr>
          <p:cNvPr id="3" name="Image 2">
            <a:extLst>
              <a:ext uri="{FF2B5EF4-FFF2-40B4-BE49-F238E27FC236}">
                <a16:creationId xmlns:a16="http://schemas.microsoft.com/office/drawing/2014/main" id="{65FB4FF0-8843-EFA9-1DDA-E423A4779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717" y="546198"/>
            <a:ext cx="1318876" cy="703414"/>
          </a:xfrm>
          <a:prstGeom prst="rect">
            <a:avLst/>
          </a:prstGeom>
        </p:spPr>
      </p:pic>
      <p:sp>
        <p:nvSpPr>
          <p:cNvPr id="4" name="Rectangle 3">
            <a:extLst>
              <a:ext uri="{FF2B5EF4-FFF2-40B4-BE49-F238E27FC236}">
                <a16:creationId xmlns:a16="http://schemas.microsoft.com/office/drawing/2014/main" id="{B9697971-0FFE-909D-CC12-B168FA182CF9}"/>
              </a:ext>
            </a:extLst>
          </p:cNvPr>
          <p:cNvSpPr/>
          <p:nvPr/>
        </p:nvSpPr>
        <p:spPr>
          <a:xfrm>
            <a:off x="283918" y="1375497"/>
            <a:ext cx="9763193" cy="5712995"/>
          </a:xfrm>
          <a:prstGeom prst="rect">
            <a:avLst/>
          </a:prstGeom>
        </p:spPr>
        <p:txBody>
          <a:bodyPr wrap="square" lIns="104287" tIns="52144" rIns="104287" bIns="52144">
            <a:spAutoFit/>
          </a:bodyPr>
          <a:lstStyle/>
          <a:p>
            <a:pPr marL="719138" lvl="1" indent="-544513" algn="just">
              <a:spcAft>
                <a:spcPct val="20000"/>
              </a:spcAft>
            </a:pPr>
            <a:r>
              <a:rPr lang="fr-FR" sz="2400" dirty="0"/>
              <a:t>3)   Une bascule en cours de mouvement </a:t>
            </a:r>
          </a:p>
          <a:p>
            <a:pPr marL="719138" lvl="1" indent="-544513" algn="just">
              <a:spcAft>
                <a:spcPct val="20000"/>
              </a:spcAft>
              <a:buAutoNum type="arabicParenR"/>
            </a:pPr>
            <a:endParaRPr lang="fr-FR" sz="2400" dirty="0"/>
          </a:p>
          <a:p>
            <a:pPr marL="719138" lvl="1" indent="-544513" algn="just">
              <a:spcAft>
                <a:spcPct val="20000"/>
              </a:spcAft>
              <a:buAutoNum type="arabicParenR"/>
            </a:pPr>
            <a:endParaRPr lang="fr-FR" sz="2400" dirty="0"/>
          </a:p>
          <a:p>
            <a:pPr marL="174625" lvl="1" algn="just">
              <a:spcAft>
                <a:spcPct val="20000"/>
              </a:spcAft>
            </a:pPr>
            <a:endParaRPr lang="fr-FR" sz="1400" dirty="0"/>
          </a:p>
          <a:p>
            <a:pPr marL="719138" lvl="1" indent="-544513" algn="just">
              <a:spcAft>
                <a:spcPct val="20000"/>
              </a:spcAft>
              <a:buAutoNum type="arabicParenR" startAt="4"/>
            </a:pPr>
            <a:r>
              <a:rPr lang="fr-FR" sz="2400" dirty="0"/>
              <a:t>Un tour autour d’une barre (tour AR, Pieds mains Tour, soleil….)</a:t>
            </a:r>
          </a:p>
          <a:p>
            <a:pPr marL="719138" lvl="1" indent="-544513" algn="just">
              <a:spcAft>
                <a:spcPct val="20000"/>
              </a:spcAft>
              <a:buAutoNum type="arabicParenR" startAt="4"/>
            </a:pPr>
            <a:endParaRPr lang="fr-FR" sz="2400" dirty="0"/>
          </a:p>
          <a:p>
            <a:pPr marL="719138" lvl="1" indent="-544513" algn="just">
              <a:spcAft>
                <a:spcPct val="20000"/>
              </a:spcAft>
              <a:buAutoNum type="arabicParenR" startAt="4"/>
            </a:pPr>
            <a:endParaRPr lang="fr-FR" sz="2400" dirty="0"/>
          </a:p>
          <a:p>
            <a:pPr marL="719138" lvl="1" indent="-544513" algn="just">
              <a:spcAft>
                <a:spcPct val="20000"/>
              </a:spcAft>
              <a:buAutoNum type="arabicParenR" startAt="4"/>
            </a:pPr>
            <a:endParaRPr lang="fr-FR" sz="2400" dirty="0"/>
          </a:p>
          <a:p>
            <a:pPr marL="719138" lvl="1" indent="-544513" algn="just">
              <a:spcAft>
                <a:spcPct val="20000"/>
              </a:spcAft>
            </a:pPr>
            <a:r>
              <a:rPr lang="fr-FR" sz="2400" dirty="0"/>
              <a:t>5)    Un passage du corps en arrière  à l’horizontale minimum</a:t>
            </a:r>
          </a:p>
          <a:p>
            <a:pPr marL="625475" lvl="1" indent="-533400" algn="just">
              <a:spcAft>
                <a:spcPct val="20000"/>
              </a:spcAft>
              <a:buFont typeface="+mj-ea"/>
              <a:buAutoNum type="circleNumDbPlain"/>
            </a:pPr>
            <a:endParaRPr lang="fr-FR" sz="2600" b="1" dirty="0">
              <a:solidFill>
                <a:srgbClr val="FF0000"/>
              </a:solidFill>
            </a:endParaRPr>
          </a:p>
          <a:p>
            <a:pPr marL="719138" lvl="1" indent="-544513" algn="just">
              <a:spcAft>
                <a:spcPct val="20000"/>
              </a:spcAft>
              <a:buAutoNum type="arabicParenR" startAt="4"/>
            </a:pPr>
            <a:endParaRPr lang="fr-FR" sz="2400" dirty="0"/>
          </a:p>
          <a:p>
            <a:pPr marL="625475" lvl="1" indent="-533400" algn="just">
              <a:spcAft>
                <a:spcPct val="20000"/>
              </a:spcAft>
              <a:buFont typeface="+mj-ea"/>
              <a:buAutoNum type="circleNumDbPlain"/>
            </a:pPr>
            <a:endParaRPr lang="fr-FR" sz="2600" b="1" dirty="0">
              <a:solidFill>
                <a:srgbClr val="FF0000"/>
              </a:solidFill>
            </a:endParaRPr>
          </a:p>
          <a:p>
            <a:pPr marL="92075" lvl="1" algn="just">
              <a:spcAft>
                <a:spcPct val="20000"/>
              </a:spcAft>
            </a:pPr>
            <a:endParaRPr lang="fr-FR" sz="2600" b="1" dirty="0">
              <a:solidFill>
                <a:srgbClr val="FF0000"/>
              </a:solidFill>
            </a:endParaRPr>
          </a:p>
        </p:txBody>
      </p:sp>
      <p:graphicFrame>
        <p:nvGraphicFramePr>
          <p:cNvPr id="5" name="Tableau 4">
            <a:extLst>
              <a:ext uri="{FF2B5EF4-FFF2-40B4-BE49-F238E27FC236}">
                <a16:creationId xmlns:a16="http://schemas.microsoft.com/office/drawing/2014/main" id="{A005D3DA-A8BB-7F55-BA5C-2997D4F5E83D}"/>
              </a:ext>
            </a:extLst>
          </p:cNvPr>
          <p:cNvGraphicFramePr>
            <a:graphicFrameLocks noGrp="1"/>
          </p:cNvGraphicFramePr>
          <p:nvPr>
            <p:extLst>
              <p:ext uri="{D42A27DB-BD31-4B8C-83A1-F6EECF244321}">
                <p14:modId xmlns:p14="http://schemas.microsoft.com/office/powerpoint/2010/main" val="2051621229"/>
              </p:ext>
            </p:extLst>
          </p:nvPr>
        </p:nvGraphicFramePr>
        <p:xfrm>
          <a:off x="2312636" y="1866141"/>
          <a:ext cx="5413950" cy="1066311"/>
        </p:xfrm>
        <a:graphic>
          <a:graphicData uri="http://schemas.openxmlformats.org/drawingml/2006/table">
            <a:tbl>
              <a:tblPr firstRow="1" bandRow="1">
                <a:tableStyleId>{5C22544A-7EE6-4342-B048-85BDC9FD1C3A}</a:tableStyleId>
              </a:tblPr>
              <a:tblGrid>
                <a:gridCol w="1345782">
                  <a:extLst>
                    <a:ext uri="{9D8B030D-6E8A-4147-A177-3AD203B41FA5}">
                      <a16:colId xmlns:a16="http://schemas.microsoft.com/office/drawing/2014/main" val="903202612"/>
                    </a:ext>
                  </a:extLst>
                </a:gridCol>
                <a:gridCol w="1345782">
                  <a:extLst>
                    <a:ext uri="{9D8B030D-6E8A-4147-A177-3AD203B41FA5}">
                      <a16:colId xmlns:a16="http://schemas.microsoft.com/office/drawing/2014/main" val="4217336352"/>
                    </a:ext>
                  </a:extLst>
                </a:gridCol>
                <a:gridCol w="1345782">
                  <a:extLst>
                    <a:ext uri="{9D8B030D-6E8A-4147-A177-3AD203B41FA5}">
                      <a16:colId xmlns:a16="http://schemas.microsoft.com/office/drawing/2014/main" val="103137729"/>
                    </a:ext>
                  </a:extLst>
                </a:gridCol>
                <a:gridCol w="1376604">
                  <a:extLst>
                    <a:ext uri="{9D8B030D-6E8A-4147-A177-3AD203B41FA5}">
                      <a16:colId xmlns:a16="http://schemas.microsoft.com/office/drawing/2014/main" val="1638554697"/>
                    </a:ext>
                  </a:extLst>
                </a:gridCol>
              </a:tblGrid>
              <a:tr h="476210">
                <a:tc gridSpan="2">
                  <a:txBody>
                    <a:bodyPr/>
                    <a:lstStyle/>
                    <a:p>
                      <a:pPr algn="ctr">
                        <a:lnSpc>
                          <a:spcPct val="150000"/>
                        </a:lnSpc>
                      </a:pPr>
                      <a:r>
                        <a:rPr lang="fr-FR" sz="1600" dirty="0">
                          <a:solidFill>
                            <a:schemeClr val="tx1"/>
                          </a:solidFill>
                        </a:rPr>
                        <a:t>Après l’entrée</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Après un élément</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6" name="Tableau 6">
            <a:extLst>
              <a:ext uri="{FF2B5EF4-FFF2-40B4-BE49-F238E27FC236}">
                <a16:creationId xmlns:a16="http://schemas.microsoft.com/office/drawing/2014/main" id="{4D118768-3209-1B6F-4507-C3EE15096169}"/>
              </a:ext>
            </a:extLst>
          </p:cNvPr>
          <p:cNvGraphicFramePr>
            <a:graphicFrameLocks noGrp="1"/>
          </p:cNvGraphicFramePr>
          <p:nvPr>
            <p:extLst>
              <p:ext uri="{D42A27DB-BD31-4B8C-83A1-F6EECF244321}">
                <p14:modId xmlns:p14="http://schemas.microsoft.com/office/powerpoint/2010/main" val="3797645290"/>
              </p:ext>
            </p:extLst>
          </p:nvPr>
        </p:nvGraphicFramePr>
        <p:xfrm>
          <a:off x="652721" y="2213876"/>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pic>
        <p:nvPicPr>
          <p:cNvPr id="8" name="Image 7">
            <a:extLst>
              <a:ext uri="{FF2B5EF4-FFF2-40B4-BE49-F238E27FC236}">
                <a16:creationId xmlns:a16="http://schemas.microsoft.com/office/drawing/2014/main" id="{00000000-0008-0000-0100-00003E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528" y="2426558"/>
            <a:ext cx="507857" cy="452310"/>
          </a:xfrm>
          <a:prstGeom prst="rect">
            <a:avLst/>
          </a:prstGeom>
        </p:spPr>
      </p:pic>
      <p:pic>
        <p:nvPicPr>
          <p:cNvPr id="10" name="Image 9">
            <a:extLst>
              <a:ext uri="{FF2B5EF4-FFF2-40B4-BE49-F238E27FC236}">
                <a16:creationId xmlns:a16="http://schemas.microsoft.com/office/drawing/2014/main" id="{00000000-0008-0000-0100-00004D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103" y="2451969"/>
            <a:ext cx="760715" cy="401488"/>
          </a:xfrm>
          <a:prstGeom prst="rect">
            <a:avLst/>
          </a:prstGeom>
        </p:spPr>
      </p:pic>
      <p:graphicFrame>
        <p:nvGraphicFramePr>
          <p:cNvPr id="11" name="Tableau 10">
            <a:extLst>
              <a:ext uri="{FF2B5EF4-FFF2-40B4-BE49-F238E27FC236}">
                <a16:creationId xmlns:a16="http://schemas.microsoft.com/office/drawing/2014/main" id="{FBB39D29-948F-78B4-323E-EC845AD81502}"/>
              </a:ext>
            </a:extLst>
          </p:cNvPr>
          <p:cNvGraphicFramePr>
            <a:graphicFrameLocks noGrp="1"/>
          </p:cNvGraphicFramePr>
          <p:nvPr>
            <p:extLst>
              <p:ext uri="{D42A27DB-BD31-4B8C-83A1-F6EECF244321}">
                <p14:modId xmlns:p14="http://schemas.microsoft.com/office/powerpoint/2010/main" val="2354517933"/>
              </p:ext>
            </p:extLst>
          </p:nvPr>
        </p:nvGraphicFramePr>
        <p:xfrm>
          <a:off x="2248860" y="3498446"/>
          <a:ext cx="6366525" cy="1066311"/>
        </p:xfrm>
        <a:graphic>
          <a:graphicData uri="http://schemas.openxmlformats.org/drawingml/2006/table">
            <a:tbl>
              <a:tblPr firstRow="1" bandRow="1">
                <a:tableStyleId>{5C22544A-7EE6-4342-B048-85BDC9FD1C3A}</a:tableStyleId>
              </a:tblPr>
              <a:tblGrid>
                <a:gridCol w="1273305">
                  <a:extLst>
                    <a:ext uri="{9D8B030D-6E8A-4147-A177-3AD203B41FA5}">
                      <a16:colId xmlns:a16="http://schemas.microsoft.com/office/drawing/2014/main" val="903202612"/>
                    </a:ext>
                  </a:extLst>
                </a:gridCol>
                <a:gridCol w="1273305">
                  <a:extLst>
                    <a:ext uri="{9D8B030D-6E8A-4147-A177-3AD203B41FA5}">
                      <a16:colId xmlns:a16="http://schemas.microsoft.com/office/drawing/2014/main" val="4217336352"/>
                    </a:ext>
                  </a:extLst>
                </a:gridCol>
                <a:gridCol w="1273305">
                  <a:extLst>
                    <a:ext uri="{9D8B030D-6E8A-4147-A177-3AD203B41FA5}">
                      <a16:colId xmlns:a16="http://schemas.microsoft.com/office/drawing/2014/main" val="103137729"/>
                    </a:ext>
                  </a:extLst>
                </a:gridCol>
                <a:gridCol w="1273305">
                  <a:extLst>
                    <a:ext uri="{9D8B030D-6E8A-4147-A177-3AD203B41FA5}">
                      <a16:colId xmlns:a16="http://schemas.microsoft.com/office/drawing/2014/main" val="2230074858"/>
                    </a:ext>
                  </a:extLst>
                </a:gridCol>
                <a:gridCol w="1273305">
                  <a:extLst>
                    <a:ext uri="{9D8B030D-6E8A-4147-A177-3AD203B41FA5}">
                      <a16:colId xmlns:a16="http://schemas.microsoft.com/office/drawing/2014/main" val="3073951540"/>
                    </a:ext>
                  </a:extLst>
                </a:gridCol>
              </a:tblGrid>
              <a:tr h="476210">
                <a:tc gridSpan="3">
                  <a:txBody>
                    <a:bodyPr/>
                    <a:lstStyle/>
                    <a:p>
                      <a:pPr algn="ctr">
                        <a:lnSpc>
                          <a:spcPct val="150000"/>
                        </a:lnSpc>
                      </a:pPr>
                      <a:r>
                        <a:rPr lang="fr-FR" sz="1600" dirty="0">
                          <a:solidFill>
                            <a:schemeClr val="tx1"/>
                          </a:solidFill>
                        </a:rPr>
                        <a:t>Tours AR ou AV</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tc gridSpan="2">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Grands Tours</a:t>
                      </a:r>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12" name="Tableau 6">
            <a:extLst>
              <a:ext uri="{FF2B5EF4-FFF2-40B4-BE49-F238E27FC236}">
                <a16:creationId xmlns:a16="http://schemas.microsoft.com/office/drawing/2014/main" id="{F96BFE25-1A8D-7AF2-EE87-EAE8AB306083}"/>
              </a:ext>
            </a:extLst>
          </p:cNvPr>
          <p:cNvGraphicFramePr>
            <a:graphicFrameLocks noGrp="1"/>
          </p:cNvGraphicFramePr>
          <p:nvPr>
            <p:extLst>
              <p:ext uri="{D42A27DB-BD31-4B8C-83A1-F6EECF244321}">
                <p14:modId xmlns:p14="http://schemas.microsoft.com/office/powerpoint/2010/main" val="2778692880"/>
              </p:ext>
            </p:extLst>
          </p:nvPr>
        </p:nvGraphicFramePr>
        <p:xfrm>
          <a:off x="799950" y="3836369"/>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pic>
        <p:nvPicPr>
          <p:cNvPr id="19" name="Image 18">
            <a:extLst>
              <a:ext uri="{FF2B5EF4-FFF2-40B4-BE49-F238E27FC236}">
                <a16:creationId xmlns:a16="http://schemas.microsoft.com/office/drawing/2014/main" id="{00000000-0008-0000-0100-000011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125" y="2396319"/>
            <a:ext cx="325346" cy="452310"/>
          </a:xfrm>
          <a:prstGeom prst="rect">
            <a:avLst/>
          </a:prstGeom>
        </p:spPr>
      </p:pic>
      <p:pic>
        <p:nvPicPr>
          <p:cNvPr id="20" name="Image 19">
            <a:extLst>
              <a:ext uri="{FF2B5EF4-FFF2-40B4-BE49-F238E27FC236}">
                <a16:creationId xmlns:a16="http://schemas.microsoft.com/office/drawing/2014/main" id="{00000000-0008-0000-0100-00000E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8396" y="2410861"/>
            <a:ext cx="351596" cy="445355"/>
          </a:xfrm>
          <a:prstGeom prst="rect">
            <a:avLst/>
          </a:prstGeom>
        </p:spPr>
      </p:pic>
      <p:pic>
        <p:nvPicPr>
          <p:cNvPr id="22" name="Image 21">
            <a:extLst>
              <a:ext uri="{FF2B5EF4-FFF2-40B4-BE49-F238E27FC236}">
                <a16:creationId xmlns:a16="http://schemas.microsoft.com/office/drawing/2014/main" id="{00000000-0008-0000-0100-00000F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2268" y="3990756"/>
            <a:ext cx="481625" cy="450043"/>
          </a:xfrm>
          <a:prstGeom prst="rect">
            <a:avLst/>
          </a:prstGeom>
        </p:spPr>
      </p:pic>
      <p:pic>
        <p:nvPicPr>
          <p:cNvPr id="23" name="Image 22">
            <a:extLst>
              <a:ext uri="{FF2B5EF4-FFF2-40B4-BE49-F238E27FC236}">
                <a16:creationId xmlns:a16="http://schemas.microsoft.com/office/drawing/2014/main" id="{00000000-0008-0000-0100-00002A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1552" y="4009643"/>
            <a:ext cx="428685" cy="479119"/>
          </a:xfrm>
          <a:prstGeom prst="rect">
            <a:avLst/>
          </a:prstGeom>
        </p:spPr>
      </p:pic>
      <p:pic>
        <p:nvPicPr>
          <p:cNvPr id="24" name="Image 23">
            <a:extLst>
              <a:ext uri="{FF2B5EF4-FFF2-40B4-BE49-F238E27FC236}">
                <a16:creationId xmlns:a16="http://schemas.microsoft.com/office/drawing/2014/main" id="{00000000-0008-0000-0100-000014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2945" y="4061689"/>
            <a:ext cx="449561" cy="427083"/>
          </a:xfrm>
          <a:prstGeom prst="rect">
            <a:avLst/>
          </a:prstGeom>
        </p:spPr>
      </p:pic>
      <p:pic>
        <p:nvPicPr>
          <p:cNvPr id="25" name="Image 24">
            <a:extLst>
              <a:ext uri="{FF2B5EF4-FFF2-40B4-BE49-F238E27FC236}">
                <a16:creationId xmlns:a16="http://schemas.microsoft.com/office/drawing/2014/main" id="{00000000-0008-0000-0100-00005500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74537" y="4061689"/>
            <a:ext cx="474029" cy="397348"/>
          </a:xfrm>
          <a:prstGeom prst="rect">
            <a:avLst/>
          </a:prstGeom>
        </p:spPr>
      </p:pic>
      <p:pic>
        <p:nvPicPr>
          <p:cNvPr id="26" name="Image 25">
            <a:extLst>
              <a:ext uri="{FF2B5EF4-FFF2-40B4-BE49-F238E27FC236}">
                <a16:creationId xmlns:a16="http://schemas.microsoft.com/office/drawing/2014/main" id="{00000000-0008-0000-0100-00000A0000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65514" y="4009643"/>
            <a:ext cx="564855" cy="511059"/>
          </a:xfrm>
          <a:prstGeom prst="rect">
            <a:avLst/>
          </a:prstGeom>
        </p:spPr>
      </p:pic>
      <p:sp>
        <p:nvSpPr>
          <p:cNvPr id="27" name="Ellipse 26">
            <a:extLst>
              <a:ext uri="{FF2B5EF4-FFF2-40B4-BE49-F238E27FC236}">
                <a16:creationId xmlns:a16="http://schemas.microsoft.com/office/drawing/2014/main" id="{394E50F9-45B9-A8EF-F62B-9BDD4043C707}"/>
              </a:ext>
            </a:extLst>
          </p:cNvPr>
          <p:cNvSpPr/>
          <p:nvPr/>
        </p:nvSpPr>
        <p:spPr>
          <a:xfrm>
            <a:off x="3830856" y="2172268"/>
            <a:ext cx="896773" cy="824896"/>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33F6138A-8274-14D6-4338-B115ED14CFB5}"/>
              </a:ext>
            </a:extLst>
          </p:cNvPr>
          <p:cNvSpPr/>
          <p:nvPr/>
        </p:nvSpPr>
        <p:spPr>
          <a:xfrm>
            <a:off x="6452479" y="2240265"/>
            <a:ext cx="896773" cy="824896"/>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29" name="Tableau 28">
            <a:extLst>
              <a:ext uri="{FF2B5EF4-FFF2-40B4-BE49-F238E27FC236}">
                <a16:creationId xmlns:a16="http://schemas.microsoft.com/office/drawing/2014/main" id="{98D57E91-F0BF-FA2B-FD2B-AA70867A712C}"/>
              </a:ext>
            </a:extLst>
          </p:cNvPr>
          <p:cNvGraphicFramePr>
            <a:graphicFrameLocks noGrp="1"/>
          </p:cNvGraphicFramePr>
          <p:nvPr>
            <p:extLst>
              <p:ext uri="{D42A27DB-BD31-4B8C-83A1-F6EECF244321}">
                <p14:modId xmlns:p14="http://schemas.microsoft.com/office/powerpoint/2010/main" val="964901469"/>
              </p:ext>
            </p:extLst>
          </p:nvPr>
        </p:nvGraphicFramePr>
        <p:xfrm>
          <a:off x="2225317" y="5153545"/>
          <a:ext cx="5093220" cy="1066311"/>
        </p:xfrm>
        <a:graphic>
          <a:graphicData uri="http://schemas.openxmlformats.org/drawingml/2006/table">
            <a:tbl>
              <a:tblPr firstRow="1" bandRow="1">
                <a:tableStyleId>{5C22544A-7EE6-4342-B048-85BDC9FD1C3A}</a:tableStyleId>
              </a:tblPr>
              <a:tblGrid>
                <a:gridCol w="1357370">
                  <a:extLst>
                    <a:ext uri="{9D8B030D-6E8A-4147-A177-3AD203B41FA5}">
                      <a16:colId xmlns:a16="http://schemas.microsoft.com/office/drawing/2014/main" val="903202612"/>
                    </a:ext>
                  </a:extLst>
                </a:gridCol>
                <a:gridCol w="1189240">
                  <a:extLst>
                    <a:ext uri="{9D8B030D-6E8A-4147-A177-3AD203B41FA5}">
                      <a16:colId xmlns:a16="http://schemas.microsoft.com/office/drawing/2014/main" val="4217336352"/>
                    </a:ext>
                  </a:extLst>
                </a:gridCol>
                <a:gridCol w="1273305">
                  <a:extLst>
                    <a:ext uri="{9D8B030D-6E8A-4147-A177-3AD203B41FA5}">
                      <a16:colId xmlns:a16="http://schemas.microsoft.com/office/drawing/2014/main" val="103137729"/>
                    </a:ext>
                  </a:extLst>
                </a:gridCol>
                <a:gridCol w="1273305">
                  <a:extLst>
                    <a:ext uri="{9D8B030D-6E8A-4147-A177-3AD203B41FA5}">
                      <a16:colId xmlns:a16="http://schemas.microsoft.com/office/drawing/2014/main" val="2230074858"/>
                    </a:ext>
                  </a:extLst>
                </a:gridCol>
              </a:tblGrid>
              <a:tr h="476210">
                <a:tc>
                  <a:txBody>
                    <a:bodyPr/>
                    <a:lstStyle/>
                    <a:p>
                      <a:pPr algn="ctr">
                        <a:lnSpc>
                          <a:spcPct val="150000"/>
                        </a:lnSpc>
                      </a:pPr>
                      <a:r>
                        <a:rPr lang="fr-FR" sz="1600" dirty="0">
                          <a:solidFill>
                            <a:schemeClr val="tx1"/>
                          </a:solidFill>
                        </a:rPr>
                        <a:t>Prise d’élan</a:t>
                      </a:r>
                    </a:p>
                  </a:txBody>
                  <a:tcPr>
                    <a:solidFill>
                      <a:schemeClr val="accent5">
                        <a:lumMod val="20000"/>
                        <a:lumOff val="80000"/>
                      </a:schemeClr>
                    </a:solidFill>
                  </a:tcPr>
                </a:tc>
                <a:tc gridSpan="3">
                  <a:txBody>
                    <a:bodyPr/>
                    <a:lstStyle/>
                    <a:p>
                      <a:pPr algn="ctr">
                        <a:lnSpc>
                          <a:spcPct val="150000"/>
                        </a:lnSpc>
                      </a:pPr>
                      <a:r>
                        <a:rPr lang="fr-FR" sz="1600" dirty="0">
                          <a:solidFill>
                            <a:schemeClr val="tx1"/>
                          </a:solidFill>
                        </a:rPr>
                        <a:t>Passage dans l’élément</a:t>
                      </a: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r>
                        <a:rPr lang="fr-FR" dirty="0"/>
                        <a:t>          </a:t>
                      </a:r>
                      <a:r>
                        <a:rPr lang="fr-FR" sz="1600" dirty="0"/>
                        <a:t>45°</a:t>
                      </a:r>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30" name="Tableau 6">
            <a:extLst>
              <a:ext uri="{FF2B5EF4-FFF2-40B4-BE49-F238E27FC236}">
                <a16:creationId xmlns:a16="http://schemas.microsoft.com/office/drawing/2014/main" id="{9950C610-72F9-DA5B-ABFB-71027E510065}"/>
              </a:ext>
            </a:extLst>
          </p:cNvPr>
          <p:cNvGraphicFramePr>
            <a:graphicFrameLocks noGrp="1"/>
          </p:cNvGraphicFramePr>
          <p:nvPr>
            <p:extLst>
              <p:ext uri="{D42A27DB-BD31-4B8C-83A1-F6EECF244321}">
                <p14:modId xmlns:p14="http://schemas.microsoft.com/office/powerpoint/2010/main" val="2869040074"/>
              </p:ext>
            </p:extLst>
          </p:nvPr>
        </p:nvGraphicFramePr>
        <p:xfrm>
          <a:off x="790626" y="5421162"/>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pic>
        <p:nvPicPr>
          <p:cNvPr id="31" name="Image 30">
            <a:extLst>
              <a:ext uri="{FF2B5EF4-FFF2-40B4-BE49-F238E27FC236}">
                <a16:creationId xmlns:a16="http://schemas.microsoft.com/office/drawing/2014/main" id="{00000000-0008-0000-0100-0000040000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14776" y="5696709"/>
            <a:ext cx="344311" cy="490644"/>
          </a:xfrm>
          <a:prstGeom prst="rect">
            <a:avLst/>
          </a:prstGeom>
        </p:spPr>
      </p:pic>
      <p:pic>
        <p:nvPicPr>
          <p:cNvPr id="32" name="Image 31">
            <a:extLst>
              <a:ext uri="{FF2B5EF4-FFF2-40B4-BE49-F238E27FC236}">
                <a16:creationId xmlns:a16="http://schemas.microsoft.com/office/drawing/2014/main" id="{D4F1E13E-EC0B-36EE-DDB8-BD45ECE389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667" y="5696708"/>
            <a:ext cx="481625" cy="450043"/>
          </a:xfrm>
          <a:prstGeom prst="rect">
            <a:avLst/>
          </a:prstGeom>
        </p:spPr>
      </p:pic>
      <p:pic>
        <p:nvPicPr>
          <p:cNvPr id="33" name="Image 32">
            <a:extLst>
              <a:ext uri="{FF2B5EF4-FFF2-40B4-BE49-F238E27FC236}">
                <a16:creationId xmlns:a16="http://schemas.microsoft.com/office/drawing/2014/main" id="{598541DE-38E7-73B7-DD2F-31978A0ED7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9943" y="5696709"/>
            <a:ext cx="449561" cy="427083"/>
          </a:xfrm>
          <a:prstGeom prst="rect">
            <a:avLst/>
          </a:prstGeom>
        </p:spPr>
      </p:pic>
      <p:pic>
        <p:nvPicPr>
          <p:cNvPr id="34" name="Image 33">
            <a:extLst>
              <a:ext uri="{FF2B5EF4-FFF2-40B4-BE49-F238E27FC236}">
                <a16:creationId xmlns:a16="http://schemas.microsoft.com/office/drawing/2014/main" id="{3FBBEA7E-E626-B5F6-4BFA-029A9B086A7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31554" y="5662606"/>
            <a:ext cx="344311" cy="529064"/>
          </a:xfrm>
          <a:prstGeom prst="rect">
            <a:avLst/>
          </a:prstGeom>
        </p:spPr>
      </p:pic>
    </p:spTree>
    <p:extLst>
      <p:ext uri="{BB962C8B-B14F-4D97-AF65-F5344CB8AC3E}">
        <p14:creationId xmlns:p14="http://schemas.microsoft.com/office/powerpoint/2010/main" val="5255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par>
                                <p:cTn id="9" presetID="22" presetClass="entr" presetSubtype="4"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100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1" presetClass="entr" presetSubtype="1" fill="hold" grpId="0" nodeType="with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heel(1)">
                                      <p:cBhvr>
                                        <p:cTn id="23" dur="1000"/>
                                        <p:tgtEl>
                                          <p:spTgt spid="27"/>
                                        </p:tgtEl>
                                      </p:cBhvr>
                                    </p:animEffect>
                                  </p:childTnLst>
                                </p:cTn>
                              </p:par>
                              <p:par>
                                <p:cTn id="24" presetID="22" presetClass="entr" presetSubtype="4" fill="hold"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100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1" presetClass="entr" presetSubtype="1" fill="hold" grpId="0" nodeType="withEffect">
                                  <p:stCondLst>
                                    <p:cond delay="1000"/>
                                  </p:stCondLst>
                                  <p:childTnLst>
                                    <p:set>
                                      <p:cBhvr>
                                        <p:cTn id="31" dur="1" fill="hold">
                                          <p:stCondLst>
                                            <p:cond delay="0"/>
                                          </p:stCondLst>
                                        </p:cTn>
                                        <p:tgtEl>
                                          <p:spTgt spid="28"/>
                                        </p:tgtEl>
                                        <p:attrNameLst>
                                          <p:attrName>style.visibility</p:attrName>
                                        </p:attrNameLst>
                                      </p:cBhvr>
                                      <p:to>
                                        <p:strVal val="visible"/>
                                      </p:to>
                                    </p:set>
                                    <p:animEffect transition="in" filter="wheel(1)">
                                      <p:cBhvr>
                                        <p:cTn id="32" dur="1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0" presetID="22" presetClass="entr" presetSubtype="4" fill="hold" nodeType="withEffect">
                                  <p:stCondLst>
                                    <p:cond delay="100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4" fill="hold" nodeType="withEffect">
                                  <p:stCondLst>
                                    <p:cond delay="10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22" presetClass="entr" presetSubtype="4" fill="hold" nodeType="withEffect">
                                  <p:stCondLst>
                                    <p:cond delay="100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par>
                                <p:cTn id="49" presetID="22" presetClass="entr" presetSubtype="4" fill="hold" nodeType="withEffect">
                                  <p:stCondLst>
                                    <p:cond delay="100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par>
                                <p:cTn id="52" presetID="22" presetClass="entr" presetSubtype="4" fill="hold" nodeType="withEffect">
                                  <p:stCondLst>
                                    <p:cond delay="100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par>
                                <p:cTn id="55" presetID="22" presetClass="entr" presetSubtype="4" fill="hold" nodeType="withEffect">
                                  <p:stCondLst>
                                    <p:cond delay="100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nodeType="withEffect">
                                  <p:stCondLst>
                                    <p:cond delay="100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animEffect transition="in" filter="fade">
                                      <p:cBhvr>
                                        <p:cTn id="65" dur="1000"/>
                                        <p:tgtEl>
                                          <p:spTgt spid="4">
                                            <p:txEl>
                                              <p:pRg st="8" end="8"/>
                                            </p:txEl>
                                          </p:spTgt>
                                        </p:tgtEl>
                                      </p:cBhvr>
                                    </p:animEffect>
                                    <p:anim calcmode="lin" valueType="num">
                                      <p:cBhvr>
                                        <p:cTn id="6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8" end="8"/>
                                            </p:txEl>
                                          </p:spTgt>
                                        </p:tgtEl>
                                        <p:attrNameLst>
                                          <p:attrName>ppt_y</p:attrName>
                                        </p:attrNameLst>
                                      </p:cBhvr>
                                      <p:tavLst>
                                        <p:tav tm="0">
                                          <p:val>
                                            <p:strVal val="#ppt_y+.1"/>
                                          </p:val>
                                        </p:tav>
                                        <p:tav tm="100000">
                                          <p:val>
                                            <p:strVal val="#ppt_y"/>
                                          </p:val>
                                        </p:tav>
                                      </p:tavLst>
                                    </p:anim>
                                  </p:childTnLst>
                                </p:cTn>
                              </p:par>
                              <p:par>
                                <p:cTn id="68" presetID="22" presetClass="entr" presetSubtype="4" fill="hold" nodeType="withEffect">
                                  <p:stCondLst>
                                    <p:cond delay="1000"/>
                                  </p:stCondLst>
                                  <p:childTnLst>
                                    <p:set>
                                      <p:cBhvr>
                                        <p:cTn id="69" dur="1" fill="hold">
                                          <p:stCondLst>
                                            <p:cond delay="0"/>
                                          </p:stCondLst>
                                        </p:cTn>
                                        <p:tgtEl>
                                          <p:spTgt spid="29"/>
                                        </p:tgtEl>
                                        <p:attrNameLst>
                                          <p:attrName>style.visibility</p:attrName>
                                        </p:attrNameLst>
                                      </p:cBhvr>
                                      <p:to>
                                        <p:strVal val="visible"/>
                                      </p:to>
                                    </p:set>
                                    <p:animEffect transition="in" filter="wipe(down)">
                                      <p:cBhvr>
                                        <p:cTn id="70" dur="500"/>
                                        <p:tgtEl>
                                          <p:spTgt spid="29"/>
                                        </p:tgtEl>
                                      </p:cBhvr>
                                    </p:animEffect>
                                  </p:childTnLst>
                                </p:cTn>
                              </p:par>
                              <p:par>
                                <p:cTn id="71" presetID="22" presetClass="entr" presetSubtype="4" fill="hold" nodeType="withEffect">
                                  <p:stCondLst>
                                    <p:cond delay="100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par>
                                <p:cTn id="74" presetID="22" presetClass="entr" presetSubtype="4" fill="hold" nodeType="withEffect">
                                  <p:stCondLst>
                                    <p:cond delay="1000"/>
                                  </p:stCondLst>
                                  <p:childTnLst>
                                    <p:set>
                                      <p:cBhvr>
                                        <p:cTn id="75" dur="1" fill="hold">
                                          <p:stCondLst>
                                            <p:cond delay="0"/>
                                          </p:stCondLst>
                                        </p:cTn>
                                        <p:tgtEl>
                                          <p:spTgt spid="32"/>
                                        </p:tgtEl>
                                        <p:attrNameLst>
                                          <p:attrName>style.visibility</p:attrName>
                                        </p:attrNameLst>
                                      </p:cBhvr>
                                      <p:to>
                                        <p:strVal val="visible"/>
                                      </p:to>
                                    </p:set>
                                    <p:animEffect transition="in" filter="wipe(down)">
                                      <p:cBhvr>
                                        <p:cTn id="76" dur="500"/>
                                        <p:tgtEl>
                                          <p:spTgt spid="32"/>
                                        </p:tgtEl>
                                      </p:cBhvr>
                                    </p:animEffect>
                                  </p:childTnLst>
                                </p:cTn>
                              </p:par>
                              <p:par>
                                <p:cTn id="77" presetID="22" presetClass="entr" presetSubtype="4" fill="hold" nodeType="withEffect">
                                  <p:stCondLst>
                                    <p:cond delay="100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par>
                                <p:cTn id="80" presetID="22" presetClass="entr" presetSubtype="4" fill="hold" nodeType="withEffect">
                                  <p:stCondLst>
                                    <p:cond delay="100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500"/>
                                        <p:tgtEl>
                                          <p:spTgt spid="31"/>
                                        </p:tgtEl>
                                      </p:cBhvr>
                                    </p:animEffect>
                                  </p:childTnLst>
                                </p:cTn>
                              </p:par>
                              <p:par>
                                <p:cTn id="83" presetID="22" presetClass="entr" presetSubtype="4" fill="hold" nodeType="withEffect">
                                  <p:stCondLst>
                                    <p:cond delay="100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Exercices</a:t>
            </a:r>
          </a:p>
        </p:txBody>
      </p:sp>
      <p:pic>
        <p:nvPicPr>
          <p:cNvPr id="3" name="Image 2">
            <a:extLst>
              <a:ext uri="{FF2B5EF4-FFF2-40B4-BE49-F238E27FC236}">
                <a16:creationId xmlns:a16="http://schemas.microsoft.com/office/drawing/2014/main" id="{F502ED13-4368-ACA5-33D2-87EC72E62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717" y="546198"/>
            <a:ext cx="1318876" cy="703414"/>
          </a:xfrm>
          <a:prstGeom prst="rect">
            <a:avLst/>
          </a:prstGeom>
        </p:spPr>
      </p:pic>
      <p:pic>
        <p:nvPicPr>
          <p:cNvPr id="4" name="Picture 2" descr="Sablier, Sable, Bleu, Verre, Temps, Heure, Horloge">
            <a:extLst>
              <a:ext uri="{FF2B5EF4-FFF2-40B4-BE49-F238E27FC236}">
                <a16:creationId xmlns:a16="http://schemas.microsoft.com/office/drawing/2014/main" id="{EE67FAE6-6E58-AA3D-D45A-300072D136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2725" y="2398114"/>
            <a:ext cx="3206442" cy="37960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rezi-a.akamaihd.net/zuisite-versioned/1417/campaigns/sem-business-3/img/icon-create@2x.png">
            <a:extLst>
              <a:ext uri="{FF2B5EF4-FFF2-40B4-BE49-F238E27FC236}">
                <a16:creationId xmlns:a16="http://schemas.microsoft.com/office/drawing/2014/main" id="{D7F69860-4A13-63D2-BBE2-84880D5925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361" y="1834746"/>
            <a:ext cx="2777671" cy="240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04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Exercices</a:t>
            </a:r>
          </a:p>
        </p:txBody>
      </p:sp>
      <p:pic>
        <p:nvPicPr>
          <p:cNvPr id="3" name="Image 2">
            <a:extLst>
              <a:ext uri="{FF2B5EF4-FFF2-40B4-BE49-F238E27FC236}">
                <a16:creationId xmlns:a16="http://schemas.microsoft.com/office/drawing/2014/main" id="{F502ED13-4368-ACA5-33D2-87EC72E62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717" y="546198"/>
            <a:ext cx="1318876" cy="703414"/>
          </a:xfrm>
          <a:prstGeom prst="rect">
            <a:avLst/>
          </a:prstGeom>
        </p:spPr>
      </p:pic>
      <p:sp>
        <p:nvSpPr>
          <p:cNvPr id="6" name="Rectangle 5">
            <a:extLst>
              <a:ext uri="{FF2B5EF4-FFF2-40B4-BE49-F238E27FC236}">
                <a16:creationId xmlns:a16="http://schemas.microsoft.com/office/drawing/2014/main" id="{108A2D14-5B22-A9DB-3E6C-26193475CC33}"/>
              </a:ext>
            </a:extLst>
          </p:cNvPr>
          <p:cNvSpPr/>
          <p:nvPr/>
        </p:nvSpPr>
        <p:spPr>
          <a:xfrm>
            <a:off x="318499" y="1219604"/>
            <a:ext cx="10193030" cy="6507059"/>
          </a:xfrm>
          <a:prstGeom prst="rect">
            <a:avLst/>
          </a:prstGeom>
        </p:spPr>
        <p:txBody>
          <a:bodyPr wrap="square" lIns="104287" tIns="52144" rIns="104287" bIns="52144">
            <a:spAutoFit/>
          </a:bodyPr>
          <a:lstStyle/>
          <a:p>
            <a:pPr algn="just"/>
            <a:r>
              <a:rPr lang="fr-FR" b="1" u="sng" dirty="0">
                <a:latin typeface="Trebuchet MS" charset="0"/>
              </a:rPr>
              <a:t>La gymnaste exécute le mouvement suivant :</a:t>
            </a:r>
            <a:r>
              <a:rPr lang="fr-FR" sz="2700" u="sng" dirty="0">
                <a:latin typeface="Trebuchet MS" charset="0"/>
              </a:rPr>
              <a:t> </a:t>
            </a: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marL="812800" indent="-457200" algn="just">
              <a:buAutoNum type="alphaUcParenR"/>
            </a:pPr>
            <a:r>
              <a:rPr lang="fr-FR" sz="2000" u="sng" dirty="0">
                <a:latin typeface="Trebuchet MS" charset="0"/>
              </a:rPr>
              <a:t>Donnez la symbolique et la catégorie des éléments retenus</a:t>
            </a:r>
          </a:p>
          <a:p>
            <a:pPr marL="812800" indent="-457200" algn="just">
              <a:buAutoNum type="alphaUcParenR"/>
            </a:pPr>
            <a:r>
              <a:rPr lang="fr-FR" sz="2000" u="sng" dirty="0">
                <a:latin typeface="Trebuchet MS" charset="0"/>
              </a:rPr>
              <a:t>Pénalisez-vous cette composition de mouvement ?</a:t>
            </a:r>
          </a:p>
          <a:p>
            <a:pPr marL="355600" algn="just"/>
            <a:endParaRPr lang="fr-FR" sz="1400" u="sng" dirty="0">
              <a:latin typeface="Trebuchet MS" charset="0"/>
            </a:endParaRPr>
          </a:p>
          <a:p>
            <a:pPr marL="355600" algn="just"/>
            <a:endParaRPr lang="fr-FR" sz="1600" u="sng" dirty="0">
              <a:latin typeface="Trebuchet MS" charset="0"/>
            </a:endParaRPr>
          </a:p>
          <a:p>
            <a:pPr marL="355600" algn="just"/>
            <a:r>
              <a:rPr lang="fr-FR" sz="2000" u="sng" dirty="0">
                <a:latin typeface="Trebuchet MS" charset="0"/>
              </a:rPr>
              <a:t>C)  Quelle est la valeur de la note E ?</a:t>
            </a:r>
          </a:p>
          <a:p>
            <a:pPr marL="355600" algn="just"/>
            <a:endParaRPr lang="fr-FR" sz="1400" u="sng" dirty="0">
              <a:latin typeface="Trebuchet MS" charset="0"/>
            </a:endParaRPr>
          </a:p>
          <a:p>
            <a:pPr marL="355600" algn="just"/>
            <a:endParaRPr lang="fr-FR" sz="1200" u="sng" dirty="0">
              <a:latin typeface="Trebuchet MS" charset="0"/>
            </a:endParaRPr>
          </a:p>
          <a:p>
            <a:pPr marL="355600" algn="just"/>
            <a:r>
              <a:rPr lang="fr-FR" sz="2000" u="sng" dirty="0">
                <a:latin typeface="Trebuchet MS" charset="0"/>
              </a:rPr>
              <a:t>D)  Quelles sont les bonifications?</a:t>
            </a:r>
          </a:p>
          <a:p>
            <a:pPr marL="355600" algn="just"/>
            <a:endParaRPr lang="fr-FR" sz="2000" u="sng" dirty="0">
              <a:latin typeface="Trebuchet MS" charset="0"/>
            </a:endParaRPr>
          </a:p>
          <a:p>
            <a:pPr marL="355600" algn="just"/>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algn="just"/>
            <a:endParaRPr lang="fr-FR" sz="2700" u="sng" dirty="0">
              <a:latin typeface="Trebuchet MS" charset="0"/>
            </a:endParaRPr>
          </a:p>
          <a:p>
            <a:pPr lvl="1" algn="just">
              <a:spcAft>
                <a:spcPct val="20000"/>
              </a:spcAft>
            </a:pPr>
            <a:endParaRPr lang="fr-FR" sz="2300" dirty="0">
              <a:latin typeface="Trebuchet MS" charset="0"/>
            </a:endParaRPr>
          </a:p>
        </p:txBody>
      </p:sp>
      <p:graphicFrame>
        <p:nvGraphicFramePr>
          <p:cNvPr id="7" name="Tableau 6">
            <a:extLst>
              <a:ext uri="{FF2B5EF4-FFF2-40B4-BE49-F238E27FC236}">
                <a16:creationId xmlns:a16="http://schemas.microsoft.com/office/drawing/2014/main" id="{924F477B-6B7F-7E5B-F7B7-C27DEA41EC85}"/>
              </a:ext>
            </a:extLst>
          </p:cNvPr>
          <p:cNvGraphicFramePr>
            <a:graphicFrameLocks noGrp="1"/>
          </p:cNvGraphicFramePr>
          <p:nvPr>
            <p:extLst>
              <p:ext uri="{D42A27DB-BD31-4B8C-83A1-F6EECF244321}">
                <p14:modId xmlns:p14="http://schemas.microsoft.com/office/powerpoint/2010/main" val="665075016"/>
              </p:ext>
            </p:extLst>
          </p:nvPr>
        </p:nvGraphicFramePr>
        <p:xfrm>
          <a:off x="278625" y="1736333"/>
          <a:ext cx="10193030" cy="2041701"/>
        </p:xfrm>
        <a:graphic>
          <a:graphicData uri="http://schemas.openxmlformats.org/drawingml/2006/table">
            <a:tbl>
              <a:tblPr firstRow="1" bandRow="1">
                <a:tableStyleId>{5C22544A-7EE6-4342-B048-85BDC9FD1C3A}</a:tableStyleId>
              </a:tblPr>
              <a:tblGrid>
                <a:gridCol w="861806">
                  <a:extLst>
                    <a:ext uri="{9D8B030D-6E8A-4147-A177-3AD203B41FA5}">
                      <a16:colId xmlns:a16="http://schemas.microsoft.com/office/drawing/2014/main" val="20000"/>
                    </a:ext>
                  </a:extLst>
                </a:gridCol>
                <a:gridCol w="852756">
                  <a:extLst>
                    <a:ext uri="{9D8B030D-6E8A-4147-A177-3AD203B41FA5}">
                      <a16:colId xmlns:a16="http://schemas.microsoft.com/office/drawing/2014/main" val="20001"/>
                    </a:ext>
                  </a:extLst>
                </a:gridCol>
                <a:gridCol w="986319">
                  <a:extLst>
                    <a:ext uri="{9D8B030D-6E8A-4147-A177-3AD203B41FA5}">
                      <a16:colId xmlns:a16="http://schemas.microsoft.com/office/drawing/2014/main" val="20002"/>
                    </a:ext>
                  </a:extLst>
                </a:gridCol>
                <a:gridCol w="965770">
                  <a:extLst>
                    <a:ext uri="{9D8B030D-6E8A-4147-A177-3AD203B41FA5}">
                      <a16:colId xmlns:a16="http://schemas.microsoft.com/office/drawing/2014/main" val="20003"/>
                    </a:ext>
                  </a:extLst>
                </a:gridCol>
                <a:gridCol w="1006868">
                  <a:extLst>
                    <a:ext uri="{9D8B030D-6E8A-4147-A177-3AD203B41FA5}">
                      <a16:colId xmlns:a16="http://schemas.microsoft.com/office/drawing/2014/main" val="20004"/>
                    </a:ext>
                  </a:extLst>
                </a:gridCol>
                <a:gridCol w="791110">
                  <a:extLst>
                    <a:ext uri="{9D8B030D-6E8A-4147-A177-3AD203B41FA5}">
                      <a16:colId xmlns:a16="http://schemas.microsoft.com/office/drawing/2014/main" val="20005"/>
                    </a:ext>
                  </a:extLst>
                </a:gridCol>
                <a:gridCol w="852755">
                  <a:extLst>
                    <a:ext uri="{9D8B030D-6E8A-4147-A177-3AD203B41FA5}">
                      <a16:colId xmlns:a16="http://schemas.microsoft.com/office/drawing/2014/main" val="20006"/>
                    </a:ext>
                  </a:extLst>
                </a:gridCol>
                <a:gridCol w="821933">
                  <a:extLst>
                    <a:ext uri="{9D8B030D-6E8A-4147-A177-3AD203B41FA5}">
                      <a16:colId xmlns:a16="http://schemas.microsoft.com/office/drawing/2014/main" val="20007"/>
                    </a:ext>
                  </a:extLst>
                </a:gridCol>
                <a:gridCol w="1017205">
                  <a:extLst>
                    <a:ext uri="{9D8B030D-6E8A-4147-A177-3AD203B41FA5}">
                      <a16:colId xmlns:a16="http://schemas.microsoft.com/office/drawing/2014/main" val="20008"/>
                    </a:ext>
                  </a:extLst>
                </a:gridCol>
                <a:gridCol w="1017205">
                  <a:extLst>
                    <a:ext uri="{9D8B030D-6E8A-4147-A177-3AD203B41FA5}">
                      <a16:colId xmlns:a16="http://schemas.microsoft.com/office/drawing/2014/main" val="1924022365"/>
                    </a:ext>
                  </a:extLst>
                </a:gridCol>
                <a:gridCol w="1019303">
                  <a:extLst>
                    <a:ext uri="{9D8B030D-6E8A-4147-A177-3AD203B41FA5}">
                      <a16:colId xmlns:a16="http://schemas.microsoft.com/office/drawing/2014/main" val="20009"/>
                    </a:ext>
                  </a:extLst>
                </a:gridCol>
              </a:tblGrid>
              <a:tr h="797936">
                <a:tc>
                  <a:txBody>
                    <a:bodyPr/>
                    <a:lstStyle/>
                    <a:p>
                      <a:pPr>
                        <a:lnSpc>
                          <a:spcPct val="150000"/>
                        </a:lnSpc>
                      </a:pPr>
                      <a:r>
                        <a:rPr lang="fr-FR" sz="1200" b="0" dirty="0">
                          <a:solidFill>
                            <a:schemeClr val="tx1"/>
                          </a:solidFill>
                        </a:rPr>
                        <a:t>Bascule BI</a:t>
                      </a:r>
                    </a:p>
                  </a:txBody>
                  <a:tcPr marL="106886" marR="106886" marT="50419" marB="50419">
                    <a:solidFill>
                      <a:srgbClr val="FFFF00"/>
                    </a:solidFill>
                  </a:tcPr>
                </a:tc>
                <a:tc>
                  <a:txBody>
                    <a:bodyPr/>
                    <a:lstStyle/>
                    <a:p>
                      <a:pPr>
                        <a:lnSpc>
                          <a:spcPct val="150000"/>
                        </a:lnSpc>
                      </a:pPr>
                      <a:r>
                        <a:rPr lang="fr-FR" sz="1200" b="0" dirty="0">
                          <a:solidFill>
                            <a:schemeClr val="tx1"/>
                          </a:solidFill>
                        </a:rPr>
                        <a:t>Pose de pieds</a:t>
                      </a:r>
                    </a:p>
                  </a:txBody>
                  <a:tcPr marL="106886" marR="106886" marT="50419" marB="50419">
                    <a:solidFill>
                      <a:srgbClr val="FFFF00"/>
                    </a:solidFill>
                  </a:tcPr>
                </a:tc>
                <a:tc>
                  <a:txBody>
                    <a:bodyPr/>
                    <a:lstStyle/>
                    <a:p>
                      <a:pPr>
                        <a:lnSpc>
                          <a:spcPct val="150000"/>
                        </a:lnSpc>
                      </a:pPr>
                      <a:r>
                        <a:rPr lang="fr-FR" sz="1200" b="0" dirty="0">
                          <a:solidFill>
                            <a:schemeClr val="tx1"/>
                          </a:solidFill>
                        </a:rPr>
                        <a:t>Bascule BS</a:t>
                      </a:r>
                    </a:p>
                  </a:txBody>
                  <a:tcPr marL="106886" marR="106886" marT="50419" marB="50419">
                    <a:solidFill>
                      <a:srgbClr val="FFFF00"/>
                    </a:solidFill>
                  </a:tcPr>
                </a:tc>
                <a:tc>
                  <a:txBody>
                    <a:bodyPr/>
                    <a:lstStyle/>
                    <a:p>
                      <a:pPr>
                        <a:lnSpc>
                          <a:spcPct val="150000"/>
                        </a:lnSpc>
                      </a:pPr>
                      <a:r>
                        <a:rPr lang="fr-FR" sz="1200" b="0" dirty="0">
                          <a:solidFill>
                            <a:schemeClr val="tx1"/>
                          </a:solidFill>
                        </a:rPr>
                        <a:t>Tout facial AR</a:t>
                      </a:r>
                    </a:p>
                  </a:txBody>
                  <a:tcPr marL="106886" marR="106886" marT="50419" marB="50419">
                    <a:solidFill>
                      <a:srgbClr val="FFFF00"/>
                    </a:solidFill>
                  </a:tcPr>
                </a:tc>
                <a:tc>
                  <a:txBody>
                    <a:bodyPr/>
                    <a:lstStyle/>
                    <a:p>
                      <a:pPr>
                        <a:lnSpc>
                          <a:spcPct val="150000"/>
                        </a:lnSpc>
                      </a:pPr>
                      <a:r>
                        <a:rPr lang="fr-FR" sz="1200" b="0" dirty="0">
                          <a:solidFill>
                            <a:schemeClr val="tx1"/>
                          </a:solidFill>
                        </a:rPr>
                        <a:t>Retrait</a:t>
                      </a:r>
                    </a:p>
                  </a:txBody>
                  <a:tcPr marL="106886" marR="106886" marT="50419" marB="50419">
                    <a:solidFill>
                      <a:srgbClr val="FFFF00"/>
                    </a:solidFill>
                  </a:tcPr>
                </a:tc>
                <a:tc>
                  <a:txBody>
                    <a:bodyPr/>
                    <a:lstStyle/>
                    <a:p>
                      <a:pPr>
                        <a:lnSpc>
                          <a:spcPct val="150000"/>
                        </a:lnSpc>
                      </a:pPr>
                      <a:r>
                        <a:rPr lang="fr-FR" sz="1200" b="0" dirty="0">
                          <a:solidFill>
                            <a:schemeClr val="tx1"/>
                          </a:solidFill>
                        </a:rPr>
                        <a:t>Bascule</a:t>
                      </a:r>
                      <a:r>
                        <a:rPr lang="fr-FR" sz="1200" b="0" baseline="0" dirty="0">
                          <a:solidFill>
                            <a:schemeClr val="tx1"/>
                          </a:solidFill>
                        </a:rPr>
                        <a:t> BI</a:t>
                      </a:r>
                      <a:endParaRPr lang="fr-FR" sz="1200" b="0" dirty="0">
                        <a:solidFill>
                          <a:schemeClr val="tx1"/>
                        </a:solidFill>
                      </a:endParaRPr>
                    </a:p>
                  </a:txBody>
                  <a:tcPr marL="106886" marR="106886" marT="50419" marB="50419">
                    <a:solidFill>
                      <a:srgbClr val="FFFF00"/>
                    </a:solidFill>
                  </a:tcPr>
                </a:tc>
                <a:tc>
                  <a:txBody>
                    <a:bodyPr/>
                    <a:lstStyle/>
                    <a:p>
                      <a:pPr>
                        <a:lnSpc>
                          <a:spcPct val="150000"/>
                        </a:lnSpc>
                      </a:pPr>
                      <a:r>
                        <a:rPr lang="fr-FR" sz="1200" b="0" dirty="0">
                          <a:solidFill>
                            <a:schemeClr val="tx1"/>
                          </a:solidFill>
                        </a:rPr>
                        <a:t>Tout facial AR</a:t>
                      </a:r>
                    </a:p>
                  </a:txBody>
                  <a:tcPr marL="106886" marR="106886" marT="50419" marB="50419">
                    <a:solidFill>
                      <a:srgbClr val="FFFF00"/>
                    </a:solidFill>
                  </a:tcPr>
                </a:tc>
                <a:tc>
                  <a:txBody>
                    <a:bodyPr/>
                    <a:lstStyle/>
                    <a:p>
                      <a:pPr>
                        <a:lnSpc>
                          <a:spcPct val="150000"/>
                        </a:lnSpc>
                      </a:pPr>
                      <a:r>
                        <a:rPr lang="fr-FR" sz="1200" b="0" dirty="0">
                          <a:solidFill>
                            <a:schemeClr val="tx1"/>
                          </a:solidFill>
                        </a:rPr>
                        <a:t>Pose de pieds</a:t>
                      </a:r>
                    </a:p>
                  </a:txBody>
                  <a:tcPr marL="106886" marR="106886" marT="50419" marB="50419">
                    <a:solidFill>
                      <a:srgbClr val="FFFF00"/>
                    </a:solidFill>
                  </a:tcPr>
                </a:tc>
                <a:tc>
                  <a:txBody>
                    <a:bodyPr/>
                    <a:lstStyle/>
                    <a:p>
                      <a:pPr>
                        <a:lnSpc>
                          <a:spcPct val="150000"/>
                        </a:lnSpc>
                      </a:pPr>
                      <a:r>
                        <a:rPr lang="fr-FR" sz="1200" b="0" dirty="0">
                          <a:solidFill>
                            <a:schemeClr val="tx1"/>
                          </a:solidFill>
                        </a:rPr>
                        <a:t>Grand </a:t>
                      </a:r>
                      <a:r>
                        <a:rPr lang="fr-FR" sz="1200" b="0" dirty="0" err="1">
                          <a:solidFill>
                            <a:schemeClr val="tx1"/>
                          </a:solidFill>
                        </a:rPr>
                        <a:t>réta</a:t>
                      </a:r>
                      <a:endParaRPr lang="fr-FR" sz="1200" b="0" dirty="0">
                        <a:solidFill>
                          <a:schemeClr val="tx1"/>
                        </a:solidFill>
                      </a:endParaRPr>
                    </a:p>
                  </a:txBody>
                  <a:tcPr marL="106886" marR="106886" marT="50419" marB="50419">
                    <a:solidFill>
                      <a:srgbClr val="FFFF00"/>
                    </a:solidFill>
                  </a:tcPr>
                </a:tc>
                <a:tc>
                  <a:txBody>
                    <a:bodyPr/>
                    <a:lstStyle/>
                    <a:p>
                      <a:pPr>
                        <a:lnSpc>
                          <a:spcPct val="150000"/>
                        </a:lnSpc>
                      </a:pPr>
                      <a:r>
                        <a:rPr lang="fr-FR" sz="1200" b="0" dirty="0">
                          <a:solidFill>
                            <a:schemeClr val="tx1"/>
                          </a:solidFill>
                        </a:rPr>
                        <a:t>Tout facial AR</a:t>
                      </a:r>
                    </a:p>
                  </a:txBody>
                  <a:tcPr marL="106886" marR="106886" marT="50419" marB="50419">
                    <a:solidFill>
                      <a:srgbClr val="FFFF00"/>
                    </a:solidFill>
                  </a:tcPr>
                </a:tc>
                <a:tc>
                  <a:txBody>
                    <a:bodyPr/>
                    <a:lstStyle/>
                    <a:p>
                      <a:pPr>
                        <a:lnSpc>
                          <a:spcPct val="150000"/>
                        </a:lnSpc>
                      </a:pPr>
                      <a:r>
                        <a:rPr lang="fr-FR" sz="1200" b="0" dirty="0">
                          <a:solidFill>
                            <a:schemeClr val="tx1"/>
                          </a:solidFill>
                        </a:rPr>
                        <a:t>Sortie Salto AR</a:t>
                      </a:r>
                      <a:r>
                        <a:rPr lang="fr-FR" sz="1200" b="0" baseline="0" dirty="0">
                          <a:solidFill>
                            <a:schemeClr val="tx1"/>
                          </a:solidFill>
                        </a:rPr>
                        <a:t> tendu</a:t>
                      </a:r>
                      <a:endParaRPr lang="fr-FR" sz="1200" b="0" dirty="0">
                        <a:solidFill>
                          <a:schemeClr val="tx1"/>
                        </a:solidFill>
                      </a:endParaRPr>
                    </a:p>
                  </a:txBody>
                  <a:tcPr marL="106886" marR="106886" marT="50419" marB="50419">
                    <a:solidFill>
                      <a:srgbClr val="FFFF00"/>
                    </a:solidFill>
                  </a:tcPr>
                </a:tc>
                <a:extLst>
                  <a:ext uri="{0D108BD9-81ED-4DB2-BD59-A6C34878D82A}">
                    <a16:rowId xmlns:a16="http://schemas.microsoft.com/office/drawing/2014/main" val="10000"/>
                  </a:ext>
                </a:extLst>
              </a:tr>
              <a:tr h="604492">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639273">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pPr algn="ctr"/>
                      <a:endParaRPr lang="fr-FR" sz="2000" dirty="0">
                        <a:solidFill>
                          <a:schemeClr val="tx1"/>
                        </a:solidFill>
                      </a:endParaRPr>
                    </a:p>
                  </a:txBody>
                  <a:tcPr>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pPr algn="ctr"/>
                      <a:endParaRPr lang="fr-FR" sz="2000" dirty="0">
                        <a:solidFill>
                          <a:schemeClr val="tx1"/>
                        </a:solidFill>
                      </a:endParaRPr>
                    </a:p>
                  </a:txBody>
                  <a:tcPr>
                    <a:solidFill>
                      <a:schemeClr val="accent3">
                        <a:lumMod val="40000"/>
                        <a:lumOff val="60000"/>
                      </a:schemeClr>
                    </a:solidFill>
                  </a:tcPr>
                </a:tc>
                <a:tc>
                  <a:txBody>
                    <a:bodyPr/>
                    <a:lstStyle/>
                    <a:p>
                      <a:pPr algn="ctr"/>
                      <a:endParaRPr lang="fr-FR" sz="800" dirty="0">
                        <a:solidFill>
                          <a:schemeClr val="tx1"/>
                        </a:solidFill>
                      </a:endParaRPr>
                    </a:p>
                  </a:txBody>
                  <a:tcPr>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2"/>
                  </a:ext>
                </a:extLst>
              </a:tr>
            </a:tbl>
          </a:graphicData>
        </a:graphic>
      </p:graphicFrame>
      <p:pic>
        <p:nvPicPr>
          <p:cNvPr id="8" name="Image 7">
            <a:extLst>
              <a:ext uri="{FF2B5EF4-FFF2-40B4-BE49-F238E27FC236}">
                <a16:creationId xmlns:a16="http://schemas.microsoft.com/office/drawing/2014/main" id="{00000000-0008-0000-0100-00000E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45" y="2565238"/>
            <a:ext cx="428685" cy="543001"/>
          </a:xfrm>
          <a:prstGeom prst="rect">
            <a:avLst/>
          </a:prstGeom>
        </p:spPr>
      </p:pic>
      <p:pic>
        <p:nvPicPr>
          <p:cNvPr id="9" name="Image 8">
            <a:extLst>
              <a:ext uri="{FF2B5EF4-FFF2-40B4-BE49-F238E27FC236}">
                <a16:creationId xmlns:a16="http://schemas.microsoft.com/office/drawing/2014/main" id="{12EC8109-7BA4-ED0F-08C0-070DF3F6D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534" y="2623856"/>
            <a:ext cx="428685" cy="463299"/>
          </a:xfrm>
          <a:prstGeom prst="rect">
            <a:avLst/>
          </a:prstGeom>
        </p:spPr>
      </p:pic>
      <p:pic>
        <p:nvPicPr>
          <p:cNvPr id="10" name="Image 9">
            <a:extLst>
              <a:ext uri="{FF2B5EF4-FFF2-40B4-BE49-F238E27FC236}">
                <a16:creationId xmlns:a16="http://schemas.microsoft.com/office/drawing/2014/main" id="{00000000-0008-0000-0100-000011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203" y="2623856"/>
            <a:ext cx="390580" cy="543001"/>
          </a:xfrm>
          <a:prstGeom prst="rect">
            <a:avLst/>
          </a:prstGeom>
        </p:spPr>
      </p:pic>
      <p:pic>
        <p:nvPicPr>
          <p:cNvPr id="11" name="Image 10">
            <a:extLst>
              <a:ext uri="{FF2B5EF4-FFF2-40B4-BE49-F238E27FC236}">
                <a16:creationId xmlns:a16="http://schemas.microsoft.com/office/drawing/2014/main" id="{00000000-0008-0000-0100-00000B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734" y="2592322"/>
            <a:ext cx="428685" cy="543001"/>
          </a:xfrm>
          <a:prstGeom prst="rect">
            <a:avLst/>
          </a:prstGeom>
        </p:spPr>
      </p:pic>
      <p:pic>
        <p:nvPicPr>
          <p:cNvPr id="12" name="Image 11">
            <a:extLst>
              <a:ext uri="{FF2B5EF4-FFF2-40B4-BE49-F238E27FC236}">
                <a16:creationId xmlns:a16="http://schemas.microsoft.com/office/drawing/2014/main" id="{8CA9BC71-3029-4303-17DB-97EE080DAF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2480" y="2594814"/>
            <a:ext cx="428685" cy="543001"/>
          </a:xfrm>
          <a:prstGeom prst="rect">
            <a:avLst/>
          </a:prstGeom>
        </p:spPr>
      </p:pic>
      <p:pic>
        <p:nvPicPr>
          <p:cNvPr id="13" name="Image 12">
            <a:extLst>
              <a:ext uri="{FF2B5EF4-FFF2-40B4-BE49-F238E27FC236}">
                <a16:creationId xmlns:a16="http://schemas.microsoft.com/office/drawing/2014/main" id="{376C5DDB-3247-D729-F422-D8EB6661A3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9292" y="2623855"/>
            <a:ext cx="428685" cy="543001"/>
          </a:xfrm>
          <a:prstGeom prst="rect">
            <a:avLst/>
          </a:prstGeom>
        </p:spPr>
      </p:pic>
      <p:pic>
        <p:nvPicPr>
          <p:cNvPr id="14" name="Image 13">
            <a:extLst>
              <a:ext uri="{FF2B5EF4-FFF2-40B4-BE49-F238E27FC236}">
                <a16:creationId xmlns:a16="http://schemas.microsoft.com/office/drawing/2014/main" id="{00000000-0008-0000-0100-00004D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5218" y="2649617"/>
            <a:ext cx="709088" cy="374241"/>
          </a:xfrm>
          <a:prstGeom prst="rect">
            <a:avLst/>
          </a:prstGeom>
        </p:spPr>
      </p:pic>
      <p:pic>
        <p:nvPicPr>
          <p:cNvPr id="15" name="Image 14">
            <a:extLst>
              <a:ext uri="{FF2B5EF4-FFF2-40B4-BE49-F238E27FC236}">
                <a16:creationId xmlns:a16="http://schemas.microsoft.com/office/drawing/2014/main" id="{5A9D2E0B-D9F6-165D-DA86-1E1EBEAF0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797" y="2584004"/>
            <a:ext cx="428685" cy="543001"/>
          </a:xfrm>
          <a:prstGeom prst="rect">
            <a:avLst/>
          </a:prstGeom>
        </p:spPr>
      </p:pic>
      <p:pic>
        <p:nvPicPr>
          <p:cNvPr id="16" name="Image 15">
            <a:extLst>
              <a:ext uri="{FF2B5EF4-FFF2-40B4-BE49-F238E27FC236}">
                <a16:creationId xmlns:a16="http://schemas.microsoft.com/office/drawing/2014/main" id="{76E34A38-8E7B-FD28-0DC9-E59A43DE5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773" y="2649617"/>
            <a:ext cx="428685" cy="463299"/>
          </a:xfrm>
          <a:prstGeom prst="rect">
            <a:avLst/>
          </a:prstGeom>
        </p:spPr>
      </p:pic>
      <p:pic>
        <p:nvPicPr>
          <p:cNvPr id="17" name="Image 16">
            <a:extLst>
              <a:ext uri="{FF2B5EF4-FFF2-40B4-BE49-F238E27FC236}">
                <a16:creationId xmlns:a16="http://schemas.microsoft.com/office/drawing/2014/main" id="{00000000-0008-0000-0200-000005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0901" y="2651413"/>
            <a:ext cx="305635" cy="446697"/>
          </a:xfrm>
          <a:prstGeom prst="rect">
            <a:avLst/>
          </a:prstGeom>
        </p:spPr>
      </p:pic>
      <p:pic>
        <p:nvPicPr>
          <p:cNvPr id="18" name="Image 17">
            <a:extLst>
              <a:ext uri="{FF2B5EF4-FFF2-40B4-BE49-F238E27FC236}">
                <a16:creationId xmlns:a16="http://schemas.microsoft.com/office/drawing/2014/main" id="{99188E42-6DFC-3A77-92E0-8BB6C73308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7636" y="2651413"/>
            <a:ext cx="862504" cy="435742"/>
          </a:xfrm>
          <a:prstGeom prst="rect">
            <a:avLst/>
          </a:prstGeom>
        </p:spPr>
      </p:pic>
      <p:graphicFrame>
        <p:nvGraphicFramePr>
          <p:cNvPr id="19" name="Tableau 19">
            <a:extLst>
              <a:ext uri="{FF2B5EF4-FFF2-40B4-BE49-F238E27FC236}">
                <a16:creationId xmlns:a16="http://schemas.microsoft.com/office/drawing/2014/main" id="{5FF56918-F5B5-34AA-29BA-8D95878A88AA}"/>
              </a:ext>
            </a:extLst>
          </p:cNvPr>
          <p:cNvGraphicFramePr>
            <a:graphicFrameLocks noGrp="1"/>
          </p:cNvGraphicFramePr>
          <p:nvPr>
            <p:extLst>
              <p:ext uri="{D42A27DB-BD31-4B8C-83A1-F6EECF244321}">
                <p14:modId xmlns:p14="http://schemas.microsoft.com/office/powerpoint/2010/main" val="143045614"/>
              </p:ext>
            </p:extLst>
          </p:nvPr>
        </p:nvGraphicFramePr>
        <p:xfrm>
          <a:off x="339048" y="3306913"/>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0" name="Tableau 19">
            <a:extLst>
              <a:ext uri="{FF2B5EF4-FFF2-40B4-BE49-F238E27FC236}">
                <a16:creationId xmlns:a16="http://schemas.microsoft.com/office/drawing/2014/main" id="{EE4019B0-C21D-D651-6D71-21FE76DEC74A}"/>
              </a:ext>
            </a:extLst>
          </p:cNvPr>
          <p:cNvGraphicFramePr>
            <a:graphicFrameLocks noGrp="1"/>
          </p:cNvGraphicFramePr>
          <p:nvPr>
            <p:extLst>
              <p:ext uri="{D42A27DB-BD31-4B8C-83A1-F6EECF244321}">
                <p14:modId xmlns:p14="http://schemas.microsoft.com/office/powerpoint/2010/main" val="3949446522"/>
              </p:ext>
            </p:extLst>
          </p:nvPr>
        </p:nvGraphicFramePr>
        <p:xfrm>
          <a:off x="2207232" y="3305203"/>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1" name="Tableau 20">
            <a:extLst>
              <a:ext uri="{FF2B5EF4-FFF2-40B4-BE49-F238E27FC236}">
                <a16:creationId xmlns:a16="http://schemas.microsoft.com/office/drawing/2014/main" id="{76EB85D5-798B-9C1C-882A-9351A9485123}"/>
              </a:ext>
            </a:extLst>
          </p:cNvPr>
          <p:cNvGraphicFramePr>
            <a:graphicFrameLocks noGrp="1"/>
          </p:cNvGraphicFramePr>
          <p:nvPr>
            <p:extLst>
              <p:ext uri="{D42A27DB-BD31-4B8C-83A1-F6EECF244321}">
                <p14:modId xmlns:p14="http://schemas.microsoft.com/office/powerpoint/2010/main" val="3384476413"/>
              </p:ext>
            </p:extLst>
          </p:nvPr>
        </p:nvGraphicFramePr>
        <p:xfrm>
          <a:off x="3141519" y="3305203"/>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2" name="Tableau 21">
            <a:extLst>
              <a:ext uri="{FF2B5EF4-FFF2-40B4-BE49-F238E27FC236}">
                <a16:creationId xmlns:a16="http://schemas.microsoft.com/office/drawing/2014/main" id="{808991F9-31B3-AB14-81B1-7841EA8E6EB7}"/>
              </a:ext>
            </a:extLst>
          </p:cNvPr>
          <p:cNvGraphicFramePr>
            <a:graphicFrameLocks noGrp="1"/>
          </p:cNvGraphicFramePr>
          <p:nvPr>
            <p:extLst>
              <p:ext uri="{D42A27DB-BD31-4B8C-83A1-F6EECF244321}">
                <p14:modId xmlns:p14="http://schemas.microsoft.com/office/powerpoint/2010/main" val="766461847"/>
              </p:ext>
            </p:extLst>
          </p:nvPr>
        </p:nvGraphicFramePr>
        <p:xfrm>
          <a:off x="4105575" y="3303491"/>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23" name="Tableau 22">
            <a:extLst>
              <a:ext uri="{FF2B5EF4-FFF2-40B4-BE49-F238E27FC236}">
                <a16:creationId xmlns:a16="http://schemas.microsoft.com/office/drawing/2014/main" id="{B403F0CD-BC8C-1377-2F22-2C4A64EAC36C}"/>
              </a:ext>
            </a:extLst>
          </p:cNvPr>
          <p:cNvGraphicFramePr>
            <a:graphicFrameLocks noGrp="1"/>
          </p:cNvGraphicFramePr>
          <p:nvPr>
            <p:extLst>
              <p:ext uri="{D42A27DB-BD31-4B8C-83A1-F6EECF244321}">
                <p14:modId xmlns:p14="http://schemas.microsoft.com/office/powerpoint/2010/main" val="2395918131"/>
              </p:ext>
            </p:extLst>
          </p:nvPr>
        </p:nvGraphicFramePr>
        <p:xfrm>
          <a:off x="5882967" y="3313767"/>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4" name="Tableau 23">
            <a:extLst>
              <a:ext uri="{FF2B5EF4-FFF2-40B4-BE49-F238E27FC236}">
                <a16:creationId xmlns:a16="http://schemas.microsoft.com/office/drawing/2014/main" id="{34ADA801-0F73-9536-CDE2-162B935DF1BA}"/>
              </a:ext>
            </a:extLst>
          </p:cNvPr>
          <p:cNvGraphicFramePr>
            <a:graphicFrameLocks noGrp="1"/>
          </p:cNvGraphicFramePr>
          <p:nvPr>
            <p:extLst>
              <p:ext uri="{D42A27DB-BD31-4B8C-83A1-F6EECF244321}">
                <p14:modId xmlns:p14="http://schemas.microsoft.com/office/powerpoint/2010/main" val="146968429"/>
              </p:ext>
            </p:extLst>
          </p:nvPr>
        </p:nvGraphicFramePr>
        <p:xfrm>
          <a:off x="1196921" y="3303491"/>
          <a:ext cx="732283" cy="370840"/>
        </p:xfrm>
        <a:graphic>
          <a:graphicData uri="http://schemas.openxmlformats.org/drawingml/2006/table">
            <a:tbl>
              <a:tblPr firstRow="1" bandRow="1">
                <a:tableStyleId>{5C22544A-7EE6-4342-B048-85BDC9FD1C3A}</a:tableStyleId>
              </a:tblPr>
              <a:tblGrid>
                <a:gridCol w="732283">
                  <a:extLst>
                    <a:ext uri="{9D8B030D-6E8A-4147-A177-3AD203B41FA5}">
                      <a16:colId xmlns:a16="http://schemas.microsoft.com/office/drawing/2014/main" val="2814726910"/>
                    </a:ext>
                  </a:extLst>
                </a:gridCol>
              </a:tblGrid>
              <a:tr h="370840">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5" name="Tableau 24">
            <a:extLst>
              <a:ext uri="{FF2B5EF4-FFF2-40B4-BE49-F238E27FC236}">
                <a16:creationId xmlns:a16="http://schemas.microsoft.com/office/drawing/2014/main" id="{32CA9CB1-1CC4-54FD-D29D-78209B1A8CD7}"/>
              </a:ext>
            </a:extLst>
          </p:cNvPr>
          <p:cNvGraphicFramePr>
            <a:graphicFrameLocks noGrp="1"/>
          </p:cNvGraphicFramePr>
          <p:nvPr>
            <p:extLst>
              <p:ext uri="{D42A27DB-BD31-4B8C-83A1-F6EECF244321}">
                <p14:modId xmlns:p14="http://schemas.microsoft.com/office/powerpoint/2010/main" val="618189204"/>
              </p:ext>
            </p:extLst>
          </p:nvPr>
        </p:nvGraphicFramePr>
        <p:xfrm>
          <a:off x="5009039" y="3303491"/>
          <a:ext cx="732283" cy="370840"/>
        </p:xfrm>
        <a:graphic>
          <a:graphicData uri="http://schemas.openxmlformats.org/drawingml/2006/table">
            <a:tbl>
              <a:tblPr firstRow="1" bandRow="1">
                <a:tableStyleId>{5C22544A-7EE6-4342-B048-85BDC9FD1C3A}</a:tableStyleId>
              </a:tblPr>
              <a:tblGrid>
                <a:gridCol w="732283">
                  <a:extLst>
                    <a:ext uri="{9D8B030D-6E8A-4147-A177-3AD203B41FA5}">
                      <a16:colId xmlns:a16="http://schemas.microsoft.com/office/drawing/2014/main" val="2814726910"/>
                    </a:ext>
                  </a:extLst>
                </a:gridCol>
              </a:tblGrid>
              <a:tr h="370840">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6" name="Tableau 25">
            <a:extLst>
              <a:ext uri="{FF2B5EF4-FFF2-40B4-BE49-F238E27FC236}">
                <a16:creationId xmlns:a16="http://schemas.microsoft.com/office/drawing/2014/main" id="{38EDCB39-F028-2E55-2AF5-77F6170B21BB}"/>
              </a:ext>
            </a:extLst>
          </p:cNvPr>
          <p:cNvGraphicFramePr>
            <a:graphicFrameLocks noGrp="1"/>
          </p:cNvGraphicFramePr>
          <p:nvPr>
            <p:extLst>
              <p:ext uri="{D42A27DB-BD31-4B8C-83A1-F6EECF244321}">
                <p14:modId xmlns:p14="http://schemas.microsoft.com/office/powerpoint/2010/main" val="3819482539"/>
              </p:ext>
            </p:extLst>
          </p:nvPr>
        </p:nvGraphicFramePr>
        <p:xfrm>
          <a:off x="6639291" y="3320164"/>
          <a:ext cx="732283" cy="370840"/>
        </p:xfrm>
        <a:graphic>
          <a:graphicData uri="http://schemas.openxmlformats.org/drawingml/2006/table">
            <a:tbl>
              <a:tblPr firstRow="1" bandRow="1">
                <a:tableStyleId>{5C22544A-7EE6-4342-B048-85BDC9FD1C3A}</a:tableStyleId>
              </a:tblPr>
              <a:tblGrid>
                <a:gridCol w="732283">
                  <a:extLst>
                    <a:ext uri="{9D8B030D-6E8A-4147-A177-3AD203B41FA5}">
                      <a16:colId xmlns:a16="http://schemas.microsoft.com/office/drawing/2014/main" val="2814726910"/>
                    </a:ext>
                  </a:extLst>
                </a:gridCol>
              </a:tblGrid>
              <a:tr h="370840">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7" name="Tableau 26">
            <a:extLst>
              <a:ext uri="{FF2B5EF4-FFF2-40B4-BE49-F238E27FC236}">
                <a16:creationId xmlns:a16="http://schemas.microsoft.com/office/drawing/2014/main" id="{D4E97EF9-BA27-4C98-AB82-E296473D8A07}"/>
              </a:ext>
            </a:extLst>
          </p:cNvPr>
          <p:cNvGraphicFramePr>
            <a:graphicFrameLocks noGrp="1"/>
          </p:cNvGraphicFramePr>
          <p:nvPr>
            <p:extLst>
              <p:ext uri="{D42A27DB-BD31-4B8C-83A1-F6EECF244321}">
                <p14:modId xmlns:p14="http://schemas.microsoft.com/office/powerpoint/2010/main" val="1677038992"/>
              </p:ext>
            </p:extLst>
          </p:nvPr>
        </p:nvGraphicFramePr>
        <p:xfrm>
          <a:off x="7575611" y="3303491"/>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28" name="Tableau 27">
            <a:extLst>
              <a:ext uri="{FF2B5EF4-FFF2-40B4-BE49-F238E27FC236}">
                <a16:creationId xmlns:a16="http://schemas.microsoft.com/office/drawing/2014/main" id="{4FB577B5-B00B-DA60-DE1D-0A0DB3AC7B7D}"/>
              </a:ext>
            </a:extLst>
          </p:cNvPr>
          <p:cNvGraphicFramePr>
            <a:graphicFrameLocks noGrp="1"/>
          </p:cNvGraphicFramePr>
          <p:nvPr>
            <p:extLst>
              <p:ext uri="{D42A27DB-BD31-4B8C-83A1-F6EECF244321}">
                <p14:modId xmlns:p14="http://schemas.microsoft.com/office/powerpoint/2010/main" val="3443619423"/>
              </p:ext>
            </p:extLst>
          </p:nvPr>
        </p:nvGraphicFramePr>
        <p:xfrm>
          <a:off x="8589299" y="3306913"/>
          <a:ext cx="732283" cy="370840"/>
        </p:xfrm>
        <a:graphic>
          <a:graphicData uri="http://schemas.openxmlformats.org/drawingml/2006/table">
            <a:tbl>
              <a:tblPr firstRow="1" bandRow="1">
                <a:tableStyleId>{5C22544A-7EE6-4342-B048-85BDC9FD1C3A}</a:tableStyleId>
              </a:tblPr>
              <a:tblGrid>
                <a:gridCol w="732283">
                  <a:extLst>
                    <a:ext uri="{9D8B030D-6E8A-4147-A177-3AD203B41FA5}">
                      <a16:colId xmlns:a16="http://schemas.microsoft.com/office/drawing/2014/main" val="2814726910"/>
                    </a:ext>
                  </a:extLst>
                </a:gridCol>
              </a:tblGrid>
              <a:tr h="370840">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9" name="Tableau 28">
            <a:extLst>
              <a:ext uri="{FF2B5EF4-FFF2-40B4-BE49-F238E27FC236}">
                <a16:creationId xmlns:a16="http://schemas.microsoft.com/office/drawing/2014/main" id="{5D34F3F6-AFAD-7BD6-A781-77B3A84919F7}"/>
              </a:ext>
            </a:extLst>
          </p:cNvPr>
          <p:cNvGraphicFramePr>
            <a:graphicFrameLocks noGrp="1"/>
          </p:cNvGraphicFramePr>
          <p:nvPr>
            <p:extLst>
              <p:ext uri="{D42A27DB-BD31-4B8C-83A1-F6EECF244321}">
                <p14:modId xmlns:p14="http://schemas.microsoft.com/office/powerpoint/2010/main" val="3286453769"/>
              </p:ext>
            </p:extLst>
          </p:nvPr>
        </p:nvGraphicFramePr>
        <p:xfrm>
          <a:off x="9658017" y="3313767"/>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30" name="Tableau 29">
            <a:extLst>
              <a:ext uri="{FF2B5EF4-FFF2-40B4-BE49-F238E27FC236}">
                <a16:creationId xmlns:a16="http://schemas.microsoft.com/office/drawing/2014/main" id="{74F2A311-40F7-EDFE-DAF6-E7A66F3A69F9}"/>
              </a:ext>
            </a:extLst>
          </p:cNvPr>
          <p:cNvGraphicFramePr>
            <a:graphicFrameLocks noGrp="1"/>
          </p:cNvGraphicFramePr>
          <p:nvPr>
            <p:extLst>
              <p:ext uri="{D42A27DB-BD31-4B8C-83A1-F6EECF244321}">
                <p14:modId xmlns:p14="http://schemas.microsoft.com/office/powerpoint/2010/main" val="3632659432"/>
              </p:ext>
            </p:extLst>
          </p:nvPr>
        </p:nvGraphicFramePr>
        <p:xfrm>
          <a:off x="1195745" y="4393203"/>
          <a:ext cx="9275909" cy="405638"/>
        </p:xfrm>
        <a:graphic>
          <a:graphicData uri="http://schemas.openxmlformats.org/drawingml/2006/table">
            <a:tbl>
              <a:tblPr firstRow="1" bandRow="1">
                <a:tableStyleId>{5C22544A-7EE6-4342-B048-85BDC9FD1C3A}</a:tableStyleId>
              </a:tblPr>
              <a:tblGrid>
                <a:gridCol w="9275909">
                  <a:extLst>
                    <a:ext uri="{9D8B030D-6E8A-4147-A177-3AD203B41FA5}">
                      <a16:colId xmlns:a16="http://schemas.microsoft.com/office/drawing/2014/main" val="20000"/>
                    </a:ext>
                  </a:extLst>
                </a:gridCol>
              </a:tblGrid>
              <a:tr h="378632">
                <a:tc>
                  <a:txBody>
                    <a:bodyPr/>
                    <a:lstStyle/>
                    <a:p>
                      <a:pPr algn="l"/>
                      <a:r>
                        <a:rPr lang="fr-FR" sz="2000" b="0" dirty="0">
                          <a:solidFill>
                            <a:schemeClr val="tx1"/>
                          </a:solidFill>
                        </a:rPr>
                        <a:t>Oui, Pénalité de 0,50 Pt sur la note E pour répétition du tour facial AR (3fois)</a:t>
                      </a:r>
                    </a:p>
                  </a:txBody>
                  <a:tcPr marL="106886" marR="106886" marT="50419" marB="50419">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1" name="Tableau 30">
            <a:extLst>
              <a:ext uri="{FF2B5EF4-FFF2-40B4-BE49-F238E27FC236}">
                <a16:creationId xmlns:a16="http://schemas.microsoft.com/office/drawing/2014/main" id="{ADFBF456-D833-6AAC-7B6A-F953F60FFB34}"/>
              </a:ext>
            </a:extLst>
          </p:cNvPr>
          <p:cNvGraphicFramePr>
            <a:graphicFrameLocks noGrp="1"/>
          </p:cNvGraphicFramePr>
          <p:nvPr>
            <p:extLst>
              <p:ext uri="{D42A27DB-BD31-4B8C-83A1-F6EECF244321}">
                <p14:modId xmlns:p14="http://schemas.microsoft.com/office/powerpoint/2010/main" val="3276288356"/>
              </p:ext>
            </p:extLst>
          </p:nvPr>
        </p:nvGraphicFramePr>
        <p:xfrm>
          <a:off x="1202673" y="5139446"/>
          <a:ext cx="6749524" cy="405638"/>
        </p:xfrm>
        <a:graphic>
          <a:graphicData uri="http://schemas.openxmlformats.org/drawingml/2006/table">
            <a:tbl>
              <a:tblPr firstRow="1" bandRow="1">
                <a:tableStyleId>{5C22544A-7EE6-4342-B048-85BDC9FD1C3A}</a:tableStyleId>
              </a:tblPr>
              <a:tblGrid>
                <a:gridCol w="6749524">
                  <a:extLst>
                    <a:ext uri="{9D8B030D-6E8A-4147-A177-3AD203B41FA5}">
                      <a16:colId xmlns:a16="http://schemas.microsoft.com/office/drawing/2014/main" val="20000"/>
                    </a:ext>
                  </a:extLst>
                </a:gridCol>
              </a:tblGrid>
              <a:tr h="405638">
                <a:tc>
                  <a:txBody>
                    <a:bodyPr/>
                    <a:lstStyle/>
                    <a:p>
                      <a:pPr algn="l"/>
                      <a:r>
                        <a:rPr lang="fr-FR" sz="2000" b="0" dirty="0">
                          <a:solidFill>
                            <a:schemeClr val="tx1"/>
                          </a:solidFill>
                        </a:rPr>
                        <a:t> 10 Pts car 7 éléments au moins reconnus</a:t>
                      </a:r>
                    </a:p>
                  </a:txBody>
                  <a:tcPr marL="106886" marR="106886" marT="50419" marB="50419">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3" name="Tableau 32">
            <a:extLst>
              <a:ext uri="{FF2B5EF4-FFF2-40B4-BE49-F238E27FC236}">
                <a16:creationId xmlns:a16="http://schemas.microsoft.com/office/drawing/2014/main" id="{6E26F546-C4B1-BD09-3A69-96A0B782D514}"/>
              </a:ext>
            </a:extLst>
          </p:cNvPr>
          <p:cNvGraphicFramePr>
            <a:graphicFrameLocks noGrp="1"/>
          </p:cNvGraphicFramePr>
          <p:nvPr>
            <p:extLst>
              <p:ext uri="{D42A27DB-BD31-4B8C-83A1-F6EECF244321}">
                <p14:modId xmlns:p14="http://schemas.microsoft.com/office/powerpoint/2010/main" val="4190218123"/>
              </p:ext>
            </p:extLst>
          </p:nvPr>
        </p:nvGraphicFramePr>
        <p:xfrm>
          <a:off x="1179811" y="5879038"/>
          <a:ext cx="3923416" cy="464208"/>
        </p:xfrm>
        <a:graphic>
          <a:graphicData uri="http://schemas.openxmlformats.org/drawingml/2006/table">
            <a:tbl>
              <a:tblPr firstRow="1" bandRow="1">
                <a:tableStyleId>{5C22544A-7EE6-4342-B048-85BDC9FD1C3A}</a:tableStyleId>
              </a:tblPr>
              <a:tblGrid>
                <a:gridCol w="3923416">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0,30 Pt pour le retrait</a:t>
                      </a:r>
                    </a:p>
                  </a:txBody>
                  <a:tcPr marL="106886" marR="106886" marT="50419" marB="50419">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9316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par>
                                <p:cTn id="9" presetID="6"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2000"/>
                            </p:stCondLst>
                            <p:childTnLst>
                              <p:par>
                                <p:cTn id="13" presetID="16" presetClass="entr" presetSubtype="21" fill="hold" nodeType="afterEffect">
                                  <p:stCondLst>
                                    <p:cond delay="200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arn(inVertical)">
                                      <p:cBhvr>
                                        <p:cTn id="15" dur="500"/>
                                        <p:tgtEl>
                                          <p:spTgt spid="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1000"/>
                                        <p:tgtEl>
                                          <p:spTgt spid="8"/>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1000"/>
                                        <p:tgtEl>
                                          <p:spTgt spid="9"/>
                                        </p:tgtEl>
                                      </p:cBhvr>
                                    </p:animEffect>
                                  </p:childTnLst>
                                </p:cTn>
                              </p:par>
                            </p:childTnLst>
                          </p:cTn>
                        </p:par>
                        <p:par>
                          <p:cTn id="30" fill="hold">
                            <p:stCondLst>
                              <p:cond delay="1000"/>
                            </p:stCondLst>
                            <p:childTnLst>
                              <p:par>
                                <p:cTn id="31" presetID="16" presetClass="entr" presetSubtype="21"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1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1000"/>
                                        <p:tgtEl>
                                          <p:spTgt spid="10"/>
                                        </p:tgtEl>
                                      </p:cBhvr>
                                    </p:animEffect>
                                  </p:childTnLst>
                                </p:cTn>
                              </p:par>
                            </p:childTnLst>
                          </p:cTn>
                        </p:par>
                        <p:par>
                          <p:cTn id="39" fill="hold">
                            <p:stCondLst>
                              <p:cond delay="1000"/>
                            </p:stCondLst>
                            <p:childTnLst>
                              <p:par>
                                <p:cTn id="40" presetID="16" presetClass="entr" presetSubtype="21"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1000"/>
                                        <p:tgtEl>
                                          <p:spTgt spid="11"/>
                                        </p:tgtEl>
                                      </p:cBhvr>
                                    </p:animEffect>
                                  </p:childTnLst>
                                </p:cTn>
                              </p:par>
                            </p:childTnLst>
                          </p:cTn>
                        </p:par>
                        <p:par>
                          <p:cTn id="48" fill="hold">
                            <p:stCondLst>
                              <p:cond delay="1000"/>
                            </p:stCondLst>
                            <p:childTnLst>
                              <p:par>
                                <p:cTn id="49" presetID="16" presetClass="entr" presetSubtype="21"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1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circle(in)">
                                      <p:cBhvr>
                                        <p:cTn id="56" dur="1000"/>
                                        <p:tgtEl>
                                          <p:spTgt spid="14"/>
                                        </p:tgtEl>
                                      </p:cBhvr>
                                    </p:animEffect>
                                  </p:childTnLst>
                                </p:cTn>
                              </p:par>
                            </p:childTnLst>
                          </p:cTn>
                        </p:par>
                        <p:par>
                          <p:cTn id="57" fill="hold">
                            <p:stCondLst>
                              <p:cond delay="1000"/>
                            </p:stCondLst>
                            <p:childTnLst>
                              <p:par>
                                <p:cTn id="58" presetID="16" presetClass="entr" presetSubtype="21"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10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circle(in)">
                                      <p:cBhvr>
                                        <p:cTn id="65" dur="1000"/>
                                        <p:tgtEl>
                                          <p:spTgt spid="15"/>
                                        </p:tgtEl>
                                      </p:cBhvr>
                                    </p:animEffect>
                                  </p:childTnLst>
                                </p:cTn>
                              </p:par>
                            </p:childTnLst>
                          </p:cTn>
                        </p:par>
                        <p:par>
                          <p:cTn id="66" fill="hold">
                            <p:stCondLst>
                              <p:cond delay="1000"/>
                            </p:stCondLst>
                            <p:childTnLst>
                              <p:par>
                                <p:cTn id="67" presetID="16" presetClass="entr" presetSubtype="21"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1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circle(in)">
                                      <p:cBhvr>
                                        <p:cTn id="74" dur="1000"/>
                                        <p:tgtEl>
                                          <p:spTgt spid="12"/>
                                        </p:tgtEl>
                                      </p:cBhvr>
                                    </p:animEffect>
                                  </p:childTnLst>
                                </p:cTn>
                              </p:par>
                            </p:childTnLst>
                          </p:cTn>
                        </p:par>
                        <p:par>
                          <p:cTn id="75" fill="hold">
                            <p:stCondLst>
                              <p:cond delay="1000"/>
                            </p:stCondLst>
                            <p:childTnLst>
                              <p:par>
                                <p:cTn id="76" presetID="16" presetClass="entr" presetSubtype="21"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arn(inVertical)">
                                      <p:cBhvr>
                                        <p:cTn id="78" dur="10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circle(in)">
                                      <p:cBhvr>
                                        <p:cTn id="83" dur="1000"/>
                                        <p:tgtEl>
                                          <p:spTgt spid="16"/>
                                        </p:tgtEl>
                                      </p:cBhvr>
                                    </p:animEffect>
                                  </p:childTnLst>
                                </p:cTn>
                              </p:par>
                            </p:childTnLst>
                          </p:cTn>
                        </p:par>
                        <p:par>
                          <p:cTn id="84" fill="hold">
                            <p:stCondLst>
                              <p:cond delay="1000"/>
                            </p:stCondLst>
                            <p:childTnLst>
                              <p:par>
                                <p:cTn id="85" presetID="16" presetClass="entr" presetSubtype="21"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arn(inVertical)">
                                      <p:cBhvr>
                                        <p:cTn id="87" dur="10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circle(in)">
                                      <p:cBhvr>
                                        <p:cTn id="92" dur="1000"/>
                                        <p:tgtEl>
                                          <p:spTgt spid="17"/>
                                        </p:tgtEl>
                                      </p:cBhvr>
                                    </p:animEffect>
                                  </p:childTnLst>
                                </p:cTn>
                              </p:par>
                            </p:childTnLst>
                          </p:cTn>
                        </p:par>
                        <p:par>
                          <p:cTn id="93" fill="hold">
                            <p:stCondLst>
                              <p:cond delay="1000"/>
                            </p:stCondLst>
                            <p:childTnLst>
                              <p:par>
                                <p:cTn id="94" presetID="16" presetClass="entr" presetSubtype="21" fill="hold"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barn(inVertical)">
                                      <p:cBhvr>
                                        <p:cTn id="96" dur="10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circle(in)">
                                      <p:cBhvr>
                                        <p:cTn id="101" dur="1000"/>
                                        <p:tgtEl>
                                          <p:spTgt spid="13"/>
                                        </p:tgtEl>
                                      </p:cBhvr>
                                    </p:animEffect>
                                  </p:childTnLst>
                                </p:cTn>
                              </p:par>
                            </p:childTnLst>
                          </p:cTn>
                        </p:par>
                        <p:par>
                          <p:cTn id="102" fill="hold">
                            <p:stCondLst>
                              <p:cond delay="1000"/>
                            </p:stCondLst>
                            <p:childTnLst>
                              <p:par>
                                <p:cTn id="103" presetID="16" presetClass="entr" presetSubtype="21"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barn(inVertical)">
                                      <p:cBhvr>
                                        <p:cTn id="105" dur="10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nodeType="click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circle(in)">
                                      <p:cBhvr>
                                        <p:cTn id="110" dur="1000"/>
                                        <p:tgtEl>
                                          <p:spTgt spid="18"/>
                                        </p:tgtEl>
                                      </p:cBhvr>
                                    </p:animEffect>
                                  </p:childTnLst>
                                </p:cTn>
                              </p:par>
                            </p:childTnLst>
                          </p:cTn>
                        </p:par>
                        <p:par>
                          <p:cTn id="111" fill="hold">
                            <p:stCondLst>
                              <p:cond delay="1000"/>
                            </p:stCondLst>
                            <p:childTnLst>
                              <p:par>
                                <p:cTn id="112" presetID="16" presetClass="entr" presetSubtype="21" fill="hold"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barn(inVertical)">
                                      <p:cBhvr>
                                        <p:cTn id="114" dur="1000"/>
                                        <p:tgtEl>
                                          <p:spTgt spid="29"/>
                                        </p:tgtEl>
                                      </p:cBhvr>
                                    </p:animEffect>
                                  </p:childTnLst>
                                </p:cTn>
                              </p:par>
                            </p:childTnLst>
                          </p:cTn>
                        </p:par>
                        <p:par>
                          <p:cTn id="115" fill="hold">
                            <p:stCondLst>
                              <p:cond delay="2000"/>
                            </p:stCondLst>
                            <p:childTnLst>
                              <p:par>
                                <p:cTn id="116" presetID="16" presetClass="entr" presetSubtype="21" fill="hold" nodeType="afterEffect">
                                  <p:stCondLst>
                                    <p:cond delay="1500"/>
                                  </p:stCondLst>
                                  <p:childTnLst>
                                    <p:set>
                                      <p:cBhvr>
                                        <p:cTn id="117" dur="1" fill="hold">
                                          <p:stCondLst>
                                            <p:cond delay="0"/>
                                          </p:stCondLst>
                                        </p:cTn>
                                        <p:tgtEl>
                                          <p:spTgt spid="6">
                                            <p:txEl>
                                              <p:pRg st="7" end="7"/>
                                            </p:txEl>
                                          </p:spTgt>
                                        </p:tgtEl>
                                        <p:attrNameLst>
                                          <p:attrName>style.visibility</p:attrName>
                                        </p:attrNameLst>
                                      </p:cBhvr>
                                      <p:to>
                                        <p:strVal val="visible"/>
                                      </p:to>
                                    </p:set>
                                    <p:animEffect transition="in" filter="barn(inVertical)">
                                      <p:cBhvr>
                                        <p:cTn id="118" dur="500"/>
                                        <p:tgtEl>
                                          <p:spTgt spid="6">
                                            <p:txEl>
                                              <p:pRg st="7" end="7"/>
                                            </p:txEl>
                                          </p:spTgt>
                                        </p:tgtEl>
                                      </p:cBhvr>
                                    </p:animEffect>
                                  </p:childTnLst>
                                </p:cTn>
                              </p:par>
                            </p:childTnLst>
                          </p:cTn>
                        </p:par>
                        <p:par>
                          <p:cTn id="119" fill="hold">
                            <p:stCondLst>
                              <p:cond delay="4000"/>
                            </p:stCondLst>
                            <p:childTnLst>
                              <p:par>
                                <p:cTn id="120" presetID="6" presetClass="entr" presetSubtype="16" fill="hold" nodeType="afterEffect">
                                  <p:stCondLst>
                                    <p:cond delay="1500"/>
                                  </p:stCondLst>
                                  <p:childTnLst>
                                    <p:set>
                                      <p:cBhvr>
                                        <p:cTn id="121" dur="1" fill="hold">
                                          <p:stCondLst>
                                            <p:cond delay="0"/>
                                          </p:stCondLst>
                                        </p:cTn>
                                        <p:tgtEl>
                                          <p:spTgt spid="30"/>
                                        </p:tgtEl>
                                        <p:attrNameLst>
                                          <p:attrName>style.visibility</p:attrName>
                                        </p:attrNameLst>
                                      </p:cBhvr>
                                      <p:to>
                                        <p:strVal val="visible"/>
                                      </p:to>
                                    </p:set>
                                    <p:animEffect transition="in" filter="circle(in)">
                                      <p:cBhvr>
                                        <p:cTn id="122" dur="1000"/>
                                        <p:tgtEl>
                                          <p:spTgt spid="30"/>
                                        </p:tgtEl>
                                      </p:cBhvr>
                                    </p:animEffect>
                                  </p:childTnLst>
                                </p:cTn>
                              </p:par>
                            </p:childTnLst>
                          </p:cTn>
                        </p:par>
                        <p:par>
                          <p:cTn id="123" fill="hold">
                            <p:stCondLst>
                              <p:cond delay="6500"/>
                            </p:stCondLst>
                            <p:childTnLst>
                              <p:par>
                                <p:cTn id="124" presetID="23" presetClass="entr" presetSubtype="16" fill="hold" nodeType="afterEffect">
                                  <p:stCondLst>
                                    <p:cond delay="2000"/>
                                  </p:stCondLst>
                                  <p:childTnLst>
                                    <p:set>
                                      <p:cBhvr>
                                        <p:cTn id="125" dur="1" fill="hold">
                                          <p:stCondLst>
                                            <p:cond delay="0"/>
                                          </p:stCondLst>
                                        </p:cTn>
                                        <p:tgtEl>
                                          <p:spTgt spid="6">
                                            <p:txEl>
                                              <p:pRg st="10" end="10"/>
                                            </p:txEl>
                                          </p:spTgt>
                                        </p:tgtEl>
                                        <p:attrNameLst>
                                          <p:attrName>style.visibility</p:attrName>
                                        </p:attrNameLst>
                                      </p:cBhvr>
                                      <p:to>
                                        <p:strVal val="visible"/>
                                      </p:to>
                                    </p:set>
                                    <p:anim calcmode="lin" valueType="num">
                                      <p:cBhvr>
                                        <p:cTn id="126"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127" dur="500" fill="hold"/>
                                        <p:tgtEl>
                                          <p:spTgt spid="6">
                                            <p:txEl>
                                              <p:pRg st="10" end="10"/>
                                            </p:txEl>
                                          </p:spTgt>
                                        </p:tgtEl>
                                        <p:attrNameLst>
                                          <p:attrName>ppt_h</p:attrName>
                                        </p:attrNameLst>
                                      </p:cBhvr>
                                      <p:tavLst>
                                        <p:tav tm="0">
                                          <p:val>
                                            <p:fltVal val="0"/>
                                          </p:val>
                                        </p:tav>
                                        <p:tav tm="100000">
                                          <p:val>
                                            <p:strVal val="#ppt_h"/>
                                          </p:val>
                                        </p:tav>
                                      </p:tavLst>
                                    </p:anim>
                                  </p:childTnLst>
                                </p:cTn>
                              </p:par>
                            </p:childTnLst>
                          </p:cTn>
                        </p:par>
                        <p:par>
                          <p:cTn id="128" fill="hold">
                            <p:stCondLst>
                              <p:cond delay="9000"/>
                            </p:stCondLst>
                            <p:childTnLst>
                              <p:par>
                                <p:cTn id="129" presetID="6" presetClass="entr" presetSubtype="16" fill="hold" nodeType="afterEffect">
                                  <p:stCondLst>
                                    <p:cond delay="1500"/>
                                  </p:stCondLst>
                                  <p:childTnLst>
                                    <p:set>
                                      <p:cBhvr>
                                        <p:cTn id="130" dur="1" fill="hold">
                                          <p:stCondLst>
                                            <p:cond delay="0"/>
                                          </p:stCondLst>
                                        </p:cTn>
                                        <p:tgtEl>
                                          <p:spTgt spid="31"/>
                                        </p:tgtEl>
                                        <p:attrNameLst>
                                          <p:attrName>style.visibility</p:attrName>
                                        </p:attrNameLst>
                                      </p:cBhvr>
                                      <p:to>
                                        <p:strVal val="visible"/>
                                      </p:to>
                                    </p:set>
                                    <p:animEffect transition="in" filter="circle(in)">
                                      <p:cBhvr>
                                        <p:cTn id="131" dur="1000"/>
                                        <p:tgtEl>
                                          <p:spTgt spid="31"/>
                                        </p:tgtEl>
                                      </p:cBhvr>
                                    </p:animEffect>
                                  </p:childTnLst>
                                </p:cTn>
                              </p:par>
                            </p:childTnLst>
                          </p:cTn>
                        </p:par>
                        <p:par>
                          <p:cTn id="132" fill="hold">
                            <p:stCondLst>
                              <p:cond delay="11500"/>
                            </p:stCondLst>
                            <p:childTnLst>
                              <p:par>
                                <p:cTn id="133" presetID="23" presetClass="entr" presetSubtype="16" fill="hold" nodeType="afterEffect">
                                  <p:stCondLst>
                                    <p:cond delay="2000"/>
                                  </p:stCondLst>
                                  <p:childTnLst>
                                    <p:set>
                                      <p:cBhvr>
                                        <p:cTn id="134" dur="1" fill="hold">
                                          <p:stCondLst>
                                            <p:cond delay="0"/>
                                          </p:stCondLst>
                                        </p:cTn>
                                        <p:tgtEl>
                                          <p:spTgt spid="6">
                                            <p:txEl>
                                              <p:pRg st="13" end="13"/>
                                            </p:txEl>
                                          </p:spTgt>
                                        </p:tgtEl>
                                        <p:attrNameLst>
                                          <p:attrName>style.visibility</p:attrName>
                                        </p:attrNameLst>
                                      </p:cBhvr>
                                      <p:to>
                                        <p:strVal val="visible"/>
                                      </p:to>
                                    </p:set>
                                    <p:anim calcmode="lin" valueType="num">
                                      <p:cBhvr>
                                        <p:cTn id="135" dur="5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136" dur="500" fill="hold"/>
                                        <p:tgtEl>
                                          <p:spTgt spid="6">
                                            <p:txEl>
                                              <p:pRg st="13" end="13"/>
                                            </p:txEl>
                                          </p:spTgt>
                                        </p:tgtEl>
                                        <p:attrNameLst>
                                          <p:attrName>ppt_h</p:attrName>
                                        </p:attrNameLst>
                                      </p:cBhvr>
                                      <p:tavLst>
                                        <p:tav tm="0">
                                          <p:val>
                                            <p:fltVal val="0"/>
                                          </p:val>
                                        </p:tav>
                                        <p:tav tm="100000">
                                          <p:val>
                                            <p:strVal val="#ppt_h"/>
                                          </p:val>
                                        </p:tav>
                                      </p:tavLst>
                                    </p:anim>
                                  </p:childTnLst>
                                </p:cTn>
                              </p:par>
                            </p:childTnLst>
                          </p:cTn>
                        </p:par>
                        <p:par>
                          <p:cTn id="137" fill="hold">
                            <p:stCondLst>
                              <p:cond delay="14000"/>
                            </p:stCondLst>
                            <p:childTnLst>
                              <p:par>
                                <p:cTn id="138" presetID="6" presetClass="entr" presetSubtype="16" fill="hold" nodeType="afterEffect">
                                  <p:stCondLst>
                                    <p:cond delay="1500"/>
                                  </p:stCondLst>
                                  <p:childTnLst>
                                    <p:set>
                                      <p:cBhvr>
                                        <p:cTn id="139" dur="1" fill="hold">
                                          <p:stCondLst>
                                            <p:cond delay="0"/>
                                          </p:stCondLst>
                                        </p:cTn>
                                        <p:tgtEl>
                                          <p:spTgt spid="33"/>
                                        </p:tgtEl>
                                        <p:attrNameLst>
                                          <p:attrName>style.visibility</p:attrName>
                                        </p:attrNameLst>
                                      </p:cBhvr>
                                      <p:to>
                                        <p:strVal val="visible"/>
                                      </p:to>
                                    </p:set>
                                    <p:animEffect transition="in" filter="circle(in)">
                                      <p:cBhvr>
                                        <p:cTn id="14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Exercices</a:t>
            </a:r>
          </a:p>
        </p:txBody>
      </p:sp>
      <p:pic>
        <p:nvPicPr>
          <p:cNvPr id="3" name="Image 2">
            <a:extLst>
              <a:ext uri="{FF2B5EF4-FFF2-40B4-BE49-F238E27FC236}">
                <a16:creationId xmlns:a16="http://schemas.microsoft.com/office/drawing/2014/main" id="{F502ED13-4368-ACA5-33D2-87EC72E62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717" y="546198"/>
            <a:ext cx="1318876" cy="703414"/>
          </a:xfrm>
          <a:prstGeom prst="rect">
            <a:avLst/>
          </a:prstGeom>
        </p:spPr>
      </p:pic>
      <p:sp>
        <p:nvSpPr>
          <p:cNvPr id="6" name="Rectangle 5">
            <a:extLst>
              <a:ext uri="{FF2B5EF4-FFF2-40B4-BE49-F238E27FC236}">
                <a16:creationId xmlns:a16="http://schemas.microsoft.com/office/drawing/2014/main" id="{108A2D14-5B22-A9DB-3E6C-26193475CC33}"/>
              </a:ext>
            </a:extLst>
          </p:cNvPr>
          <p:cNvSpPr/>
          <p:nvPr/>
        </p:nvSpPr>
        <p:spPr>
          <a:xfrm>
            <a:off x="318499" y="1219604"/>
            <a:ext cx="10193030" cy="6507059"/>
          </a:xfrm>
          <a:prstGeom prst="rect">
            <a:avLst/>
          </a:prstGeom>
        </p:spPr>
        <p:txBody>
          <a:bodyPr wrap="square" lIns="104287" tIns="52144" rIns="104287" bIns="52144">
            <a:spAutoFit/>
          </a:bodyPr>
          <a:lstStyle/>
          <a:p>
            <a:pPr algn="just"/>
            <a:r>
              <a:rPr lang="fr-FR" b="1" u="sng" dirty="0">
                <a:latin typeface="Trebuchet MS" charset="0"/>
              </a:rPr>
              <a:t>La gymnaste exécute le mouvement suivant :</a:t>
            </a:r>
            <a:r>
              <a:rPr lang="fr-FR" sz="2700" u="sng" dirty="0">
                <a:latin typeface="Trebuchet MS" charset="0"/>
              </a:rPr>
              <a:t> </a:t>
            </a: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marL="812800" indent="-457200" algn="just">
              <a:buAutoNum type="alphaUcParenR"/>
            </a:pPr>
            <a:r>
              <a:rPr lang="fr-FR" sz="2000" u="sng" dirty="0">
                <a:latin typeface="Trebuchet MS" charset="0"/>
              </a:rPr>
              <a:t>Donnez la symbolique et la catégorie des éléments retenus</a:t>
            </a:r>
          </a:p>
          <a:p>
            <a:pPr marL="812800" indent="-457200" algn="just">
              <a:buAutoNum type="alphaUcParenR"/>
            </a:pPr>
            <a:r>
              <a:rPr lang="fr-FR" sz="2000" u="sng" dirty="0">
                <a:latin typeface="Trebuchet MS" charset="0"/>
              </a:rPr>
              <a:t>Pénalisez-vous cette composition de mouvement ?</a:t>
            </a:r>
          </a:p>
          <a:p>
            <a:pPr marL="355600" algn="just"/>
            <a:endParaRPr lang="fr-FR" sz="1400" u="sng" dirty="0">
              <a:latin typeface="Trebuchet MS" charset="0"/>
            </a:endParaRPr>
          </a:p>
          <a:p>
            <a:pPr marL="355600" algn="just"/>
            <a:endParaRPr lang="fr-FR" sz="1600" u="sng" dirty="0">
              <a:latin typeface="Trebuchet MS" charset="0"/>
            </a:endParaRPr>
          </a:p>
          <a:p>
            <a:pPr marL="355600" algn="just"/>
            <a:r>
              <a:rPr lang="fr-FR" sz="2000" u="sng" dirty="0">
                <a:latin typeface="Trebuchet MS" charset="0"/>
              </a:rPr>
              <a:t>C)  Quelle est la valeur de la note E ?</a:t>
            </a:r>
          </a:p>
          <a:p>
            <a:pPr marL="355600" algn="just"/>
            <a:endParaRPr lang="fr-FR" sz="1400" u="sng" dirty="0">
              <a:latin typeface="Trebuchet MS" charset="0"/>
            </a:endParaRPr>
          </a:p>
          <a:p>
            <a:pPr marL="355600" algn="just"/>
            <a:endParaRPr lang="fr-FR" sz="1200" u="sng" dirty="0">
              <a:latin typeface="Trebuchet MS" charset="0"/>
            </a:endParaRPr>
          </a:p>
          <a:p>
            <a:pPr marL="355600" algn="just"/>
            <a:r>
              <a:rPr lang="fr-FR" sz="2000" u="sng" dirty="0">
                <a:latin typeface="Trebuchet MS" charset="0"/>
              </a:rPr>
              <a:t>D)  Quelles sont les bonifications?</a:t>
            </a:r>
          </a:p>
          <a:p>
            <a:pPr marL="355600" algn="just"/>
            <a:endParaRPr lang="fr-FR" sz="2000" u="sng" dirty="0">
              <a:latin typeface="Trebuchet MS" charset="0"/>
            </a:endParaRPr>
          </a:p>
          <a:p>
            <a:pPr marL="355600" algn="just"/>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algn="just"/>
            <a:endParaRPr lang="fr-FR" sz="2700" u="sng" dirty="0">
              <a:latin typeface="Trebuchet MS" charset="0"/>
            </a:endParaRPr>
          </a:p>
          <a:p>
            <a:pPr lvl="1" algn="just">
              <a:spcAft>
                <a:spcPct val="20000"/>
              </a:spcAft>
            </a:pPr>
            <a:endParaRPr lang="fr-FR" sz="2300" dirty="0">
              <a:latin typeface="Trebuchet MS" charset="0"/>
            </a:endParaRPr>
          </a:p>
        </p:txBody>
      </p:sp>
      <p:graphicFrame>
        <p:nvGraphicFramePr>
          <p:cNvPr id="7" name="Tableau 6">
            <a:extLst>
              <a:ext uri="{FF2B5EF4-FFF2-40B4-BE49-F238E27FC236}">
                <a16:creationId xmlns:a16="http://schemas.microsoft.com/office/drawing/2014/main" id="{924F477B-6B7F-7E5B-F7B7-C27DEA41EC85}"/>
              </a:ext>
            </a:extLst>
          </p:cNvPr>
          <p:cNvGraphicFramePr>
            <a:graphicFrameLocks noGrp="1"/>
          </p:cNvGraphicFramePr>
          <p:nvPr>
            <p:extLst>
              <p:ext uri="{D42A27DB-BD31-4B8C-83A1-F6EECF244321}">
                <p14:modId xmlns:p14="http://schemas.microsoft.com/office/powerpoint/2010/main" val="136430304"/>
              </p:ext>
            </p:extLst>
          </p:nvPr>
        </p:nvGraphicFramePr>
        <p:xfrm>
          <a:off x="177108" y="1703576"/>
          <a:ext cx="10193030" cy="2005845"/>
        </p:xfrm>
        <a:graphic>
          <a:graphicData uri="http://schemas.openxmlformats.org/drawingml/2006/table">
            <a:tbl>
              <a:tblPr firstRow="1" bandRow="1">
                <a:tableStyleId>{5C22544A-7EE6-4342-B048-85BDC9FD1C3A}</a:tableStyleId>
              </a:tblPr>
              <a:tblGrid>
                <a:gridCol w="1038831">
                  <a:extLst>
                    <a:ext uri="{9D8B030D-6E8A-4147-A177-3AD203B41FA5}">
                      <a16:colId xmlns:a16="http://schemas.microsoft.com/office/drawing/2014/main" val="20000"/>
                    </a:ext>
                  </a:extLst>
                </a:gridCol>
                <a:gridCol w="981753">
                  <a:extLst>
                    <a:ext uri="{9D8B030D-6E8A-4147-A177-3AD203B41FA5}">
                      <a16:colId xmlns:a16="http://schemas.microsoft.com/office/drawing/2014/main" val="20001"/>
                    </a:ext>
                  </a:extLst>
                </a:gridCol>
                <a:gridCol w="980394">
                  <a:extLst>
                    <a:ext uri="{9D8B030D-6E8A-4147-A177-3AD203B41FA5}">
                      <a16:colId xmlns:a16="http://schemas.microsoft.com/office/drawing/2014/main" val="20002"/>
                    </a:ext>
                  </a:extLst>
                </a:gridCol>
                <a:gridCol w="1073077">
                  <a:extLst>
                    <a:ext uri="{9D8B030D-6E8A-4147-A177-3AD203B41FA5}">
                      <a16:colId xmlns:a16="http://schemas.microsoft.com/office/drawing/2014/main" val="20003"/>
                    </a:ext>
                  </a:extLst>
                </a:gridCol>
                <a:gridCol w="888721">
                  <a:extLst>
                    <a:ext uri="{9D8B030D-6E8A-4147-A177-3AD203B41FA5}">
                      <a16:colId xmlns:a16="http://schemas.microsoft.com/office/drawing/2014/main" val="20004"/>
                    </a:ext>
                  </a:extLst>
                </a:gridCol>
                <a:gridCol w="1109033">
                  <a:extLst>
                    <a:ext uri="{9D8B030D-6E8A-4147-A177-3AD203B41FA5}">
                      <a16:colId xmlns:a16="http://schemas.microsoft.com/office/drawing/2014/main" val="20005"/>
                    </a:ext>
                  </a:extLst>
                </a:gridCol>
                <a:gridCol w="947506">
                  <a:extLst>
                    <a:ext uri="{9D8B030D-6E8A-4147-A177-3AD203B41FA5}">
                      <a16:colId xmlns:a16="http://schemas.microsoft.com/office/drawing/2014/main" val="20006"/>
                    </a:ext>
                  </a:extLst>
                </a:gridCol>
                <a:gridCol w="913259">
                  <a:extLst>
                    <a:ext uri="{9D8B030D-6E8A-4147-A177-3AD203B41FA5}">
                      <a16:colId xmlns:a16="http://schemas.microsoft.com/office/drawing/2014/main" val="20007"/>
                    </a:ext>
                  </a:extLst>
                </a:gridCol>
                <a:gridCol w="1130228">
                  <a:extLst>
                    <a:ext uri="{9D8B030D-6E8A-4147-A177-3AD203B41FA5}">
                      <a16:colId xmlns:a16="http://schemas.microsoft.com/office/drawing/2014/main" val="20008"/>
                    </a:ext>
                  </a:extLst>
                </a:gridCol>
                <a:gridCol w="1130228">
                  <a:extLst>
                    <a:ext uri="{9D8B030D-6E8A-4147-A177-3AD203B41FA5}">
                      <a16:colId xmlns:a16="http://schemas.microsoft.com/office/drawing/2014/main" val="1924022365"/>
                    </a:ext>
                  </a:extLst>
                </a:gridCol>
              </a:tblGrid>
              <a:tr h="797936">
                <a:tc>
                  <a:txBody>
                    <a:bodyPr/>
                    <a:lstStyle/>
                    <a:p>
                      <a:pPr>
                        <a:lnSpc>
                          <a:spcPct val="150000"/>
                        </a:lnSpc>
                      </a:pPr>
                      <a:r>
                        <a:rPr lang="fr-FR" sz="1200" b="0" dirty="0">
                          <a:solidFill>
                            <a:schemeClr val="tx1"/>
                          </a:solidFill>
                        </a:rPr>
                        <a:t>½ tour Bascule BI</a:t>
                      </a:r>
                    </a:p>
                  </a:txBody>
                  <a:tcPr marL="106886" marR="106886" marT="50419" marB="50419">
                    <a:solidFill>
                      <a:srgbClr val="FFFF00"/>
                    </a:solidFill>
                  </a:tcPr>
                </a:tc>
                <a:tc>
                  <a:txBody>
                    <a:bodyPr/>
                    <a:lstStyle/>
                    <a:p>
                      <a:pPr>
                        <a:lnSpc>
                          <a:spcPct val="150000"/>
                        </a:lnSpc>
                      </a:pPr>
                      <a:r>
                        <a:rPr lang="fr-FR" sz="1200" b="0" dirty="0">
                          <a:solidFill>
                            <a:schemeClr val="tx1"/>
                          </a:solidFill>
                        </a:rPr>
                        <a:t>Tour AR libre ATR</a:t>
                      </a:r>
                    </a:p>
                  </a:txBody>
                  <a:tcPr marL="106886" marR="106886" marT="50419" marB="50419">
                    <a:solidFill>
                      <a:srgbClr val="FFFF00"/>
                    </a:solidFill>
                  </a:tcPr>
                </a:tc>
                <a:tc>
                  <a:txBody>
                    <a:bodyPr/>
                    <a:lstStyle/>
                    <a:p>
                      <a:pPr>
                        <a:lnSpc>
                          <a:spcPct val="150000"/>
                        </a:lnSpc>
                      </a:pPr>
                      <a:r>
                        <a:rPr lang="fr-FR" sz="1200" b="0" dirty="0">
                          <a:solidFill>
                            <a:schemeClr val="tx1"/>
                          </a:solidFill>
                        </a:rPr>
                        <a:t>Bascule BI</a:t>
                      </a:r>
                    </a:p>
                  </a:txBody>
                  <a:tcPr marL="106886" marR="106886" marT="50419" marB="50419">
                    <a:solidFill>
                      <a:srgbClr val="FFFF00"/>
                    </a:solidFill>
                  </a:tcPr>
                </a:tc>
                <a:tc>
                  <a:txBody>
                    <a:bodyPr/>
                    <a:lstStyle/>
                    <a:p>
                      <a:pPr>
                        <a:lnSpc>
                          <a:spcPct val="150000"/>
                        </a:lnSpc>
                      </a:pPr>
                      <a:r>
                        <a:rPr lang="fr-FR" sz="1200" b="0" dirty="0">
                          <a:solidFill>
                            <a:schemeClr val="tx1"/>
                          </a:solidFill>
                        </a:rPr>
                        <a:t>Pose de pieds</a:t>
                      </a:r>
                    </a:p>
                  </a:txBody>
                  <a:tcPr marL="106886" marR="106886" marT="50419" marB="50419">
                    <a:solidFill>
                      <a:srgbClr val="FFFF00"/>
                    </a:solidFill>
                  </a:tcPr>
                </a:tc>
                <a:tc>
                  <a:txBody>
                    <a:bodyPr/>
                    <a:lstStyle/>
                    <a:p>
                      <a:pPr>
                        <a:lnSpc>
                          <a:spcPct val="150000"/>
                        </a:lnSpc>
                      </a:pPr>
                      <a:r>
                        <a:rPr lang="fr-FR" sz="1200" b="0" dirty="0">
                          <a:solidFill>
                            <a:schemeClr val="tx1"/>
                          </a:solidFill>
                        </a:rPr>
                        <a:t>Bascule BS</a:t>
                      </a:r>
                    </a:p>
                  </a:txBody>
                  <a:tcPr marL="106886" marR="106886" marT="50419" marB="50419">
                    <a:solidFill>
                      <a:srgbClr val="FFFF00"/>
                    </a:solidFill>
                  </a:tcPr>
                </a:tc>
                <a:tc>
                  <a:txBody>
                    <a:bodyPr/>
                    <a:lstStyle/>
                    <a:p>
                      <a:pPr>
                        <a:lnSpc>
                          <a:spcPct val="150000"/>
                        </a:lnSpc>
                      </a:pPr>
                      <a:r>
                        <a:rPr lang="fr-FR" sz="1200" b="0" dirty="0">
                          <a:solidFill>
                            <a:schemeClr val="tx1"/>
                          </a:solidFill>
                        </a:rPr>
                        <a:t>Retrait</a:t>
                      </a:r>
                    </a:p>
                  </a:txBody>
                  <a:tcPr marL="106886" marR="106886" marT="50419" marB="50419">
                    <a:solidFill>
                      <a:srgbClr val="FFFF00"/>
                    </a:solidFill>
                  </a:tcPr>
                </a:tc>
                <a:tc>
                  <a:txBody>
                    <a:bodyPr/>
                    <a:lstStyle/>
                    <a:p>
                      <a:pPr>
                        <a:lnSpc>
                          <a:spcPct val="150000"/>
                        </a:lnSpc>
                      </a:pPr>
                      <a:r>
                        <a:rPr lang="fr-FR" sz="1200" b="0" dirty="0">
                          <a:solidFill>
                            <a:schemeClr val="tx1"/>
                          </a:solidFill>
                        </a:rPr>
                        <a:t>Bascule BI</a:t>
                      </a:r>
                    </a:p>
                  </a:txBody>
                  <a:tcPr marL="106886" marR="106886" marT="50419" marB="50419">
                    <a:solidFill>
                      <a:srgbClr val="FFFF00"/>
                    </a:solidFill>
                  </a:tcPr>
                </a:tc>
                <a:tc>
                  <a:txBody>
                    <a:bodyPr/>
                    <a:lstStyle/>
                    <a:p>
                      <a:pPr>
                        <a:lnSpc>
                          <a:spcPct val="150000"/>
                        </a:lnSpc>
                      </a:pPr>
                      <a:r>
                        <a:rPr lang="fr-FR" sz="1200" b="0" dirty="0">
                          <a:solidFill>
                            <a:schemeClr val="tx1"/>
                          </a:solidFill>
                        </a:rPr>
                        <a:t>Pose de pieds</a:t>
                      </a:r>
                    </a:p>
                  </a:txBody>
                  <a:tcPr marL="106886" marR="106886" marT="50419" marB="50419">
                    <a:solidFill>
                      <a:srgbClr val="FFFF00"/>
                    </a:solidFill>
                  </a:tcPr>
                </a:tc>
                <a:tc>
                  <a:txBody>
                    <a:bodyPr/>
                    <a:lstStyle/>
                    <a:p>
                      <a:pPr>
                        <a:lnSpc>
                          <a:spcPct val="150000"/>
                        </a:lnSpc>
                      </a:pPr>
                      <a:r>
                        <a:rPr lang="fr-FR" sz="1200" b="0" dirty="0">
                          <a:solidFill>
                            <a:schemeClr val="tx1"/>
                          </a:solidFill>
                        </a:rPr>
                        <a:t>Bascule BS</a:t>
                      </a:r>
                    </a:p>
                  </a:txBody>
                  <a:tcPr marL="106886" marR="106886" marT="50419" marB="50419">
                    <a:solidFill>
                      <a:srgbClr val="FFFF00"/>
                    </a:solidFill>
                  </a:tcPr>
                </a:tc>
                <a:tc>
                  <a:txBody>
                    <a:bodyPr/>
                    <a:lstStyle/>
                    <a:p>
                      <a:pPr>
                        <a:lnSpc>
                          <a:spcPct val="150000"/>
                        </a:lnSpc>
                      </a:pPr>
                      <a:r>
                        <a:rPr lang="fr-FR" sz="1200" b="0" dirty="0">
                          <a:solidFill>
                            <a:schemeClr val="tx1"/>
                          </a:solidFill>
                        </a:rPr>
                        <a:t>Sortie Salto AR Tendu</a:t>
                      </a:r>
                    </a:p>
                  </a:txBody>
                  <a:tcPr marL="106886" marR="106886" marT="50419" marB="50419">
                    <a:solidFill>
                      <a:srgbClr val="FFFF00"/>
                    </a:solidFill>
                  </a:tcPr>
                </a:tc>
                <a:extLst>
                  <a:ext uri="{0D108BD9-81ED-4DB2-BD59-A6C34878D82A}">
                    <a16:rowId xmlns:a16="http://schemas.microsoft.com/office/drawing/2014/main" val="10000"/>
                  </a:ext>
                </a:extLst>
              </a:tr>
              <a:tr h="604492">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603417">
                <a:tc>
                  <a:txBody>
                    <a:bodyPr/>
                    <a:lstStyle/>
                    <a:p>
                      <a:pPr algn="ctr"/>
                      <a:endParaRPr lang="fr-FR" sz="2000" dirty="0">
                        <a:solidFill>
                          <a:schemeClr val="tx1"/>
                        </a:solidFill>
                      </a:endParaRPr>
                    </a:p>
                  </a:txBody>
                  <a:tcPr>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pPr algn="ctr"/>
                      <a:endParaRPr lang="fr-FR" sz="2000" dirty="0">
                        <a:solidFill>
                          <a:schemeClr val="tx1"/>
                        </a:solidFill>
                      </a:endParaRPr>
                    </a:p>
                  </a:txBody>
                  <a:tcPr>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pPr algn="ctr"/>
                      <a:endParaRPr lang="fr-FR" sz="2000" dirty="0">
                        <a:solidFill>
                          <a:schemeClr val="tx1"/>
                        </a:solidFill>
                      </a:endParaRPr>
                    </a:p>
                  </a:txBody>
                  <a:tcPr>
                    <a:solidFill>
                      <a:schemeClr val="accent3">
                        <a:lumMod val="40000"/>
                        <a:lumOff val="60000"/>
                      </a:schemeClr>
                    </a:solidFill>
                  </a:tcPr>
                </a:tc>
                <a:tc>
                  <a:txBody>
                    <a:bodyPr/>
                    <a:lstStyle/>
                    <a:p>
                      <a:pPr algn="ctr"/>
                      <a:endParaRPr lang="fr-FR" sz="800" dirty="0">
                        <a:solidFill>
                          <a:schemeClr val="tx1"/>
                        </a:solidFill>
                      </a:endParaRPr>
                    </a:p>
                  </a:txBody>
                  <a:tcPr>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2"/>
                  </a:ext>
                </a:extLst>
              </a:tr>
            </a:tbl>
          </a:graphicData>
        </a:graphic>
      </p:graphicFrame>
      <p:pic>
        <p:nvPicPr>
          <p:cNvPr id="8" name="Image 7">
            <a:extLst>
              <a:ext uri="{FF2B5EF4-FFF2-40B4-BE49-F238E27FC236}">
                <a16:creationId xmlns:a16="http://schemas.microsoft.com/office/drawing/2014/main" id="{00000000-0008-0000-0100-00000E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638" y="2546653"/>
            <a:ext cx="428685" cy="543001"/>
          </a:xfrm>
          <a:prstGeom prst="rect">
            <a:avLst/>
          </a:prstGeom>
        </p:spPr>
      </p:pic>
      <p:pic>
        <p:nvPicPr>
          <p:cNvPr id="9" name="Image 8">
            <a:extLst>
              <a:ext uri="{FF2B5EF4-FFF2-40B4-BE49-F238E27FC236}">
                <a16:creationId xmlns:a16="http://schemas.microsoft.com/office/drawing/2014/main" id="{12EC8109-7BA4-ED0F-08C0-070DF3F6D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449" y="2585272"/>
            <a:ext cx="428685" cy="463299"/>
          </a:xfrm>
          <a:prstGeom prst="rect">
            <a:avLst/>
          </a:prstGeom>
        </p:spPr>
      </p:pic>
      <p:pic>
        <p:nvPicPr>
          <p:cNvPr id="10" name="Image 9">
            <a:extLst>
              <a:ext uri="{FF2B5EF4-FFF2-40B4-BE49-F238E27FC236}">
                <a16:creationId xmlns:a16="http://schemas.microsoft.com/office/drawing/2014/main" id="{00000000-0008-0000-0100-000011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434" y="2534274"/>
            <a:ext cx="390580" cy="543001"/>
          </a:xfrm>
          <a:prstGeom prst="rect">
            <a:avLst/>
          </a:prstGeom>
        </p:spPr>
      </p:pic>
      <p:pic>
        <p:nvPicPr>
          <p:cNvPr id="14" name="Image 13">
            <a:extLst>
              <a:ext uri="{FF2B5EF4-FFF2-40B4-BE49-F238E27FC236}">
                <a16:creationId xmlns:a16="http://schemas.microsoft.com/office/drawing/2014/main" id="{00000000-0008-0000-0100-00004D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1592" y="2607769"/>
            <a:ext cx="709088" cy="374241"/>
          </a:xfrm>
          <a:prstGeom prst="rect">
            <a:avLst/>
          </a:prstGeom>
        </p:spPr>
      </p:pic>
      <p:pic>
        <p:nvPicPr>
          <p:cNvPr id="15" name="Image 14">
            <a:extLst>
              <a:ext uri="{FF2B5EF4-FFF2-40B4-BE49-F238E27FC236}">
                <a16:creationId xmlns:a16="http://schemas.microsoft.com/office/drawing/2014/main" id="{5A9D2E0B-D9F6-165D-DA86-1E1EBEAF0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625" y="2513485"/>
            <a:ext cx="428685" cy="543001"/>
          </a:xfrm>
          <a:prstGeom prst="rect">
            <a:avLst/>
          </a:prstGeom>
        </p:spPr>
      </p:pic>
      <p:pic>
        <p:nvPicPr>
          <p:cNvPr id="16" name="Image 15">
            <a:extLst>
              <a:ext uri="{FF2B5EF4-FFF2-40B4-BE49-F238E27FC236}">
                <a16:creationId xmlns:a16="http://schemas.microsoft.com/office/drawing/2014/main" id="{76E34A38-8E7B-FD28-0DC9-E59A43DE5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5617" y="2586503"/>
            <a:ext cx="428685" cy="463299"/>
          </a:xfrm>
          <a:prstGeom prst="rect">
            <a:avLst/>
          </a:prstGeom>
        </p:spPr>
      </p:pic>
      <p:graphicFrame>
        <p:nvGraphicFramePr>
          <p:cNvPr id="20" name="Tableau 19">
            <a:extLst>
              <a:ext uri="{FF2B5EF4-FFF2-40B4-BE49-F238E27FC236}">
                <a16:creationId xmlns:a16="http://schemas.microsoft.com/office/drawing/2014/main" id="{EE4019B0-C21D-D651-6D71-21FE76DEC74A}"/>
              </a:ext>
            </a:extLst>
          </p:cNvPr>
          <p:cNvGraphicFramePr>
            <a:graphicFrameLocks noGrp="1"/>
          </p:cNvGraphicFramePr>
          <p:nvPr>
            <p:extLst>
              <p:ext uri="{D42A27DB-BD31-4B8C-83A1-F6EECF244321}">
                <p14:modId xmlns:p14="http://schemas.microsoft.com/office/powerpoint/2010/main" val="4115029096"/>
              </p:ext>
            </p:extLst>
          </p:nvPr>
        </p:nvGraphicFramePr>
        <p:xfrm>
          <a:off x="2360973" y="3232139"/>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1" name="Tableau 20">
            <a:extLst>
              <a:ext uri="{FF2B5EF4-FFF2-40B4-BE49-F238E27FC236}">
                <a16:creationId xmlns:a16="http://schemas.microsoft.com/office/drawing/2014/main" id="{76EB85D5-798B-9C1C-882A-9351A9485123}"/>
              </a:ext>
            </a:extLst>
          </p:cNvPr>
          <p:cNvGraphicFramePr>
            <a:graphicFrameLocks noGrp="1"/>
          </p:cNvGraphicFramePr>
          <p:nvPr>
            <p:extLst>
              <p:ext uri="{D42A27DB-BD31-4B8C-83A1-F6EECF244321}">
                <p14:modId xmlns:p14="http://schemas.microsoft.com/office/powerpoint/2010/main" val="3737441171"/>
              </p:ext>
            </p:extLst>
          </p:nvPr>
        </p:nvGraphicFramePr>
        <p:xfrm>
          <a:off x="4377288" y="3229640"/>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2" name="Tableau 21">
            <a:extLst>
              <a:ext uri="{FF2B5EF4-FFF2-40B4-BE49-F238E27FC236}">
                <a16:creationId xmlns:a16="http://schemas.microsoft.com/office/drawing/2014/main" id="{808991F9-31B3-AB14-81B1-7841EA8E6EB7}"/>
              </a:ext>
            </a:extLst>
          </p:cNvPr>
          <p:cNvGraphicFramePr>
            <a:graphicFrameLocks noGrp="1"/>
          </p:cNvGraphicFramePr>
          <p:nvPr>
            <p:extLst>
              <p:ext uri="{D42A27DB-BD31-4B8C-83A1-F6EECF244321}">
                <p14:modId xmlns:p14="http://schemas.microsoft.com/office/powerpoint/2010/main" val="521525097"/>
              </p:ext>
            </p:extLst>
          </p:nvPr>
        </p:nvGraphicFramePr>
        <p:xfrm>
          <a:off x="344658" y="3229640"/>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23" name="Tableau 22">
            <a:extLst>
              <a:ext uri="{FF2B5EF4-FFF2-40B4-BE49-F238E27FC236}">
                <a16:creationId xmlns:a16="http://schemas.microsoft.com/office/drawing/2014/main" id="{B403F0CD-BC8C-1377-2F22-2C4A64EAC36C}"/>
              </a:ext>
            </a:extLst>
          </p:cNvPr>
          <p:cNvGraphicFramePr>
            <a:graphicFrameLocks noGrp="1"/>
          </p:cNvGraphicFramePr>
          <p:nvPr>
            <p:extLst>
              <p:ext uri="{D42A27DB-BD31-4B8C-83A1-F6EECF244321}">
                <p14:modId xmlns:p14="http://schemas.microsoft.com/office/powerpoint/2010/main" val="294263508"/>
              </p:ext>
            </p:extLst>
          </p:nvPr>
        </p:nvGraphicFramePr>
        <p:xfrm>
          <a:off x="9280524" y="3146053"/>
          <a:ext cx="1024480" cy="518160"/>
        </p:xfrm>
        <a:graphic>
          <a:graphicData uri="http://schemas.openxmlformats.org/drawingml/2006/table">
            <a:tbl>
              <a:tblPr firstRow="1" bandRow="1">
                <a:tableStyleId>{5C22544A-7EE6-4342-B048-85BDC9FD1C3A}</a:tableStyleId>
              </a:tblPr>
              <a:tblGrid>
                <a:gridCol w="102448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 </a:t>
                      </a:r>
                      <a:r>
                        <a:rPr lang="fr-FR" sz="800" dirty="0">
                          <a:solidFill>
                            <a:schemeClr val="tx1"/>
                          </a:solidFill>
                        </a:rPr>
                        <a:t>D6 devient AD</a:t>
                      </a:r>
                      <a:endParaRPr lang="fr-FR" sz="2000" dirty="0">
                        <a:solidFill>
                          <a:schemeClr val="tx1"/>
                        </a:solidFill>
                      </a:endParaRPr>
                    </a:p>
                  </a:txBody>
                  <a:tcPr>
                    <a:noFill/>
                  </a:tcPr>
                </a:tc>
                <a:extLst>
                  <a:ext uri="{0D108BD9-81ED-4DB2-BD59-A6C34878D82A}">
                    <a16:rowId xmlns:a16="http://schemas.microsoft.com/office/drawing/2014/main" val="434361808"/>
                  </a:ext>
                </a:extLst>
              </a:tr>
            </a:tbl>
          </a:graphicData>
        </a:graphic>
      </p:graphicFrame>
      <p:graphicFrame>
        <p:nvGraphicFramePr>
          <p:cNvPr id="24" name="Tableau 23">
            <a:extLst>
              <a:ext uri="{FF2B5EF4-FFF2-40B4-BE49-F238E27FC236}">
                <a16:creationId xmlns:a16="http://schemas.microsoft.com/office/drawing/2014/main" id="{34ADA801-0F73-9536-CDE2-162B935DF1BA}"/>
              </a:ext>
            </a:extLst>
          </p:cNvPr>
          <p:cNvGraphicFramePr>
            <a:graphicFrameLocks noGrp="1"/>
          </p:cNvGraphicFramePr>
          <p:nvPr>
            <p:extLst>
              <p:ext uri="{D42A27DB-BD31-4B8C-83A1-F6EECF244321}">
                <p14:modId xmlns:p14="http://schemas.microsoft.com/office/powerpoint/2010/main" val="3599525108"/>
              </p:ext>
            </p:extLst>
          </p:nvPr>
        </p:nvGraphicFramePr>
        <p:xfrm>
          <a:off x="3280363" y="3242340"/>
          <a:ext cx="786138" cy="370840"/>
        </p:xfrm>
        <a:graphic>
          <a:graphicData uri="http://schemas.openxmlformats.org/drawingml/2006/table">
            <a:tbl>
              <a:tblPr firstRow="1" bandRow="1">
                <a:tableStyleId>{5C22544A-7EE6-4342-B048-85BDC9FD1C3A}</a:tableStyleId>
              </a:tblPr>
              <a:tblGrid>
                <a:gridCol w="786138">
                  <a:extLst>
                    <a:ext uri="{9D8B030D-6E8A-4147-A177-3AD203B41FA5}">
                      <a16:colId xmlns:a16="http://schemas.microsoft.com/office/drawing/2014/main" val="2814726910"/>
                    </a:ext>
                  </a:extLst>
                </a:gridCol>
              </a:tblGrid>
              <a:tr h="370840">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5" name="Tableau 24">
            <a:extLst>
              <a:ext uri="{FF2B5EF4-FFF2-40B4-BE49-F238E27FC236}">
                <a16:creationId xmlns:a16="http://schemas.microsoft.com/office/drawing/2014/main" id="{32CA9CB1-1CC4-54FD-D29D-78209B1A8CD7}"/>
              </a:ext>
            </a:extLst>
          </p:cNvPr>
          <p:cNvGraphicFramePr>
            <a:graphicFrameLocks noGrp="1"/>
          </p:cNvGraphicFramePr>
          <p:nvPr>
            <p:extLst>
              <p:ext uri="{D42A27DB-BD31-4B8C-83A1-F6EECF244321}">
                <p14:modId xmlns:p14="http://schemas.microsoft.com/office/powerpoint/2010/main" val="4012364989"/>
              </p:ext>
            </p:extLst>
          </p:nvPr>
        </p:nvGraphicFramePr>
        <p:xfrm>
          <a:off x="7274797" y="3219842"/>
          <a:ext cx="732283" cy="370840"/>
        </p:xfrm>
        <a:graphic>
          <a:graphicData uri="http://schemas.openxmlformats.org/drawingml/2006/table">
            <a:tbl>
              <a:tblPr firstRow="1" bandRow="1">
                <a:tableStyleId>{5C22544A-7EE6-4342-B048-85BDC9FD1C3A}</a:tableStyleId>
              </a:tblPr>
              <a:tblGrid>
                <a:gridCol w="732283">
                  <a:extLst>
                    <a:ext uri="{9D8B030D-6E8A-4147-A177-3AD203B41FA5}">
                      <a16:colId xmlns:a16="http://schemas.microsoft.com/office/drawing/2014/main" val="2814726910"/>
                    </a:ext>
                  </a:extLst>
                </a:gridCol>
              </a:tblGrid>
              <a:tr h="370840">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6" name="Tableau 25">
            <a:extLst>
              <a:ext uri="{FF2B5EF4-FFF2-40B4-BE49-F238E27FC236}">
                <a16:creationId xmlns:a16="http://schemas.microsoft.com/office/drawing/2014/main" id="{38EDCB39-F028-2E55-2AF5-77F6170B21BB}"/>
              </a:ext>
            </a:extLst>
          </p:cNvPr>
          <p:cNvGraphicFramePr>
            <a:graphicFrameLocks noGrp="1"/>
          </p:cNvGraphicFramePr>
          <p:nvPr>
            <p:extLst>
              <p:ext uri="{D42A27DB-BD31-4B8C-83A1-F6EECF244321}">
                <p14:modId xmlns:p14="http://schemas.microsoft.com/office/powerpoint/2010/main" val="3842275347"/>
              </p:ext>
            </p:extLst>
          </p:nvPr>
        </p:nvGraphicFramePr>
        <p:xfrm>
          <a:off x="6326330" y="3229640"/>
          <a:ext cx="732283" cy="370840"/>
        </p:xfrm>
        <a:graphic>
          <a:graphicData uri="http://schemas.openxmlformats.org/drawingml/2006/table">
            <a:tbl>
              <a:tblPr firstRow="1" bandRow="1">
                <a:tableStyleId>{5C22544A-7EE6-4342-B048-85BDC9FD1C3A}</a:tableStyleId>
              </a:tblPr>
              <a:tblGrid>
                <a:gridCol w="732283">
                  <a:extLst>
                    <a:ext uri="{9D8B030D-6E8A-4147-A177-3AD203B41FA5}">
                      <a16:colId xmlns:a16="http://schemas.microsoft.com/office/drawing/2014/main" val="2814726910"/>
                    </a:ext>
                  </a:extLst>
                </a:gridCol>
              </a:tblGrid>
              <a:tr h="370840">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7" name="Tableau 26">
            <a:extLst>
              <a:ext uri="{FF2B5EF4-FFF2-40B4-BE49-F238E27FC236}">
                <a16:creationId xmlns:a16="http://schemas.microsoft.com/office/drawing/2014/main" id="{D4E97EF9-BA27-4C98-AB82-E296473D8A07}"/>
              </a:ext>
            </a:extLst>
          </p:cNvPr>
          <p:cNvGraphicFramePr>
            <a:graphicFrameLocks noGrp="1"/>
          </p:cNvGraphicFramePr>
          <p:nvPr>
            <p:extLst>
              <p:ext uri="{D42A27DB-BD31-4B8C-83A1-F6EECF244321}">
                <p14:modId xmlns:p14="http://schemas.microsoft.com/office/powerpoint/2010/main" val="2442625124"/>
              </p:ext>
            </p:extLst>
          </p:nvPr>
        </p:nvGraphicFramePr>
        <p:xfrm>
          <a:off x="1385110" y="3217217"/>
          <a:ext cx="587124" cy="396240"/>
        </p:xfrm>
        <a:graphic>
          <a:graphicData uri="http://schemas.openxmlformats.org/drawingml/2006/table">
            <a:tbl>
              <a:tblPr firstRow="1" bandRow="1">
                <a:tableStyleId>{5C22544A-7EE6-4342-B048-85BDC9FD1C3A}</a:tableStyleId>
              </a:tblPr>
              <a:tblGrid>
                <a:gridCol w="587124">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28" name="Tableau 27">
            <a:extLst>
              <a:ext uri="{FF2B5EF4-FFF2-40B4-BE49-F238E27FC236}">
                <a16:creationId xmlns:a16="http://schemas.microsoft.com/office/drawing/2014/main" id="{4FB577B5-B00B-DA60-DE1D-0A0DB3AC7B7D}"/>
              </a:ext>
            </a:extLst>
          </p:cNvPr>
          <p:cNvGraphicFramePr>
            <a:graphicFrameLocks noGrp="1"/>
          </p:cNvGraphicFramePr>
          <p:nvPr>
            <p:extLst>
              <p:ext uri="{D42A27DB-BD31-4B8C-83A1-F6EECF244321}">
                <p14:modId xmlns:p14="http://schemas.microsoft.com/office/powerpoint/2010/main" val="3399043034"/>
              </p:ext>
            </p:extLst>
          </p:nvPr>
        </p:nvGraphicFramePr>
        <p:xfrm>
          <a:off x="8331078" y="3232139"/>
          <a:ext cx="732283" cy="370840"/>
        </p:xfrm>
        <a:graphic>
          <a:graphicData uri="http://schemas.openxmlformats.org/drawingml/2006/table">
            <a:tbl>
              <a:tblPr firstRow="1" bandRow="1">
                <a:tableStyleId>{5C22544A-7EE6-4342-B048-85BDC9FD1C3A}</a:tableStyleId>
              </a:tblPr>
              <a:tblGrid>
                <a:gridCol w="732283">
                  <a:extLst>
                    <a:ext uri="{9D8B030D-6E8A-4147-A177-3AD203B41FA5}">
                      <a16:colId xmlns:a16="http://schemas.microsoft.com/office/drawing/2014/main" val="2814726910"/>
                    </a:ext>
                  </a:extLst>
                </a:gridCol>
              </a:tblGrid>
              <a:tr h="370840">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9" name="Tableau 28">
            <a:extLst>
              <a:ext uri="{FF2B5EF4-FFF2-40B4-BE49-F238E27FC236}">
                <a16:creationId xmlns:a16="http://schemas.microsoft.com/office/drawing/2014/main" id="{5D34F3F6-AFAD-7BD6-A781-77B3A84919F7}"/>
              </a:ext>
            </a:extLst>
          </p:cNvPr>
          <p:cNvGraphicFramePr>
            <a:graphicFrameLocks noGrp="1"/>
          </p:cNvGraphicFramePr>
          <p:nvPr>
            <p:extLst>
              <p:ext uri="{D42A27DB-BD31-4B8C-83A1-F6EECF244321}">
                <p14:modId xmlns:p14="http://schemas.microsoft.com/office/powerpoint/2010/main" val="3027058156"/>
              </p:ext>
            </p:extLst>
          </p:nvPr>
        </p:nvGraphicFramePr>
        <p:xfrm>
          <a:off x="5374631" y="3216464"/>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30" name="Tableau 29">
            <a:extLst>
              <a:ext uri="{FF2B5EF4-FFF2-40B4-BE49-F238E27FC236}">
                <a16:creationId xmlns:a16="http://schemas.microsoft.com/office/drawing/2014/main" id="{74F2A311-40F7-EDFE-DAF6-E7A66F3A69F9}"/>
              </a:ext>
            </a:extLst>
          </p:cNvPr>
          <p:cNvGraphicFramePr>
            <a:graphicFrameLocks noGrp="1"/>
          </p:cNvGraphicFramePr>
          <p:nvPr>
            <p:extLst>
              <p:ext uri="{D42A27DB-BD31-4B8C-83A1-F6EECF244321}">
                <p14:modId xmlns:p14="http://schemas.microsoft.com/office/powerpoint/2010/main" val="4265975313"/>
              </p:ext>
            </p:extLst>
          </p:nvPr>
        </p:nvGraphicFramePr>
        <p:xfrm>
          <a:off x="1195745" y="4393203"/>
          <a:ext cx="997429" cy="405638"/>
        </p:xfrm>
        <a:graphic>
          <a:graphicData uri="http://schemas.openxmlformats.org/drawingml/2006/table">
            <a:tbl>
              <a:tblPr firstRow="1" bandRow="1">
                <a:tableStyleId>{5C22544A-7EE6-4342-B048-85BDC9FD1C3A}</a:tableStyleId>
              </a:tblPr>
              <a:tblGrid>
                <a:gridCol w="997429">
                  <a:extLst>
                    <a:ext uri="{9D8B030D-6E8A-4147-A177-3AD203B41FA5}">
                      <a16:colId xmlns:a16="http://schemas.microsoft.com/office/drawing/2014/main" val="20000"/>
                    </a:ext>
                  </a:extLst>
                </a:gridCol>
              </a:tblGrid>
              <a:tr h="378632">
                <a:tc>
                  <a:txBody>
                    <a:bodyPr/>
                    <a:lstStyle/>
                    <a:p>
                      <a:pPr algn="l"/>
                      <a:r>
                        <a:rPr lang="fr-FR" sz="2000" b="0" dirty="0">
                          <a:solidFill>
                            <a:schemeClr val="tx1"/>
                          </a:solidFill>
                        </a:rPr>
                        <a:t>Non</a:t>
                      </a:r>
                    </a:p>
                  </a:txBody>
                  <a:tcPr marL="106886" marR="106886" marT="50419" marB="50419">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1" name="Tableau 30">
            <a:extLst>
              <a:ext uri="{FF2B5EF4-FFF2-40B4-BE49-F238E27FC236}">
                <a16:creationId xmlns:a16="http://schemas.microsoft.com/office/drawing/2014/main" id="{ADFBF456-D833-6AAC-7B6A-F953F60FFB34}"/>
              </a:ext>
            </a:extLst>
          </p:cNvPr>
          <p:cNvGraphicFramePr>
            <a:graphicFrameLocks noGrp="1"/>
          </p:cNvGraphicFramePr>
          <p:nvPr>
            <p:extLst>
              <p:ext uri="{D42A27DB-BD31-4B8C-83A1-F6EECF244321}">
                <p14:modId xmlns:p14="http://schemas.microsoft.com/office/powerpoint/2010/main" val="1839981169"/>
              </p:ext>
            </p:extLst>
          </p:nvPr>
        </p:nvGraphicFramePr>
        <p:xfrm>
          <a:off x="1202673" y="5139446"/>
          <a:ext cx="6749524" cy="405638"/>
        </p:xfrm>
        <a:graphic>
          <a:graphicData uri="http://schemas.openxmlformats.org/drawingml/2006/table">
            <a:tbl>
              <a:tblPr firstRow="1" bandRow="1">
                <a:tableStyleId>{5C22544A-7EE6-4342-B048-85BDC9FD1C3A}</a:tableStyleId>
              </a:tblPr>
              <a:tblGrid>
                <a:gridCol w="6749524">
                  <a:extLst>
                    <a:ext uri="{9D8B030D-6E8A-4147-A177-3AD203B41FA5}">
                      <a16:colId xmlns:a16="http://schemas.microsoft.com/office/drawing/2014/main" val="20000"/>
                    </a:ext>
                  </a:extLst>
                </a:gridCol>
              </a:tblGrid>
              <a:tr h="405638">
                <a:tc>
                  <a:txBody>
                    <a:bodyPr/>
                    <a:lstStyle/>
                    <a:p>
                      <a:pPr algn="l"/>
                      <a:r>
                        <a:rPr lang="fr-FR" sz="2000" b="0" dirty="0">
                          <a:solidFill>
                            <a:schemeClr val="tx1"/>
                          </a:solidFill>
                        </a:rPr>
                        <a:t> 10 Pts – 2,00 Pts,  car 6 éléments au moins reconnus</a:t>
                      </a:r>
                    </a:p>
                  </a:txBody>
                  <a:tcPr marL="106886" marR="106886" marT="50419" marB="50419">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3" name="Tableau 32">
            <a:extLst>
              <a:ext uri="{FF2B5EF4-FFF2-40B4-BE49-F238E27FC236}">
                <a16:creationId xmlns:a16="http://schemas.microsoft.com/office/drawing/2014/main" id="{6E26F546-C4B1-BD09-3A69-96A0B782D514}"/>
              </a:ext>
            </a:extLst>
          </p:cNvPr>
          <p:cNvGraphicFramePr>
            <a:graphicFrameLocks noGrp="1"/>
          </p:cNvGraphicFramePr>
          <p:nvPr>
            <p:extLst>
              <p:ext uri="{D42A27DB-BD31-4B8C-83A1-F6EECF244321}">
                <p14:modId xmlns:p14="http://schemas.microsoft.com/office/powerpoint/2010/main" val="2418507109"/>
              </p:ext>
            </p:extLst>
          </p:nvPr>
        </p:nvGraphicFramePr>
        <p:xfrm>
          <a:off x="1179811" y="5879038"/>
          <a:ext cx="8960782" cy="464208"/>
        </p:xfrm>
        <a:graphic>
          <a:graphicData uri="http://schemas.openxmlformats.org/drawingml/2006/table">
            <a:tbl>
              <a:tblPr firstRow="1" bandRow="1">
                <a:tableStyleId>{5C22544A-7EE6-4342-B048-85BDC9FD1C3A}</a:tableStyleId>
              </a:tblPr>
              <a:tblGrid>
                <a:gridCol w="8960782">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‘0,50 Pt pour le Tour Ar libre à l’ATR et 0,30 Pt pour le retrait</a:t>
                      </a:r>
                    </a:p>
                  </a:txBody>
                  <a:tcPr marL="106886" marR="106886" marT="50419" marB="50419">
                    <a:solidFill>
                      <a:schemeClr val="accent5">
                        <a:lumMod val="40000"/>
                        <a:lumOff val="60000"/>
                      </a:schemeClr>
                    </a:solidFill>
                  </a:tcPr>
                </a:tc>
                <a:extLst>
                  <a:ext uri="{0D108BD9-81ED-4DB2-BD59-A6C34878D82A}">
                    <a16:rowId xmlns:a16="http://schemas.microsoft.com/office/drawing/2014/main" val="10000"/>
                  </a:ext>
                </a:extLst>
              </a:tr>
            </a:tbl>
          </a:graphicData>
        </a:graphic>
      </p:graphicFrame>
      <p:pic>
        <p:nvPicPr>
          <p:cNvPr id="4" name="Image 3">
            <a:extLst>
              <a:ext uri="{FF2B5EF4-FFF2-40B4-BE49-F238E27FC236}">
                <a16:creationId xmlns:a16="http://schemas.microsoft.com/office/drawing/2014/main" id="{00000000-0008-0000-0100-00001F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177" y="2555564"/>
            <a:ext cx="530279" cy="539749"/>
          </a:xfrm>
          <a:prstGeom prst="rect">
            <a:avLst/>
          </a:prstGeom>
        </p:spPr>
      </p:pic>
      <p:pic>
        <p:nvPicPr>
          <p:cNvPr id="5" name="Image 4">
            <a:extLst>
              <a:ext uri="{FF2B5EF4-FFF2-40B4-BE49-F238E27FC236}">
                <a16:creationId xmlns:a16="http://schemas.microsoft.com/office/drawing/2014/main" id="{00000000-0008-0000-0100-000010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4135" y="2518706"/>
            <a:ext cx="419158" cy="543001"/>
          </a:xfrm>
          <a:prstGeom prst="rect">
            <a:avLst/>
          </a:prstGeom>
        </p:spPr>
      </p:pic>
      <p:pic>
        <p:nvPicPr>
          <p:cNvPr id="35" name="Image 34">
            <a:extLst>
              <a:ext uri="{FF2B5EF4-FFF2-40B4-BE49-F238E27FC236}">
                <a16:creationId xmlns:a16="http://schemas.microsoft.com/office/drawing/2014/main" id="{55D3A475-5B54-FDB2-D3AE-B52C0593C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4301" y="2558068"/>
            <a:ext cx="390580" cy="543001"/>
          </a:xfrm>
          <a:prstGeom prst="rect">
            <a:avLst/>
          </a:prstGeom>
        </p:spPr>
      </p:pic>
      <p:pic>
        <p:nvPicPr>
          <p:cNvPr id="36" name="Image 35">
            <a:extLst>
              <a:ext uri="{FF2B5EF4-FFF2-40B4-BE49-F238E27FC236}">
                <a16:creationId xmlns:a16="http://schemas.microsoft.com/office/drawing/2014/main" id="{D96ABA28-42BA-9354-1421-A881529039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84880" y="2577018"/>
            <a:ext cx="862504" cy="435742"/>
          </a:xfrm>
          <a:prstGeom prst="rect">
            <a:avLst/>
          </a:prstGeom>
        </p:spPr>
      </p:pic>
    </p:spTree>
    <p:extLst>
      <p:ext uri="{BB962C8B-B14F-4D97-AF65-F5344CB8AC3E}">
        <p14:creationId xmlns:p14="http://schemas.microsoft.com/office/powerpoint/2010/main" val="217754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par>
                                <p:cTn id="9" presetID="6"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2000"/>
                            </p:stCondLst>
                            <p:childTnLst>
                              <p:par>
                                <p:cTn id="13" presetID="16" presetClass="entr" presetSubtype="21" fill="hold" nodeType="afterEffect">
                                  <p:stCondLst>
                                    <p:cond delay="200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arn(inVertical)">
                                      <p:cBhvr>
                                        <p:cTn id="15" dur="500"/>
                                        <p:tgtEl>
                                          <p:spTgt spid="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1000"/>
                                        <p:tgtEl>
                                          <p:spTgt spid="4"/>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1000"/>
                                        <p:tgtEl>
                                          <p:spTgt spid="5"/>
                                        </p:tgtEl>
                                      </p:cBhvr>
                                    </p:animEffect>
                                  </p:childTnLst>
                                </p:cTn>
                              </p:par>
                            </p:childTnLst>
                          </p:cTn>
                        </p:par>
                        <p:par>
                          <p:cTn id="30" fill="hold">
                            <p:stCondLst>
                              <p:cond delay="1000"/>
                            </p:stCondLst>
                            <p:childTnLst>
                              <p:par>
                                <p:cTn id="31" presetID="16" presetClass="entr" presetSubtype="21"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1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1000"/>
                                        <p:tgtEl>
                                          <p:spTgt spid="8"/>
                                        </p:tgtEl>
                                      </p:cBhvr>
                                    </p:animEffect>
                                  </p:childTnLst>
                                </p:cTn>
                              </p:par>
                            </p:childTnLst>
                          </p:cTn>
                        </p:par>
                        <p:par>
                          <p:cTn id="39" fill="hold">
                            <p:stCondLst>
                              <p:cond delay="1000"/>
                            </p:stCondLst>
                            <p:childTnLst>
                              <p:par>
                                <p:cTn id="40" presetID="16" presetClass="entr" presetSubtype="21"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1000"/>
                                        <p:tgtEl>
                                          <p:spTgt spid="9"/>
                                        </p:tgtEl>
                                      </p:cBhvr>
                                    </p:animEffect>
                                  </p:childTnLst>
                                </p:cTn>
                              </p:par>
                            </p:childTnLst>
                          </p:cTn>
                        </p:par>
                        <p:par>
                          <p:cTn id="48" fill="hold">
                            <p:stCondLst>
                              <p:cond delay="1000"/>
                            </p:stCondLst>
                            <p:childTnLst>
                              <p:par>
                                <p:cTn id="49" presetID="16" presetClass="entr" presetSubtype="21"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1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circle(in)">
                                      <p:cBhvr>
                                        <p:cTn id="56" dur="1000"/>
                                        <p:tgtEl>
                                          <p:spTgt spid="10"/>
                                        </p:tgtEl>
                                      </p:cBhvr>
                                    </p:animEffect>
                                  </p:childTnLst>
                                </p:cTn>
                              </p:par>
                            </p:childTnLst>
                          </p:cTn>
                        </p:par>
                        <p:par>
                          <p:cTn id="57" fill="hold">
                            <p:stCondLst>
                              <p:cond delay="1000"/>
                            </p:stCondLst>
                            <p:childTnLst>
                              <p:par>
                                <p:cTn id="58" presetID="16" presetClass="entr" presetSubtype="21"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10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circle(in)">
                                      <p:cBhvr>
                                        <p:cTn id="65" dur="1000"/>
                                        <p:tgtEl>
                                          <p:spTgt spid="14"/>
                                        </p:tgtEl>
                                      </p:cBhvr>
                                    </p:animEffect>
                                  </p:childTnLst>
                                </p:cTn>
                              </p:par>
                            </p:childTnLst>
                          </p:cTn>
                        </p:par>
                        <p:par>
                          <p:cTn id="66" fill="hold">
                            <p:stCondLst>
                              <p:cond delay="1000"/>
                            </p:stCondLst>
                            <p:childTnLst>
                              <p:par>
                                <p:cTn id="67" presetID="16" presetClass="entr" presetSubtype="21"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barn(inVertical)">
                                      <p:cBhvr>
                                        <p:cTn id="69" dur="10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circle(in)">
                                      <p:cBhvr>
                                        <p:cTn id="74" dur="1000"/>
                                        <p:tgtEl>
                                          <p:spTgt spid="15"/>
                                        </p:tgtEl>
                                      </p:cBhvr>
                                    </p:animEffect>
                                  </p:childTnLst>
                                </p:cTn>
                              </p:par>
                            </p:childTnLst>
                          </p:cTn>
                        </p:par>
                        <p:par>
                          <p:cTn id="75" fill="hold">
                            <p:stCondLst>
                              <p:cond delay="1000"/>
                            </p:stCondLst>
                            <p:childTnLst>
                              <p:par>
                                <p:cTn id="76" presetID="16" presetClass="entr" presetSubtype="21"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10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circle(in)">
                                      <p:cBhvr>
                                        <p:cTn id="83" dur="1000"/>
                                        <p:tgtEl>
                                          <p:spTgt spid="16"/>
                                        </p:tgtEl>
                                      </p:cBhvr>
                                    </p:animEffect>
                                  </p:childTnLst>
                                </p:cTn>
                              </p:par>
                            </p:childTnLst>
                          </p:cTn>
                        </p:par>
                        <p:par>
                          <p:cTn id="84" fill="hold">
                            <p:stCondLst>
                              <p:cond delay="1000"/>
                            </p:stCondLst>
                            <p:childTnLst>
                              <p:par>
                                <p:cTn id="85" presetID="16" presetClass="entr" presetSubtype="21"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arn(inVertical)">
                                      <p:cBhvr>
                                        <p:cTn id="87" dur="10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circle(in)">
                                      <p:cBhvr>
                                        <p:cTn id="92" dur="1000"/>
                                        <p:tgtEl>
                                          <p:spTgt spid="35"/>
                                        </p:tgtEl>
                                      </p:cBhvr>
                                    </p:animEffect>
                                  </p:childTnLst>
                                </p:cTn>
                              </p:par>
                            </p:childTnLst>
                          </p:cTn>
                        </p:par>
                        <p:par>
                          <p:cTn id="93" fill="hold">
                            <p:stCondLst>
                              <p:cond delay="1000"/>
                            </p:stCondLst>
                            <p:childTnLst>
                              <p:par>
                                <p:cTn id="94" presetID="16" presetClass="entr" presetSubtype="21" fill="hold"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barn(inVertical)">
                                      <p:cBhvr>
                                        <p:cTn id="96" dur="10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circle(in)">
                                      <p:cBhvr>
                                        <p:cTn id="101" dur="1000"/>
                                        <p:tgtEl>
                                          <p:spTgt spid="36"/>
                                        </p:tgtEl>
                                      </p:cBhvr>
                                    </p:animEffect>
                                  </p:childTnLst>
                                </p:cTn>
                              </p:par>
                            </p:childTnLst>
                          </p:cTn>
                        </p:par>
                        <p:par>
                          <p:cTn id="102" fill="hold">
                            <p:stCondLst>
                              <p:cond delay="1000"/>
                            </p:stCondLst>
                            <p:childTnLst>
                              <p:par>
                                <p:cTn id="103" presetID="16" presetClass="entr" presetSubtype="21" fill="hold"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barn(inVertical)">
                                      <p:cBhvr>
                                        <p:cTn id="105" dur="1000"/>
                                        <p:tgtEl>
                                          <p:spTgt spid="23"/>
                                        </p:tgtEl>
                                      </p:cBhvr>
                                    </p:animEffect>
                                  </p:childTnLst>
                                </p:cTn>
                              </p:par>
                            </p:childTnLst>
                          </p:cTn>
                        </p:par>
                        <p:par>
                          <p:cTn id="106" fill="hold">
                            <p:stCondLst>
                              <p:cond delay="2000"/>
                            </p:stCondLst>
                            <p:childTnLst>
                              <p:par>
                                <p:cTn id="107" presetID="16" presetClass="entr" presetSubtype="21" fill="hold" nodeType="afterEffect">
                                  <p:stCondLst>
                                    <p:cond delay="1500"/>
                                  </p:stCondLst>
                                  <p:childTnLst>
                                    <p:set>
                                      <p:cBhvr>
                                        <p:cTn id="108" dur="1" fill="hold">
                                          <p:stCondLst>
                                            <p:cond delay="0"/>
                                          </p:stCondLst>
                                        </p:cTn>
                                        <p:tgtEl>
                                          <p:spTgt spid="6">
                                            <p:txEl>
                                              <p:pRg st="7" end="7"/>
                                            </p:txEl>
                                          </p:spTgt>
                                        </p:tgtEl>
                                        <p:attrNameLst>
                                          <p:attrName>style.visibility</p:attrName>
                                        </p:attrNameLst>
                                      </p:cBhvr>
                                      <p:to>
                                        <p:strVal val="visible"/>
                                      </p:to>
                                    </p:set>
                                    <p:animEffect transition="in" filter="barn(inVertical)">
                                      <p:cBhvr>
                                        <p:cTn id="109" dur="500"/>
                                        <p:tgtEl>
                                          <p:spTgt spid="6">
                                            <p:txEl>
                                              <p:pRg st="7" end="7"/>
                                            </p:txEl>
                                          </p:spTgt>
                                        </p:tgtEl>
                                      </p:cBhvr>
                                    </p:animEffect>
                                  </p:childTnLst>
                                </p:cTn>
                              </p:par>
                            </p:childTnLst>
                          </p:cTn>
                        </p:par>
                        <p:par>
                          <p:cTn id="110" fill="hold">
                            <p:stCondLst>
                              <p:cond delay="4000"/>
                            </p:stCondLst>
                            <p:childTnLst>
                              <p:par>
                                <p:cTn id="111" presetID="6" presetClass="entr" presetSubtype="16" fill="hold" nodeType="afterEffect">
                                  <p:stCondLst>
                                    <p:cond delay="1500"/>
                                  </p:stCondLst>
                                  <p:childTnLst>
                                    <p:set>
                                      <p:cBhvr>
                                        <p:cTn id="112" dur="1" fill="hold">
                                          <p:stCondLst>
                                            <p:cond delay="0"/>
                                          </p:stCondLst>
                                        </p:cTn>
                                        <p:tgtEl>
                                          <p:spTgt spid="30"/>
                                        </p:tgtEl>
                                        <p:attrNameLst>
                                          <p:attrName>style.visibility</p:attrName>
                                        </p:attrNameLst>
                                      </p:cBhvr>
                                      <p:to>
                                        <p:strVal val="visible"/>
                                      </p:to>
                                    </p:set>
                                    <p:animEffect transition="in" filter="circle(in)">
                                      <p:cBhvr>
                                        <p:cTn id="113" dur="1000"/>
                                        <p:tgtEl>
                                          <p:spTgt spid="30"/>
                                        </p:tgtEl>
                                      </p:cBhvr>
                                    </p:animEffect>
                                  </p:childTnLst>
                                </p:cTn>
                              </p:par>
                            </p:childTnLst>
                          </p:cTn>
                        </p:par>
                        <p:par>
                          <p:cTn id="114" fill="hold">
                            <p:stCondLst>
                              <p:cond delay="6500"/>
                            </p:stCondLst>
                            <p:childTnLst>
                              <p:par>
                                <p:cTn id="115" presetID="23" presetClass="entr" presetSubtype="16" fill="hold" nodeType="afterEffect">
                                  <p:stCondLst>
                                    <p:cond delay="2000"/>
                                  </p:stCondLst>
                                  <p:childTnLst>
                                    <p:set>
                                      <p:cBhvr>
                                        <p:cTn id="116" dur="1" fill="hold">
                                          <p:stCondLst>
                                            <p:cond delay="0"/>
                                          </p:stCondLst>
                                        </p:cTn>
                                        <p:tgtEl>
                                          <p:spTgt spid="6">
                                            <p:txEl>
                                              <p:pRg st="10" end="10"/>
                                            </p:txEl>
                                          </p:spTgt>
                                        </p:tgtEl>
                                        <p:attrNameLst>
                                          <p:attrName>style.visibility</p:attrName>
                                        </p:attrNameLst>
                                      </p:cBhvr>
                                      <p:to>
                                        <p:strVal val="visible"/>
                                      </p:to>
                                    </p:set>
                                    <p:anim calcmode="lin" valueType="num">
                                      <p:cBhvr>
                                        <p:cTn id="117"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118" dur="500" fill="hold"/>
                                        <p:tgtEl>
                                          <p:spTgt spid="6">
                                            <p:txEl>
                                              <p:pRg st="10" end="10"/>
                                            </p:txEl>
                                          </p:spTgt>
                                        </p:tgtEl>
                                        <p:attrNameLst>
                                          <p:attrName>ppt_h</p:attrName>
                                        </p:attrNameLst>
                                      </p:cBhvr>
                                      <p:tavLst>
                                        <p:tav tm="0">
                                          <p:val>
                                            <p:fltVal val="0"/>
                                          </p:val>
                                        </p:tav>
                                        <p:tav tm="100000">
                                          <p:val>
                                            <p:strVal val="#ppt_h"/>
                                          </p:val>
                                        </p:tav>
                                      </p:tavLst>
                                    </p:anim>
                                  </p:childTnLst>
                                </p:cTn>
                              </p:par>
                            </p:childTnLst>
                          </p:cTn>
                        </p:par>
                        <p:par>
                          <p:cTn id="119" fill="hold">
                            <p:stCondLst>
                              <p:cond delay="9000"/>
                            </p:stCondLst>
                            <p:childTnLst>
                              <p:par>
                                <p:cTn id="120" presetID="6" presetClass="entr" presetSubtype="16" fill="hold" nodeType="afterEffect">
                                  <p:stCondLst>
                                    <p:cond delay="1500"/>
                                  </p:stCondLst>
                                  <p:childTnLst>
                                    <p:set>
                                      <p:cBhvr>
                                        <p:cTn id="121" dur="1" fill="hold">
                                          <p:stCondLst>
                                            <p:cond delay="0"/>
                                          </p:stCondLst>
                                        </p:cTn>
                                        <p:tgtEl>
                                          <p:spTgt spid="31"/>
                                        </p:tgtEl>
                                        <p:attrNameLst>
                                          <p:attrName>style.visibility</p:attrName>
                                        </p:attrNameLst>
                                      </p:cBhvr>
                                      <p:to>
                                        <p:strVal val="visible"/>
                                      </p:to>
                                    </p:set>
                                    <p:animEffect transition="in" filter="circle(in)">
                                      <p:cBhvr>
                                        <p:cTn id="122" dur="1000"/>
                                        <p:tgtEl>
                                          <p:spTgt spid="31"/>
                                        </p:tgtEl>
                                      </p:cBhvr>
                                    </p:animEffect>
                                  </p:childTnLst>
                                </p:cTn>
                              </p:par>
                            </p:childTnLst>
                          </p:cTn>
                        </p:par>
                        <p:par>
                          <p:cTn id="123" fill="hold">
                            <p:stCondLst>
                              <p:cond delay="11500"/>
                            </p:stCondLst>
                            <p:childTnLst>
                              <p:par>
                                <p:cTn id="124" presetID="23" presetClass="entr" presetSubtype="16" fill="hold" nodeType="afterEffect">
                                  <p:stCondLst>
                                    <p:cond delay="2000"/>
                                  </p:stCondLst>
                                  <p:childTnLst>
                                    <p:set>
                                      <p:cBhvr>
                                        <p:cTn id="125" dur="1" fill="hold">
                                          <p:stCondLst>
                                            <p:cond delay="0"/>
                                          </p:stCondLst>
                                        </p:cTn>
                                        <p:tgtEl>
                                          <p:spTgt spid="6">
                                            <p:txEl>
                                              <p:pRg st="13" end="13"/>
                                            </p:txEl>
                                          </p:spTgt>
                                        </p:tgtEl>
                                        <p:attrNameLst>
                                          <p:attrName>style.visibility</p:attrName>
                                        </p:attrNameLst>
                                      </p:cBhvr>
                                      <p:to>
                                        <p:strVal val="visible"/>
                                      </p:to>
                                    </p:set>
                                    <p:anim calcmode="lin" valueType="num">
                                      <p:cBhvr>
                                        <p:cTn id="126" dur="5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127" dur="500" fill="hold"/>
                                        <p:tgtEl>
                                          <p:spTgt spid="6">
                                            <p:txEl>
                                              <p:pRg st="13" end="13"/>
                                            </p:txEl>
                                          </p:spTgt>
                                        </p:tgtEl>
                                        <p:attrNameLst>
                                          <p:attrName>ppt_h</p:attrName>
                                        </p:attrNameLst>
                                      </p:cBhvr>
                                      <p:tavLst>
                                        <p:tav tm="0">
                                          <p:val>
                                            <p:fltVal val="0"/>
                                          </p:val>
                                        </p:tav>
                                        <p:tav tm="100000">
                                          <p:val>
                                            <p:strVal val="#ppt_h"/>
                                          </p:val>
                                        </p:tav>
                                      </p:tavLst>
                                    </p:anim>
                                  </p:childTnLst>
                                </p:cTn>
                              </p:par>
                            </p:childTnLst>
                          </p:cTn>
                        </p:par>
                        <p:par>
                          <p:cTn id="128" fill="hold">
                            <p:stCondLst>
                              <p:cond delay="14000"/>
                            </p:stCondLst>
                            <p:childTnLst>
                              <p:par>
                                <p:cTn id="129" presetID="6" presetClass="entr" presetSubtype="16" fill="hold" nodeType="afterEffect">
                                  <p:stCondLst>
                                    <p:cond delay="1500"/>
                                  </p:stCondLst>
                                  <p:childTnLst>
                                    <p:set>
                                      <p:cBhvr>
                                        <p:cTn id="130" dur="1" fill="hold">
                                          <p:stCondLst>
                                            <p:cond delay="0"/>
                                          </p:stCondLst>
                                        </p:cTn>
                                        <p:tgtEl>
                                          <p:spTgt spid="33"/>
                                        </p:tgtEl>
                                        <p:attrNameLst>
                                          <p:attrName>style.visibility</p:attrName>
                                        </p:attrNameLst>
                                      </p:cBhvr>
                                      <p:to>
                                        <p:strVal val="visible"/>
                                      </p:to>
                                    </p:set>
                                    <p:animEffect transition="in" filter="circle(in)">
                                      <p:cBhvr>
                                        <p:cTn id="13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2">
            <a:extLst>
              <a:ext uri="{FF2B5EF4-FFF2-40B4-BE49-F238E27FC236}">
                <a16:creationId xmlns:a16="http://schemas.microsoft.com/office/drawing/2014/main" id="{44503DF9-9BDD-7D4A-22E9-44167A7EDCF7}"/>
              </a:ext>
            </a:extLst>
          </p:cNvPr>
          <p:cNvSpPr txBox="1">
            <a:spLocks/>
          </p:cNvSpPr>
          <p:nvPr/>
        </p:nvSpPr>
        <p:spPr>
          <a:xfrm>
            <a:off x="4923694" y="4538746"/>
            <a:ext cx="3783728" cy="627368"/>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ctr">
              <a:buFont typeface="Arial"/>
              <a:buNone/>
            </a:pPr>
            <a:r>
              <a:rPr lang="fr-FR" b="1" dirty="0">
                <a:solidFill>
                  <a:schemeClr val="accent2">
                    <a:lumMod val="60000"/>
                    <a:lumOff val="40000"/>
                  </a:schemeClr>
                </a:solidFill>
                <a:latin typeface="Arial" panose="020B0604020202020204" pitchFamily="34" charset="0"/>
                <a:cs typeface="Arial" panose="020B0604020202020204" pitchFamily="34" charset="0"/>
              </a:rPr>
              <a:t>Poutre</a:t>
            </a:r>
          </a:p>
        </p:txBody>
      </p:sp>
      <p:pic>
        <p:nvPicPr>
          <p:cNvPr id="4" name="Image 3">
            <a:extLst>
              <a:ext uri="{FF2B5EF4-FFF2-40B4-BE49-F238E27FC236}">
                <a16:creationId xmlns:a16="http://schemas.microsoft.com/office/drawing/2014/main" id="{823FBE4C-C437-DFB4-3E91-F6E3FFDA5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462" y="632285"/>
            <a:ext cx="6387068" cy="3344348"/>
          </a:xfrm>
          <a:prstGeom prst="rect">
            <a:avLst/>
          </a:prstGeom>
        </p:spPr>
      </p:pic>
      <p:sp>
        <p:nvSpPr>
          <p:cNvPr id="3" name="Titre 1">
            <a:extLst>
              <a:ext uri="{FF2B5EF4-FFF2-40B4-BE49-F238E27FC236}">
                <a16:creationId xmlns:a16="http://schemas.microsoft.com/office/drawing/2014/main" id="{A1500E12-190D-3A21-585D-E14524E9B76B}"/>
              </a:ext>
            </a:extLst>
          </p:cNvPr>
          <p:cNvSpPr txBox="1">
            <a:spLocks/>
          </p:cNvSpPr>
          <p:nvPr/>
        </p:nvSpPr>
        <p:spPr>
          <a:xfrm>
            <a:off x="3546958" y="2304459"/>
            <a:ext cx="5720332" cy="173645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fr-FR" sz="4800" dirty="0">
                <a:solidFill>
                  <a:schemeClr val="bg1"/>
                </a:solidFill>
                <a:latin typeface="Arial" panose="020B0604020202020204" pitchFamily="34" charset="0"/>
                <a:cs typeface="Arial" panose="020B0604020202020204" pitchFamily="34" charset="0"/>
              </a:rPr>
              <a:t>Guide du juge 6</a:t>
            </a:r>
            <a:r>
              <a:rPr lang="fr-FR" sz="4800" baseline="30000" dirty="0">
                <a:solidFill>
                  <a:schemeClr val="bg1"/>
                </a:solidFill>
                <a:latin typeface="Arial" panose="020B0604020202020204" pitchFamily="34" charset="0"/>
                <a:cs typeface="Arial" panose="020B0604020202020204" pitchFamily="34" charset="0"/>
              </a:rPr>
              <a:t>ème</a:t>
            </a:r>
            <a:r>
              <a:rPr lang="fr-FR" sz="4800" dirty="0">
                <a:solidFill>
                  <a:schemeClr val="bg1"/>
                </a:solidFill>
                <a:latin typeface="Arial" panose="020B0604020202020204" pitchFamily="34" charset="0"/>
                <a:cs typeface="Arial" panose="020B0604020202020204" pitchFamily="34" charset="0"/>
              </a:rPr>
              <a:t> débutant</a:t>
            </a:r>
          </a:p>
        </p:txBody>
      </p:sp>
    </p:spTree>
    <p:extLst>
      <p:ext uri="{BB962C8B-B14F-4D97-AF65-F5344CB8AC3E}">
        <p14:creationId xmlns:p14="http://schemas.microsoft.com/office/powerpoint/2010/main" val="3887386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1401E-3099-951B-1641-78E379A3FAF4}"/>
              </a:ext>
            </a:extLst>
          </p:cNvPr>
          <p:cNvSpPr>
            <a:spLocks noGrp="1"/>
          </p:cNvSpPr>
          <p:nvPr>
            <p:ph type="title"/>
          </p:nvPr>
        </p:nvSpPr>
        <p:spPr/>
        <p:txBody>
          <a:bodyPr/>
          <a:lstStyle/>
          <a:p>
            <a:r>
              <a:rPr lang="fr-FR" sz="2800" cap="none" dirty="0"/>
              <a:t>Répétitions</a:t>
            </a:r>
          </a:p>
        </p:txBody>
      </p:sp>
      <p:sp>
        <p:nvSpPr>
          <p:cNvPr id="4" name="Rectangle 3">
            <a:extLst>
              <a:ext uri="{FF2B5EF4-FFF2-40B4-BE49-F238E27FC236}">
                <a16:creationId xmlns:a16="http://schemas.microsoft.com/office/drawing/2014/main" id="{807542B1-F095-42FD-78AE-540FD718C49E}"/>
              </a:ext>
            </a:extLst>
          </p:cNvPr>
          <p:cNvSpPr/>
          <p:nvPr/>
        </p:nvSpPr>
        <p:spPr>
          <a:xfrm>
            <a:off x="447321" y="1519332"/>
            <a:ext cx="9812691" cy="3306183"/>
          </a:xfrm>
          <a:prstGeom prst="rect">
            <a:avLst/>
          </a:prstGeom>
        </p:spPr>
        <p:txBody>
          <a:bodyPr wrap="square" lIns="104287" tIns="52144" rIns="104287" bIns="52144">
            <a:spAutoFit/>
          </a:bodyPr>
          <a:lstStyle/>
          <a:p>
            <a:pPr algn="just"/>
            <a:endParaRPr lang="fr-FR" sz="2000" u="sng" dirty="0"/>
          </a:p>
          <a:p>
            <a:pPr marL="274638" lvl="1" indent="-274638" algn="just">
              <a:spcAft>
                <a:spcPct val="20000"/>
              </a:spcAft>
              <a:buFont typeface="Courier New"/>
              <a:buChar char="o"/>
            </a:pPr>
            <a:r>
              <a:rPr lang="fr-FR" sz="1800" dirty="0"/>
              <a:t>Une Difficulté 6</a:t>
            </a:r>
            <a:r>
              <a:rPr lang="fr-FR" sz="1800" baseline="30000" dirty="0"/>
              <a:t>ème</a:t>
            </a:r>
            <a:r>
              <a:rPr lang="fr-FR" sz="1800" dirty="0"/>
              <a:t> ou une « autre difficulté » </a:t>
            </a:r>
            <a:r>
              <a:rPr lang="fr-FR" sz="1800" b="1" u="sng" dirty="0"/>
              <a:t>ne peut être exécutée 2 fois.</a:t>
            </a:r>
          </a:p>
          <a:p>
            <a:pPr marL="274638" lvl="1" indent="-274638" algn="just">
              <a:spcAft>
                <a:spcPct val="20000"/>
              </a:spcAft>
              <a:buFont typeface="Courier New"/>
              <a:buChar char="o"/>
            </a:pPr>
            <a:endParaRPr lang="fr-FR" sz="1800" b="1" u="sng" dirty="0"/>
          </a:p>
          <a:p>
            <a:pPr marL="274638" lvl="1" indent="-274638" algn="just">
              <a:spcAft>
                <a:spcPct val="20000"/>
              </a:spcAft>
              <a:buFont typeface="Courier New"/>
              <a:buChar char="o"/>
            </a:pPr>
            <a:r>
              <a:rPr lang="fr-FR" sz="1800" dirty="0"/>
              <a:t>Une difficulté 6</a:t>
            </a:r>
            <a:r>
              <a:rPr lang="fr-FR" sz="1800" baseline="30000" dirty="0"/>
              <a:t>ème</a:t>
            </a:r>
            <a:r>
              <a:rPr lang="fr-FR" sz="1800" dirty="0"/>
              <a:t> ou une « autre difficulté » répétée ne sera pas reconnue ni comptabilisée à sa deuxième exécution. Nous enlèverons les éventuelles fautes d’exécution des deux éléments.</a:t>
            </a:r>
          </a:p>
          <a:p>
            <a:pPr marL="274638" lvl="1" indent="-274638" algn="just">
              <a:spcAft>
                <a:spcPct val="20000"/>
              </a:spcAft>
            </a:pPr>
            <a:endParaRPr lang="fr-FR" sz="1800" dirty="0"/>
          </a:p>
          <a:p>
            <a:pPr marL="0" lvl="1" algn="just">
              <a:spcAft>
                <a:spcPct val="20000"/>
              </a:spcAft>
            </a:pPr>
            <a:endParaRPr lang="fr-FR" sz="1800" dirty="0"/>
          </a:p>
          <a:p>
            <a:pPr marL="0" lvl="1" algn="just">
              <a:spcAft>
                <a:spcPct val="20000"/>
              </a:spcAft>
            </a:pPr>
            <a:endParaRPr lang="fr-FR" sz="2000" dirty="0"/>
          </a:p>
          <a:p>
            <a:pPr lvl="1" algn="just">
              <a:spcAft>
                <a:spcPct val="20000"/>
              </a:spcAft>
            </a:pPr>
            <a:endParaRPr lang="fr-FR" sz="2000" dirty="0"/>
          </a:p>
        </p:txBody>
      </p:sp>
      <p:pic>
        <p:nvPicPr>
          <p:cNvPr id="5" name="Image 4">
            <a:extLst>
              <a:ext uri="{FF2B5EF4-FFF2-40B4-BE49-F238E27FC236}">
                <a16:creationId xmlns:a16="http://schemas.microsoft.com/office/drawing/2014/main" id="{19DF6D94-941D-8283-8B06-54AC9306B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685" y="542916"/>
            <a:ext cx="1321909" cy="692168"/>
          </a:xfrm>
          <a:prstGeom prst="rect">
            <a:avLst/>
          </a:prstGeom>
        </p:spPr>
      </p:pic>
    </p:spTree>
    <p:extLst>
      <p:ext uri="{BB962C8B-B14F-4D97-AF65-F5344CB8AC3E}">
        <p14:creationId xmlns:p14="http://schemas.microsoft.com/office/powerpoint/2010/main" val="30418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250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1401E-3099-951B-1641-78E379A3FAF4}"/>
              </a:ext>
            </a:extLst>
          </p:cNvPr>
          <p:cNvSpPr>
            <a:spLocks noGrp="1"/>
          </p:cNvSpPr>
          <p:nvPr>
            <p:ph type="title"/>
          </p:nvPr>
        </p:nvSpPr>
        <p:spPr/>
        <p:txBody>
          <a:bodyPr/>
          <a:lstStyle/>
          <a:p>
            <a:r>
              <a:rPr lang="fr-FR" sz="2800" cap="none" dirty="0"/>
              <a:t>Précisions</a:t>
            </a:r>
          </a:p>
        </p:txBody>
      </p:sp>
      <p:sp>
        <p:nvSpPr>
          <p:cNvPr id="4" name="Rectangle 3">
            <a:extLst>
              <a:ext uri="{FF2B5EF4-FFF2-40B4-BE49-F238E27FC236}">
                <a16:creationId xmlns:a16="http://schemas.microsoft.com/office/drawing/2014/main" id="{807542B1-F095-42FD-78AE-540FD718C49E}"/>
              </a:ext>
            </a:extLst>
          </p:cNvPr>
          <p:cNvSpPr/>
          <p:nvPr/>
        </p:nvSpPr>
        <p:spPr>
          <a:xfrm>
            <a:off x="468312" y="1375496"/>
            <a:ext cx="9770709" cy="2272053"/>
          </a:xfrm>
          <a:prstGeom prst="rect">
            <a:avLst/>
          </a:prstGeom>
        </p:spPr>
        <p:txBody>
          <a:bodyPr wrap="square" lIns="104287" tIns="52144" rIns="104287" bIns="52144">
            <a:spAutoFit/>
          </a:bodyPr>
          <a:lstStyle/>
          <a:p>
            <a:pPr algn="just"/>
            <a:endParaRPr lang="fr-FR" sz="1400" u="sng" dirty="0"/>
          </a:p>
          <a:p>
            <a:pPr marL="274638" lvl="1" indent="-274638" algn="just">
              <a:spcAft>
                <a:spcPct val="20000"/>
              </a:spcAft>
            </a:pPr>
            <a:endParaRPr lang="fr-FR" sz="1800" dirty="0"/>
          </a:p>
          <a:p>
            <a:pPr marL="274638" lvl="1" indent="-274638" algn="just">
              <a:spcAft>
                <a:spcPct val="20000"/>
              </a:spcAft>
              <a:buFont typeface="Courier New"/>
              <a:buChar char="o"/>
            </a:pPr>
            <a:r>
              <a:rPr lang="fr-FR" sz="1800" dirty="0"/>
              <a:t>Une difficulté 6</a:t>
            </a:r>
            <a:r>
              <a:rPr lang="fr-FR" sz="1800" baseline="30000" dirty="0"/>
              <a:t>ème</a:t>
            </a:r>
            <a:r>
              <a:rPr lang="fr-FR" sz="1800" dirty="0"/>
              <a:t> ou une « autre difficulté » répétée ne peut remplir une exigence de composition mais peut valider une liaison bonifiées de difficultés </a:t>
            </a:r>
          </a:p>
          <a:p>
            <a:pPr marL="274638" lvl="1" indent="-274638" algn="just">
              <a:spcAft>
                <a:spcPct val="20000"/>
              </a:spcAft>
              <a:buFont typeface="Courier New" pitchFamily="49" charset="0"/>
              <a:buChar char="o"/>
            </a:pPr>
            <a:endParaRPr lang="fr-FR" sz="1800" dirty="0"/>
          </a:p>
          <a:p>
            <a:pPr marL="0" lvl="1" algn="just">
              <a:spcAft>
                <a:spcPct val="20000"/>
              </a:spcAft>
            </a:pPr>
            <a:endParaRPr lang="fr-FR" sz="2000" dirty="0"/>
          </a:p>
          <a:p>
            <a:pPr lvl="1" algn="just">
              <a:spcAft>
                <a:spcPct val="20000"/>
              </a:spcAft>
            </a:pPr>
            <a:endParaRPr lang="fr-FR" sz="2000" dirty="0"/>
          </a:p>
        </p:txBody>
      </p:sp>
      <p:pic>
        <p:nvPicPr>
          <p:cNvPr id="5" name="Image 4">
            <a:extLst>
              <a:ext uri="{FF2B5EF4-FFF2-40B4-BE49-F238E27FC236}">
                <a16:creationId xmlns:a16="http://schemas.microsoft.com/office/drawing/2014/main" id="{19DF6D94-941D-8283-8B06-54AC9306B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685" y="542916"/>
            <a:ext cx="1321909" cy="692168"/>
          </a:xfrm>
          <a:prstGeom prst="rect">
            <a:avLst/>
          </a:prstGeom>
        </p:spPr>
      </p:pic>
      <p:graphicFrame>
        <p:nvGraphicFramePr>
          <p:cNvPr id="6" name="Tableau 5">
            <a:extLst>
              <a:ext uri="{FF2B5EF4-FFF2-40B4-BE49-F238E27FC236}">
                <a16:creationId xmlns:a16="http://schemas.microsoft.com/office/drawing/2014/main" id="{C263475E-2B2A-CBF7-8859-4BA1F9E7F042}"/>
              </a:ext>
            </a:extLst>
          </p:cNvPr>
          <p:cNvGraphicFramePr>
            <a:graphicFrameLocks noGrp="1"/>
          </p:cNvGraphicFramePr>
          <p:nvPr>
            <p:extLst>
              <p:ext uri="{D42A27DB-BD31-4B8C-83A1-F6EECF244321}">
                <p14:modId xmlns:p14="http://schemas.microsoft.com/office/powerpoint/2010/main" val="4269306461"/>
              </p:ext>
            </p:extLst>
          </p:nvPr>
        </p:nvGraphicFramePr>
        <p:xfrm>
          <a:off x="2455524" y="3524022"/>
          <a:ext cx="7783496" cy="1674700"/>
        </p:xfrm>
        <a:graphic>
          <a:graphicData uri="http://schemas.openxmlformats.org/drawingml/2006/table">
            <a:tbl>
              <a:tblPr firstRow="1" bandRow="1">
                <a:tableStyleId>{5C22544A-7EE6-4342-B048-85BDC9FD1C3A}</a:tableStyleId>
              </a:tblPr>
              <a:tblGrid>
                <a:gridCol w="911407">
                  <a:extLst>
                    <a:ext uri="{9D8B030D-6E8A-4147-A177-3AD203B41FA5}">
                      <a16:colId xmlns:a16="http://schemas.microsoft.com/office/drawing/2014/main" val="903202612"/>
                    </a:ext>
                  </a:extLst>
                </a:gridCol>
                <a:gridCol w="997020">
                  <a:extLst>
                    <a:ext uri="{9D8B030D-6E8A-4147-A177-3AD203B41FA5}">
                      <a16:colId xmlns:a16="http://schemas.microsoft.com/office/drawing/2014/main" val="4217336352"/>
                    </a:ext>
                  </a:extLst>
                </a:gridCol>
                <a:gridCol w="996486">
                  <a:extLst>
                    <a:ext uri="{9D8B030D-6E8A-4147-A177-3AD203B41FA5}">
                      <a16:colId xmlns:a16="http://schemas.microsoft.com/office/drawing/2014/main" val="103137729"/>
                    </a:ext>
                  </a:extLst>
                </a:gridCol>
                <a:gridCol w="995953">
                  <a:extLst>
                    <a:ext uri="{9D8B030D-6E8A-4147-A177-3AD203B41FA5}">
                      <a16:colId xmlns:a16="http://schemas.microsoft.com/office/drawing/2014/main" val="76167673"/>
                    </a:ext>
                  </a:extLst>
                </a:gridCol>
                <a:gridCol w="995418">
                  <a:extLst>
                    <a:ext uri="{9D8B030D-6E8A-4147-A177-3AD203B41FA5}">
                      <a16:colId xmlns:a16="http://schemas.microsoft.com/office/drawing/2014/main" val="4103722504"/>
                    </a:ext>
                  </a:extLst>
                </a:gridCol>
                <a:gridCol w="994885">
                  <a:extLst>
                    <a:ext uri="{9D8B030D-6E8A-4147-A177-3AD203B41FA5}">
                      <a16:colId xmlns:a16="http://schemas.microsoft.com/office/drawing/2014/main" val="1310345801"/>
                    </a:ext>
                  </a:extLst>
                </a:gridCol>
                <a:gridCol w="998088">
                  <a:extLst>
                    <a:ext uri="{9D8B030D-6E8A-4147-A177-3AD203B41FA5}">
                      <a16:colId xmlns:a16="http://schemas.microsoft.com/office/drawing/2014/main" val="1952728906"/>
                    </a:ext>
                  </a:extLst>
                </a:gridCol>
                <a:gridCol w="894239">
                  <a:extLst>
                    <a:ext uri="{9D8B030D-6E8A-4147-A177-3AD203B41FA5}">
                      <a16:colId xmlns:a16="http://schemas.microsoft.com/office/drawing/2014/main" val="2139586100"/>
                    </a:ext>
                  </a:extLst>
                </a:gridCol>
              </a:tblGrid>
              <a:tr h="481468">
                <a:tc gridSpan="4">
                  <a:txBody>
                    <a:bodyPr/>
                    <a:lstStyle/>
                    <a:p>
                      <a:pPr algn="ctr">
                        <a:lnSpc>
                          <a:spcPct val="150000"/>
                        </a:lnSpc>
                      </a:pPr>
                      <a:r>
                        <a:rPr lang="fr-FR" sz="1600" dirty="0">
                          <a:solidFill>
                            <a:schemeClr val="tx1"/>
                          </a:solidFill>
                        </a:rPr>
                        <a:t>EC série de saut non validée</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gridSpan="4">
                  <a:txBody>
                    <a:bodyPr/>
                    <a:lstStyle/>
                    <a:p>
                      <a:pPr algn="ctr">
                        <a:lnSpc>
                          <a:spcPct val="150000"/>
                        </a:lnSpc>
                      </a:pPr>
                      <a:r>
                        <a:rPr lang="fr-FR" sz="1600" dirty="0">
                          <a:solidFill>
                            <a:schemeClr val="tx1"/>
                          </a:solidFill>
                        </a:rPr>
                        <a:t>Liaison </a:t>
                      </a:r>
                      <a:r>
                        <a:rPr lang="fr-FR" sz="1600" dirty="0" err="1">
                          <a:solidFill>
                            <a:schemeClr val="tx1"/>
                          </a:solidFill>
                        </a:rPr>
                        <a:t>acro.</a:t>
                      </a:r>
                      <a:r>
                        <a:rPr lang="fr-FR" sz="1600" dirty="0">
                          <a:solidFill>
                            <a:schemeClr val="tx1"/>
                          </a:solidFill>
                        </a:rPr>
                        <a:t> bonifiée</a:t>
                      </a: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6616">
                <a:tc>
                  <a:txBody>
                    <a:bodyPr/>
                    <a:lstStyle/>
                    <a:p>
                      <a:endParaRPr lang="fr-FR" dirty="0"/>
                    </a:p>
                  </a:txBody>
                  <a:tcPr>
                    <a:solidFill>
                      <a:schemeClr val="accent5">
                        <a:lumMod val="20000"/>
                        <a:lumOff val="80000"/>
                      </a:schemeClr>
                    </a:solidFill>
                  </a:tcPr>
                </a:tc>
                <a:tc>
                  <a:txBody>
                    <a:bodyPr/>
                    <a:lstStyle/>
                    <a:p>
                      <a:pPr algn="ctr">
                        <a:lnSpc>
                          <a:spcPct val="200000"/>
                        </a:lnSpc>
                      </a:pPr>
                      <a:r>
                        <a:rPr lang="fr-FR" sz="1400" dirty="0"/>
                        <a:t>puis</a:t>
                      </a:r>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pPr algn="ctr">
                        <a:lnSpc>
                          <a:spcPct val="200000"/>
                        </a:lnSpc>
                      </a:pPr>
                      <a:r>
                        <a:rPr lang="fr-FR" sz="1400" dirty="0"/>
                        <a:t>puis</a:t>
                      </a:r>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r h="596616">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830180118"/>
                  </a:ext>
                </a:extLst>
              </a:tr>
            </a:tbl>
          </a:graphicData>
        </a:graphic>
      </p:graphicFrame>
      <p:graphicFrame>
        <p:nvGraphicFramePr>
          <p:cNvPr id="7" name="Tableau 6">
            <a:extLst>
              <a:ext uri="{FF2B5EF4-FFF2-40B4-BE49-F238E27FC236}">
                <a16:creationId xmlns:a16="http://schemas.microsoft.com/office/drawing/2014/main" id="{3C10D58F-6CB8-0286-08FF-C1E517DDCE0E}"/>
              </a:ext>
            </a:extLst>
          </p:cNvPr>
          <p:cNvGraphicFramePr>
            <a:graphicFrameLocks noGrp="1"/>
          </p:cNvGraphicFramePr>
          <p:nvPr>
            <p:extLst>
              <p:ext uri="{D42A27DB-BD31-4B8C-83A1-F6EECF244321}">
                <p14:modId xmlns:p14="http://schemas.microsoft.com/office/powerpoint/2010/main" val="2526284284"/>
              </p:ext>
            </p:extLst>
          </p:nvPr>
        </p:nvGraphicFramePr>
        <p:xfrm>
          <a:off x="891954" y="4071527"/>
          <a:ext cx="1408044" cy="370840"/>
        </p:xfrm>
        <a:graphic>
          <a:graphicData uri="http://schemas.openxmlformats.org/drawingml/2006/table">
            <a:tbl>
              <a:tblPr firstRow="1" bandRow="1">
                <a:tableStyleId>{5C22544A-7EE6-4342-B048-85BDC9FD1C3A}</a:tableStyleId>
              </a:tblPr>
              <a:tblGrid>
                <a:gridCol w="1408044">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graphicFrame>
        <p:nvGraphicFramePr>
          <p:cNvPr id="14" name="Tableau 13">
            <a:extLst>
              <a:ext uri="{FF2B5EF4-FFF2-40B4-BE49-F238E27FC236}">
                <a16:creationId xmlns:a16="http://schemas.microsoft.com/office/drawing/2014/main" id="{49C2443F-E147-7E42-D154-6D96CCAEA1E6}"/>
              </a:ext>
            </a:extLst>
          </p:cNvPr>
          <p:cNvGraphicFramePr>
            <a:graphicFrameLocks noGrp="1"/>
          </p:cNvGraphicFramePr>
          <p:nvPr>
            <p:extLst>
              <p:ext uri="{D42A27DB-BD31-4B8C-83A1-F6EECF244321}">
                <p14:modId xmlns:p14="http://schemas.microsoft.com/office/powerpoint/2010/main" val="3881204128"/>
              </p:ext>
            </p:extLst>
          </p:nvPr>
        </p:nvGraphicFramePr>
        <p:xfrm>
          <a:off x="2633461" y="4662977"/>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15" name="Tableau 14">
            <a:extLst>
              <a:ext uri="{FF2B5EF4-FFF2-40B4-BE49-F238E27FC236}">
                <a16:creationId xmlns:a16="http://schemas.microsoft.com/office/drawing/2014/main" id="{C5C70E98-D072-46B3-C89C-3CBFE8CD383C}"/>
              </a:ext>
            </a:extLst>
          </p:cNvPr>
          <p:cNvGraphicFramePr>
            <a:graphicFrameLocks noGrp="1"/>
          </p:cNvGraphicFramePr>
          <p:nvPr>
            <p:extLst>
              <p:ext uri="{D42A27DB-BD31-4B8C-83A1-F6EECF244321}">
                <p14:modId xmlns:p14="http://schemas.microsoft.com/office/powerpoint/2010/main" val="945065932"/>
              </p:ext>
            </p:extLst>
          </p:nvPr>
        </p:nvGraphicFramePr>
        <p:xfrm>
          <a:off x="5542752" y="4678588"/>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pic>
        <p:nvPicPr>
          <p:cNvPr id="18" name="Image 17">
            <a:extLst>
              <a:ext uri="{FF2B5EF4-FFF2-40B4-BE49-F238E27FC236}">
                <a16:creationId xmlns:a16="http://schemas.microsoft.com/office/drawing/2014/main" id="{1DF31284-04BE-E2BD-8036-4FF3BDD2E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691" y="4014381"/>
            <a:ext cx="428685" cy="543001"/>
          </a:xfrm>
          <a:prstGeom prst="rect">
            <a:avLst/>
          </a:prstGeom>
        </p:spPr>
      </p:pic>
      <p:pic>
        <p:nvPicPr>
          <p:cNvPr id="19" name="Image 18">
            <a:extLst>
              <a:ext uri="{FF2B5EF4-FFF2-40B4-BE49-F238E27FC236}">
                <a16:creationId xmlns:a16="http://schemas.microsoft.com/office/drawing/2014/main" id="{4AE0F8A4-B59E-D942-4DAE-88B5139ED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246" y="4024655"/>
            <a:ext cx="428685" cy="543001"/>
          </a:xfrm>
          <a:prstGeom prst="rect">
            <a:avLst/>
          </a:prstGeom>
        </p:spPr>
      </p:pic>
      <p:cxnSp>
        <p:nvCxnSpPr>
          <p:cNvPr id="20" name="Connecteur droit 19">
            <a:extLst>
              <a:ext uri="{FF2B5EF4-FFF2-40B4-BE49-F238E27FC236}">
                <a16:creationId xmlns:a16="http://schemas.microsoft.com/office/drawing/2014/main" id="{84735FAC-A03B-6C6D-ACE3-CCF0AFFDFE70}"/>
              </a:ext>
            </a:extLst>
          </p:cNvPr>
          <p:cNvCxnSpPr>
            <a:cxnSpLocks/>
          </p:cNvCxnSpPr>
          <p:nvPr/>
        </p:nvCxnSpPr>
        <p:spPr>
          <a:xfrm>
            <a:off x="4602921" y="4092025"/>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id="{7D1FD9AA-F51F-88A3-FC71-097702970B34}"/>
              </a:ext>
            </a:extLst>
          </p:cNvPr>
          <p:cNvCxnSpPr>
            <a:cxnSpLocks/>
          </p:cNvCxnSpPr>
          <p:nvPr/>
        </p:nvCxnSpPr>
        <p:spPr>
          <a:xfrm>
            <a:off x="8647524" y="4097801"/>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22" name="Image 21">
            <a:extLst>
              <a:ext uri="{FF2B5EF4-FFF2-40B4-BE49-F238E27FC236}">
                <a16:creationId xmlns:a16="http://schemas.microsoft.com/office/drawing/2014/main" id="{6DFE40F0-B21A-7A56-DA0F-7E659BA4F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141" y="4014380"/>
            <a:ext cx="647790" cy="543001"/>
          </a:xfrm>
          <a:prstGeom prst="rect">
            <a:avLst/>
          </a:prstGeom>
        </p:spPr>
      </p:pic>
      <p:graphicFrame>
        <p:nvGraphicFramePr>
          <p:cNvPr id="23" name="Tableau 22">
            <a:extLst>
              <a:ext uri="{FF2B5EF4-FFF2-40B4-BE49-F238E27FC236}">
                <a16:creationId xmlns:a16="http://schemas.microsoft.com/office/drawing/2014/main" id="{998DC025-0E97-60F2-7B90-DF5435586319}"/>
              </a:ext>
            </a:extLst>
          </p:cNvPr>
          <p:cNvGraphicFramePr>
            <a:graphicFrameLocks noGrp="1"/>
          </p:cNvGraphicFramePr>
          <p:nvPr>
            <p:extLst>
              <p:ext uri="{D42A27DB-BD31-4B8C-83A1-F6EECF244321}">
                <p14:modId xmlns:p14="http://schemas.microsoft.com/office/powerpoint/2010/main" val="3485730992"/>
              </p:ext>
            </p:extLst>
          </p:nvPr>
        </p:nvGraphicFramePr>
        <p:xfrm>
          <a:off x="4443400" y="4729958"/>
          <a:ext cx="839275" cy="335280"/>
        </p:xfrm>
        <a:graphic>
          <a:graphicData uri="http://schemas.openxmlformats.org/drawingml/2006/table">
            <a:tbl>
              <a:tblPr firstRow="1" bandRow="1">
                <a:tableStyleId>{5C22544A-7EE6-4342-B048-85BDC9FD1C3A}</a:tableStyleId>
              </a:tblPr>
              <a:tblGrid>
                <a:gridCol w="839275">
                  <a:extLst>
                    <a:ext uri="{9D8B030D-6E8A-4147-A177-3AD203B41FA5}">
                      <a16:colId xmlns:a16="http://schemas.microsoft.com/office/drawing/2014/main" val="2814726910"/>
                    </a:ext>
                  </a:extLst>
                </a:gridCol>
              </a:tblGrid>
              <a:tr h="166981">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pic>
        <p:nvPicPr>
          <p:cNvPr id="24" name="Image 23">
            <a:extLst>
              <a:ext uri="{FF2B5EF4-FFF2-40B4-BE49-F238E27FC236}">
                <a16:creationId xmlns:a16="http://schemas.microsoft.com/office/drawing/2014/main" id="{8A8A0DA3-0E77-A0CD-2E89-B74793FE48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857" y="4048286"/>
            <a:ext cx="329464" cy="417321"/>
          </a:xfrm>
          <a:prstGeom prst="rect">
            <a:avLst/>
          </a:prstGeom>
        </p:spPr>
      </p:pic>
      <p:pic>
        <p:nvPicPr>
          <p:cNvPr id="25" name="Image 24">
            <a:extLst>
              <a:ext uri="{FF2B5EF4-FFF2-40B4-BE49-F238E27FC236}">
                <a16:creationId xmlns:a16="http://schemas.microsoft.com/office/drawing/2014/main" id="{71A4BE90-0DE8-A19E-5872-E640E82F3C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069" y="4159149"/>
            <a:ext cx="329464" cy="417321"/>
          </a:xfrm>
          <a:prstGeom prst="rect">
            <a:avLst/>
          </a:prstGeom>
        </p:spPr>
      </p:pic>
      <p:pic>
        <p:nvPicPr>
          <p:cNvPr id="26" name="Image 25">
            <a:extLst>
              <a:ext uri="{FF2B5EF4-FFF2-40B4-BE49-F238E27FC236}">
                <a16:creationId xmlns:a16="http://schemas.microsoft.com/office/drawing/2014/main" id="{00000000-0008-0000-0000-000082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9947" y="4155704"/>
            <a:ext cx="456534" cy="464687"/>
          </a:xfrm>
          <a:prstGeom prst="rect">
            <a:avLst/>
          </a:prstGeom>
        </p:spPr>
      </p:pic>
      <p:graphicFrame>
        <p:nvGraphicFramePr>
          <p:cNvPr id="27" name="Tableau 26">
            <a:extLst>
              <a:ext uri="{FF2B5EF4-FFF2-40B4-BE49-F238E27FC236}">
                <a16:creationId xmlns:a16="http://schemas.microsoft.com/office/drawing/2014/main" id="{FDE46D6F-FB31-ED06-E3DB-5DE6D3151421}"/>
              </a:ext>
            </a:extLst>
          </p:cNvPr>
          <p:cNvGraphicFramePr>
            <a:graphicFrameLocks noGrp="1"/>
          </p:cNvGraphicFramePr>
          <p:nvPr>
            <p:extLst>
              <p:ext uri="{D42A27DB-BD31-4B8C-83A1-F6EECF244321}">
                <p14:modId xmlns:p14="http://schemas.microsoft.com/office/powerpoint/2010/main" val="2523607997"/>
              </p:ext>
            </p:extLst>
          </p:nvPr>
        </p:nvGraphicFramePr>
        <p:xfrm>
          <a:off x="8452089" y="4744792"/>
          <a:ext cx="839275" cy="335280"/>
        </p:xfrm>
        <a:graphic>
          <a:graphicData uri="http://schemas.openxmlformats.org/drawingml/2006/table">
            <a:tbl>
              <a:tblPr firstRow="1" bandRow="1">
                <a:tableStyleId>{5C22544A-7EE6-4342-B048-85BDC9FD1C3A}</a:tableStyleId>
              </a:tblPr>
              <a:tblGrid>
                <a:gridCol w="839275">
                  <a:extLst>
                    <a:ext uri="{9D8B030D-6E8A-4147-A177-3AD203B41FA5}">
                      <a16:colId xmlns:a16="http://schemas.microsoft.com/office/drawing/2014/main" val="2814726910"/>
                    </a:ext>
                  </a:extLst>
                </a:gridCol>
              </a:tblGrid>
              <a:tr h="166981">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8" name="Tableau 27">
            <a:extLst>
              <a:ext uri="{FF2B5EF4-FFF2-40B4-BE49-F238E27FC236}">
                <a16:creationId xmlns:a16="http://schemas.microsoft.com/office/drawing/2014/main" id="{BE1FFF03-6461-1974-52E5-6C35FDA75FA1}"/>
              </a:ext>
            </a:extLst>
          </p:cNvPr>
          <p:cNvGraphicFramePr>
            <a:graphicFrameLocks noGrp="1"/>
          </p:cNvGraphicFramePr>
          <p:nvPr>
            <p:extLst>
              <p:ext uri="{D42A27DB-BD31-4B8C-83A1-F6EECF244321}">
                <p14:modId xmlns:p14="http://schemas.microsoft.com/office/powerpoint/2010/main" val="3887838174"/>
              </p:ext>
            </p:extLst>
          </p:nvPr>
        </p:nvGraphicFramePr>
        <p:xfrm>
          <a:off x="6564633" y="4725664"/>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29" name="Tableau 28">
            <a:extLst>
              <a:ext uri="{FF2B5EF4-FFF2-40B4-BE49-F238E27FC236}">
                <a16:creationId xmlns:a16="http://schemas.microsoft.com/office/drawing/2014/main" id="{1006726D-D99E-BEF1-CACD-88B9A57BB109}"/>
              </a:ext>
            </a:extLst>
          </p:cNvPr>
          <p:cNvGraphicFramePr>
            <a:graphicFrameLocks noGrp="1"/>
          </p:cNvGraphicFramePr>
          <p:nvPr>
            <p:extLst>
              <p:ext uri="{D42A27DB-BD31-4B8C-83A1-F6EECF244321}">
                <p14:modId xmlns:p14="http://schemas.microsoft.com/office/powerpoint/2010/main" val="340830648"/>
              </p:ext>
            </p:extLst>
          </p:nvPr>
        </p:nvGraphicFramePr>
        <p:xfrm>
          <a:off x="9487646" y="4725664"/>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spTree>
    <p:extLst>
      <p:ext uri="{BB962C8B-B14F-4D97-AF65-F5344CB8AC3E}">
        <p14:creationId xmlns:p14="http://schemas.microsoft.com/office/powerpoint/2010/main" val="162365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par>
                          <p:cTn id="8" fill="hold">
                            <p:stCondLst>
                              <p:cond delay="3000"/>
                            </p:stCondLst>
                            <p:childTnLst>
                              <p:par>
                                <p:cTn id="9" presetID="22" presetClass="entr" presetSubtype="4"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16" presetClass="entr" presetSubtype="21" fill="hold" nodeType="with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6" presetClass="entr" presetSubtype="16" fill="hold" nodeType="with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500"/>
                                        <p:tgtEl>
                                          <p:spTgt spid="18"/>
                                        </p:tgtEl>
                                      </p:cBhvr>
                                    </p:animEffect>
                                  </p:childTnLst>
                                </p:cTn>
                              </p:par>
                              <p:par>
                                <p:cTn id="24" presetID="16" presetClass="entr" presetSubtype="21" fill="hold"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6" presetClass="entr" presetSubtype="16" fill="hold" nodeType="with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500"/>
                                        <p:tgtEl>
                                          <p:spTgt spid="19"/>
                                        </p:tgtEl>
                                      </p:cBhvr>
                                    </p:animEffect>
                                  </p:childTnLst>
                                </p:cTn>
                              </p:par>
                              <p:par>
                                <p:cTn id="30" presetID="22" presetClass="entr" presetSubtype="4" fill="hold" nodeType="withEffect">
                                  <p:stCondLst>
                                    <p:cond delay="100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6" presetClass="entr" presetSubtype="16" fill="hold" nodeType="withEffect">
                                  <p:stCondLst>
                                    <p:cond delay="1000"/>
                                  </p:stCondLst>
                                  <p:childTnLst>
                                    <p:set>
                                      <p:cBhvr>
                                        <p:cTn id="37" dur="1" fill="hold">
                                          <p:stCondLst>
                                            <p:cond delay="0"/>
                                          </p:stCondLst>
                                        </p:cTn>
                                        <p:tgtEl>
                                          <p:spTgt spid="22"/>
                                        </p:tgtEl>
                                        <p:attrNameLst>
                                          <p:attrName>style.visibility</p:attrName>
                                        </p:attrNameLst>
                                      </p:cBhvr>
                                      <p:to>
                                        <p:strVal val="visible"/>
                                      </p:to>
                                    </p:set>
                                    <p:animEffect transition="in" filter="circle(in)">
                                      <p:cBhvr>
                                        <p:cTn id="38" dur="500"/>
                                        <p:tgtEl>
                                          <p:spTgt spid="22"/>
                                        </p:tgtEl>
                                      </p:cBhvr>
                                    </p:animEffect>
                                  </p:childTnLst>
                                </p:cTn>
                              </p:par>
                              <p:par>
                                <p:cTn id="39" presetID="6" presetClass="entr" presetSubtype="16" fill="hold" nodeType="withEffect">
                                  <p:stCondLst>
                                    <p:cond delay="1000"/>
                                  </p:stCondLst>
                                  <p:childTnLst>
                                    <p:set>
                                      <p:cBhvr>
                                        <p:cTn id="40" dur="1" fill="hold">
                                          <p:stCondLst>
                                            <p:cond delay="0"/>
                                          </p:stCondLst>
                                        </p:cTn>
                                        <p:tgtEl>
                                          <p:spTgt spid="24"/>
                                        </p:tgtEl>
                                        <p:attrNameLst>
                                          <p:attrName>style.visibility</p:attrName>
                                        </p:attrNameLst>
                                      </p:cBhvr>
                                      <p:to>
                                        <p:strVal val="visible"/>
                                      </p:to>
                                    </p:set>
                                    <p:animEffect transition="in" filter="circle(in)">
                                      <p:cBhvr>
                                        <p:cTn id="41" dur="500"/>
                                        <p:tgtEl>
                                          <p:spTgt spid="24"/>
                                        </p:tgtEl>
                                      </p:cBhvr>
                                    </p:animEffect>
                                  </p:childTnLst>
                                </p:cTn>
                              </p:par>
                              <p:par>
                                <p:cTn id="42" presetID="6" presetClass="entr" presetSubtype="16" fill="hold" nodeType="withEffect">
                                  <p:stCondLst>
                                    <p:cond delay="1000"/>
                                  </p:stCondLst>
                                  <p:childTnLst>
                                    <p:set>
                                      <p:cBhvr>
                                        <p:cTn id="43" dur="1" fill="hold">
                                          <p:stCondLst>
                                            <p:cond delay="0"/>
                                          </p:stCondLst>
                                        </p:cTn>
                                        <p:tgtEl>
                                          <p:spTgt spid="25"/>
                                        </p:tgtEl>
                                        <p:attrNameLst>
                                          <p:attrName>style.visibility</p:attrName>
                                        </p:attrNameLst>
                                      </p:cBhvr>
                                      <p:to>
                                        <p:strVal val="visible"/>
                                      </p:to>
                                    </p:set>
                                    <p:animEffect transition="in" filter="circle(in)">
                                      <p:cBhvr>
                                        <p:cTn id="44" dur="500"/>
                                        <p:tgtEl>
                                          <p:spTgt spid="25"/>
                                        </p:tgtEl>
                                      </p:cBhvr>
                                    </p:animEffect>
                                  </p:childTnLst>
                                </p:cTn>
                              </p:par>
                              <p:par>
                                <p:cTn id="45" presetID="16" presetClass="entr" presetSubtype="21" fill="hold" nodeType="withEffect">
                                  <p:stCondLst>
                                    <p:cond delay="100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par>
                                <p:cTn id="48" presetID="16" presetClass="entr" presetSubtype="21" fill="hold" nodeType="withEffect">
                                  <p:stCondLst>
                                    <p:cond delay="100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par>
                                <p:cTn id="51" presetID="16" presetClass="entr" presetSubtype="21" fill="hold" nodeType="withEffect">
                                  <p:stCondLst>
                                    <p:cond delay="100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par>
                                <p:cTn id="54" presetID="6" presetClass="entr" presetSubtype="16" fill="hold" nodeType="withEffect">
                                  <p:stCondLst>
                                    <p:cond delay="1000"/>
                                  </p:stCondLst>
                                  <p:childTnLst>
                                    <p:set>
                                      <p:cBhvr>
                                        <p:cTn id="55" dur="1" fill="hold">
                                          <p:stCondLst>
                                            <p:cond delay="0"/>
                                          </p:stCondLst>
                                        </p:cTn>
                                        <p:tgtEl>
                                          <p:spTgt spid="26"/>
                                        </p:tgtEl>
                                        <p:attrNameLst>
                                          <p:attrName>style.visibility</p:attrName>
                                        </p:attrNameLst>
                                      </p:cBhvr>
                                      <p:to>
                                        <p:strVal val="visible"/>
                                      </p:to>
                                    </p:set>
                                    <p:animEffect transition="in" filter="circle(in)">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1401E-3099-951B-1641-78E379A3FAF4}"/>
              </a:ext>
            </a:extLst>
          </p:cNvPr>
          <p:cNvSpPr>
            <a:spLocks noGrp="1"/>
          </p:cNvSpPr>
          <p:nvPr>
            <p:ph type="title"/>
          </p:nvPr>
        </p:nvSpPr>
        <p:spPr/>
        <p:txBody>
          <a:bodyPr/>
          <a:lstStyle/>
          <a:p>
            <a:r>
              <a:rPr lang="fr-FR" sz="2800" cap="none" dirty="0"/>
              <a:t>Précisions</a:t>
            </a:r>
          </a:p>
        </p:txBody>
      </p:sp>
      <p:sp>
        <p:nvSpPr>
          <p:cNvPr id="4" name="Rectangle 3">
            <a:extLst>
              <a:ext uri="{FF2B5EF4-FFF2-40B4-BE49-F238E27FC236}">
                <a16:creationId xmlns:a16="http://schemas.microsoft.com/office/drawing/2014/main" id="{807542B1-F095-42FD-78AE-540FD718C49E}"/>
              </a:ext>
            </a:extLst>
          </p:cNvPr>
          <p:cNvSpPr/>
          <p:nvPr/>
        </p:nvSpPr>
        <p:spPr>
          <a:xfrm>
            <a:off x="283918" y="1375496"/>
            <a:ext cx="9955104" cy="3601648"/>
          </a:xfrm>
          <a:prstGeom prst="rect">
            <a:avLst/>
          </a:prstGeom>
        </p:spPr>
        <p:txBody>
          <a:bodyPr wrap="square" lIns="104287" tIns="52144" rIns="104287" bIns="52144">
            <a:spAutoFit/>
          </a:bodyPr>
          <a:lstStyle/>
          <a:p>
            <a:pPr algn="just"/>
            <a:endParaRPr lang="fr-FR" sz="1400" u="sng" dirty="0"/>
          </a:p>
          <a:p>
            <a:pPr marL="274638" lvl="1" indent="-274638" algn="just">
              <a:spcAft>
                <a:spcPct val="20000"/>
              </a:spcAft>
              <a:buFont typeface="Courier New"/>
              <a:buChar char="o"/>
            </a:pPr>
            <a:r>
              <a:rPr lang="fr-FR" sz="1800" dirty="0"/>
              <a:t>Un ATR de la grille non tenu sera pénalisé de 1,00 Pt quand il fait partie des difficultés retenues pour la Note D</a:t>
            </a:r>
          </a:p>
          <a:p>
            <a:pPr marL="274638" lvl="1" indent="-274638" algn="just">
              <a:spcAft>
                <a:spcPct val="20000"/>
              </a:spcAft>
              <a:buFont typeface="Courier New"/>
              <a:buChar char="o"/>
            </a:pPr>
            <a:endParaRPr lang="fr-FR" sz="1800" b="1" u="sng" dirty="0"/>
          </a:p>
          <a:p>
            <a:pPr marL="274638" lvl="1" indent="-274638" algn="just">
              <a:spcAft>
                <a:spcPct val="20000"/>
              </a:spcAft>
              <a:buFont typeface="Courier New"/>
              <a:buChar char="o"/>
            </a:pPr>
            <a:endParaRPr lang="fr-FR" sz="1800" b="1" u="sng" dirty="0"/>
          </a:p>
          <a:p>
            <a:pPr marL="274638" lvl="1" indent="-274638" algn="just">
              <a:spcAft>
                <a:spcPct val="20000"/>
              </a:spcAft>
              <a:buFont typeface="Courier New"/>
              <a:buChar char="o"/>
            </a:pPr>
            <a:endParaRPr lang="fr-FR" sz="1800" b="1" u="sng" dirty="0"/>
          </a:p>
          <a:p>
            <a:pPr marL="0" lvl="1" algn="just">
              <a:spcAft>
                <a:spcPct val="20000"/>
              </a:spcAft>
            </a:pPr>
            <a:endParaRPr lang="fr-FR" sz="1800" b="1" u="sng" dirty="0"/>
          </a:p>
          <a:p>
            <a:pPr marL="274638" lvl="1" indent="-274638" algn="just">
              <a:spcAft>
                <a:spcPct val="20000"/>
              </a:spcAft>
              <a:buFont typeface="Courier New"/>
              <a:buChar char="o"/>
            </a:pPr>
            <a:endParaRPr lang="fr-FR" sz="1800" b="1" u="sng" dirty="0"/>
          </a:p>
          <a:p>
            <a:pPr marL="274638" lvl="1" indent="-274638" algn="just">
              <a:spcAft>
                <a:spcPct val="20000"/>
              </a:spcAft>
              <a:buFont typeface="Courier New" pitchFamily="49" charset="0"/>
              <a:buChar char="o"/>
            </a:pPr>
            <a:endParaRPr lang="fr-FR" sz="1800" dirty="0"/>
          </a:p>
          <a:p>
            <a:pPr marL="0" lvl="1" algn="just">
              <a:spcAft>
                <a:spcPct val="20000"/>
              </a:spcAft>
            </a:pPr>
            <a:endParaRPr lang="fr-FR" sz="2000" dirty="0"/>
          </a:p>
          <a:p>
            <a:pPr lvl="1" algn="just">
              <a:spcAft>
                <a:spcPct val="20000"/>
              </a:spcAft>
            </a:pPr>
            <a:endParaRPr lang="fr-FR" sz="2000" dirty="0"/>
          </a:p>
        </p:txBody>
      </p:sp>
      <p:pic>
        <p:nvPicPr>
          <p:cNvPr id="5" name="Image 4">
            <a:extLst>
              <a:ext uri="{FF2B5EF4-FFF2-40B4-BE49-F238E27FC236}">
                <a16:creationId xmlns:a16="http://schemas.microsoft.com/office/drawing/2014/main" id="{19DF6D94-941D-8283-8B06-54AC9306B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685" y="542916"/>
            <a:ext cx="1321909" cy="692168"/>
          </a:xfrm>
          <a:prstGeom prst="rect">
            <a:avLst/>
          </a:prstGeom>
        </p:spPr>
      </p:pic>
      <p:graphicFrame>
        <p:nvGraphicFramePr>
          <p:cNvPr id="6" name="Tableau 5">
            <a:extLst>
              <a:ext uri="{FF2B5EF4-FFF2-40B4-BE49-F238E27FC236}">
                <a16:creationId xmlns:a16="http://schemas.microsoft.com/office/drawing/2014/main" id="{C263475E-2B2A-CBF7-8859-4BA1F9E7F042}"/>
              </a:ext>
            </a:extLst>
          </p:cNvPr>
          <p:cNvGraphicFramePr>
            <a:graphicFrameLocks noGrp="1"/>
          </p:cNvGraphicFramePr>
          <p:nvPr>
            <p:extLst>
              <p:ext uri="{D42A27DB-BD31-4B8C-83A1-F6EECF244321}">
                <p14:modId xmlns:p14="http://schemas.microsoft.com/office/powerpoint/2010/main" val="1604085115"/>
              </p:ext>
            </p:extLst>
          </p:nvPr>
        </p:nvGraphicFramePr>
        <p:xfrm>
          <a:off x="2407531" y="2296537"/>
          <a:ext cx="7019936" cy="1656412"/>
        </p:xfrm>
        <a:graphic>
          <a:graphicData uri="http://schemas.openxmlformats.org/drawingml/2006/table">
            <a:tbl>
              <a:tblPr firstRow="1" bandRow="1">
                <a:tableStyleId>{5C22544A-7EE6-4342-B048-85BDC9FD1C3A}</a:tableStyleId>
              </a:tblPr>
              <a:tblGrid>
                <a:gridCol w="1002848">
                  <a:extLst>
                    <a:ext uri="{9D8B030D-6E8A-4147-A177-3AD203B41FA5}">
                      <a16:colId xmlns:a16="http://schemas.microsoft.com/office/drawing/2014/main" val="903202612"/>
                    </a:ext>
                  </a:extLst>
                </a:gridCol>
                <a:gridCol w="1002848">
                  <a:extLst>
                    <a:ext uri="{9D8B030D-6E8A-4147-A177-3AD203B41FA5}">
                      <a16:colId xmlns:a16="http://schemas.microsoft.com/office/drawing/2014/main" val="4217336352"/>
                    </a:ext>
                  </a:extLst>
                </a:gridCol>
                <a:gridCol w="1002848">
                  <a:extLst>
                    <a:ext uri="{9D8B030D-6E8A-4147-A177-3AD203B41FA5}">
                      <a16:colId xmlns:a16="http://schemas.microsoft.com/office/drawing/2014/main" val="103137729"/>
                    </a:ext>
                  </a:extLst>
                </a:gridCol>
                <a:gridCol w="1002848">
                  <a:extLst>
                    <a:ext uri="{9D8B030D-6E8A-4147-A177-3AD203B41FA5}">
                      <a16:colId xmlns:a16="http://schemas.microsoft.com/office/drawing/2014/main" val="76167673"/>
                    </a:ext>
                  </a:extLst>
                </a:gridCol>
                <a:gridCol w="1002848">
                  <a:extLst>
                    <a:ext uri="{9D8B030D-6E8A-4147-A177-3AD203B41FA5}">
                      <a16:colId xmlns:a16="http://schemas.microsoft.com/office/drawing/2014/main" val="4103722504"/>
                    </a:ext>
                  </a:extLst>
                </a:gridCol>
                <a:gridCol w="1002848">
                  <a:extLst>
                    <a:ext uri="{9D8B030D-6E8A-4147-A177-3AD203B41FA5}">
                      <a16:colId xmlns:a16="http://schemas.microsoft.com/office/drawing/2014/main" val="1310345801"/>
                    </a:ext>
                  </a:extLst>
                </a:gridCol>
                <a:gridCol w="1002848">
                  <a:extLst>
                    <a:ext uri="{9D8B030D-6E8A-4147-A177-3AD203B41FA5}">
                      <a16:colId xmlns:a16="http://schemas.microsoft.com/office/drawing/2014/main" val="1952728906"/>
                    </a:ext>
                  </a:extLst>
                </a:gridCol>
              </a:tblGrid>
              <a:tr h="476210">
                <a:tc gridSpan="7">
                  <a:txBody>
                    <a:bodyPr/>
                    <a:lstStyle/>
                    <a:p>
                      <a:pPr algn="ctr">
                        <a:lnSpc>
                          <a:spcPct val="150000"/>
                        </a:lnSpc>
                      </a:pPr>
                      <a:r>
                        <a:rPr lang="fr-FR" sz="1600" dirty="0">
                          <a:solidFill>
                            <a:schemeClr val="tx1"/>
                          </a:solidFill>
                        </a:rPr>
                        <a:t>ATR non tenu pénalisé de 1,00 Pt</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pPr>
                        <a:lnSpc>
                          <a:spcPct val="250000"/>
                        </a:lnSpc>
                      </a:pPr>
                      <a:r>
                        <a:rPr lang="fr-FR" sz="1050" dirty="0"/>
                        <a:t>        non tenu</a:t>
                      </a:r>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830180118"/>
                  </a:ext>
                </a:extLst>
              </a:tr>
            </a:tbl>
          </a:graphicData>
        </a:graphic>
      </p:graphicFrame>
      <p:graphicFrame>
        <p:nvGraphicFramePr>
          <p:cNvPr id="7" name="Tableau 6">
            <a:extLst>
              <a:ext uri="{FF2B5EF4-FFF2-40B4-BE49-F238E27FC236}">
                <a16:creationId xmlns:a16="http://schemas.microsoft.com/office/drawing/2014/main" id="{3C10D58F-6CB8-0286-08FF-C1E517DDCE0E}"/>
              </a:ext>
            </a:extLst>
          </p:cNvPr>
          <p:cNvGraphicFramePr>
            <a:graphicFrameLocks noGrp="1"/>
          </p:cNvGraphicFramePr>
          <p:nvPr/>
        </p:nvGraphicFramePr>
        <p:xfrm>
          <a:off x="903643" y="2785554"/>
          <a:ext cx="1408044" cy="370840"/>
        </p:xfrm>
        <a:graphic>
          <a:graphicData uri="http://schemas.openxmlformats.org/drawingml/2006/table">
            <a:tbl>
              <a:tblPr firstRow="1" bandRow="1">
                <a:tableStyleId>{5C22544A-7EE6-4342-B048-85BDC9FD1C3A}</a:tableStyleId>
              </a:tblPr>
              <a:tblGrid>
                <a:gridCol w="1408044">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 1:</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graphicFrame>
        <p:nvGraphicFramePr>
          <p:cNvPr id="14" name="Tableau 13">
            <a:extLst>
              <a:ext uri="{FF2B5EF4-FFF2-40B4-BE49-F238E27FC236}">
                <a16:creationId xmlns:a16="http://schemas.microsoft.com/office/drawing/2014/main" id="{49C2443F-E147-7E42-D154-6D96CCAEA1E6}"/>
              </a:ext>
            </a:extLst>
          </p:cNvPr>
          <p:cNvGraphicFramePr>
            <a:graphicFrameLocks noGrp="1"/>
          </p:cNvGraphicFramePr>
          <p:nvPr/>
        </p:nvGraphicFramePr>
        <p:xfrm>
          <a:off x="3654979" y="3451562"/>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pic>
        <p:nvPicPr>
          <p:cNvPr id="3" name="Image 2">
            <a:extLst>
              <a:ext uri="{FF2B5EF4-FFF2-40B4-BE49-F238E27FC236}">
                <a16:creationId xmlns:a16="http://schemas.microsoft.com/office/drawing/2014/main" id="{6C6E0DC6-9DD3-BD60-9FAE-54DB120C8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5648" y="2785554"/>
            <a:ext cx="371527" cy="543001"/>
          </a:xfrm>
          <a:prstGeom prst="rect">
            <a:avLst/>
          </a:prstGeom>
        </p:spPr>
      </p:pic>
      <p:graphicFrame>
        <p:nvGraphicFramePr>
          <p:cNvPr id="15" name="Tableau 14">
            <a:extLst>
              <a:ext uri="{FF2B5EF4-FFF2-40B4-BE49-F238E27FC236}">
                <a16:creationId xmlns:a16="http://schemas.microsoft.com/office/drawing/2014/main" id="{C5C70E98-D072-46B3-C89C-3CBFE8CD383C}"/>
              </a:ext>
            </a:extLst>
          </p:cNvPr>
          <p:cNvGraphicFramePr>
            <a:graphicFrameLocks noGrp="1"/>
          </p:cNvGraphicFramePr>
          <p:nvPr/>
        </p:nvGraphicFramePr>
        <p:xfrm>
          <a:off x="2633461" y="3442632"/>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pic>
        <p:nvPicPr>
          <p:cNvPr id="16" name="Image 15">
            <a:extLst>
              <a:ext uri="{FF2B5EF4-FFF2-40B4-BE49-F238E27FC236}">
                <a16:creationId xmlns:a16="http://schemas.microsoft.com/office/drawing/2014/main" id="{E5A3B1F8-C26C-F0AA-6887-B1CD567CB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869" y="2846806"/>
            <a:ext cx="224432" cy="492023"/>
          </a:xfrm>
          <a:prstGeom prst="rect">
            <a:avLst/>
          </a:prstGeom>
        </p:spPr>
      </p:pic>
      <p:pic>
        <p:nvPicPr>
          <p:cNvPr id="17" name="Image 16">
            <a:extLst>
              <a:ext uri="{FF2B5EF4-FFF2-40B4-BE49-F238E27FC236}">
                <a16:creationId xmlns:a16="http://schemas.microsoft.com/office/drawing/2014/main" id="{9CB4AFF1-ADE8-A0C6-111D-FAAA2E9647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9124" y="2778171"/>
            <a:ext cx="647790" cy="543001"/>
          </a:xfrm>
          <a:prstGeom prst="rect">
            <a:avLst/>
          </a:prstGeom>
        </p:spPr>
      </p:pic>
      <p:pic>
        <p:nvPicPr>
          <p:cNvPr id="18" name="Image 17">
            <a:extLst>
              <a:ext uri="{FF2B5EF4-FFF2-40B4-BE49-F238E27FC236}">
                <a16:creationId xmlns:a16="http://schemas.microsoft.com/office/drawing/2014/main" id="{1DF31284-04BE-E2BD-8036-4FF3BDD2EB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2052" y="2778171"/>
            <a:ext cx="428685" cy="543001"/>
          </a:xfrm>
          <a:prstGeom prst="rect">
            <a:avLst/>
          </a:prstGeom>
        </p:spPr>
      </p:pic>
      <p:graphicFrame>
        <p:nvGraphicFramePr>
          <p:cNvPr id="8" name="Tableau 7">
            <a:extLst>
              <a:ext uri="{FF2B5EF4-FFF2-40B4-BE49-F238E27FC236}">
                <a16:creationId xmlns:a16="http://schemas.microsoft.com/office/drawing/2014/main" id="{B5CFDFE9-1C07-2DD5-F4BE-D73CCF8EF0EE}"/>
              </a:ext>
            </a:extLst>
          </p:cNvPr>
          <p:cNvGraphicFramePr>
            <a:graphicFrameLocks noGrp="1"/>
          </p:cNvGraphicFramePr>
          <p:nvPr>
            <p:extLst>
              <p:ext uri="{D42A27DB-BD31-4B8C-83A1-F6EECF244321}">
                <p14:modId xmlns:p14="http://schemas.microsoft.com/office/powerpoint/2010/main" val="2582211286"/>
              </p:ext>
            </p:extLst>
          </p:nvPr>
        </p:nvGraphicFramePr>
        <p:xfrm>
          <a:off x="4621014" y="3451562"/>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9" name="Tableau 8">
            <a:extLst>
              <a:ext uri="{FF2B5EF4-FFF2-40B4-BE49-F238E27FC236}">
                <a16:creationId xmlns:a16="http://schemas.microsoft.com/office/drawing/2014/main" id="{FE9D95C6-FFEF-BE58-999E-9DFD4227B429}"/>
              </a:ext>
            </a:extLst>
          </p:cNvPr>
          <p:cNvGraphicFramePr>
            <a:graphicFrameLocks noGrp="1"/>
          </p:cNvGraphicFramePr>
          <p:nvPr>
            <p:extLst>
              <p:ext uri="{D42A27DB-BD31-4B8C-83A1-F6EECF244321}">
                <p14:modId xmlns:p14="http://schemas.microsoft.com/office/powerpoint/2010/main" val="263414274"/>
              </p:ext>
            </p:extLst>
          </p:nvPr>
        </p:nvGraphicFramePr>
        <p:xfrm>
          <a:off x="5592989" y="3455121"/>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cxnSp>
        <p:nvCxnSpPr>
          <p:cNvPr id="10" name="Connecteur droit 9">
            <a:extLst>
              <a:ext uri="{FF2B5EF4-FFF2-40B4-BE49-F238E27FC236}">
                <a16:creationId xmlns:a16="http://schemas.microsoft.com/office/drawing/2014/main" id="{C05D8FCB-B8CA-26B8-C750-BC4402A23009}"/>
              </a:ext>
            </a:extLst>
          </p:cNvPr>
          <p:cNvCxnSpPr>
            <a:cxnSpLocks/>
          </p:cNvCxnSpPr>
          <p:nvPr/>
        </p:nvCxnSpPr>
        <p:spPr>
          <a:xfrm>
            <a:off x="4579398" y="2851668"/>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11" name="Image 10">
            <a:extLst>
              <a:ext uri="{FF2B5EF4-FFF2-40B4-BE49-F238E27FC236}">
                <a16:creationId xmlns:a16="http://schemas.microsoft.com/office/drawing/2014/main" id="{06882238-39CE-211C-CA2B-186111797F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4818" y="2865317"/>
            <a:ext cx="329464" cy="426806"/>
          </a:xfrm>
          <a:prstGeom prst="rect">
            <a:avLst/>
          </a:prstGeom>
        </p:spPr>
      </p:pic>
      <p:graphicFrame>
        <p:nvGraphicFramePr>
          <p:cNvPr id="13" name="Tableau 12">
            <a:extLst>
              <a:ext uri="{FF2B5EF4-FFF2-40B4-BE49-F238E27FC236}">
                <a16:creationId xmlns:a16="http://schemas.microsoft.com/office/drawing/2014/main" id="{D55E32FE-2E4D-F474-5FFA-978E26D3AA3E}"/>
              </a:ext>
            </a:extLst>
          </p:cNvPr>
          <p:cNvGraphicFramePr>
            <a:graphicFrameLocks noGrp="1"/>
          </p:cNvGraphicFramePr>
          <p:nvPr>
            <p:extLst>
              <p:ext uri="{D42A27DB-BD31-4B8C-83A1-F6EECF244321}">
                <p14:modId xmlns:p14="http://schemas.microsoft.com/office/powerpoint/2010/main" val="3182351036"/>
              </p:ext>
            </p:extLst>
          </p:nvPr>
        </p:nvGraphicFramePr>
        <p:xfrm>
          <a:off x="6538253" y="3460459"/>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pic>
        <p:nvPicPr>
          <p:cNvPr id="19" name="Image 18">
            <a:extLst>
              <a:ext uri="{FF2B5EF4-FFF2-40B4-BE49-F238E27FC236}">
                <a16:creationId xmlns:a16="http://schemas.microsoft.com/office/drawing/2014/main" id="{483E08A6-57AA-805F-2521-A8A9F79EFC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36906" y="2836268"/>
            <a:ext cx="382819" cy="484904"/>
          </a:xfrm>
          <a:prstGeom prst="rect">
            <a:avLst/>
          </a:prstGeom>
        </p:spPr>
      </p:pic>
      <p:graphicFrame>
        <p:nvGraphicFramePr>
          <p:cNvPr id="20" name="Tableau 19">
            <a:extLst>
              <a:ext uri="{FF2B5EF4-FFF2-40B4-BE49-F238E27FC236}">
                <a16:creationId xmlns:a16="http://schemas.microsoft.com/office/drawing/2014/main" id="{F8AD64AD-28C4-CE5A-9F0D-56992264FEDA}"/>
              </a:ext>
            </a:extLst>
          </p:cNvPr>
          <p:cNvGraphicFramePr>
            <a:graphicFrameLocks noGrp="1"/>
          </p:cNvGraphicFramePr>
          <p:nvPr>
            <p:extLst>
              <p:ext uri="{D42A27DB-BD31-4B8C-83A1-F6EECF244321}">
                <p14:modId xmlns:p14="http://schemas.microsoft.com/office/powerpoint/2010/main" val="188822418"/>
              </p:ext>
            </p:extLst>
          </p:nvPr>
        </p:nvGraphicFramePr>
        <p:xfrm>
          <a:off x="7585923" y="3471910"/>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pic>
        <p:nvPicPr>
          <p:cNvPr id="21" name="Image 20">
            <a:extLst>
              <a:ext uri="{FF2B5EF4-FFF2-40B4-BE49-F238E27FC236}">
                <a16:creationId xmlns:a16="http://schemas.microsoft.com/office/drawing/2014/main" id="{00000000-0008-0000-0000-00007900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4024" y="2843651"/>
            <a:ext cx="484904" cy="484904"/>
          </a:xfrm>
          <a:prstGeom prst="rect">
            <a:avLst/>
          </a:prstGeom>
        </p:spPr>
      </p:pic>
      <p:graphicFrame>
        <p:nvGraphicFramePr>
          <p:cNvPr id="22" name="Tableau 21">
            <a:extLst>
              <a:ext uri="{FF2B5EF4-FFF2-40B4-BE49-F238E27FC236}">
                <a16:creationId xmlns:a16="http://schemas.microsoft.com/office/drawing/2014/main" id="{9B472491-72D1-F2C5-D385-38B1E96DE230}"/>
              </a:ext>
            </a:extLst>
          </p:cNvPr>
          <p:cNvGraphicFramePr>
            <a:graphicFrameLocks noGrp="1"/>
          </p:cNvGraphicFramePr>
          <p:nvPr>
            <p:extLst>
              <p:ext uri="{D42A27DB-BD31-4B8C-83A1-F6EECF244321}">
                <p14:modId xmlns:p14="http://schemas.microsoft.com/office/powerpoint/2010/main" val="929962857"/>
              </p:ext>
            </p:extLst>
          </p:nvPr>
        </p:nvGraphicFramePr>
        <p:xfrm>
          <a:off x="8629999" y="3460459"/>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3" name="Tableau 22">
            <a:extLst>
              <a:ext uri="{FF2B5EF4-FFF2-40B4-BE49-F238E27FC236}">
                <a16:creationId xmlns:a16="http://schemas.microsoft.com/office/drawing/2014/main" id="{32F20BB8-0D0F-6B51-B765-83A4F90746C1}"/>
              </a:ext>
            </a:extLst>
          </p:cNvPr>
          <p:cNvGraphicFramePr>
            <a:graphicFrameLocks noGrp="1"/>
          </p:cNvGraphicFramePr>
          <p:nvPr>
            <p:extLst>
              <p:ext uri="{D42A27DB-BD31-4B8C-83A1-F6EECF244321}">
                <p14:modId xmlns:p14="http://schemas.microsoft.com/office/powerpoint/2010/main" val="3285531256"/>
              </p:ext>
            </p:extLst>
          </p:nvPr>
        </p:nvGraphicFramePr>
        <p:xfrm>
          <a:off x="903643" y="4851182"/>
          <a:ext cx="1408044" cy="370840"/>
        </p:xfrm>
        <a:graphic>
          <a:graphicData uri="http://schemas.openxmlformats.org/drawingml/2006/table">
            <a:tbl>
              <a:tblPr firstRow="1" bandRow="1">
                <a:tableStyleId>{5C22544A-7EE6-4342-B048-85BDC9FD1C3A}</a:tableStyleId>
              </a:tblPr>
              <a:tblGrid>
                <a:gridCol w="1408044">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 2:</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graphicFrame>
        <p:nvGraphicFramePr>
          <p:cNvPr id="24" name="Tableau 23">
            <a:extLst>
              <a:ext uri="{FF2B5EF4-FFF2-40B4-BE49-F238E27FC236}">
                <a16:creationId xmlns:a16="http://schemas.microsoft.com/office/drawing/2014/main" id="{1A43A70E-7BE6-A786-649F-12C90804DABF}"/>
              </a:ext>
            </a:extLst>
          </p:cNvPr>
          <p:cNvGraphicFramePr>
            <a:graphicFrameLocks noGrp="1"/>
          </p:cNvGraphicFramePr>
          <p:nvPr>
            <p:extLst>
              <p:ext uri="{D42A27DB-BD31-4B8C-83A1-F6EECF244321}">
                <p14:modId xmlns:p14="http://schemas.microsoft.com/office/powerpoint/2010/main" val="4030513753"/>
              </p:ext>
            </p:extLst>
          </p:nvPr>
        </p:nvGraphicFramePr>
        <p:xfrm>
          <a:off x="2407531" y="4105349"/>
          <a:ext cx="7019936" cy="1656412"/>
        </p:xfrm>
        <a:graphic>
          <a:graphicData uri="http://schemas.openxmlformats.org/drawingml/2006/table">
            <a:tbl>
              <a:tblPr firstRow="1" bandRow="1">
                <a:tableStyleId>{5C22544A-7EE6-4342-B048-85BDC9FD1C3A}</a:tableStyleId>
              </a:tblPr>
              <a:tblGrid>
                <a:gridCol w="1002848">
                  <a:extLst>
                    <a:ext uri="{9D8B030D-6E8A-4147-A177-3AD203B41FA5}">
                      <a16:colId xmlns:a16="http://schemas.microsoft.com/office/drawing/2014/main" val="903202612"/>
                    </a:ext>
                  </a:extLst>
                </a:gridCol>
                <a:gridCol w="1002848">
                  <a:extLst>
                    <a:ext uri="{9D8B030D-6E8A-4147-A177-3AD203B41FA5}">
                      <a16:colId xmlns:a16="http://schemas.microsoft.com/office/drawing/2014/main" val="4217336352"/>
                    </a:ext>
                  </a:extLst>
                </a:gridCol>
                <a:gridCol w="1002848">
                  <a:extLst>
                    <a:ext uri="{9D8B030D-6E8A-4147-A177-3AD203B41FA5}">
                      <a16:colId xmlns:a16="http://schemas.microsoft.com/office/drawing/2014/main" val="103137729"/>
                    </a:ext>
                  </a:extLst>
                </a:gridCol>
                <a:gridCol w="1002848">
                  <a:extLst>
                    <a:ext uri="{9D8B030D-6E8A-4147-A177-3AD203B41FA5}">
                      <a16:colId xmlns:a16="http://schemas.microsoft.com/office/drawing/2014/main" val="76167673"/>
                    </a:ext>
                  </a:extLst>
                </a:gridCol>
                <a:gridCol w="1002848">
                  <a:extLst>
                    <a:ext uri="{9D8B030D-6E8A-4147-A177-3AD203B41FA5}">
                      <a16:colId xmlns:a16="http://schemas.microsoft.com/office/drawing/2014/main" val="4103722504"/>
                    </a:ext>
                  </a:extLst>
                </a:gridCol>
                <a:gridCol w="1002848">
                  <a:extLst>
                    <a:ext uri="{9D8B030D-6E8A-4147-A177-3AD203B41FA5}">
                      <a16:colId xmlns:a16="http://schemas.microsoft.com/office/drawing/2014/main" val="1310345801"/>
                    </a:ext>
                  </a:extLst>
                </a:gridCol>
                <a:gridCol w="1002848">
                  <a:extLst>
                    <a:ext uri="{9D8B030D-6E8A-4147-A177-3AD203B41FA5}">
                      <a16:colId xmlns:a16="http://schemas.microsoft.com/office/drawing/2014/main" val="1952728906"/>
                    </a:ext>
                  </a:extLst>
                </a:gridCol>
              </a:tblGrid>
              <a:tr h="476210">
                <a:tc gridSpan="7">
                  <a:txBody>
                    <a:bodyPr/>
                    <a:lstStyle/>
                    <a:p>
                      <a:pPr algn="ctr">
                        <a:lnSpc>
                          <a:spcPct val="150000"/>
                        </a:lnSpc>
                      </a:pPr>
                      <a:r>
                        <a:rPr lang="fr-FR" sz="1600" dirty="0">
                          <a:solidFill>
                            <a:schemeClr val="tx1"/>
                          </a:solidFill>
                        </a:rPr>
                        <a:t>ATR non tenu  pas pénalisé</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pPr>
                        <a:lnSpc>
                          <a:spcPct val="250000"/>
                        </a:lnSpc>
                      </a:pPr>
                      <a:r>
                        <a:rPr lang="fr-FR" sz="1050" dirty="0"/>
                        <a:t>        non tenu</a:t>
                      </a:r>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r h="590101">
                <a:tc>
                  <a:txBody>
                    <a:bodyPr/>
                    <a:lstStyle/>
                    <a:p>
                      <a:endParaRPr lang="fr-FR" dirty="0"/>
                    </a:p>
                  </a:txBody>
                  <a:tcPr>
                    <a:solidFill>
                      <a:schemeClr val="accent5">
                        <a:lumMod val="20000"/>
                        <a:lumOff val="80000"/>
                      </a:schemeClr>
                    </a:solidFill>
                  </a:tcPr>
                </a:tc>
                <a:tc>
                  <a:txBody>
                    <a:bodyPr/>
                    <a:lstStyle/>
                    <a:p>
                      <a:pPr algn="ctr"/>
                      <a:endParaRPr lang="fr-FR" sz="2000" dirty="0">
                        <a:solidFill>
                          <a:schemeClr val="tx1"/>
                        </a:solidFill>
                      </a:endParaRPr>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830180118"/>
                  </a:ext>
                </a:extLst>
              </a:tr>
            </a:tbl>
          </a:graphicData>
        </a:graphic>
      </p:graphicFrame>
      <p:pic>
        <p:nvPicPr>
          <p:cNvPr id="25" name="Image 24">
            <a:extLst>
              <a:ext uri="{FF2B5EF4-FFF2-40B4-BE49-F238E27FC236}">
                <a16:creationId xmlns:a16="http://schemas.microsoft.com/office/drawing/2014/main" id="{CEFE5EA9-E6A2-BC2A-54A7-7B40F1814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075" y="4596817"/>
            <a:ext cx="371527" cy="543001"/>
          </a:xfrm>
          <a:prstGeom prst="rect">
            <a:avLst/>
          </a:prstGeom>
        </p:spPr>
      </p:pic>
      <p:pic>
        <p:nvPicPr>
          <p:cNvPr id="26" name="Image 25">
            <a:extLst>
              <a:ext uri="{FF2B5EF4-FFF2-40B4-BE49-F238E27FC236}">
                <a16:creationId xmlns:a16="http://schemas.microsoft.com/office/drawing/2014/main" id="{70235234-FA22-2070-0187-662AE5CB1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2763" y="4623139"/>
            <a:ext cx="224432" cy="492023"/>
          </a:xfrm>
          <a:prstGeom prst="rect">
            <a:avLst/>
          </a:prstGeom>
        </p:spPr>
      </p:pic>
      <p:graphicFrame>
        <p:nvGraphicFramePr>
          <p:cNvPr id="27" name="Tableau 26">
            <a:extLst>
              <a:ext uri="{FF2B5EF4-FFF2-40B4-BE49-F238E27FC236}">
                <a16:creationId xmlns:a16="http://schemas.microsoft.com/office/drawing/2014/main" id="{624405B7-D9F7-A3D8-FD46-D2CBD6422A30}"/>
              </a:ext>
            </a:extLst>
          </p:cNvPr>
          <p:cNvGraphicFramePr>
            <a:graphicFrameLocks noGrp="1"/>
          </p:cNvGraphicFramePr>
          <p:nvPr>
            <p:extLst>
              <p:ext uri="{D42A27DB-BD31-4B8C-83A1-F6EECF244321}">
                <p14:modId xmlns:p14="http://schemas.microsoft.com/office/powerpoint/2010/main" val="1922444912"/>
              </p:ext>
            </p:extLst>
          </p:nvPr>
        </p:nvGraphicFramePr>
        <p:xfrm>
          <a:off x="8629999" y="5222022"/>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28" name="Tableau 27">
            <a:extLst>
              <a:ext uri="{FF2B5EF4-FFF2-40B4-BE49-F238E27FC236}">
                <a16:creationId xmlns:a16="http://schemas.microsoft.com/office/drawing/2014/main" id="{BB64A0A3-D419-6D9D-5FDB-8EBE655B6FC4}"/>
              </a:ext>
            </a:extLst>
          </p:cNvPr>
          <p:cNvGraphicFramePr>
            <a:graphicFrameLocks noGrp="1"/>
          </p:cNvGraphicFramePr>
          <p:nvPr>
            <p:extLst>
              <p:ext uri="{D42A27DB-BD31-4B8C-83A1-F6EECF244321}">
                <p14:modId xmlns:p14="http://schemas.microsoft.com/office/powerpoint/2010/main" val="2894304832"/>
              </p:ext>
            </p:extLst>
          </p:nvPr>
        </p:nvGraphicFramePr>
        <p:xfrm>
          <a:off x="2633461" y="5262038"/>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9" name="Tableau 28">
            <a:extLst>
              <a:ext uri="{FF2B5EF4-FFF2-40B4-BE49-F238E27FC236}">
                <a16:creationId xmlns:a16="http://schemas.microsoft.com/office/drawing/2014/main" id="{4B2DA963-6E28-44E7-7023-B7075DC4D272}"/>
              </a:ext>
            </a:extLst>
          </p:cNvPr>
          <p:cNvGraphicFramePr>
            <a:graphicFrameLocks noGrp="1"/>
          </p:cNvGraphicFramePr>
          <p:nvPr>
            <p:extLst>
              <p:ext uri="{D42A27DB-BD31-4B8C-83A1-F6EECF244321}">
                <p14:modId xmlns:p14="http://schemas.microsoft.com/office/powerpoint/2010/main" val="3472027434"/>
              </p:ext>
            </p:extLst>
          </p:nvPr>
        </p:nvGraphicFramePr>
        <p:xfrm>
          <a:off x="3325205" y="5203785"/>
          <a:ext cx="1024480" cy="518160"/>
        </p:xfrm>
        <a:graphic>
          <a:graphicData uri="http://schemas.openxmlformats.org/drawingml/2006/table">
            <a:tbl>
              <a:tblPr firstRow="1" bandRow="1">
                <a:tableStyleId>{5C22544A-7EE6-4342-B048-85BDC9FD1C3A}</a:tableStyleId>
              </a:tblPr>
              <a:tblGrid>
                <a:gridCol w="102448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 </a:t>
                      </a:r>
                      <a:r>
                        <a:rPr lang="fr-FR" sz="800" dirty="0">
                          <a:solidFill>
                            <a:schemeClr val="tx1"/>
                          </a:solidFill>
                        </a:rPr>
                        <a:t>D6 devient AD</a:t>
                      </a:r>
                      <a:endParaRPr lang="fr-FR" sz="2000" dirty="0">
                        <a:solidFill>
                          <a:schemeClr val="tx1"/>
                        </a:solidFill>
                      </a:endParaRPr>
                    </a:p>
                  </a:txBody>
                  <a:tcPr>
                    <a:noFill/>
                  </a:tcPr>
                </a:tc>
                <a:extLst>
                  <a:ext uri="{0D108BD9-81ED-4DB2-BD59-A6C34878D82A}">
                    <a16:rowId xmlns:a16="http://schemas.microsoft.com/office/drawing/2014/main" val="434361808"/>
                  </a:ext>
                </a:extLst>
              </a:tr>
            </a:tbl>
          </a:graphicData>
        </a:graphic>
      </p:graphicFrame>
      <p:pic>
        <p:nvPicPr>
          <p:cNvPr id="30" name="Image 29">
            <a:extLst>
              <a:ext uri="{FF2B5EF4-FFF2-40B4-BE49-F238E27FC236}">
                <a16:creationId xmlns:a16="http://schemas.microsoft.com/office/drawing/2014/main" id="{62BC736C-F22D-487D-B915-5AE621DC04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6711" y="4660784"/>
            <a:ext cx="647790" cy="543001"/>
          </a:xfrm>
          <a:prstGeom prst="rect">
            <a:avLst/>
          </a:prstGeom>
        </p:spPr>
      </p:pic>
      <p:graphicFrame>
        <p:nvGraphicFramePr>
          <p:cNvPr id="31" name="Tableau 30">
            <a:extLst>
              <a:ext uri="{FF2B5EF4-FFF2-40B4-BE49-F238E27FC236}">
                <a16:creationId xmlns:a16="http://schemas.microsoft.com/office/drawing/2014/main" id="{1E7363AC-AD41-7AAD-3D23-DF777C2FF153}"/>
              </a:ext>
            </a:extLst>
          </p:cNvPr>
          <p:cNvGraphicFramePr>
            <a:graphicFrameLocks noGrp="1"/>
          </p:cNvGraphicFramePr>
          <p:nvPr>
            <p:extLst>
              <p:ext uri="{D42A27DB-BD31-4B8C-83A1-F6EECF244321}">
                <p14:modId xmlns:p14="http://schemas.microsoft.com/office/powerpoint/2010/main" val="597057220"/>
              </p:ext>
            </p:extLst>
          </p:nvPr>
        </p:nvGraphicFramePr>
        <p:xfrm>
          <a:off x="4592656" y="5265597"/>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pic>
        <p:nvPicPr>
          <p:cNvPr id="32" name="Image 31">
            <a:extLst>
              <a:ext uri="{FF2B5EF4-FFF2-40B4-BE49-F238E27FC236}">
                <a16:creationId xmlns:a16="http://schemas.microsoft.com/office/drawing/2014/main" id="{CECF4683-7F93-BCB7-34D9-6A29015583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3509" y="4596047"/>
            <a:ext cx="428685" cy="543001"/>
          </a:xfrm>
          <a:prstGeom prst="rect">
            <a:avLst/>
          </a:prstGeom>
        </p:spPr>
      </p:pic>
      <p:graphicFrame>
        <p:nvGraphicFramePr>
          <p:cNvPr id="33" name="Tableau 32">
            <a:extLst>
              <a:ext uri="{FF2B5EF4-FFF2-40B4-BE49-F238E27FC236}">
                <a16:creationId xmlns:a16="http://schemas.microsoft.com/office/drawing/2014/main" id="{0881EDB4-E020-9CEC-5D3E-09C26E9CAA6A}"/>
              </a:ext>
            </a:extLst>
          </p:cNvPr>
          <p:cNvGraphicFramePr>
            <a:graphicFrameLocks noGrp="1"/>
          </p:cNvGraphicFramePr>
          <p:nvPr>
            <p:extLst>
              <p:ext uri="{D42A27DB-BD31-4B8C-83A1-F6EECF244321}">
                <p14:modId xmlns:p14="http://schemas.microsoft.com/office/powerpoint/2010/main" val="1975008007"/>
              </p:ext>
            </p:extLst>
          </p:nvPr>
        </p:nvGraphicFramePr>
        <p:xfrm>
          <a:off x="5600274" y="5252284"/>
          <a:ext cx="591296" cy="396240"/>
        </p:xfrm>
        <a:graphic>
          <a:graphicData uri="http://schemas.openxmlformats.org/drawingml/2006/table">
            <a:tbl>
              <a:tblPr firstRow="1" bandRow="1">
                <a:tableStyleId>{5C22544A-7EE6-4342-B048-85BDC9FD1C3A}</a:tableStyleId>
              </a:tblPr>
              <a:tblGrid>
                <a:gridCol w="591296">
                  <a:extLst>
                    <a:ext uri="{9D8B030D-6E8A-4147-A177-3AD203B41FA5}">
                      <a16:colId xmlns:a16="http://schemas.microsoft.com/office/drawing/2014/main" val="2814726910"/>
                    </a:ext>
                  </a:extLst>
                </a:gridCol>
              </a:tblGrid>
              <a:tr h="222336">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pic>
        <p:nvPicPr>
          <p:cNvPr id="34" name="Image 33">
            <a:extLst>
              <a:ext uri="{FF2B5EF4-FFF2-40B4-BE49-F238E27FC236}">
                <a16:creationId xmlns:a16="http://schemas.microsoft.com/office/drawing/2014/main" id="{754ACC68-64BD-478C-B72D-41516F4FB9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2405" y="4660784"/>
            <a:ext cx="329464" cy="426806"/>
          </a:xfrm>
          <a:prstGeom prst="rect">
            <a:avLst/>
          </a:prstGeom>
        </p:spPr>
      </p:pic>
      <p:graphicFrame>
        <p:nvGraphicFramePr>
          <p:cNvPr id="35" name="Tableau 34">
            <a:extLst>
              <a:ext uri="{FF2B5EF4-FFF2-40B4-BE49-F238E27FC236}">
                <a16:creationId xmlns:a16="http://schemas.microsoft.com/office/drawing/2014/main" id="{F6A330DA-3D63-008E-C0E5-6E86F6E5F5AB}"/>
              </a:ext>
            </a:extLst>
          </p:cNvPr>
          <p:cNvGraphicFramePr>
            <a:graphicFrameLocks noGrp="1"/>
          </p:cNvGraphicFramePr>
          <p:nvPr>
            <p:extLst>
              <p:ext uri="{D42A27DB-BD31-4B8C-83A1-F6EECF244321}">
                <p14:modId xmlns:p14="http://schemas.microsoft.com/office/powerpoint/2010/main" val="1880291373"/>
              </p:ext>
            </p:extLst>
          </p:nvPr>
        </p:nvGraphicFramePr>
        <p:xfrm>
          <a:off x="6538253" y="5239990"/>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pic>
        <p:nvPicPr>
          <p:cNvPr id="36" name="Image 35">
            <a:extLst>
              <a:ext uri="{FF2B5EF4-FFF2-40B4-BE49-F238E27FC236}">
                <a16:creationId xmlns:a16="http://schemas.microsoft.com/office/drawing/2014/main" id="{81F438E5-5103-205D-7D35-012554939A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0666" y="4659010"/>
            <a:ext cx="382819" cy="484904"/>
          </a:xfrm>
          <a:prstGeom prst="rect">
            <a:avLst/>
          </a:prstGeom>
        </p:spPr>
      </p:pic>
      <p:graphicFrame>
        <p:nvGraphicFramePr>
          <p:cNvPr id="37" name="Tableau 36">
            <a:extLst>
              <a:ext uri="{FF2B5EF4-FFF2-40B4-BE49-F238E27FC236}">
                <a16:creationId xmlns:a16="http://schemas.microsoft.com/office/drawing/2014/main" id="{919227A0-47D0-332B-824D-E526EEFB8C1D}"/>
              </a:ext>
            </a:extLst>
          </p:cNvPr>
          <p:cNvGraphicFramePr>
            <a:graphicFrameLocks noGrp="1"/>
          </p:cNvGraphicFramePr>
          <p:nvPr>
            <p:extLst>
              <p:ext uri="{D42A27DB-BD31-4B8C-83A1-F6EECF244321}">
                <p14:modId xmlns:p14="http://schemas.microsoft.com/office/powerpoint/2010/main" val="340003364"/>
              </p:ext>
            </p:extLst>
          </p:nvPr>
        </p:nvGraphicFramePr>
        <p:xfrm>
          <a:off x="7593748" y="5243449"/>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cxnSp>
        <p:nvCxnSpPr>
          <p:cNvPr id="38" name="Connecteur droit 37">
            <a:extLst>
              <a:ext uri="{FF2B5EF4-FFF2-40B4-BE49-F238E27FC236}">
                <a16:creationId xmlns:a16="http://schemas.microsoft.com/office/drawing/2014/main" id="{65BE1804-64D2-6798-9407-B23B3E6DDF88}"/>
              </a:ext>
            </a:extLst>
          </p:cNvPr>
          <p:cNvCxnSpPr>
            <a:cxnSpLocks/>
          </p:cNvCxnSpPr>
          <p:nvPr/>
        </p:nvCxnSpPr>
        <p:spPr>
          <a:xfrm>
            <a:off x="4621014" y="4658209"/>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39" name="Image 38">
            <a:extLst>
              <a:ext uri="{FF2B5EF4-FFF2-40B4-BE49-F238E27FC236}">
                <a16:creationId xmlns:a16="http://schemas.microsoft.com/office/drawing/2014/main" id="{00000000-0008-0000-0000-00007A0000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65308" y="4679101"/>
            <a:ext cx="513620" cy="443581"/>
          </a:xfrm>
          <a:prstGeom prst="rect">
            <a:avLst/>
          </a:prstGeom>
        </p:spPr>
      </p:pic>
      <p:sp>
        <p:nvSpPr>
          <p:cNvPr id="40" name="Ellipse 39">
            <a:extLst>
              <a:ext uri="{FF2B5EF4-FFF2-40B4-BE49-F238E27FC236}">
                <a16:creationId xmlns:a16="http://schemas.microsoft.com/office/drawing/2014/main" id="{E796F513-C53F-C33D-BACD-8A948024AF8E}"/>
              </a:ext>
            </a:extLst>
          </p:cNvPr>
          <p:cNvSpPr/>
          <p:nvPr/>
        </p:nvSpPr>
        <p:spPr>
          <a:xfrm>
            <a:off x="3258060" y="2694008"/>
            <a:ext cx="1263066" cy="125344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921DD46C-DA43-E7D4-691C-AF6906B1F271}"/>
              </a:ext>
            </a:extLst>
          </p:cNvPr>
          <p:cNvSpPr/>
          <p:nvPr/>
        </p:nvSpPr>
        <p:spPr>
          <a:xfrm>
            <a:off x="3275402" y="4517190"/>
            <a:ext cx="1263066" cy="1253447"/>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47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16" presetClass="entr" presetSubtype="21" fill="hold" nodeType="with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6" presetClass="entr" presetSubtype="16" fill="hold" nodeType="withEffect">
                                  <p:stCondLst>
                                    <p:cond delay="100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500"/>
                                        <p:tgtEl>
                                          <p:spTgt spid="3"/>
                                        </p:tgtEl>
                                      </p:cBhvr>
                                    </p:animEffect>
                                  </p:childTnLst>
                                </p:cTn>
                              </p:par>
                              <p:par>
                                <p:cTn id="22" presetID="16" presetClass="entr" presetSubtype="21" fill="hold"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6" presetClass="entr" presetSubtype="16" fill="hold" nodeType="with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500"/>
                                        <p:tgtEl>
                                          <p:spTgt spid="16"/>
                                        </p:tgtEl>
                                      </p:cBhvr>
                                    </p:animEffect>
                                  </p:childTnLst>
                                </p:cTn>
                              </p:par>
                              <p:par>
                                <p:cTn id="28" presetID="6" presetClass="entr" presetSubtype="16" fill="hold" nodeType="with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500"/>
                                        <p:tgtEl>
                                          <p:spTgt spid="17"/>
                                        </p:tgtEl>
                                      </p:cBhvr>
                                    </p:animEffect>
                                  </p:childTnLst>
                                </p:cTn>
                              </p:par>
                              <p:par>
                                <p:cTn id="31" presetID="6" presetClass="entr" presetSubtype="16" fill="hold" nodeType="withEffect">
                                  <p:stCondLst>
                                    <p:cond delay="100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500"/>
                                        <p:tgtEl>
                                          <p:spTgt spid="18"/>
                                        </p:tgtEl>
                                      </p:cBhvr>
                                    </p:animEffect>
                                  </p:childTnLst>
                                </p:cTn>
                              </p:par>
                              <p:par>
                                <p:cTn id="34" presetID="16" presetClass="entr" presetSubtype="2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par>
                                <p:cTn id="40" presetID="22" presetClass="entr" presetSubtype="4" fill="hold" nodeType="withEffect">
                                  <p:stCondLst>
                                    <p:cond delay="100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par>
                                <p:cTn id="43" presetID="6" presetClass="entr" presetSubtype="16" fill="hold" nodeType="withEffect">
                                  <p:stCondLst>
                                    <p:cond delay="100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500"/>
                                        <p:tgtEl>
                                          <p:spTgt spid="11"/>
                                        </p:tgtEl>
                                      </p:cBhvr>
                                    </p:animEffect>
                                  </p:childTnLst>
                                </p:cTn>
                              </p:par>
                              <p:par>
                                <p:cTn id="46" presetID="16" presetClass="entr" presetSubtype="21" fill="hold" nodeType="withEffect">
                                  <p:stCondLst>
                                    <p:cond delay="100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par>
                                <p:cTn id="49" presetID="6" presetClass="entr" presetSubtype="16" fill="hold" nodeType="withEffect">
                                  <p:stCondLst>
                                    <p:cond delay="1000"/>
                                  </p:stCondLst>
                                  <p:childTnLst>
                                    <p:set>
                                      <p:cBhvr>
                                        <p:cTn id="50" dur="1" fill="hold">
                                          <p:stCondLst>
                                            <p:cond delay="0"/>
                                          </p:stCondLst>
                                        </p:cTn>
                                        <p:tgtEl>
                                          <p:spTgt spid="19"/>
                                        </p:tgtEl>
                                        <p:attrNameLst>
                                          <p:attrName>style.visibility</p:attrName>
                                        </p:attrNameLst>
                                      </p:cBhvr>
                                      <p:to>
                                        <p:strVal val="visible"/>
                                      </p:to>
                                    </p:set>
                                    <p:animEffect transition="in" filter="circle(in)">
                                      <p:cBhvr>
                                        <p:cTn id="51" dur="500"/>
                                        <p:tgtEl>
                                          <p:spTgt spid="19"/>
                                        </p:tgtEl>
                                      </p:cBhvr>
                                    </p:animEffect>
                                  </p:childTnLst>
                                </p:cTn>
                              </p:par>
                              <p:par>
                                <p:cTn id="52" presetID="16" presetClass="entr" presetSubtype="21" fill="hold" nodeType="withEffect">
                                  <p:stCondLst>
                                    <p:cond delay="100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par>
                                <p:cTn id="55" presetID="6" presetClass="entr" presetSubtype="16" fill="hold" nodeType="withEffect">
                                  <p:stCondLst>
                                    <p:cond delay="100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500"/>
                                        <p:tgtEl>
                                          <p:spTgt spid="21"/>
                                        </p:tgtEl>
                                      </p:cBhvr>
                                    </p:animEffect>
                                  </p:childTnLst>
                                </p:cTn>
                              </p:par>
                              <p:par>
                                <p:cTn id="58" presetID="16" presetClass="entr" presetSubtype="21" fill="hold" nodeType="withEffect">
                                  <p:stCondLst>
                                    <p:cond delay="100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21" presetClass="entr" presetSubtype="1" fill="hold" grpId="0" nodeType="withEffect">
                                  <p:stCondLst>
                                    <p:cond delay="1000"/>
                                  </p:stCondLst>
                                  <p:childTnLst>
                                    <p:set>
                                      <p:cBhvr>
                                        <p:cTn id="62" dur="1" fill="hold">
                                          <p:stCondLst>
                                            <p:cond delay="0"/>
                                          </p:stCondLst>
                                        </p:cTn>
                                        <p:tgtEl>
                                          <p:spTgt spid="40"/>
                                        </p:tgtEl>
                                        <p:attrNameLst>
                                          <p:attrName>style.visibility</p:attrName>
                                        </p:attrNameLst>
                                      </p:cBhvr>
                                      <p:to>
                                        <p:strVal val="visible"/>
                                      </p:to>
                                    </p:set>
                                    <p:animEffect transition="in" filter="wheel(1)">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par>
                                <p:cTn id="72" presetID="6" presetClass="entr" presetSubtype="16"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circle(in)">
                                      <p:cBhvr>
                                        <p:cTn id="74" dur="500"/>
                                        <p:tgtEl>
                                          <p:spTgt spid="25"/>
                                        </p:tgtEl>
                                      </p:cBhvr>
                                    </p:animEffect>
                                  </p:childTnLst>
                                </p:cTn>
                              </p:par>
                              <p:par>
                                <p:cTn id="75" presetID="16" presetClass="entr" presetSubtype="21"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par>
                                <p:cTn id="78" presetID="6" presetClass="entr" presetSubtype="16"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circle(in)">
                                      <p:cBhvr>
                                        <p:cTn id="80" dur="500"/>
                                        <p:tgtEl>
                                          <p:spTgt spid="26"/>
                                        </p:tgtEl>
                                      </p:cBhvr>
                                    </p:animEffect>
                                  </p:childTnLst>
                                </p:cTn>
                              </p:par>
                              <p:par>
                                <p:cTn id="81" presetID="16" presetClass="entr" presetSubtype="21"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arn(inVertical)">
                                      <p:cBhvr>
                                        <p:cTn id="83" dur="500"/>
                                        <p:tgtEl>
                                          <p:spTgt spid="28"/>
                                        </p:tgtEl>
                                      </p:cBhvr>
                                    </p:animEffect>
                                  </p:childTnLst>
                                </p:cTn>
                              </p:par>
                              <p:par>
                                <p:cTn id="84" presetID="16" presetClass="entr" presetSubtype="21"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barn(inVertical)">
                                      <p:cBhvr>
                                        <p:cTn id="86" dur="500"/>
                                        <p:tgtEl>
                                          <p:spTgt spid="29"/>
                                        </p:tgtEl>
                                      </p:cBhvr>
                                    </p:animEffect>
                                  </p:childTnLst>
                                </p:cTn>
                              </p:par>
                              <p:par>
                                <p:cTn id="87" presetID="6" presetClass="entr" presetSubtype="16"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circle(in)">
                                      <p:cBhvr>
                                        <p:cTn id="89" dur="500"/>
                                        <p:tgtEl>
                                          <p:spTgt spid="30"/>
                                        </p:tgtEl>
                                      </p:cBhvr>
                                    </p:animEffect>
                                  </p:childTnLst>
                                </p:cTn>
                              </p:par>
                              <p:par>
                                <p:cTn id="90" presetID="16" presetClass="entr" presetSubtype="21"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arn(inVertical)">
                                      <p:cBhvr>
                                        <p:cTn id="92" dur="500"/>
                                        <p:tgtEl>
                                          <p:spTgt spid="31"/>
                                        </p:tgtEl>
                                      </p:cBhvr>
                                    </p:animEffect>
                                  </p:childTnLst>
                                </p:cTn>
                              </p:par>
                              <p:par>
                                <p:cTn id="93" presetID="6" presetClass="entr" presetSubtype="16"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circle(in)">
                                      <p:cBhvr>
                                        <p:cTn id="95" dur="500"/>
                                        <p:tgtEl>
                                          <p:spTgt spid="32"/>
                                        </p:tgtEl>
                                      </p:cBhvr>
                                    </p:animEffect>
                                  </p:childTnLst>
                                </p:cTn>
                              </p:par>
                              <p:par>
                                <p:cTn id="96" presetID="16" presetClass="entr" presetSubtype="21"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barn(inVertical)">
                                      <p:cBhvr>
                                        <p:cTn id="98" dur="500"/>
                                        <p:tgtEl>
                                          <p:spTgt spid="33"/>
                                        </p:tgtEl>
                                      </p:cBhvr>
                                    </p:animEffect>
                                  </p:childTnLst>
                                </p:cTn>
                              </p:par>
                              <p:par>
                                <p:cTn id="99" presetID="22" presetClass="entr" presetSubtype="4" fill="hold"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down)">
                                      <p:cBhvr>
                                        <p:cTn id="101" dur="500"/>
                                        <p:tgtEl>
                                          <p:spTgt spid="38"/>
                                        </p:tgtEl>
                                      </p:cBhvr>
                                    </p:animEffect>
                                  </p:childTnLst>
                                </p:cTn>
                              </p:par>
                              <p:par>
                                <p:cTn id="102" presetID="6" presetClass="entr" presetSubtype="16" fill="hold"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circle(in)">
                                      <p:cBhvr>
                                        <p:cTn id="104" dur="500"/>
                                        <p:tgtEl>
                                          <p:spTgt spid="34"/>
                                        </p:tgtEl>
                                      </p:cBhvr>
                                    </p:animEffect>
                                  </p:childTnLst>
                                </p:cTn>
                              </p:par>
                              <p:par>
                                <p:cTn id="105" presetID="16" presetClass="entr" presetSubtype="21"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barn(inVertical)">
                                      <p:cBhvr>
                                        <p:cTn id="107" dur="500"/>
                                        <p:tgtEl>
                                          <p:spTgt spid="35"/>
                                        </p:tgtEl>
                                      </p:cBhvr>
                                    </p:animEffect>
                                  </p:childTnLst>
                                </p:cTn>
                              </p:par>
                              <p:par>
                                <p:cTn id="108" presetID="6" presetClass="entr" presetSubtype="16" fill="hold"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circle(in)">
                                      <p:cBhvr>
                                        <p:cTn id="110" dur="500"/>
                                        <p:tgtEl>
                                          <p:spTgt spid="36"/>
                                        </p:tgtEl>
                                      </p:cBhvr>
                                    </p:animEffect>
                                  </p:childTnLst>
                                </p:cTn>
                              </p:par>
                              <p:par>
                                <p:cTn id="111" presetID="16" presetClass="entr" presetSubtype="21"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barn(inVertical)">
                                      <p:cBhvr>
                                        <p:cTn id="113" dur="500"/>
                                        <p:tgtEl>
                                          <p:spTgt spid="37"/>
                                        </p:tgtEl>
                                      </p:cBhvr>
                                    </p:animEffect>
                                  </p:childTnLst>
                                </p:cTn>
                              </p:par>
                              <p:par>
                                <p:cTn id="114" presetID="6" presetClass="entr" presetSubtype="16"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circle(in)">
                                      <p:cBhvr>
                                        <p:cTn id="116" dur="500"/>
                                        <p:tgtEl>
                                          <p:spTgt spid="39"/>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wheel(1)">
                                      <p:cBhvr>
                                        <p:cTn id="1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Exigences de composition</a:t>
            </a:r>
          </a:p>
        </p:txBody>
      </p:sp>
      <p:pic>
        <p:nvPicPr>
          <p:cNvPr id="6" name="Image 5">
            <a:extLst>
              <a:ext uri="{FF2B5EF4-FFF2-40B4-BE49-F238E27FC236}">
                <a16:creationId xmlns:a16="http://schemas.microsoft.com/office/drawing/2014/main" id="{D0F0A20D-7F18-710A-7071-AD863F3B2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685" y="542916"/>
            <a:ext cx="1321909" cy="692168"/>
          </a:xfrm>
          <a:prstGeom prst="rect">
            <a:avLst/>
          </a:prstGeom>
        </p:spPr>
      </p:pic>
      <p:sp>
        <p:nvSpPr>
          <p:cNvPr id="7" name="Rectangle 6">
            <a:extLst>
              <a:ext uri="{FF2B5EF4-FFF2-40B4-BE49-F238E27FC236}">
                <a16:creationId xmlns:a16="http://schemas.microsoft.com/office/drawing/2014/main" id="{CF2DC3B0-D8C5-BB25-A165-591E64184A6F}"/>
              </a:ext>
            </a:extLst>
          </p:cNvPr>
          <p:cNvSpPr/>
          <p:nvPr/>
        </p:nvSpPr>
        <p:spPr>
          <a:xfrm>
            <a:off x="468313" y="1479252"/>
            <a:ext cx="9791700" cy="3780159"/>
          </a:xfrm>
          <a:prstGeom prst="rect">
            <a:avLst/>
          </a:prstGeom>
        </p:spPr>
        <p:txBody>
          <a:bodyPr wrap="square" lIns="104287" tIns="52144" rIns="104287" bIns="52144">
            <a:spAutoFit/>
          </a:bodyPr>
          <a:lstStyle/>
          <a:p>
            <a:pPr marL="174625" lvl="1" algn="just">
              <a:spcAft>
                <a:spcPct val="20000"/>
              </a:spcAft>
            </a:pPr>
            <a:r>
              <a:rPr lang="fr-FR" sz="2400" dirty="0"/>
              <a:t>1)   Un élément acrobatique avec/sans envol(sortie exclue) ou 1 ATR de la grille des difficultés 6</a:t>
            </a:r>
            <a:r>
              <a:rPr lang="fr-FR" sz="2400" baseline="30000" dirty="0"/>
              <a:t>ème</a:t>
            </a:r>
            <a:r>
              <a:rPr lang="fr-FR" sz="2400" dirty="0"/>
              <a:t> </a:t>
            </a:r>
          </a:p>
          <a:p>
            <a:pPr marL="719138" lvl="1" indent="-544513" algn="just">
              <a:spcAft>
                <a:spcPct val="20000"/>
              </a:spcAft>
              <a:buFont typeface="+mj-ea"/>
              <a:buAutoNum type="circleNumDbPlain"/>
            </a:pPr>
            <a:endParaRPr lang="fr-FR" sz="2400" dirty="0"/>
          </a:p>
          <a:p>
            <a:pPr marL="719138" lvl="1" indent="-544513" algn="just">
              <a:spcAft>
                <a:spcPct val="20000"/>
              </a:spcAft>
              <a:buFont typeface="+mj-ea"/>
              <a:buAutoNum type="circleNumDbPlain"/>
            </a:pPr>
            <a:endParaRPr lang="fr-FR" sz="2400" dirty="0"/>
          </a:p>
          <a:p>
            <a:pPr marL="719138" lvl="1" indent="-544513" algn="just">
              <a:spcAft>
                <a:spcPct val="20000"/>
              </a:spcAft>
              <a:buFont typeface="+mj-ea"/>
              <a:buAutoNum type="circleNumDbPlain"/>
            </a:pPr>
            <a:endParaRPr lang="fr-FR" sz="2400" dirty="0"/>
          </a:p>
          <a:p>
            <a:pPr marL="174625" lvl="1" algn="just">
              <a:spcAft>
                <a:spcPct val="20000"/>
              </a:spcAft>
            </a:pPr>
            <a:r>
              <a:rPr lang="fr-FR" sz="2400" dirty="0"/>
              <a:t>2)  Une série gymnique de 2 sauts différents (« Autre difficulté » ou difficulté 6</a:t>
            </a:r>
            <a:r>
              <a:rPr lang="fr-FR" sz="2400" baseline="30000" dirty="0"/>
              <a:t>ème</a:t>
            </a:r>
            <a:r>
              <a:rPr lang="fr-FR" sz="2400" dirty="0"/>
              <a:t>)</a:t>
            </a:r>
          </a:p>
          <a:p>
            <a:pPr marL="174625" lvl="1" algn="just">
              <a:spcAft>
                <a:spcPct val="20000"/>
              </a:spcAft>
            </a:pPr>
            <a:endParaRPr lang="fr-FR" sz="2400" dirty="0"/>
          </a:p>
          <a:p>
            <a:pPr marL="914325" lvl="1" algn="just">
              <a:spcAft>
                <a:spcPct val="20000"/>
              </a:spcAft>
            </a:pPr>
            <a:endParaRPr lang="fr-FR" sz="1800" i="1" dirty="0"/>
          </a:p>
        </p:txBody>
      </p:sp>
      <p:graphicFrame>
        <p:nvGraphicFramePr>
          <p:cNvPr id="3" name="Tableau 2">
            <a:extLst>
              <a:ext uri="{FF2B5EF4-FFF2-40B4-BE49-F238E27FC236}">
                <a16:creationId xmlns:a16="http://schemas.microsoft.com/office/drawing/2014/main" id="{6FE535EF-09B2-9237-FA94-EBC045335783}"/>
              </a:ext>
            </a:extLst>
          </p:cNvPr>
          <p:cNvGraphicFramePr>
            <a:graphicFrameLocks noGrp="1"/>
          </p:cNvGraphicFramePr>
          <p:nvPr>
            <p:extLst>
              <p:ext uri="{D42A27DB-BD31-4B8C-83A1-F6EECF244321}">
                <p14:modId xmlns:p14="http://schemas.microsoft.com/office/powerpoint/2010/main" val="1957197196"/>
              </p:ext>
            </p:extLst>
          </p:nvPr>
        </p:nvGraphicFramePr>
        <p:xfrm>
          <a:off x="2230024" y="2359726"/>
          <a:ext cx="7578318" cy="1066311"/>
        </p:xfrm>
        <a:graphic>
          <a:graphicData uri="http://schemas.openxmlformats.org/drawingml/2006/table">
            <a:tbl>
              <a:tblPr firstRow="1" bandRow="1">
                <a:tableStyleId>{5C22544A-7EE6-4342-B048-85BDC9FD1C3A}</a:tableStyleId>
              </a:tblPr>
              <a:tblGrid>
                <a:gridCol w="1263053">
                  <a:extLst>
                    <a:ext uri="{9D8B030D-6E8A-4147-A177-3AD203B41FA5}">
                      <a16:colId xmlns:a16="http://schemas.microsoft.com/office/drawing/2014/main" val="903202612"/>
                    </a:ext>
                  </a:extLst>
                </a:gridCol>
                <a:gridCol w="1263053">
                  <a:extLst>
                    <a:ext uri="{9D8B030D-6E8A-4147-A177-3AD203B41FA5}">
                      <a16:colId xmlns:a16="http://schemas.microsoft.com/office/drawing/2014/main" val="4217336352"/>
                    </a:ext>
                  </a:extLst>
                </a:gridCol>
                <a:gridCol w="1263053">
                  <a:extLst>
                    <a:ext uri="{9D8B030D-6E8A-4147-A177-3AD203B41FA5}">
                      <a16:colId xmlns:a16="http://schemas.microsoft.com/office/drawing/2014/main" val="103137729"/>
                    </a:ext>
                  </a:extLst>
                </a:gridCol>
                <a:gridCol w="1263053">
                  <a:extLst>
                    <a:ext uri="{9D8B030D-6E8A-4147-A177-3AD203B41FA5}">
                      <a16:colId xmlns:a16="http://schemas.microsoft.com/office/drawing/2014/main" val="1638554697"/>
                    </a:ext>
                  </a:extLst>
                </a:gridCol>
                <a:gridCol w="1263053">
                  <a:extLst>
                    <a:ext uri="{9D8B030D-6E8A-4147-A177-3AD203B41FA5}">
                      <a16:colId xmlns:a16="http://schemas.microsoft.com/office/drawing/2014/main" val="1983696440"/>
                    </a:ext>
                  </a:extLst>
                </a:gridCol>
                <a:gridCol w="1263053">
                  <a:extLst>
                    <a:ext uri="{9D8B030D-6E8A-4147-A177-3AD203B41FA5}">
                      <a16:colId xmlns:a16="http://schemas.microsoft.com/office/drawing/2014/main" val="1205958629"/>
                    </a:ext>
                  </a:extLst>
                </a:gridCol>
              </a:tblGrid>
              <a:tr h="476210">
                <a:tc gridSpan="2">
                  <a:txBody>
                    <a:bodyPr/>
                    <a:lstStyle/>
                    <a:p>
                      <a:pPr algn="ctr">
                        <a:lnSpc>
                          <a:spcPct val="150000"/>
                        </a:lnSpc>
                      </a:pPr>
                      <a:r>
                        <a:rPr lang="fr-FR" sz="1600" dirty="0">
                          <a:solidFill>
                            <a:schemeClr val="tx1"/>
                          </a:solidFill>
                        </a:rPr>
                        <a:t>Acro. Sans envol</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800" dirty="0">
                          <a:solidFill>
                            <a:schemeClr val="tx1"/>
                          </a:solidFill>
                        </a:rPr>
                        <a:t>Acro. Avec envol</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algn="ctr">
                        <a:lnSpc>
                          <a:spcPct val="150000"/>
                        </a:lnSpc>
                      </a:pPr>
                      <a:r>
                        <a:rPr lang="fr-FR" sz="1600" dirty="0">
                          <a:solidFill>
                            <a:schemeClr val="tx1"/>
                          </a:solidFill>
                        </a:rPr>
                        <a:t>ATR</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pic>
        <p:nvPicPr>
          <p:cNvPr id="4" name="Image 3">
            <a:extLst>
              <a:ext uri="{FF2B5EF4-FFF2-40B4-BE49-F238E27FC236}">
                <a16:creationId xmlns:a16="http://schemas.microsoft.com/office/drawing/2014/main" id="{4FAFAA43-9350-D938-81AE-27C2C4E89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431" y="2892881"/>
            <a:ext cx="329463" cy="411829"/>
          </a:xfrm>
          <a:prstGeom prst="rect">
            <a:avLst/>
          </a:prstGeom>
        </p:spPr>
      </p:pic>
      <p:pic>
        <p:nvPicPr>
          <p:cNvPr id="5" name="Image 4">
            <a:extLst>
              <a:ext uri="{FF2B5EF4-FFF2-40B4-BE49-F238E27FC236}">
                <a16:creationId xmlns:a16="http://schemas.microsoft.com/office/drawing/2014/main" id="{00000000-0008-0000-0000-000097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2250" y="2815537"/>
            <a:ext cx="740603" cy="469049"/>
          </a:xfrm>
          <a:prstGeom prst="rect">
            <a:avLst/>
          </a:prstGeom>
        </p:spPr>
      </p:pic>
      <p:graphicFrame>
        <p:nvGraphicFramePr>
          <p:cNvPr id="8" name="Tableau 6">
            <a:extLst>
              <a:ext uri="{FF2B5EF4-FFF2-40B4-BE49-F238E27FC236}">
                <a16:creationId xmlns:a16="http://schemas.microsoft.com/office/drawing/2014/main" id="{04A27216-612E-4B63-A484-5A696102B415}"/>
              </a:ext>
            </a:extLst>
          </p:cNvPr>
          <p:cNvGraphicFramePr>
            <a:graphicFrameLocks noGrp="1"/>
          </p:cNvGraphicFramePr>
          <p:nvPr>
            <p:extLst>
              <p:ext uri="{D42A27DB-BD31-4B8C-83A1-F6EECF244321}">
                <p14:modId xmlns:p14="http://schemas.microsoft.com/office/powerpoint/2010/main" val="2480674535"/>
              </p:ext>
            </p:extLst>
          </p:nvPr>
        </p:nvGraphicFramePr>
        <p:xfrm>
          <a:off x="791386" y="2769355"/>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pic>
        <p:nvPicPr>
          <p:cNvPr id="9" name="Image 8">
            <a:extLst>
              <a:ext uri="{FF2B5EF4-FFF2-40B4-BE49-F238E27FC236}">
                <a16:creationId xmlns:a16="http://schemas.microsoft.com/office/drawing/2014/main" id="{00000000-0008-0000-0000-00006C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5209" y="2887389"/>
            <a:ext cx="329464" cy="417321"/>
          </a:xfrm>
          <a:prstGeom prst="rect">
            <a:avLst/>
          </a:prstGeom>
        </p:spPr>
      </p:pic>
      <p:pic>
        <p:nvPicPr>
          <p:cNvPr id="10" name="Image 9">
            <a:extLst>
              <a:ext uri="{FF2B5EF4-FFF2-40B4-BE49-F238E27FC236}">
                <a16:creationId xmlns:a16="http://schemas.microsoft.com/office/drawing/2014/main" id="{00000000-0008-0000-0000-00006B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6680" y="2857780"/>
            <a:ext cx="329464" cy="426806"/>
          </a:xfrm>
          <a:prstGeom prst="rect">
            <a:avLst/>
          </a:prstGeom>
        </p:spPr>
      </p:pic>
      <p:pic>
        <p:nvPicPr>
          <p:cNvPr id="11" name="Image 10">
            <a:extLst>
              <a:ext uri="{FF2B5EF4-FFF2-40B4-BE49-F238E27FC236}">
                <a16:creationId xmlns:a16="http://schemas.microsoft.com/office/drawing/2014/main" id="{00000000-0008-0000-0000-00000A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2454" y="2887389"/>
            <a:ext cx="584806" cy="406512"/>
          </a:xfrm>
          <a:prstGeom prst="rect">
            <a:avLst/>
          </a:prstGeom>
        </p:spPr>
      </p:pic>
      <p:pic>
        <p:nvPicPr>
          <p:cNvPr id="12" name="Image 11">
            <a:extLst>
              <a:ext uri="{FF2B5EF4-FFF2-40B4-BE49-F238E27FC236}">
                <a16:creationId xmlns:a16="http://schemas.microsoft.com/office/drawing/2014/main" id="{00000000-0008-0000-0000-000057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7776" y="2857780"/>
            <a:ext cx="114316" cy="543001"/>
          </a:xfrm>
          <a:prstGeom prst="rect">
            <a:avLst/>
          </a:prstGeom>
        </p:spPr>
      </p:pic>
      <p:graphicFrame>
        <p:nvGraphicFramePr>
          <p:cNvPr id="13" name="Tableau 6">
            <a:extLst>
              <a:ext uri="{FF2B5EF4-FFF2-40B4-BE49-F238E27FC236}">
                <a16:creationId xmlns:a16="http://schemas.microsoft.com/office/drawing/2014/main" id="{03BEEED6-993C-ADE6-EE4E-79911EDB4324}"/>
              </a:ext>
            </a:extLst>
          </p:cNvPr>
          <p:cNvGraphicFramePr>
            <a:graphicFrameLocks noGrp="1"/>
          </p:cNvGraphicFramePr>
          <p:nvPr>
            <p:extLst>
              <p:ext uri="{D42A27DB-BD31-4B8C-83A1-F6EECF244321}">
                <p14:modId xmlns:p14="http://schemas.microsoft.com/office/powerpoint/2010/main" val="88420577"/>
              </p:ext>
            </p:extLst>
          </p:nvPr>
        </p:nvGraphicFramePr>
        <p:xfrm>
          <a:off x="779401" y="4678633"/>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graphicFrame>
        <p:nvGraphicFramePr>
          <p:cNvPr id="14" name="Tableau 13">
            <a:extLst>
              <a:ext uri="{FF2B5EF4-FFF2-40B4-BE49-F238E27FC236}">
                <a16:creationId xmlns:a16="http://schemas.microsoft.com/office/drawing/2014/main" id="{BEA1317E-1834-8532-6A64-4F0D8643BE38}"/>
              </a:ext>
            </a:extLst>
          </p:cNvPr>
          <p:cNvGraphicFramePr>
            <a:graphicFrameLocks noGrp="1"/>
          </p:cNvGraphicFramePr>
          <p:nvPr>
            <p:extLst>
              <p:ext uri="{D42A27DB-BD31-4B8C-83A1-F6EECF244321}">
                <p14:modId xmlns:p14="http://schemas.microsoft.com/office/powerpoint/2010/main" val="4176281446"/>
              </p:ext>
            </p:extLst>
          </p:nvPr>
        </p:nvGraphicFramePr>
        <p:xfrm>
          <a:off x="2248862" y="4453936"/>
          <a:ext cx="7573232" cy="1066311"/>
        </p:xfrm>
        <a:graphic>
          <a:graphicData uri="http://schemas.openxmlformats.org/drawingml/2006/table">
            <a:tbl>
              <a:tblPr firstRow="1" bandRow="1">
                <a:tableStyleId>{5C22544A-7EE6-4342-B048-85BDC9FD1C3A}</a:tableStyleId>
              </a:tblPr>
              <a:tblGrid>
                <a:gridCol w="2526106">
                  <a:extLst>
                    <a:ext uri="{9D8B030D-6E8A-4147-A177-3AD203B41FA5}">
                      <a16:colId xmlns:a16="http://schemas.microsoft.com/office/drawing/2014/main" val="903202612"/>
                    </a:ext>
                  </a:extLst>
                </a:gridCol>
                <a:gridCol w="2526106">
                  <a:extLst>
                    <a:ext uri="{9D8B030D-6E8A-4147-A177-3AD203B41FA5}">
                      <a16:colId xmlns:a16="http://schemas.microsoft.com/office/drawing/2014/main" val="103137729"/>
                    </a:ext>
                  </a:extLst>
                </a:gridCol>
                <a:gridCol w="2521020">
                  <a:extLst>
                    <a:ext uri="{9D8B030D-6E8A-4147-A177-3AD203B41FA5}">
                      <a16:colId xmlns:a16="http://schemas.microsoft.com/office/drawing/2014/main" val="1983696440"/>
                    </a:ext>
                  </a:extLst>
                </a:gridCol>
              </a:tblGrid>
              <a:tr h="476210">
                <a:tc>
                  <a:txBody>
                    <a:bodyPr/>
                    <a:lstStyle/>
                    <a:p>
                      <a:pPr algn="ctr">
                        <a:lnSpc>
                          <a:spcPct val="150000"/>
                        </a:lnSpc>
                      </a:pPr>
                      <a:r>
                        <a:rPr lang="fr-FR" sz="1600" dirty="0">
                          <a:solidFill>
                            <a:schemeClr val="tx1"/>
                          </a:solidFill>
                        </a:rPr>
                        <a:t>Autres difficultés</a:t>
                      </a:r>
                    </a:p>
                  </a:txBody>
                  <a:tcPr>
                    <a:solidFill>
                      <a:schemeClr val="accent5">
                        <a:lumMod val="20000"/>
                        <a:lumOff val="80000"/>
                      </a:schemeClr>
                    </a:solidFill>
                  </a:tcPr>
                </a:tc>
                <a:tc>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800" dirty="0">
                          <a:solidFill>
                            <a:schemeClr val="tx1"/>
                          </a:solidFill>
                        </a:rPr>
                        <a:t>Difficultés 6ème</a:t>
                      </a:r>
                    </a:p>
                  </a:txBody>
                  <a:tcPr>
                    <a:solidFill>
                      <a:schemeClr val="accent5">
                        <a:lumMod val="20000"/>
                        <a:lumOff val="80000"/>
                      </a:schemeClr>
                    </a:solidFill>
                  </a:tcPr>
                </a:tc>
                <a:tc>
                  <a:txBody>
                    <a:bodyPr/>
                    <a:lstStyle/>
                    <a:p>
                      <a:pPr algn="ctr">
                        <a:lnSpc>
                          <a:spcPct val="150000"/>
                        </a:lnSpc>
                      </a:pPr>
                      <a:r>
                        <a:rPr lang="fr-FR" sz="1600" dirty="0">
                          <a:solidFill>
                            <a:schemeClr val="tx1"/>
                          </a:solidFill>
                        </a:rPr>
                        <a:t>AD + D6</a:t>
                      </a: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pic>
        <p:nvPicPr>
          <p:cNvPr id="15" name="Image 14">
            <a:extLst>
              <a:ext uri="{FF2B5EF4-FFF2-40B4-BE49-F238E27FC236}">
                <a16:creationId xmlns:a16="http://schemas.microsoft.com/office/drawing/2014/main" id="{00000000-0008-0000-0000-000014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1267" y="4958859"/>
            <a:ext cx="647790" cy="543001"/>
          </a:xfrm>
          <a:prstGeom prst="rect">
            <a:avLst/>
          </a:prstGeom>
        </p:spPr>
      </p:pic>
      <p:pic>
        <p:nvPicPr>
          <p:cNvPr id="16" name="Image 15">
            <a:extLst>
              <a:ext uri="{FF2B5EF4-FFF2-40B4-BE49-F238E27FC236}">
                <a16:creationId xmlns:a16="http://schemas.microsoft.com/office/drawing/2014/main" id="{00000000-0008-0000-0000-00001800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1462" y="4958858"/>
            <a:ext cx="724001" cy="543001"/>
          </a:xfrm>
          <a:prstGeom prst="rect">
            <a:avLst/>
          </a:prstGeom>
        </p:spPr>
      </p:pic>
      <p:pic>
        <p:nvPicPr>
          <p:cNvPr id="17" name="Image 16">
            <a:extLst>
              <a:ext uri="{FF2B5EF4-FFF2-40B4-BE49-F238E27FC236}">
                <a16:creationId xmlns:a16="http://schemas.microsoft.com/office/drawing/2014/main" id="{676EFF7D-B68E-EA10-313B-0D69F5F958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2454" y="4958857"/>
            <a:ext cx="724001" cy="543001"/>
          </a:xfrm>
          <a:prstGeom prst="rect">
            <a:avLst/>
          </a:prstGeom>
        </p:spPr>
      </p:pic>
      <p:pic>
        <p:nvPicPr>
          <p:cNvPr id="18" name="Image 17">
            <a:extLst>
              <a:ext uri="{FF2B5EF4-FFF2-40B4-BE49-F238E27FC236}">
                <a16:creationId xmlns:a16="http://schemas.microsoft.com/office/drawing/2014/main" id="{00000000-0008-0000-0000-0000080100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15209" y="4939418"/>
            <a:ext cx="428685" cy="543001"/>
          </a:xfrm>
          <a:prstGeom prst="rect">
            <a:avLst/>
          </a:prstGeom>
        </p:spPr>
      </p:pic>
      <p:pic>
        <p:nvPicPr>
          <p:cNvPr id="19" name="Image 18">
            <a:extLst>
              <a:ext uri="{FF2B5EF4-FFF2-40B4-BE49-F238E27FC236}">
                <a16:creationId xmlns:a16="http://schemas.microsoft.com/office/drawing/2014/main" id="{00000000-0008-0000-0000-0000C00000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15218" y="5006824"/>
            <a:ext cx="478585" cy="505173"/>
          </a:xfrm>
          <a:prstGeom prst="rect">
            <a:avLst/>
          </a:prstGeom>
        </p:spPr>
      </p:pic>
      <p:pic>
        <p:nvPicPr>
          <p:cNvPr id="20" name="Image 19">
            <a:extLst>
              <a:ext uri="{FF2B5EF4-FFF2-40B4-BE49-F238E27FC236}">
                <a16:creationId xmlns:a16="http://schemas.microsoft.com/office/drawing/2014/main" id="{00000000-0008-0000-0000-00001900000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46354" y="4939418"/>
            <a:ext cx="724768" cy="543576"/>
          </a:xfrm>
          <a:prstGeom prst="rect">
            <a:avLst/>
          </a:prstGeom>
        </p:spPr>
      </p:pic>
      <p:cxnSp>
        <p:nvCxnSpPr>
          <p:cNvPr id="22" name="Connecteur droit 21">
            <a:extLst>
              <a:ext uri="{FF2B5EF4-FFF2-40B4-BE49-F238E27FC236}">
                <a16:creationId xmlns:a16="http://schemas.microsoft.com/office/drawing/2014/main" id="{8725874B-CFD7-D1A7-2F77-F4359DDC14C8}"/>
              </a:ext>
            </a:extLst>
          </p:cNvPr>
          <p:cNvCxnSpPr>
            <a:cxnSpLocks/>
          </p:cNvCxnSpPr>
          <p:nvPr/>
        </p:nvCxnSpPr>
        <p:spPr>
          <a:xfrm>
            <a:off x="2667965" y="5006824"/>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4" name="Connecteur droit 23">
            <a:extLst>
              <a:ext uri="{FF2B5EF4-FFF2-40B4-BE49-F238E27FC236}">
                <a16:creationId xmlns:a16="http://schemas.microsoft.com/office/drawing/2014/main" id="{6239391D-33E3-166E-D951-CE7545802056}"/>
              </a:ext>
            </a:extLst>
          </p:cNvPr>
          <p:cNvCxnSpPr>
            <a:cxnSpLocks/>
          </p:cNvCxnSpPr>
          <p:nvPr/>
        </p:nvCxnSpPr>
        <p:spPr>
          <a:xfrm>
            <a:off x="5211007" y="5028925"/>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id="{29A31538-A9EF-EE13-714B-8A5FBF930F0D}"/>
              </a:ext>
            </a:extLst>
          </p:cNvPr>
          <p:cNvCxnSpPr>
            <a:cxnSpLocks/>
          </p:cNvCxnSpPr>
          <p:nvPr/>
        </p:nvCxnSpPr>
        <p:spPr>
          <a:xfrm>
            <a:off x="7854857" y="5006824"/>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47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4"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6" presetClass="entr" presetSubtype="16" fill="hold" nodeType="with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500"/>
                                        <p:tgtEl>
                                          <p:spTgt spid="4"/>
                                        </p:tgtEl>
                                      </p:cBhvr>
                                    </p:animEffect>
                                  </p:childTnLst>
                                </p:cTn>
                              </p:par>
                              <p:par>
                                <p:cTn id="19" presetID="6" presetClass="entr" presetSubtype="16"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par>
                                <p:cTn id="22" presetID="6" presetClass="entr" presetSubtype="16" fill="hold" nodeType="withEffect">
                                  <p:stCondLst>
                                    <p:cond delay="100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par>
                                <p:cTn id="25" presetID="6" presetClass="entr" presetSubtype="16" fill="hold" nodeType="with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par>
                                <p:cTn id="28" presetID="6" presetClass="entr" presetSubtype="16" fill="hold" nodeType="withEffect">
                                  <p:stCondLst>
                                    <p:cond delay="100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500"/>
                                        <p:tgtEl>
                                          <p:spTgt spid="11"/>
                                        </p:tgtEl>
                                      </p:cBhvr>
                                    </p:animEffect>
                                  </p:childTnLst>
                                </p:cTn>
                              </p:par>
                              <p:par>
                                <p:cTn id="31" presetID="6" presetClass="entr" presetSubtype="16"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p:cTn id="3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4" fill="hold" nodeType="after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4" fill="hold" nodeType="withEffect">
                                  <p:stCondLst>
                                    <p:cond delay="100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par>
                                <p:cTn id="47" presetID="6" presetClass="entr" presetSubtype="16" fill="hold" nodeType="withEffect">
                                  <p:stCondLst>
                                    <p:cond delay="100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500"/>
                                        <p:tgtEl>
                                          <p:spTgt spid="15"/>
                                        </p:tgtEl>
                                      </p:cBhvr>
                                    </p:animEffect>
                                  </p:childTnLst>
                                </p:cTn>
                              </p:par>
                              <p:par>
                                <p:cTn id="50" presetID="6" presetClass="entr" presetSubtype="16" fill="hold" nodeType="with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500"/>
                                        <p:tgtEl>
                                          <p:spTgt spid="16"/>
                                        </p:tgtEl>
                                      </p:cBhvr>
                                    </p:animEffect>
                                  </p:childTnLst>
                                </p:cTn>
                              </p:par>
                              <p:par>
                                <p:cTn id="53" presetID="6" presetClass="entr" presetSubtype="16" fill="hold" nodeType="withEffect">
                                  <p:stCondLst>
                                    <p:cond delay="100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500"/>
                                        <p:tgtEl>
                                          <p:spTgt spid="18"/>
                                        </p:tgtEl>
                                      </p:cBhvr>
                                    </p:animEffect>
                                  </p:childTnLst>
                                </p:cTn>
                              </p:par>
                              <p:par>
                                <p:cTn id="56" presetID="6" presetClass="entr" presetSubtype="16" fill="hold" nodeType="withEffect">
                                  <p:stCondLst>
                                    <p:cond delay="100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500"/>
                                        <p:tgtEl>
                                          <p:spTgt spid="19"/>
                                        </p:tgtEl>
                                      </p:cBhvr>
                                    </p:animEffect>
                                  </p:childTnLst>
                                </p:cTn>
                              </p:par>
                              <p:par>
                                <p:cTn id="59" presetID="6" presetClass="entr" presetSubtype="16" fill="hold" nodeType="withEffect">
                                  <p:stCondLst>
                                    <p:cond delay="1000"/>
                                  </p:stCondLst>
                                  <p:childTnLst>
                                    <p:set>
                                      <p:cBhvr>
                                        <p:cTn id="60" dur="1" fill="hold">
                                          <p:stCondLst>
                                            <p:cond delay="0"/>
                                          </p:stCondLst>
                                        </p:cTn>
                                        <p:tgtEl>
                                          <p:spTgt spid="17"/>
                                        </p:tgtEl>
                                        <p:attrNameLst>
                                          <p:attrName>style.visibility</p:attrName>
                                        </p:attrNameLst>
                                      </p:cBhvr>
                                      <p:to>
                                        <p:strVal val="visible"/>
                                      </p:to>
                                    </p:set>
                                    <p:animEffect transition="in" filter="circle(in)">
                                      <p:cBhvr>
                                        <p:cTn id="61" dur="500"/>
                                        <p:tgtEl>
                                          <p:spTgt spid="17"/>
                                        </p:tgtEl>
                                      </p:cBhvr>
                                    </p:animEffect>
                                  </p:childTnLst>
                                </p:cTn>
                              </p:par>
                              <p:par>
                                <p:cTn id="62" presetID="6" presetClass="entr" presetSubtype="16" fill="hold" nodeType="withEffect">
                                  <p:stCondLst>
                                    <p:cond delay="1000"/>
                                  </p:stCondLst>
                                  <p:childTnLst>
                                    <p:set>
                                      <p:cBhvr>
                                        <p:cTn id="63" dur="1" fill="hold">
                                          <p:stCondLst>
                                            <p:cond delay="0"/>
                                          </p:stCondLst>
                                        </p:cTn>
                                        <p:tgtEl>
                                          <p:spTgt spid="20"/>
                                        </p:tgtEl>
                                        <p:attrNameLst>
                                          <p:attrName>style.visibility</p:attrName>
                                        </p:attrNameLst>
                                      </p:cBhvr>
                                      <p:to>
                                        <p:strVal val="visible"/>
                                      </p:to>
                                    </p:set>
                                    <p:animEffect transition="in" filter="circle(in)">
                                      <p:cBhvr>
                                        <p:cTn id="64" dur="500"/>
                                        <p:tgtEl>
                                          <p:spTgt spid="20"/>
                                        </p:tgtEl>
                                      </p:cBhvr>
                                    </p:animEffect>
                                  </p:childTnLst>
                                </p:cTn>
                              </p:par>
                              <p:par>
                                <p:cTn id="65" presetID="22" presetClass="entr" presetSubtype="4" fill="hold" nodeType="withEffect">
                                  <p:stCondLst>
                                    <p:cond delay="100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par>
                                <p:cTn id="68" presetID="22" presetClass="entr" presetSubtype="4" fill="hold" nodeType="withEffect">
                                  <p:stCondLst>
                                    <p:cond delay="100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par>
                                <p:cTn id="71" presetID="22" presetClass="entr" presetSubtype="4" fill="hold" nodeType="withEffect">
                                  <p:stCondLst>
                                    <p:cond delay="100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Exigences de composition</a:t>
            </a:r>
          </a:p>
        </p:txBody>
      </p:sp>
      <p:pic>
        <p:nvPicPr>
          <p:cNvPr id="6" name="Image 5">
            <a:extLst>
              <a:ext uri="{FF2B5EF4-FFF2-40B4-BE49-F238E27FC236}">
                <a16:creationId xmlns:a16="http://schemas.microsoft.com/office/drawing/2014/main" id="{D0F0A20D-7F18-710A-7071-AD863F3B2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685" y="542916"/>
            <a:ext cx="1321909" cy="692168"/>
          </a:xfrm>
          <a:prstGeom prst="rect">
            <a:avLst/>
          </a:prstGeom>
        </p:spPr>
      </p:pic>
      <p:sp>
        <p:nvSpPr>
          <p:cNvPr id="7" name="Rectangle 6">
            <a:extLst>
              <a:ext uri="{FF2B5EF4-FFF2-40B4-BE49-F238E27FC236}">
                <a16:creationId xmlns:a16="http://schemas.microsoft.com/office/drawing/2014/main" id="{CF2DC3B0-D8C5-BB25-A165-591E64184A6F}"/>
              </a:ext>
            </a:extLst>
          </p:cNvPr>
          <p:cNvSpPr/>
          <p:nvPr/>
        </p:nvSpPr>
        <p:spPr>
          <a:xfrm>
            <a:off x="468313" y="1449066"/>
            <a:ext cx="9791700" cy="3041495"/>
          </a:xfrm>
          <a:prstGeom prst="rect">
            <a:avLst/>
          </a:prstGeom>
        </p:spPr>
        <p:txBody>
          <a:bodyPr wrap="square" lIns="104287" tIns="52144" rIns="104287" bIns="52144">
            <a:spAutoFit/>
          </a:bodyPr>
          <a:lstStyle/>
          <a:p>
            <a:pPr marL="174625" lvl="1" algn="just">
              <a:spcAft>
                <a:spcPct val="20000"/>
              </a:spcAft>
            </a:pPr>
            <a:r>
              <a:rPr lang="fr-FR" sz="2400" dirty="0"/>
              <a:t>3)   Une pirouette 360° ou plus sur une jambe</a:t>
            </a:r>
          </a:p>
          <a:p>
            <a:pPr marL="1042873" lvl="1" indent="-521437" algn="just">
              <a:spcAft>
                <a:spcPct val="20000"/>
              </a:spcAft>
              <a:buFont typeface="+mj-ea"/>
              <a:buAutoNum type="circleNumDbPlain"/>
            </a:pPr>
            <a:endParaRPr lang="fr-FR" sz="2400" dirty="0"/>
          </a:p>
          <a:p>
            <a:pPr marL="719138" lvl="1" indent="-544513" algn="just">
              <a:spcAft>
                <a:spcPct val="20000"/>
              </a:spcAft>
              <a:buFont typeface="+mj-ea"/>
              <a:buAutoNum type="circleNumDbPlain"/>
            </a:pPr>
            <a:endParaRPr lang="fr-FR" sz="2400" dirty="0"/>
          </a:p>
          <a:p>
            <a:pPr marL="719138" lvl="1" indent="-544513" algn="just">
              <a:spcAft>
                <a:spcPct val="20000"/>
              </a:spcAft>
              <a:buFont typeface="+mj-ea"/>
              <a:buAutoNum type="circleNumDbPlain"/>
            </a:pPr>
            <a:endParaRPr lang="fr-FR" sz="2400" dirty="0"/>
          </a:p>
          <a:p>
            <a:pPr marL="719138" lvl="1" indent="-544513" algn="just">
              <a:spcAft>
                <a:spcPct val="20000"/>
              </a:spcAft>
            </a:pPr>
            <a:r>
              <a:rPr lang="fr-FR" sz="2400" dirty="0"/>
              <a:t>4)   Un saut à l’écart antéropostérieur  ≥ 135°</a:t>
            </a:r>
          </a:p>
          <a:p>
            <a:pPr marL="174625" lvl="1" algn="just">
              <a:spcAft>
                <a:spcPct val="20000"/>
              </a:spcAft>
            </a:pPr>
            <a:endParaRPr lang="fr-FR" sz="2400" dirty="0"/>
          </a:p>
          <a:p>
            <a:pPr marL="914325" lvl="1" algn="just">
              <a:spcAft>
                <a:spcPct val="20000"/>
              </a:spcAft>
            </a:pPr>
            <a:endParaRPr lang="fr-FR" sz="1800" i="1" dirty="0"/>
          </a:p>
        </p:txBody>
      </p:sp>
      <p:graphicFrame>
        <p:nvGraphicFramePr>
          <p:cNvPr id="3" name="Tableau 2">
            <a:extLst>
              <a:ext uri="{FF2B5EF4-FFF2-40B4-BE49-F238E27FC236}">
                <a16:creationId xmlns:a16="http://schemas.microsoft.com/office/drawing/2014/main" id="{6FE535EF-09B2-9237-FA94-EBC045335783}"/>
              </a:ext>
            </a:extLst>
          </p:cNvPr>
          <p:cNvGraphicFramePr>
            <a:graphicFrameLocks noGrp="1"/>
          </p:cNvGraphicFramePr>
          <p:nvPr>
            <p:extLst>
              <p:ext uri="{D42A27DB-BD31-4B8C-83A1-F6EECF244321}">
                <p14:modId xmlns:p14="http://schemas.microsoft.com/office/powerpoint/2010/main" val="1585378838"/>
              </p:ext>
            </p:extLst>
          </p:nvPr>
        </p:nvGraphicFramePr>
        <p:xfrm>
          <a:off x="2230024" y="1948760"/>
          <a:ext cx="5052212" cy="1066311"/>
        </p:xfrm>
        <a:graphic>
          <a:graphicData uri="http://schemas.openxmlformats.org/drawingml/2006/table">
            <a:tbl>
              <a:tblPr firstRow="1" bandRow="1">
                <a:tableStyleId>{5C22544A-7EE6-4342-B048-85BDC9FD1C3A}</a:tableStyleId>
              </a:tblPr>
              <a:tblGrid>
                <a:gridCol w="1263053">
                  <a:extLst>
                    <a:ext uri="{9D8B030D-6E8A-4147-A177-3AD203B41FA5}">
                      <a16:colId xmlns:a16="http://schemas.microsoft.com/office/drawing/2014/main" val="903202612"/>
                    </a:ext>
                  </a:extLst>
                </a:gridCol>
                <a:gridCol w="1263053">
                  <a:extLst>
                    <a:ext uri="{9D8B030D-6E8A-4147-A177-3AD203B41FA5}">
                      <a16:colId xmlns:a16="http://schemas.microsoft.com/office/drawing/2014/main" val="4217336352"/>
                    </a:ext>
                  </a:extLst>
                </a:gridCol>
                <a:gridCol w="1263053">
                  <a:extLst>
                    <a:ext uri="{9D8B030D-6E8A-4147-A177-3AD203B41FA5}">
                      <a16:colId xmlns:a16="http://schemas.microsoft.com/office/drawing/2014/main" val="103137729"/>
                    </a:ext>
                  </a:extLst>
                </a:gridCol>
                <a:gridCol w="1263053">
                  <a:extLst>
                    <a:ext uri="{9D8B030D-6E8A-4147-A177-3AD203B41FA5}">
                      <a16:colId xmlns:a16="http://schemas.microsoft.com/office/drawing/2014/main" val="1638554697"/>
                    </a:ext>
                  </a:extLst>
                </a:gridCol>
              </a:tblGrid>
              <a:tr h="476210">
                <a:tc gridSpan="2">
                  <a:txBody>
                    <a:bodyPr/>
                    <a:lstStyle/>
                    <a:p>
                      <a:pPr algn="ctr">
                        <a:lnSpc>
                          <a:spcPct val="150000"/>
                        </a:lnSpc>
                      </a:pPr>
                      <a:r>
                        <a:rPr lang="fr-FR" sz="1600" dirty="0">
                          <a:solidFill>
                            <a:schemeClr val="tx1"/>
                          </a:solidFill>
                        </a:rPr>
                        <a:t>Pirouette 360°</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algn="ctr">
                        <a:lnSpc>
                          <a:spcPct val="150000"/>
                        </a:lnSpc>
                      </a:pPr>
                      <a:r>
                        <a:rPr lang="fr-FR" sz="1800" dirty="0">
                          <a:solidFill>
                            <a:schemeClr val="tx1"/>
                          </a:solidFill>
                        </a:rPr>
                        <a:t>Pirouette 540°</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8" name="Tableau 6">
            <a:extLst>
              <a:ext uri="{FF2B5EF4-FFF2-40B4-BE49-F238E27FC236}">
                <a16:creationId xmlns:a16="http://schemas.microsoft.com/office/drawing/2014/main" id="{04A27216-612E-4B63-A484-5A696102B415}"/>
              </a:ext>
            </a:extLst>
          </p:cNvPr>
          <p:cNvGraphicFramePr>
            <a:graphicFrameLocks noGrp="1"/>
          </p:cNvGraphicFramePr>
          <p:nvPr>
            <p:extLst>
              <p:ext uri="{D42A27DB-BD31-4B8C-83A1-F6EECF244321}">
                <p14:modId xmlns:p14="http://schemas.microsoft.com/office/powerpoint/2010/main" val="1182773915"/>
              </p:ext>
            </p:extLst>
          </p:nvPr>
        </p:nvGraphicFramePr>
        <p:xfrm>
          <a:off x="791386" y="2245376"/>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graphicFrame>
        <p:nvGraphicFramePr>
          <p:cNvPr id="13" name="Tableau 6">
            <a:extLst>
              <a:ext uri="{FF2B5EF4-FFF2-40B4-BE49-F238E27FC236}">
                <a16:creationId xmlns:a16="http://schemas.microsoft.com/office/drawing/2014/main" id="{03BEEED6-993C-ADE6-EE4E-79911EDB4324}"/>
              </a:ext>
            </a:extLst>
          </p:cNvPr>
          <p:cNvGraphicFramePr>
            <a:graphicFrameLocks noGrp="1"/>
          </p:cNvGraphicFramePr>
          <p:nvPr>
            <p:extLst>
              <p:ext uri="{D42A27DB-BD31-4B8C-83A1-F6EECF244321}">
                <p14:modId xmlns:p14="http://schemas.microsoft.com/office/powerpoint/2010/main" val="308640067"/>
              </p:ext>
            </p:extLst>
          </p:nvPr>
        </p:nvGraphicFramePr>
        <p:xfrm>
          <a:off x="779401" y="4092287"/>
          <a:ext cx="1398720" cy="365760"/>
        </p:xfrm>
        <a:graphic>
          <a:graphicData uri="http://schemas.openxmlformats.org/drawingml/2006/table">
            <a:tbl>
              <a:tblPr firstRow="1" bandRow="1">
                <a:tableStyleId>{5C22544A-7EE6-4342-B048-85BDC9FD1C3A}</a:tableStyleId>
              </a:tblPr>
              <a:tblGrid>
                <a:gridCol w="1398720">
                  <a:extLst>
                    <a:ext uri="{9D8B030D-6E8A-4147-A177-3AD203B41FA5}">
                      <a16:colId xmlns:a16="http://schemas.microsoft.com/office/drawing/2014/main" val="3093023436"/>
                    </a:ext>
                  </a:extLst>
                </a:gridCol>
              </a:tblGrid>
              <a:tr h="313086">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graphicFrame>
        <p:nvGraphicFramePr>
          <p:cNvPr id="14" name="Tableau 13">
            <a:extLst>
              <a:ext uri="{FF2B5EF4-FFF2-40B4-BE49-F238E27FC236}">
                <a16:creationId xmlns:a16="http://schemas.microsoft.com/office/drawing/2014/main" id="{BEA1317E-1834-8532-6A64-4F0D8643BE38}"/>
              </a:ext>
            </a:extLst>
          </p:cNvPr>
          <p:cNvGraphicFramePr>
            <a:graphicFrameLocks noGrp="1"/>
          </p:cNvGraphicFramePr>
          <p:nvPr>
            <p:extLst>
              <p:ext uri="{D42A27DB-BD31-4B8C-83A1-F6EECF244321}">
                <p14:modId xmlns:p14="http://schemas.microsoft.com/office/powerpoint/2010/main" val="1229794404"/>
              </p:ext>
            </p:extLst>
          </p:nvPr>
        </p:nvGraphicFramePr>
        <p:xfrm>
          <a:off x="2253813" y="3781425"/>
          <a:ext cx="6298177" cy="1066311"/>
        </p:xfrm>
        <a:graphic>
          <a:graphicData uri="http://schemas.openxmlformats.org/drawingml/2006/table">
            <a:tbl>
              <a:tblPr firstRow="1" bandRow="1">
                <a:tableStyleId>{5C22544A-7EE6-4342-B048-85BDC9FD1C3A}</a:tableStyleId>
              </a:tblPr>
              <a:tblGrid>
                <a:gridCol w="1263053">
                  <a:extLst>
                    <a:ext uri="{9D8B030D-6E8A-4147-A177-3AD203B41FA5}">
                      <a16:colId xmlns:a16="http://schemas.microsoft.com/office/drawing/2014/main" val="903202612"/>
                    </a:ext>
                  </a:extLst>
                </a:gridCol>
                <a:gridCol w="1263053">
                  <a:extLst>
                    <a:ext uri="{9D8B030D-6E8A-4147-A177-3AD203B41FA5}">
                      <a16:colId xmlns:a16="http://schemas.microsoft.com/office/drawing/2014/main" val="2454307040"/>
                    </a:ext>
                  </a:extLst>
                </a:gridCol>
                <a:gridCol w="1263053">
                  <a:extLst>
                    <a:ext uri="{9D8B030D-6E8A-4147-A177-3AD203B41FA5}">
                      <a16:colId xmlns:a16="http://schemas.microsoft.com/office/drawing/2014/main" val="637113004"/>
                    </a:ext>
                  </a:extLst>
                </a:gridCol>
                <a:gridCol w="1254508">
                  <a:extLst>
                    <a:ext uri="{9D8B030D-6E8A-4147-A177-3AD203B41FA5}">
                      <a16:colId xmlns:a16="http://schemas.microsoft.com/office/drawing/2014/main" val="1826937878"/>
                    </a:ext>
                  </a:extLst>
                </a:gridCol>
                <a:gridCol w="1254510">
                  <a:extLst>
                    <a:ext uri="{9D8B030D-6E8A-4147-A177-3AD203B41FA5}">
                      <a16:colId xmlns:a16="http://schemas.microsoft.com/office/drawing/2014/main" val="627264460"/>
                    </a:ext>
                  </a:extLst>
                </a:gridCol>
              </a:tblGrid>
              <a:tr h="476210">
                <a:tc gridSpan="3">
                  <a:txBody>
                    <a:bodyPr/>
                    <a:lstStyle/>
                    <a:p>
                      <a:pPr algn="ctr">
                        <a:lnSpc>
                          <a:spcPct val="150000"/>
                        </a:lnSpc>
                      </a:pPr>
                      <a:r>
                        <a:rPr lang="fr-FR" sz="1600" dirty="0">
                          <a:solidFill>
                            <a:schemeClr val="tx1"/>
                          </a:solidFill>
                        </a:rPr>
                        <a:t>Appel un pied</a:t>
                      </a:r>
                    </a:p>
                  </a:txBody>
                  <a:tcPr>
                    <a:solidFill>
                      <a:schemeClr val="accent5">
                        <a:lumMod val="20000"/>
                        <a:lumOff val="80000"/>
                      </a:schemeClr>
                    </a:solidFill>
                  </a:tcPr>
                </a:tc>
                <a:tc hMerge="1">
                  <a:txBody>
                    <a:bodyPr/>
                    <a:lstStyle/>
                    <a:p>
                      <a:endParaRPr lang="fr-FR"/>
                    </a:p>
                  </a:txBody>
                  <a:tcPr/>
                </a:tc>
                <a:tc hMerge="1">
                  <a:txBody>
                    <a:bodyPr/>
                    <a:lstStyle/>
                    <a:p>
                      <a:endParaRPr lang="fr-FR"/>
                    </a:p>
                  </a:txBody>
                  <a:tcPr/>
                </a:tc>
                <a:tc gridSpan="2">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Appel deux pieds</a:t>
                      </a:r>
                    </a:p>
                  </a:txBody>
                  <a:tcPr>
                    <a:solidFill>
                      <a:schemeClr val="accent5">
                        <a:lumMod val="20000"/>
                        <a:lumOff val="80000"/>
                      </a:schemeClr>
                    </a:solidFill>
                  </a:tcPr>
                </a:tc>
                <a:tc hMerge="1">
                  <a:txBody>
                    <a:bodyPr/>
                    <a:lstStyle/>
                    <a:p>
                      <a:endParaRPr lang="fr-FR"/>
                    </a:p>
                  </a:txBody>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pic>
        <p:nvPicPr>
          <p:cNvPr id="17" name="Image 16">
            <a:extLst>
              <a:ext uri="{FF2B5EF4-FFF2-40B4-BE49-F238E27FC236}">
                <a16:creationId xmlns:a16="http://schemas.microsoft.com/office/drawing/2014/main" id="{676EFF7D-B68E-EA10-313B-0D69F5F95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699" y="4224320"/>
            <a:ext cx="724001" cy="543001"/>
          </a:xfrm>
          <a:prstGeom prst="rect">
            <a:avLst/>
          </a:prstGeom>
        </p:spPr>
      </p:pic>
      <p:pic>
        <p:nvPicPr>
          <p:cNvPr id="20" name="Image 19">
            <a:extLst>
              <a:ext uri="{FF2B5EF4-FFF2-40B4-BE49-F238E27FC236}">
                <a16:creationId xmlns:a16="http://schemas.microsoft.com/office/drawing/2014/main" id="{00000000-0008-0000-0000-000019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223" y="4223745"/>
            <a:ext cx="724768" cy="543576"/>
          </a:xfrm>
          <a:prstGeom prst="rect">
            <a:avLst/>
          </a:prstGeom>
        </p:spPr>
      </p:pic>
      <p:pic>
        <p:nvPicPr>
          <p:cNvPr id="21" name="Image 20">
            <a:extLst>
              <a:ext uri="{FF2B5EF4-FFF2-40B4-BE49-F238E27FC236}">
                <a16:creationId xmlns:a16="http://schemas.microsoft.com/office/drawing/2014/main" id="{00000000-0008-0000-0000-000051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1780" y="2442105"/>
            <a:ext cx="504765" cy="543001"/>
          </a:xfrm>
          <a:prstGeom prst="rect">
            <a:avLst/>
          </a:prstGeom>
        </p:spPr>
      </p:pic>
      <p:pic>
        <p:nvPicPr>
          <p:cNvPr id="23" name="Image 22">
            <a:extLst>
              <a:ext uri="{FF2B5EF4-FFF2-40B4-BE49-F238E27FC236}">
                <a16:creationId xmlns:a16="http://schemas.microsoft.com/office/drawing/2014/main" id="{00000000-0008-0000-0000-000050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1267" y="2442104"/>
            <a:ext cx="428685" cy="543001"/>
          </a:xfrm>
          <a:prstGeom prst="rect">
            <a:avLst/>
          </a:prstGeom>
        </p:spPr>
      </p:pic>
      <p:pic>
        <p:nvPicPr>
          <p:cNvPr id="26" name="Image 25">
            <a:extLst>
              <a:ext uri="{FF2B5EF4-FFF2-40B4-BE49-F238E27FC236}">
                <a16:creationId xmlns:a16="http://schemas.microsoft.com/office/drawing/2014/main" id="{00000000-0008-0000-0000-000033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5918" y="2442103"/>
            <a:ext cx="592517" cy="527711"/>
          </a:xfrm>
          <a:prstGeom prst="rect">
            <a:avLst/>
          </a:prstGeom>
        </p:spPr>
      </p:pic>
      <p:pic>
        <p:nvPicPr>
          <p:cNvPr id="27" name="Image 26">
            <a:extLst>
              <a:ext uri="{FF2B5EF4-FFF2-40B4-BE49-F238E27FC236}">
                <a16:creationId xmlns:a16="http://schemas.microsoft.com/office/drawing/2014/main" id="{00000000-0008-0000-0000-000034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420" y="2442105"/>
            <a:ext cx="628738" cy="543001"/>
          </a:xfrm>
          <a:prstGeom prst="rect">
            <a:avLst/>
          </a:prstGeom>
        </p:spPr>
      </p:pic>
      <p:pic>
        <p:nvPicPr>
          <p:cNvPr id="29" name="Image 28">
            <a:extLst>
              <a:ext uri="{FF2B5EF4-FFF2-40B4-BE49-F238E27FC236}">
                <a16:creationId xmlns:a16="http://schemas.microsoft.com/office/drawing/2014/main" id="{00000000-0008-0000-0000-000014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1267" y="4186546"/>
            <a:ext cx="647790" cy="543001"/>
          </a:xfrm>
          <a:prstGeom prst="rect">
            <a:avLst/>
          </a:prstGeom>
        </p:spPr>
      </p:pic>
      <p:pic>
        <p:nvPicPr>
          <p:cNvPr id="30" name="Image 29">
            <a:extLst>
              <a:ext uri="{FF2B5EF4-FFF2-40B4-BE49-F238E27FC236}">
                <a16:creationId xmlns:a16="http://schemas.microsoft.com/office/drawing/2014/main" id="{00000000-0008-0000-0000-00000801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4255" y="4200491"/>
            <a:ext cx="428685" cy="543001"/>
          </a:xfrm>
          <a:prstGeom prst="rect">
            <a:avLst/>
          </a:prstGeom>
        </p:spPr>
      </p:pic>
      <p:pic>
        <p:nvPicPr>
          <p:cNvPr id="31" name="Image 30">
            <a:extLst>
              <a:ext uri="{FF2B5EF4-FFF2-40B4-BE49-F238E27FC236}">
                <a16:creationId xmlns:a16="http://schemas.microsoft.com/office/drawing/2014/main" id="{00000000-0008-0000-0000-00000C0100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3148" y="4163210"/>
            <a:ext cx="781159" cy="543001"/>
          </a:xfrm>
          <a:prstGeom prst="rect">
            <a:avLst/>
          </a:prstGeom>
        </p:spPr>
      </p:pic>
    </p:spTree>
    <p:extLst>
      <p:ext uri="{BB962C8B-B14F-4D97-AF65-F5344CB8AC3E}">
        <p14:creationId xmlns:p14="http://schemas.microsoft.com/office/powerpoint/2010/main" val="376533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par>
                          <p:cTn id="10" fill="hold">
                            <p:stCondLst>
                              <p:cond delay="500"/>
                            </p:stCondLst>
                            <p:childTnLst>
                              <p:par>
                                <p:cTn id="11" presetID="22" presetClass="entr" presetSubtype="4" fill="hold"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6" presetClass="entr" presetSubtype="16" fill="hold" nodeType="withEffect">
                                  <p:stCondLst>
                                    <p:cond delay="100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500"/>
                                        <p:tgtEl>
                                          <p:spTgt spid="23"/>
                                        </p:tgtEl>
                                      </p:cBhvr>
                                    </p:animEffect>
                                  </p:childTnLst>
                                </p:cTn>
                              </p:par>
                              <p:par>
                                <p:cTn id="20" presetID="6" presetClass="entr" presetSubtype="16" fill="hold" nodeType="withEffect">
                                  <p:stCondLst>
                                    <p:cond delay="100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500"/>
                                        <p:tgtEl>
                                          <p:spTgt spid="26"/>
                                        </p:tgtEl>
                                      </p:cBhvr>
                                    </p:animEffect>
                                  </p:childTnLst>
                                </p:cTn>
                              </p:par>
                              <p:par>
                                <p:cTn id="23" presetID="6" presetClass="entr" presetSubtype="16" fill="hold"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500"/>
                                        <p:tgtEl>
                                          <p:spTgt spid="21"/>
                                        </p:tgtEl>
                                      </p:cBhvr>
                                    </p:animEffect>
                                  </p:childTnLst>
                                </p:cTn>
                              </p:par>
                              <p:par>
                                <p:cTn id="26" presetID="6" presetClass="entr" presetSubtype="16" fill="hold" nodeType="withEffect">
                                  <p:stCondLst>
                                    <p:cond delay="1000"/>
                                  </p:stCondLst>
                                  <p:childTnLst>
                                    <p:set>
                                      <p:cBhvr>
                                        <p:cTn id="27" dur="1" fill="hold">
                                          <p:stCondLst>
                                            <p:cond delay="0"/>
                                          </p:stCondLst>
                                        </p:cTn>
                                        <p:tgtEl>
                                          <p:spTgt spid="27"/>
                                        </p:tgtEl>
                                        <p:attrNameLst>
                                          <p:attrName>style.visibility</p:attrName>
                                        </p:attrNameLst>
                                      </p:cBhvr>
                                      <p:to>
                                        <p:strVal val="visible"/>
                                      </p:to>
                                    </p:set>
                                    <p:animEffect transition="in" filter="circle(i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p:cTn id="33"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22" presetClass="entr" presetSubtype="4" fill="hold" nodeType="afterEffect">
                                  <p:stCondLst>
                                    <p:cond delay="100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nodeType="withEffect">
                                  <p:stCondLst>
                                    <p:cond delay="100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6" presetClass="entr" presetSubtype="16" fill="hold" nodeType="withEffect">
                                  <p:stCondLst>
                                    <p:cond delay="100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500"/>
                                        <p:tgtEl>
                                          <p:spTgt spid="17"/>
                                        </p:tgtEl>
                                      </p:cBhvr>
                                    </p:animEffect>
                                  </p:childTnLst>
                                </p:cTn>
                              </p:par>
                              <p:par>
                                <p:cTn id="45" presetID="6" presetClass="entr" presetSubtype="16" fill="hold" nodeType="withEffect">
                                  <p:stCondLst>
                                    <p:cond delay="100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500"/>
                                        <p:tgtEl>
                                          <p:spTgt spid="20"/>
                                        </p:tgtEl>
                                      </p:cBhvr>
                                    </p:animEffect>
                                  </p:childTnLst>
                                </p:cTn>
                              </p:par>
                              <p:par>
                                <p:cTn id="48" presetID="6" presetClass="entr" presetSubtype="16" fill="hold" nodeType="withEffect">
                                  <p:stCondLst>
                                    <p:cond delay="1000"/>
                                  </p:stCondLst>
                                  <p:childTnLst>
                                    <p:set>
                                      <p:cBhvr>
                                        <p:cTn id="49" dur="1" fill="hold">
                                          <p:stCondLst>
                                            <p:cond delay="0"/>
                                          </p:stCondLst>
                                        </p:cTn>
                                        <p:tgtEl>
                                          <p:spTgt spid="29"/>
                                        </p:tgtEl>
                                        <p:attrNameLst>
                                          <p:attrName>style.visibility</p:attrName>
                                        </p:attrNameLst>
                                      </p:cBhvr>
                                      <p:to>
                                        <p:strVal val="visible"/>
                                      </p:to>
                                    </p:set>
                                    <p:animEffect transition="in" filter="circle(in)">
                                      <p:cBhvr>
                                        <p:cTn id="50" dur="500"/>
                                        <p:tgtEl>
                                          <p:spTgt spid="29"/>
                                        </p:tgtEl>
                                      </p:cBhvr>
                                    </p:animEffect>
                                  </p:childTnLst>
                                </p:cTn>
                              </p:par>
                              <p:par>
                                <p:cTn id="51" presetID="6" presetClass="entr" presetSubtype="16" fill="hold" nodeType="withEffect">
                                  <p:stCondLst>
                                    <p:cond delay="1000"/>
                                  </p:stCondLst>
                                  <p:childTnLst>
                                    <p:set>
                                      <p:cBhvr>
                                        <p:cTn id="52" dur="1" fill="hold">
                                          <p:stCondLst>
                                            <p:cond delay="0"/>
                                          </p:stCondLst>
                                        </p:cTn>
                                        <p:tgtEl>
                                          <p:spTgt spid="30"/>
                                        </p:tgtEl>
                                        <p:attrNameLst>
                                          <p:attrName>style.visibility</p:attrName>
                                        </p:attrNameLst>
                                      </p:cBhvr>
                                      <p:to>
                                        <p:strVal val="visible"/>
                                      </p:to>
                                    </p:set>
                                    <p:animEffect transition="in" filter="circle(in)">
                                      <p:cBhvr>
                                        <p:cTn id="53" dur="500"/>
                                        <p:tgtEl>
                                          <p:spTgt spid="30"/>
                                        </p:tgtEl>
                                      </p:cBhvr>
                                    </p:animEffect>
                                  </p:childTnLst>
                                </p:cTn>
                              </p:par>
                              <p:par>
                                <p:cTn id="54" presetID="6" presetClass="entr" presetSubtype="16" fill="hold" nodeType="withEffect">
                                  <p:stCondLst>
                                    <p:cond delay="1000"/>
                                  </p:stCondLst>
                                  <p:childTnLst>
                                    <p:set>
                                      <p:cBhvr>
                                        <p:cTn id="55" dur="1" fill="hold">
                                          <p:stCondLst>
                                            <p:cond delay="0"/>
                                          </p:stCondLst>
                                        </p:cTn>
                                        <p:tgtEl>
                                          <p:spTgt spid="31"/>
                                        </p:tgtEl>
                                        <p:attrNameLst>
                                          <p:attrName>style.visibility</p:attrName>
                                        </p:attrNameLst>
                                      </p:cBhvr>
                                      <p:to>
                                        <p:strVal val="visible"/>
                                      </p:to>
                                    </p:set>
                                    <p:animEffect transition="in" filter="circle(in)">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cap="none" dirty="0">
                <a:latin typeface="+mn-lt"/>
                <a:cs typeface="Arial" charset="0"/>
              </a:rPr>
              <a:t>Sommaire</a:t>
            </a:r>
            <a:endParaRPr lang="fr-FR" sz="2800" cap="none"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D894FC5-AB9C-AF97-6481-22EA8DACDB06}"/>
              </a:ext>
            </a:extLst>
          </p:cNvPr>
          <p:cNvSpPr/>
          <p:nvPr/>
        </p:nvSpPr>
        <p:spPr>
          <a:xfrm>
            <a:off x="491196" y="1919231"/>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5" name="Rectangle 4">
            <a:extLst>
              <a:ext uri="{FF2B5EF4-FFF2-40B4-BE49-F238E27FC236}">
                <a16:creationId xmlns:a16="http://schemas.microsoft.com/office/drawing/2014/main" id="{E9B9F108-1FB5-6565-6179-8ABE647A3CFE}"/>
              </a:ext>
            </a:extLst>
          </p:cNvPr>
          <p:cNvSpPr/>
          <p:nvPr/>
        </p:nvSpPr>
        <p:spPr>
          <a:xfrm>
            <a:off x="488848" y="2547689"/>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6" name="Rectangle 5">
            <a:extLst>
              <a:ext uri="{FF2B5EF4-FFF2-40B4-BE49-F238E27FC236}">
                <a16:creationId xmlns:a16="http://schemas.microsoft.com/office/drawing/2014/main" id="{DC670B54-60E5-3CD5-2DCB-22E12CA7E2A9}"/>
              </a:ext>
            </a:extLst>
          </p:cNvPr>
          <p:cNvSpPr/>
          <p:nvPr/>
        </p:nvSpPr>
        <p:spPr>
          <a:xfrm>
            <a:off x="502916" y="3105487"/>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7" name="Rectangle 6">
            <a:extLst>
              <a:ext uri="{FF2B5EF4-FFF2-40B4-BE49-F238E27FC236}">
                <a16:creationId xmlns:a16="http://schemas.microsoft.com/office/drawing/2014/main" id="{72C614AF-6C6F-95FF-F81F-7A2B54E16000}"/>
              </a:ext>
            </a:extLst>
          </p:cNvPr>
          <p:cNvSpPr/>
          <p:nvPr/>
        </p:nvSpPr>
        <p:spPr>
          <a:xfrm>
            <a:off x="491196" y="3699141"/>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8" name="Rectangle 7">
            <a:extLst>
              <a:ext uri="{FF2B5EF4-FFF2-40B4-BE49-F238E27FC236}">
                <a16:creationId xmlns:a16="http://schemas.microsoft.com/office/drawing/2014/main" id="{37956B0B-1855-3A79-C31C-37F7832E489B}"/>
              </a:ext>
            </a:extLst>
          </p:cNvPr>
          <p:cNvSpPr/>
          <p:nvPr/>
        </p:nvSpPr>
        <p:spPr>
          <a:xfrm>
            <a:off x="502916" y="4318136"/>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9" name="Rectangle 8">
            <a:extLst>
              <a:ext uri="{FF2B5EF4-FFF2-40B4-BE49-F238E27FC236}">
                <a16:creationId xmlns:a16="http://schemas.microsoft.com/office/drawing/2014/main" id="{C362AEDE-897C-96C4-224D-6FC38ECB08BC}"/>
              </a:ext>
            </a:extLst>
          </p:cNvPr>
          <p:cNvSpPr/>
          <p:nvPr/>
        </p:nvSpPr>
        <p:spPr>
          <a:xfrm>
            <a:off x="513011" y="4880587"/>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11" name="Rectangle 10">
            <a:extLst>
              <a:ext uri="{FF2B5EF4-FFF2-40B4-BE49-F238E27FC236}">
                <a16:creationId xmlns:a16="http://schemas.microsoft.com/office/drawing/2014/main" id="{C8246160-AC0C-4F43-590F-4456917CD8E0}"/>
              </a:ext>
            </a:extLst>
          </p:cNvPr>
          <p:cNvSpPr/>
          <p:nvPr/>
        </p:nvSpPr>
        <p:spPr>
          <a:xfrm>
            <a:off x="513011" y="5474272"/>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14" name="Arrondir un rectangle à un seul coin 26">
            <a:extLst>
              <a:ext uri="{FF2B5EF4-FFF2-40B4-BE49-F238E27FC236}">
                <a16:creationId xmlns:a16="http://schemas.microsoft.com/office/drawing/2014/main" id="{AC3170EA-3331-6F2E-A622-C4A1CE1FA7C4}"/>
              </a:ext>
            </a:extLst>
          </p:cNvPr>
          <p:cNvSpPr/>
          <p:nvPr/>
        </p:nvSpPr>
        <p:spPr>
          <a:xfrm>
            <a:off x="1043151" y="1549519"/>
            <a:ext cx="1588450" cy="4460681"/>
          </a:xfrm>
          <a:prstGeom prst="round1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dirty="0"/>
          </a:p>
        </p:txBody>
      </p:sp>
      <p:pic>
        <p:nvPicPr>
          <p:cNvPr id="15" name="Image 6" descr="btn_1.png">
            <a:extLst>
              <a:ext uri="{FF2B5EF4-FFF2-40B4-BE49-F238E27FC236}">
                <a16:creationId xmlns:a16="http://schemas.microsoft.com/office/drawing/2014/main" id="{AADAF9A1-4E4A-6D0D-5C6A-6A7F72F80C3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6461" y="1785424"/>
            <a:ext cx="717486" cy="676077"/>
          </a:xfrm>
          <a:prstGeom prst="rect">
            <a:avLst/>
          </a:prstGeom>
          <a:noFill/>
          <a:ln>
            <a:noFill/>
          </a:ln>
        </p:spPr>
      </p:pic>
      <p:pic>
        <p:nvPicPr>
          <p:cNvPr id="16" name="Image 7" descr="btn_2.png">
            <a:extLst>
              <a:ext uri="{FF2B5EF4-FFF2-40B4-BE49-F238E27FC236}">
                <a16:creationId xmlns:a16="http://schemas.microsoft.com/office/drawing/2014/main" id="{29DA72E2-2DE8-E83B-A635-BC5091AA3E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477" y="2360761"/>
            <a:ext cx="668040" cy="745781"/>
          </a:xfrm>
          <a:prstGeom prst="rect">
            <a:avLst/>
          </a:prstGeom>
          <a:noFill/>
          <a:ln>
            <a:noFill/>
          </a:ln>
        </p:spPr>
      </p:pic>
      <p:pic>
        <p:nvPicPr>
          <p:cNvPr id="17" name="Image 9" descr="btn_3.png">
            <a:extLst>
              <a:ext uri="{FF2B5EF4-FFF2-40B4-BE49-F238E27FC236}">
                <a16:creationId xmlns:a16="http://schemas.microsoft.com/office/drawing/2014/main" id="{42192B1A-86EE-56BA-6BA2-C56C0D4248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9595" y="2986837"/>
            <a:ext cx="668040" cy="745781"/>
          </a:xfrm>
          <a:prstGeom prst="rect">
            <a:avLst/>
          </a:prstGeom>
          <a:noFill/>
          <a:ln>
            <a:noFill/>
          </a:ln>
        </p:spPr>
      </p:pic>
      <p:pic>
        <p:nvPicPr>
          <p:cNvPr id="18" name="Image 10" descr="btn_4.png">
            <a:extLst>
              <a:ext uri="{FF2B5EF4-FFF2-40B4-BE49-F238E27FC236}">
                <a16:creationId xmlns:a16="http://schemas.microsoft.com/office/drawing/2014/main" id="{41C51A5F-6E94-749C-0BCF-AE753A00048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9869" y="3610126"/>
            <a:ext cx="668040" cy="745781"/>
          </a:xfrm>
          <a:prstGeom prst="rect">
            <a:avLst/>
          </a:prstGeom>
          <a:noFill/>
          <a:ln>
            <a:noFill/>
          </a:ln>
        </p:spPr>
      </p:pic>
      <p:pic>
        <p:nvPicPr>
          <p:cNvPr id="19" name="Image 11" descr="btn_5.png">
            <a:extLst>
              <a:ext uri="{FF2B5EF4-FFF2-40B4-BE49-F238E27FC236}">
                <a16:creationId xmlns:a16="http://schemas.microsoft.com/office/drawing/2014/main" id="{05F5B88C-BBF2-DE6E-52A4-E07C150404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9595" y="4209102"/>
            <a:ext cx="668040" cy="747531"/>
          </a:xfrm>
          <a:prstGeom prst="rect">
            <a:avLst/>
          </a:prstGeom>
          <a:noFill/>
          <a:ln>
            <a:noFill/>
          </a:ln>
        </p:spPr>
      </p:pic>
      <p:pic>
        <p:nvPicPr>
          <p:cNvPr id="20" name="Image 12" descr="btn_6.png">
            <a:extLst>
              <a:ext uri="{FF2B5EF4-FFF2-40B4-BE49-F238E27FC236}">
                <a16:creationId xmlns:a16="http://schemas.microsoft.com/office/drawing/2014/main" id="{E6821401-6B22-4163-2B24-FA10FBA3FFB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9595" y="4764316"/>
            <a:ext cx="668040" cy="745781"/>
          </a:xfrm>
          <a:prstGeom prst="rect">
            <a:avLst/>
          </a:prstGeom>
          <a:noFill/>
          <a:ln>
            <a:noFill/>
          </a:ln>
        </p:spPr>
      </p:pic>
      <p:pic>
        <p:nvPicPr>
          <p:cNvPr id="21" name="Image 13" descr="btn_7.png">
            <a:extLst>
              <a:ext uri="{FF2B5EF4-FFF2-40B4-BE49-F238E27FC236}">
                <a16:creationId xmlns:a16="http://schemas.microsoft.com/office/drawing/2014/main" id="{2CDC5D7A-AE47-F2C9-D350-26973966C2B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7370" y="5350975"/>
            <a:ext cx="668040" cy="747531"/>
          </a:xfrm>
          <a:prstGeom prst="rect">
            <a:avLst/>
          </a:prstGeom>
          <a:noFill/>
          <a:ln>
            <a:noFill/>
          </a:ln>
        </p:spPr>
      </p:pic>
      <p:sp>
        <p:nvSpPr>
          <p:cNvPr id="22" name="Espace réservé du texte 2">
            <a:extLst>
              <a:ext uri="{FF2B5EF4-FFF2-40B4-BE49-F238E27FC236}">
                <a16:creationId xmlns:a16="http://schemas.microsoft.com/office/drawing/2014/main" id="{0B6A68B6-ADED-8D61-6AD6-3971B747D177}"/>
              </a:ext>
            </a:extLst>
          </p:cNvPr>
          <p:cNvSpPr txBox="1">
            <a:spLocks/>
          </p:cNvSpPr>
          <p:nvPr/>
        </p:nvSpPr>
        <p:spPr>
          <a:xfrm>
            <a:off x="3324195" y="1832754"/>
            <a:ext cx="5928738" cy="4103967"/>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spcBef>
                <a:spcPts val="1711"/>
              </a:spcBef>
              <a:buClr>
                <a:srgbClr val="00B6CA"/>
              </a:buClr>
              <a:buFont typeface="Arial"/>
              <a:buNone/>
            </a:pPr>
            <a:r>
              <a:rPr lang="fr-FR" altLang="fr-FR" sz="2500" dirty="0">
                <a:cs typeface="Arial" pitchFamily="34" charset="0"/>
              </a:rPr>
              <a:t>Généralités</a:t>
            </a:r>
          </a:p>
          <a:p>
            <a:pPr>
              <a:spcBef>
                <a:spcPts val="1711"/>
              </a:spcBef>
              <a:buClr>
                <a:srgbClr val="00B6CA"/>
              </a:buClr>
              <a:buFont typeface="Arial"/>
              <a:buNone/>
            </a:pPr>
            <a:r>
              <a:rPr lang="en-GB" altLang="fr-FR" sz="2500" dirty="0">
                <a:cs typeface="Arial" pitchFamily="34" charset="0"/>
              </a:rPr>
              <a:t>La note D</a:t>
            </a:r>
          </a:p>
          <a:p>
            <a:pPr>
              <a:spcBef>
                <a:spcPts val="1711"/>
              </a:spcBef>
              <a:buClr>
                <a:srgbClr val="00B6CA"/>
              </a:buClr>
              <a:buFont typeface="Arial"/>
              <a:buNone/>
            </a:pPr>
            <a:r>
              <a:rPr lang="fr-FR" altLang="fr-FR" sz="2500" dirty="0">
                <a:cs typeface="Arial" pitchFamily="34" charset="0"/>
              </a:rPr>
              <a:t>La note E</a:t>
            </a:r>
          </a:p>
          <a:p>
            <a:pPr>
              <a:spcBef>
                <a:spcPts val="1711"/>
              </a:spcBef>
              <a:buClr>
                <a:srgbClr val="00B6CA"/>
              </a:buClr>
              <a:buFont typeface="Arial"/>
              <a:buNone/>
            </a:pPr>
            <a:r>
              <a:rPr lang="fr-FR" altLang="fr-FR" sz="2500" dirty="0">
                <a:cs typeface="Arial" pitchFamily="34" charset="0"/>
              </a:rPr>
              <a:t>Saut </a:t>
            </a:r>
          </a:p>
          <a:p>
            <a:pPr>
              <a:spcBef>
                <a:spcPts val="1711"/>
              </a:spcBef>
              <a:buClr>
                <a:srgbClr val="00B6CA"/>
              </a:buClr>
              <a:buFont typeface="Arial"/>
              <a:buNone/>
            </a:pPr>
            <a:r>
              <a:rPr lang="fr-FR" altLang="fr-FR" sz="2500" dirty="0">
                <a:cs typeface="Arial" pitchFamily="34" charset="0"/>
              </a:rPr>
              <a:t>Barres </a:t>
            </a:r>
          </a:p>
          <a:p>
            <a:pPr>
              <a:spcBef>
                <a:spcPts val="1711"/>
              </a:spcBef>
              <a:buClr>
                <a:srgbClr val="00B6CA"/>
              </a:buClr>
              <a:buFont typeface="Arial"/>
              <a:buNone/>
            </a:pPr>
            <a:r>
              <a:rPr lang="fr-FR" altLang="fr-FR" sz="2500" dirty="0">
                <a:cs typeface="Arial" pitchFamily="34" charset="0"/>
              </a:rPr>
              <a:t>Poutre </a:t>
            </a:r>
          </a:p>
          <a:p>
            <a:pPr>
              <a:spcBef>
                <a:spcPts val="1711"/>
              </a:spcBef>
              <a:buClr>
                <a:srgbClr val="00B6CA"/>
              </a:buClr>
              <a:buFont typeface="Arial"/>
              <a:buNone/>
            </a:pPr>
            <a:r>
              <a:rPr lang="fr-FR" altLang="fr-FR" sz="2500" dirty="0">
                <a:cs typeface="Arial" pitchFamily="34" charset="0"/>
              </a:rPr>
              <a:t>Sol</a:t>
            </a:r>
          </a:p>
        </p:txBody>
      </p:sp>
    </p:spTree>
    <p:extLst>
      <p:ext uri="{BB962C8B-B14F-4D97-AF65-F5344CB8AC3E}">
        <p14:creationId xmlns:p14="http://schemas.microsoft.com/office/powerpoint/2010/main" val="100261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Exigences de composition</a:t>
            </a:r>
          </a:p>
        </p:txBody>
      </p:sp>
      <p:pic>
        <p:nvPicPr>
          <p:cNvPr id="6" name="Image 5">
            <a:extLst>
              <a:ext uri="{FF2B5EF4-FFF2-40B4-BE49-F238E27FC236}">
                <a16:creationId xmlns:a16="http://schemas.microsoft.com/office/drawing/2014/main" id="{D0F0A20D-7F18-710A-7071-AD863F3B2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685" y="542916"/>
            <a:ext cx="1321909" cy="692168"/>
          </a:xfrm>
          <a:prstGeom prst="rect">
            <a:avLst/>
          </a:prstGeom>
        </p:spPr>
      </p:pic>
      <p:sp>
        <p:nvSpPr>
          <p:cNvPr id="7" name="Rectangle 6">
            <a:extLst>
              <a:ext uri="{FF2B5EF4-FFF2-40B4-BE49-F238E27FC236}">
                <a16:creationId xmlns:a16="http://schemas.microsoft.com/office/drawing/2014/main" id="{CF2DC3B0-D8C5-BB25-A165-591E64184A6F}"/>
              </a:ext>
            </a:extLst>
          </p:cNvPr>
          <p:cNvSpPr/>
          <p:nvPr/>
        </p:nvSpPr>
        <p:spPr>
          <a:xfrm>
            <a:off x="468313" y="1479252"/>
            <a:ext cx="9791700" cy="3170761"/>
          </a:xfrm>
          <a:prstGeom prst="rect">
            <a:avLst/>
          </a:prstGeom>
        </p:spPr>
        <p:txBody>
          <a:bodyPr wrap="square" lIns="104287" tIns="52144" rIns="104287" bIns="52144">
            <a:spAutoFit/>
          </a:bodyPr>
          <a:lstStyle/>
          <a:p>
            <a:pPr marL="719138" lvl="1" indent="-544513" algn="just">
              <a:spcAft>
                <a:spcPct val="20000"/>
              </a:spcAft>
            </a:pPr>
            <a:r>
              <a:rPr lang="fr-FR" sz="2400" dirty="0"/>
              <a:t>5) 1 passage proche de la poutre </a:t>
            </a:r>
            <a:r>
              <a:rPr lang="fr-FR" sz="3200" b="1" u="sng" dirty="0"/>
              <a:t>et</a:t>
            </a:r>
            <a:r>
              <a:rPr lang="fr-FR" sz="2400" dirty="0"/>
              <a:t> 3 longueurs minimum</a:t>
            </a:r>
          </a:p>
          <a:p>
            <a:pPr marL="1229360" lvl="1" indent="-315035" algn="just">
              <a:spcAft>
                <a:spcPct val="20000"/>
              </a:spcAft>
              <a:buFont typeface="Wingdings" charset="2"/>
              <a:buChar char="Ø"/>
            </a:pPr>
            <a:r>
              <a:rPr lang="fr-FR" sz="2000" i="1" dirty="0"/>
              <a:t>Le passage proche de la poutre ne doit pas être obligatoirement un élément codifié. Le seul fait de toucher la poutre avec une partie du corps autre que les pieds suffit pour remplir l’EC5</a:t>
            </a:r>
          </a:p>
          <a:p>
            <a:pPr marL="1229360" lvl="1" indent="-315035" algn="just">
              <a:spcAft>
                <a:spcPct val="20000"/>
              </a:spcAft>
              <a:buFont typeface="Wingdings" charset="2"/>
              <a:buChar char="Ø"/>
            </a:pPr>
            <a:r>
              <a:rPr lang="fr-FR" sz="2000" i="1" dirty="0"/>
              <a:t>Une longueur doit comporter au moins une « Autre difficulté » ou une difficulté 6ème</a:t>
            </a:r>
          </a:p>
          <a:p>
            <a:pPr marL="719138" lvl="1" indent="-544513" algn="just">
              <a:spcAft>
                <a:spcPct val="20000"/>
              </a:spcAft>
              <a:buFont typeface="+mj-ea"/>
              <a:buAutoNum type="circleNumDbPlain"/>
            </a:pPr>
            <a:endParaRPr lang="fr-FR" sz="2400" dirty="0"/>
          </a:p>
          <a:p>
            <a:pPr marL="174625" lvl="1" algn="just">
              <a:spcAft>
                <a:spcPct val="20000"/>
              </a:spcAft>
            </a:pPr>
            <a:endParaRPr lang="fr-FR" sz="2400" dirty="0"/>
          </a:p>
        </p:txBody>
      </p:sp>
      <p:graphicFrame>
        <p:nvGraphicFramePr>
          <p:cNvPr id="3" name="Tableau 2">
            <a:extLst>
              <a:ext uri="{FF2B5EF4-FFF2-40B4-BE49-F238E27FC236}">
                <a16:creationId xmlns:a16="http://schemas.microsoft.com/office/drawing/2014/main" id="{6FE535EF-09B2-9237-FA94-EBC045335783}"/>
              </a:ext>
            </a:extLst>
          </p:cNvPr>
          <p:cNvGraphicFramePr>
            <a:graphicFrameLocks noGrp="1"/>
          </p:cNvGraphicFramePr>
          <p:nvPr>
            <p:extLst>
              <p:ext uri="{D42A27DB-BD31-4B8C-83A1-F6EECF244321}">
                <p14:modId xmlns:p14="http://schemas.microsoft.com/office/powerpoint/2010/main" val="4267148785"/>
              </p:ext>
            </p:extLst>
          </p:nvPr>
        </p:nvGraphicFramePr>
        <p:xfrm>
          <a:off x="2188394" y="3970306"/>
          <a:ext cx="7027521" cy="1199701"/>
        </p:xfrm>
        <a:graphic>
          <a:graphicData uri="http://schemas.openxmlformats.org/drawingml/2006/table">
            <a:tbl>
              <a:tblPr firstRow="1" bandRow="1">
                <a:tableStyleId>{5C22544A-7EE6-4342-B048-85BDC9FD1C3A}</a:tableStyleId>
              </a:tblPr>
              <a:tblGrid>
                <a:gridCol w="1128970">
                  <a:extLst>
                    <a:ext uri="{9D8B030D-6E8A-4147-A177-3AD203B41FA5}">
                      <a16:colId xmlns:a16="http://schemas.microsoft.com/office/drawing/2014/main" val="903202612"/>
                    </a:ext>
                  </a:extLst>
                </a:gridCol>
                <a:gridCol w="1128970">
                  <a:extLst>
                    <a:ext uri="{9D8B030D-6E8A-4147-A177-3AD203B41FA5}">
                      <a16:colId xmlns:a16="http://schemas.microsoft.com/office/drawing/2014/main" val="4217336352"/>
                    </a:ext>
                  </a:extLst>
                </a:gridCol>
                <a:gridCol w="1128970">
                  <a:extLst>
                    <a:ext uri="{9D8B030D-6E8A-4147-A177-3AD203B41FA5}">
                      <a16:colId xmlns:a16="http://schemas.microsoft.com/office/drawing/2014/main" val="103137729"/>
                    </a:ext>
                  </a:extLst>
                </a:gridCol>
                <a:gridCol w="1213537">
                  <a:extLst>
                    <a:ext uri="{9D8B030D-6E8A-4147-A177-3AD203B41FA5}">
                      <a16:colId xmlns:a16="http://schemas.microsoft.com/office/drawing/2014/main" val="1638554697"/>
                    </a:ext>
                  </a:extLst>
                </a:gridCol>
                <a:gridCol w="1213537">
                  <a:extLst>
                    <a:ext uri="{9D8B030D-6E8A-4147-A177-3AD203B41FA5}">
                      <a16:colId xmlns:a16="http://schemas.microsoft.com/office/drawing/2014/main" val="2655334447"/>
                    </a:ext>
                  </a:extLst>
                </a:gridCol>
                <a:gridCol w="1213537">
                  <a:extLst>
                    <a:ext uri="{9D8B030D-6E8A-4147-A177-3AD203B41FA5}">
                      <a16:colId xmlns:a16="http://schemas.microsoft.com/office/drawing/2014/main" val="1581825258"/>
                    </a:ext>
                  </a:extLst>
                </a:gridCol>
              </a:tblGrid>
              <a:tr h="476210">
                <a:tc gridSpan="2">
                  <a:txBody>
                    <a:bodyPr/>
                    <a:lstStyle/>
                    <a:p>
                      <a:pPr algn="ctr">
                        <a:lnSpc>
                          <a:spcPct val="150000"/>
                        </a:lnSpc>
                      </a:pPr>
                      <a:r>
                        <a:rPr lang="fr-FR" sz="1600" dirty="0">
                          <a:solidFill>
                            <a:schemeClr val="tx1"/>
                          </a:solidFill>
                        </a:rPr>
                        <a:t>PP En entrée</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algn="ctr">
                        <a:lnSpc>
                          <a:spcPct val="100000"/>
                        </a:lnSpc>
                      </a:pPr>
                      <a:r>
                        <a:rPr lang="fr-FR" sz="1600" dirty="0">
                          <a:solidFill>
                            <a:schemeClr val="tx1"/>
                          </a:solidFill>
                        </a:rPr>
                        <a:t>PP En cours de mouvement</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algn="ctr">
                        <a:lnSpc>
                          <a:spcPct val="100000"/>
                        </a:lnSpc>
                      </a:pPr>
                      <a:r>
                        <a:rPr lang="fr-FR" sz="1800" dirty="0">
                          <a:solidFill>
                            <a:schemeClr val="tx1"/>
                          </a:solidFill>
                        </a:rPr>
                        <a:t> </a:t>
                      </a:r>
                      <a:r>
                        <a:rPr lang="fr-FR" sz="1600" dirty="0">
                          <a:solidFill>
                            <a:schemeClr val="tx1"/>
                          </a:solidFill>
                        </a:rPr>
                        <a:t>PP Passage chorégraphique</a:t>
                      </a:r>
                    </a:p>
                  </a:txBody>
                  <a:tcPr>
                    <a:solidFill>
                      <a:schemeClr val="accent5">
                        <a:lumMod val="20000"/>
                        <a:lumOff val="80000"/>
                      </a:schemeClr>
                    </a:solidFill>
                  </a:tcPr>
                </a:tc>
                <a:tc hMerge="1">
                  <a:txBody>
                    <a:bodyPr/>
                    <a:lstStyle/>
                    <a:p>
                      <a:pPr algn="ctr">
                        <a:lnSpc>
                          <a:spcPct val="100000"/>
                        </a:lnSpc>
                      </a:pPr>
                      <a:endParaRPr lang="fr-FR" sz="18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8" name="Tableau 6">
            <a:extLst>
              <a:ext uri="{FF2B5EF4-FFF2-40B4-BE49-F238E27FC236}">
                <a16:creationId xmlns:a16="http://schemas.microsoft.com/office/drawing/2014/main" id="{04A27216-612E-4B63-A484-5A696102B415}"/>
              </a:ext>
            </a:extLst>
          </p:cNvPr>
          <p:cNvGraphicFramePr>
            <a:graphicFrameLocks noGrp="1"/>
          </p:cNvGraphicFramePr>
          <p:nvPr>
            <p:extLst>
              <p:ext uri="{D42A27DB-BD31-4B8C-83A1-F6EECF244321}">
                <p14:modId xmlns:p14="http://schemas.microsoft.com/office/powerpoint/2010/main" val="649979682"/>
              </p:ext>
            </p:extLst>
          </p:nvPr>
        </p:nvGraphicFramePr>
        <p:xfrm>
          <a:off x="665671" y="4315075"/>
          <a:ext cx="1448656" cy="365760"/>
        </p:xfrm>
        <a:graphic>
          <a:graphicData uri="http://schemas.openxmlformats.org/drawingml/2006/table">
            <a:tbl>
              <a:tblPr firstRow="1" bandRow="1">
                <a:tableStyleId>{5C22544A-7EE6-4342-B048-85BDC9FD1C3A}</a:tableStyleId>
              </a:tblPr>
              <a:tblGrid>
                <a:gridCol w="1448656">
                  <a:extLst>
                    <a:ext uri="{9D8B030D-6E8A-4147-A177-3AD203B41FA5}">
                      <a16:colId xmlns:a16="http://schemas.microsoft.com/office/drawing/2014/main" val="3093023436"/>
                    </a:ext>
                  </a:extLst>
                </a:gridCol>
              </a:tblGrid>
              <a:tr h="36426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pic>
        <p:nvPicPr>
          <p:cNvPr id="5" name="Image 4">
            <a:extLst>
              <a:ext uri="{FF2B5EF4-FFF2-40B4-BE49-F238E27FC236}">
                <a16:creationId xmlns:a16="http://schemas.microsoft.com/office/drawing/2014/main" id="{00000000-0008-0000-0000-000006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968" y="4619069"/>
            <a:ext cx="438145" cy="416238"/>
          </a:xfrm>
          <a:prstGeom prst="rect">
            <a:avLst/>
          </a:prstGeom>
        </p:spPr>
      </p:pic>
      <p:pic>
        <p:nvPicPr>
          <p:cNvPr id="9" name="Image 8">
            <a:extLst>
              <a:ext uri="{FF2B5EF4-FFF2-40B4-BE49-F238E27FC236}">
                <a16:creationId xmlns:a16="http://schemas.microsoft.com/office/drawing/2014/main" id="{00000000-0008-0000-0000-000010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940" y="4619069"/>
            <a:ext cx="528369" cy="456319"/>
          </a:xfrm>
          <a:prstGeom prst="rect">
            <a:avLst/>
          </a:prstGeom>
        </p:spPr>
      </p:pic>
      <p:pic>
        <p:nvPicPr>
          <p:cNvPr id="10" name="Image 9">
            <a:extLst>
              <a:ext uri="{FF2B5EF4-FFF2-40B4-BE49-F238E27FC236}">
                <a16:creationId xmlns:a16="http://schemas.microsoft.com/office/drawing/2014/main" id="{00000000-0008-0000-0000-000097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818" y="4619069"/>
            <a:ext cx="613131" cy="388316"/>
          </a:xfrm>
          <a:prstGeom prst="rect">
            <a:avLst/>
          </a:prstGeom>
        </p:spPr>
      </p:pic>
      <p:pic>
        <p:nvPicPr>
          <p:cNvPr id="11" name="Image 10">
            <a:extLst>
              <a:ext uri="{FF2B5EF4-FFF2-40B4-BE49-F238E27FC236}">
                <a16:creationId xmlns:a16="http://schemas.microsoft.com/office/drawing/2014/main" id="{3D6A3F7E-9984-EAF2-71DC-16D78B84F1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801" y="4629153"/>
            <a:ext cx="376262" cy="456319"/>
          </a:xfrm>
          <a:prstGeom prst="rect">
            <a:avLst/>
          </a:prstGeom>
        </p:spPr>
      </p:pic>
      <p:sp>
        <p:nvSpPr>
          <p:cNvPr id="12" name="Bouée 5">
            <a:extLst>
              <a:ext uri="{FF2B5EF4-FFF2-40B4-BE49-F238E27FC236}">
                <a16:creationId xmlns:a16="http://schemas.microsoft.com/office/drawing/2014/main" id="{65B5A916-5642-75B4-624B-A19EF3A3348B}"/>
              </a:ext>
            </a:extLst>
          </p:cNvPr>
          <p:cNvSpPr/>
          <p:nvPr/>
        </p:nvSpPr>
        <p:spPr>
          <a:xfrm>
            <a:off x="5109611" y="1479252"/>
            <a:ext cx="759190" cy="708378"/>
          </a:xfrm>
          <a:prstGeom prst="donut">
            <a:avLst>
              <a:gd name="adj" fmla="val 8333"/>
            </a:avLst>
          </a:prstGeom>
          <a:noFill/>
          <a:ln w="12700">
            <a:solidFill>
              <a:srgbClr val="0000FF"/>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fr-FR" dirty="0">
              <a:solidFill>
                <a:schemeClr val="tx1"/>
              </a:solidFill>
            </a:endParaRPr>
          </a:p>
        </p:txBody>
      </p:sp>
    </p:spTree>
    <p:extLst>
      <p:ext uri="{BB962C8B-B14F-4D97-AF65-F5344CB8AC3E}">
        <p14:creationId xmlns:p14="http://schemas.microsoft.com/office/powerpoint/2010/main" val="35838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p:cTn id="1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7">
                                            <p:txEl>
                                              <p:pRg st="1" end="1"/>
                                            </p:txEl>
                                          </p:spTgt>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p:cTn id="2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7">
                                            <p:txEl>
                                              <p:pRg st="2" end="2"/>
                                            </p:txEl>
                                          </p:spTgt>
                                        </p:tgtEl>
                                      </p:cBhvr>
                                    </p:animEffect>
                                  </p:childTnLst>
                                </p:cTn>
                              </p:par>
                            </p:childTnLst>
                          </p:cTn>
                        </p:par>
                        <p:par>
                          <p:cTn id="25" fill="hold">
                            <p:stCondLst>
                              <p:cond delay="1500"/>
                            </p:stCondLst>
                            <p:childTnLst>
                              <p:par>
                                <p:cTn id="26" presetID="22" presetClass="entr" presetSubtype="4" fill="hold" nodeType="after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nodeType="withEffect">
                                  <p:stCondLst>
                                    <p:cond delay="100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6" presetClass="entr" presetSubtype="16" fill="hold" nodeType="withEffect">
                                  <p:stCondLst>
                                    <p:cond delay="100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500"/>
                                        <p:tgtEl>
                                          <p:spTgt spid="5"/>
                                        </p:tgtEl>
                                      </p:cBhvr>
                                    </p:animEffect>
                                  </p:childTnLst>
                                </p:cTn>
                              </p:par>
                              <p:par>
                                <p:cTn id="35" presetID="6" presetClass="entr" presetSubtype="16" fill="hold" nodeType="withEffect">
                                  <p:stCondLst>
                                    <p:cond delay="100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500"/>
                                        <p:tgtEl>
                                          <p:spTgt spid="9"/>
                                        </p:tgtEl>
                                      </p:cBhvr>
                                    </p:animEffect>
                                  </p:childTnLst>
                                </p:cTn>
                              </p:par>
                              <p:par>
                                <p:cTn id="38" presetID="6" presetClass="entr" presetSubtype="16" fill="hold"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500"/>
                                        <p:tgtEl>
                                          <p:spTgt spid="10"/>
                                        </p:tgtEl>
                                      </p:cBhvr>
                                    </p:animEffect>
                                  </p:childTnLst>
                                </p:cTn>
                              </p:par>
                              <p:par>
                                <p:cTn id="41" presetID="6" presetClass="entr" presetSubtype="16" fill="hold" nodeType="withEffect">
                                  <p:stCondLst>
                                    <p:cond delay="100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Exercices</a:t>
            </a:r>
          </a:p>
        </p:txBody>
      </p:sp>
      <p:pic>
        <p:nvPicPr>
          <p:cNvPr id="6" name="Image 5">
            <a:extLst>
              <a:ext uri="{FF2B5EF4-FFF2-40B4-BE49-F238E27FC236}">
                <a16:creationId xmlns:a16="http://schemas.microsoft.com/office/drawing/2014/main" id="{D0F0A20D-7F18-710A-7071-AD863F3B2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685" y="542916"/>
            <a:ext cx="1321909" cy="692168"/>
          </a:xfrm>
          <a:prstGeom prst="rect">
            <a:avLst/>
          </a:prstGeom>
        </p:spPr>
      </p:pic>
      <p:pic>
        <p:nvPicPr>
          <p:cNvPr id="4" name="Picture 2" descr="Sablier, Sable, Bleu, Verre, Temps, Heure, Horloge">
            <a:extLst>
              <a:ext uri="{FF2B5EF4-FFF2-40B4-BE49-F238E27FC236}">
                <a16:creationId xmlns:a16="http://schemas.microsoft.com/office/drawing/2014/main" id="{26BB430F-122D-107F-348F-BB092DDADA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2725" y="2398114"/>
            <a:ext cx="3206442" cy="37960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prezi-a.akamaihd.net/zuisite-versioned/1417/campaigns/sem-business-3/img/icon-create@2x.png">
            <a:extLst>
              <a:ext uri="{FF2B5EF4-FFF2-40B4-BE49-F238E27FC236}">
                <a16:creationId xmlns:a16="http://schemas.microsoft.com/office/drawing/2014/main" id="{AE092735-A2B3-9A74-7736-D7C97825E3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361" y="1834746"/>
            <a:ext cx="2777671" cy="240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051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Exercices</a:t>
            </a:r>
          </a:p>
        </p:txBody>
      </p:sp>
      <p:sp>
        <p:nvSpPr>
          <p:cNvPr id="6" name="Rectangle 5">
            <a:extLst>
              <a:ext uri="{FF2B5EF4-FFF2-40B4-BE49-F238E27FC236}">
                <a16:creationId xmlns:a16="http://schemas.microsoft.com/office/drawing/2014/main" id="{108A2D14-5B22-A9DB-3E6C-26193475CC33}"/>
              </a:ext>
            </a:extLst>
          </p:cNvPr>
          <p:cNvSpPr/>
          <p:nvPr/>
        </p:nvSpPr>
        <p:spPr>
          <a:xfrm>
            <a:off x="318499" y="1219604"/>
            <a:ext cx="10193030" cy="5891506"/>
          </a:xfrm>
          <a:prstGeom prst="rect">
            <a:avLst/>
          </a:prstGeom>
        </p:spPr>
        <p:txBody>
          <a:bodyPr wrap="square" lIns="104287" tIns="52144" rIns="104287" bIns="52144">
            <a:spAutoFit/>
          </a:bodyPr>
          <a:lstStyle/>
          <a:p>
            <a:pPr algn="just"/>
            <a:r>
              <a:rPr lang="fr-FR" sz="2000" b="1" u="sng" dirty="0">
                <a:latin typeface="Trebuchet MS" charset="0"/>
              </a:rPr>
              <a:t>La gymnaste exécute le mouvement suivant :</a:t>
            </a:r>
            <a:r>
              <a:rPr lang="fr-FR" sz="2400" u="sng" dirty="0">
                <a:latin typeface="Trebuchet MS" charset="0"/>
              </a:rPr>
              <a:t> </a:t>
            </a: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1200" u="sng" dirty="0">
              <a:latin typeface="Trebuchet MS" charset="0"/>
            </a:endParaRPr>
          </a:p>
          <a:p>
            <a:pPr marL="812800" indent="-457200" algn="just">
              <a:buAutoNum type="alphaUcParenR"/>
            </a:pPr>
            <a:r>
              <a:rPr lang="fr-FR" sz="2000" u="sng" dirty="0">
                <a:latin typeface="Trebuchet MS" charset="0"/>
              </a:rPr>
              <a:t>Donnez la symbolique et la catégorie des éléments retenus</a:t>
            </a:r>
          </a:p>
          <a:p>
            <a:pPr marL="355600" algn="just"/>
            <a:endParaRPr lang="fr-FR" sz="1600" u="sng" dirty="0">
              <a:latin typeface="Trebuchet MS" charset="0"/>
            </a:endParaRPr>
          </a:p>
          <a:p>
            <a:pPr marL="812800" indent="-457200" algn="just">
              <a:buAutoNum type="alphaUcParenR" startAt="2"/>
            </a:pPr>
            <a:r>
              <a:rPr lang="fr-FR" sz="2000" u="sng" dirty="0">
                <a:latin typeface="Trebuchet MS" charset="0"/>
              </a:rPr>
              <a:t>Quelle est la valeur de la note E ?</a:t>
            </a:r>
          </a:p>
          <a:p>
            <a:pPr marL="812800" indent="-457200" algn="just">
              <a:buAutoNum type="alphaUcParenR" startAt="2"/>
            </a:pPr>
            <a:endParaRPr lang="fr-FR" sz="2000" u="sng" dirty="0">
              <a:latin typeface="Trebuchet MS" charset="0"/>
            </a:endParaRPr>
          </a:p>
          <a:p>
            <a:pPr marL="355600" algn="just"/>
            <a:endParaRPr lang="fr-FR" sz="1200" u="sng" dirty="0">
              <a:latin typeface="Trebuchet MS" charset="0"/>
            </a:endParaRPr>
          </a:p>
          <a:p>
            <a:pPr marL="355600" algn="just"/>
            <a:r>
              <a:rPr lang="fr-FR" sz="2000" u="sng" dirty="0">
                <a:latin typeface="Trebuchet MS" charset="0"/>
              </a:rPr>
              <a:t>C)  Quelles sont les bonifications?</a:t>
            </a:r>
          </a:p>
          <a:p>
            <a:pPr marL="355600" algn="just"/>
            <a:endParaRPr lang="fr-FR" sz="2000" u="sng" dirty="0">
              <a:latin typeface="Trebuchet MS" charset="0"/>
            </a:endParaRPr>
          </a:p>
          <a:p>
            <a:pPr marL="355600" algn="just"/>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algn="just"/>
            <a:endParaRPr lang="fr-FR" sz="2700" u="sng" dirty="0">
              <a:latin typeface="Trebuchet MS" charset="0"/>
            </a:endParaRPr>
          </a:p>
          <a:p>
            <a:pPr lvl="1" algn="just">
              <a:spcAft>
                <a:spcPct val="20000"/>
              </a:spcAft>
            </a:pPr>
            <a:endParaRPr lang="fr-FR" sz="2300" dirty="0">
              <a:latin typeface="Trebuchet MS" charset="0"/>
            </a:endParaRPr>
          </a:p>
        </p:txBody>
      </p:sp>
      <p:graphicFrame>
        <p:nvGraphicFramePr>
          <p:cNvPr id="7" name="Tableau 6">
            <a:extLst>
              <a:ext uri="{FF2B5EF4-FFF2-40B4-BE49-F238E27FC236}">
                <a16:creationId xmlns:a16="http://schemas.microsoft.com/office/drawing/2014/main" id="{924F477B-6B7F-7E5B-F7B7-C27DEA41EC85}"/>
              </a:ext>
            </a:extLst>
          </p:cNvPr>
          <p:cNvGraphicFramePr>
            <a:graphicFrameLocks noGrp="1"/>
          </p:cNvGraphicFramePr>
          <p:nvPr>
            <p:extLst>
              <p:ext uri="{D42A27DB-BD31-4B8C-83A1-F6EECF244321}">
                <p14:modId xmlns:p14="http://schemas.microsoft.com/office/powerpoint/2010/main" val="4016183485"/>
              </p:ext>
            </p:extLst>
          </p:nvPr>
        </p:nvGraphicFramePr>
        <p:xfrm>
          <a:off x="177109" y="1632118"/>
          <a:ext cx="10193030" cy="1877202"/>
        </p:xfrm>
        <a:graphic>
          <a:graphicData uri="http://schemas.openxmlformats.org/drawingml/2006/table">
            <a:tbl>
              <a:tblPr firstRow="1" bandRow="1">
                <a:tableStyleId>{5C22544A-7EE6-4342-B048-85BDC9FD1C3A}</a:tableStyleId>
              </a:tblPr>
              <a:tblGrid>
                <a:gridCol w="1038831">
                  <a:extLst>
                    <a:ext uri="{9D8B030D-6E8A-4147-A177-3AD203B41FA5}">
                      <a16:colId xmlns:a16="http://schemas.microsoft.com/office/drawing/2014/main" val="20000"/>
                    </a:ext>
                  </a:extLst>
                </a:gridCol>
                <a:gridCol w="981753">
                  <a:extLst>
                    <a:ext uri="{9D8B030D-6E8A-4147-A177-3AD203B41FA5}">
                      <a16:colId xmlns:a16="http://schemas.microsoft.com/office/drawing/2014/main" val="20001"/>
                    </a:ext>
                  </a:extLst>
                </a:gridCol>
                <a:gridCol w="980394">
                  <a:extLst>
                    <a:ext uri="{9D8B030D-6E8A-4147-A177-3AD203B41FA5}">
                      <a16:colId xmlns:a16="http://schemas.microsoft.com/office/drawing/2014/main" val="20002"/>
                    </a:ext>
                  </a:extLst>
                </a:gridCol>
                <a:gridCol w="942682">
                  <a:extLst>
                    <a:ext uri="{9D8B030D-6E8A-4147-A177-3AD203B41FA5}">
                      <a16:colId xmlns:a16="http://schemas.microsoft.com/office/drawing/2014/main" val="20003"/>
                    </a:ext>
                  </a:extLst>
                </a:gridCol>
                <a:gridCol w="1078787">
                  <a:extLst>
                    <a:ext uri="{9D8B030D-6E8A-4147-A177-3AD203B41FA5}">
                      <a16:colId xmlns:a16="http://schemas.microsoft.com/office/drawing/2014/main" val="20004"/>
                    </a:ext>
                  </a:extLst>
                </a:gridCol>
                <a:gridCol w="976045">
                  <a:extLst>
                    <a:ext uri="{9D8B030D-6E8A-4147-A177-3AD203B41FA5}">
                      <a16:colId xmlns:a16="http://schemas.microsoft.com/office/drawing/2014/main" val="20005"/>
                    </a:ext>
                  </a:extLst>
                </a:gridCol>
                <a:gridCol w="1020823">
                  <a:extLst>
                    <a:ext uri="{9D8B030D-6E8A-4147-A177-3AD203B41FA5}">
                      <a16:colId xmlns:a16="http://schemas.microsoft.com/office/drawing/2014/main" val="20006"/>
                    </a:ext>
                  </a:extLst>
                </a:gridCol>
                <a:gridCol w="913259">
                  <a:extLst>
                    <a:ext uri="{9D8B030D-6E8A-4147-A177-3AD203B41FA5}">
                      <a16:colId xmlns:a16="http://schemas.microsoft.com/office/drawing/2014/main" val="20007"/>
                    </a:ext>
                  </a:extLst>
                </a:gridCol>
                <a:gridCol w="1130228">
                  <a:extLst>
                    <a:ext uri="{9D8B030D-6E8A-4147-A177-3AD203B41FA5}">
                      <a16:colId xmlns:a16="http://schemas.microsoft.com/office/drawing/2014/main" val="20008"/>
                    </a:ext>
                  </a:extLst>
                </a:gridCol>
                <a:gridCol w="1130228">
                  <a:extLst>
                    <a:ext uri="{9D8B030D-6E8A-4147-A177-3AD203B41FA5}">
                      <a16:colId xmlns:a16="http://schemas.microsoft.com/office/drawing/2014/main" val="1924022365"/>
                    </a:ext>
                  </a:extLst>
                </a:gridCol>
              </a:tblGrid>
              <a:tr h="669293">
                <a:tc>
                  <a:txBody>
                    <a:bodyPr/>
                    <a:lstStyle/>
                    <a:p>
                      <a:pPr>
                        <a:lnSpc>
                          <a:spcPct val="150000"/>
                        </a:lnSpc>
                      </a:pPr>
                      <a:r>
                        <a:rPr lang="fr-FR" sz="1200" b="0" dirty="0">
                          <a:solidFill>
                            <a:schemeClr val="tx1"/>
                          </a:solidFill>
                        </a:rPr>
                        <a:t>Entrée arabesque</a:t>
                      </a:r>
                    </a:p>
                  </a:txBody>
                  <a:tcPr marL="106886" marR="106886" marT="50419" marB="50419">
                    <a:solidFill>
                      <a:srgbClr val="FFFF00"/>
                    </a:solidFill>
                  </a:tcPr>
                </a:tc>
                <a:tc>
                  <a:txBody>
                    <a:bodyPr/>
                    <a:lstStyle/>
                    <a:p>
                      <a:pPr>
                        <a:lnSpc>
                          <a:spcPct val="150000"/>
                        </a:lnSpc>
                      </a:pPr>
                      <a:r>
                        <a:rPr lang="fr-FR" sz="1200" b="0" dirty="0">
                          <a:solidFill>
                            <a:schemeClr val="tx1"/>
                          </a:solidFill>
                        </a:rPr>
                        <a:t>Saut enjambé</a:t>
                      </a:r>
                    </a:p>
                  </a:txBody>
                  <a:tcPr marL="106886" marR="106886" marT="50419" marB="50419">
                    <a:solidFill>
                      <a:srgbClr val="FFFF00"/>
                    </a:solidFill>
                  </a:tcPr>
                </a:tc>
                <a:tc>
                  <a:txBody>
                    <a:bodyPr/>
                    <a:lstStyle/>
                    <a:p>
                      <a:pPr>
                        <a:lnSpc>
                          <a:spcPct val="150000"/>
                        </a:lnSpc>
                      </a:pPr>
                      <a:r>
                        <a:rPr lang="fr-FR" sz="1200" b="0" dirty="0">
                          <a:solidFill>
                            <a:schemeClr val="tx1"/>
                          </a:solidFill>
                        </a:rPr>
                        <a:t>Saut chgt de jambes</a:t>
                      </a:r>
                    </a:p>
                  </a:txBody>
                  <a:tcPr marL="106886" marR="106886" marT="50419" marB="50419">
                    <a:solidFill>
                      <a:srgbClr val="FFFF00"/>
                    </a:solidFill>
                  </a:tcPr>
                </a:tc>
                <a:tc>
                  <a:txBody>
                    <a:bodyPr/>
                    <a:lstStyle/>
                    <a:p>
                      <a:pPr>
                        <a:lnSpc>
                          <a:spcPct val="150000"/>
                        </a:lnSpc>
                      </a:pPr>
                      <a:r>
                        <a:rPr lang="fr-FR" sz="1200" b="0" dirty="0">
                          <a:solidFill>
                            <a:schemeClr val="tx1"/>
                          </a:solidFill>
                        </a:rPr>
                        <a:t>½ tour</a:t>
                      </a:r>
                    </a:p>
                  </a:txBody>
                  <a:tcPr marL="106886" marR="106886" marT="50419" marB="50419">
                    <a:solidFill>
                      <a:srgbClr val="FFFF00"/>
                    </a:solidFill>
                  </a:tcPr>
                </a:tc>
                <a:tc>
                  <a:txBody>
                    <a:bodyPr/>
                    <a:lstStyle/>
                    <a:p>
                      <a:pPr>
                        <a:lnSpc>
                          <a:spcPct val="150000"/>
                        </a:lnSpc>
                      </a:pPr>
                      <a:r>
                        <a:rPr lang="fr-FR" sz="1200" b="0" dirty="0">
                          <a:solidFill>
                            <a:schemeClr val="tx1"/>
                          </a:solidFill>
                        </a:rPr>
                        <a:t>Salto AV appel 1 pied</a:t>
                      </a:r>
                    </a:p>
                  </a:txBody>
                  <a:tcPr marL="106886" marR="106886" marT="50419" marB="50419">
                    <a:solidFill>
                      <a:srgbClr val="FFFF00"/>
                    </a:solidFill>
                  </a:tcPr>
                </a:tc>
                <a:tc>
                  <a:txBody>
                    <a:bodyPr/>
                    <a:lstStyle/>
                    <a:p>
                      <a:pPr>
                        <a:lnSpc>
                          <a:spcPct val="150000"/>
                        </a:lnSpc>
                      </a:pPr>
                      <a:r>
                        <a:rPr lang="fr-FR" sz="1200" b="0" dirty="0">
                          <a:solidFill>
                            <a:schemeClr val="tx1"/>
                          </a:solidFill>
                        </a:rPr>
                        <a:t>Saut carpé écart</a:t>
                      </a:r>
                    </a:p>
                  </a:txBody>
                  <a:tcPr marL="106886" marR="106886" marT="50419" marB="50419">
                    <a:solidFill>
                      <a:srgbClr val="FFFF00"/>
                    </a:solidFill>
                  </a:tcPr>
                </a:tc>
                <a:tc>
                  <a:txBody>
                    <a:bodyPr/>
                    <a:lstStyle/>
                    <a:p>
                      <a:pPr>
                        <a:lnSpc>
                          <a:spcPct val="150000"/>
                        </a:lnSpc>
                      </a:pPr>
                      <a:r>
                        <a:rPr lang="fr-FR" sz="1200" b="0" dirty="0">
                          <a:solidFill>
                            <a:schemeClr val="tx1"/>
                          </a:solidFill>
                        </a:rPr>
                        <a:t>½ tour pied pointé</a:t>
                      </a:r>
                    </a:p>
                  </a:txBody>
                  <a:tcPr marL="106886" marR="106886" marT="50419" marB="50419">
                    <a:solidFill>
                      <a:srgbClr val="FFFF00"/>
                    </a:solidFill>
                  </a:tcPr>
                </a:tc>
                <a:tc>
                  <a:txBody>
                    <a:bodyPr/>
                    <a:lstStyle/>
                    <a:p>
                      <a:pPr>
                        <a:lnSpc>
                          <a:spcPct val="150000"/>
                        </a:lnSpc>
                      </a:pPr>
                      <a:r>
                        <a:rPr lang="fr-FR" sz="1200" b="0" dirty="0">
                          <a:solidFill>
                            <a:schemeClr val="tx1"/>
                          </a:solidFill>
                        </a:rPr>
                        <a:t>Pirouette 360°</a:t>
                      </a:r>
                    </a:p>
                  </a:txBody>
                  <a:tcPr marL="106886" marR="106886" marT="50419" marB="50419">
                    <a:solidFill>
                      <a:srgbClr val="FFFF00"/>
                    </a:solidFill>
                  </a:tcPr>
                </a:tc>
                <a:tc>
                  <a:txBody>
                    <a:bodyPr/>
                    <a:lstStyle/>
                    <a:p>
                      <a:pPr>
                        <a:lnSpc>
                          <a:spcPct val="150000"/>
                        </a:lnSpc>
                      </a:pPr>
                      <a:r>
                        <a:rPr lang="fr-FR" sz="1200" b="0" dirty="0">
                          <a:solidFill>
                            <a:schemeClr val="tx1"/>
                          </a:solidFill>
                        </a:rPr>
                        <a:t>Rondade</a:t>
                      </a:r>
                    </a:p>
                  </a:txBody>
                  <a:tcPr marL="106886" marR="106886" marT="50419" marB="50419">
                    <a:solidFill>
                      <a:srgbClr val="FFFF00"/>
                    </a:solidFill>
                  </a:tcPr>
                </a:tc>
                <a:tc>
                  <a:txBody>
                    <a:bodyPr/>
                    <a:lstStyle/>
                    <a:p>
                      <a:pPr>
                        <a:lnSpc>
                          <a:spcPct val="150000"/>
                        </a:lnSpc>
                      </a:pPr>
                      <a:r>
                        <a:rPr lang="fr-FR" sz="1200" b="0" dirty="0">
                          <a:solidFill>
                            <a:schemeClr val="tx1"/>
                          </a:solidFill>
                        </a:rPr>
                        <a:t>Sortie Salto AR Gr</a:t>
                      </a:r>
                    </a:p>
                  </a:txBody>
                  <a:tcPr marL="106886" marR="106886" marT="50419" marB="50419">
                    <a:solidFill>
                      <a:srgbClr val="FFFF00"/>
                    </a:solidFill>
                  </a:tcPr>
                </a:tc>
                <a:extLst>
                  <a:ext uri="{0D108BD9-81ED-4DB2-BD59-A6C34878D82A}">
                    <a16:rowId xmlns:a16="http://schemas.microsoft.com/office/drawing/2014/main" val="10000"/>
                  </a:ext>
                </a:extLst>
              </a:tr>
              <a:tr h="604492">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603417">
                <a:tc>
                  <a:txBody>
                    <a:bodyPr/>
                    <a:lstStyle/>
                    <a:p>
                      <a:pPr algn="ctr"/>
                      <a:endParaRPr lang="fr-FR" sz="2000" dirty="0">
                        <a:solidFill>
                          <a:schemeClr val="tx1"/>
                        </a:solidFill>
                      </a:endParaRPr>
                    </a:p>
                  </a:txBody>
                  <a:tcPr>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pPr algn="ctr"/>
                      <a:endParaRPr lang="fr-FR" sz="2000" dirty="0">
                        <a:solidFill>
                          <a:schemeClr val="tx1"/>
                        </a:solidFill>
                      </a:endParaRPr>
                    </a:p>
                  </a:txBody>
                  <a:tcPr>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pPr algn="ctr"/>
                      <a:endParaRPr lang="fr-FR" sz="2000" dirty="0">
                        <a:solidFill>
                          <a:schemeClr val="tx1"/>
                        </a:solidFill>
                      </a:endParaRPr>
                    </a:p>
                  </a:txBody>
                  <a:tcPr>
                    <a:solidFill>
                      <a:schemeClr val="accent3">
                        <a:lumMod val="40000"/>
                        <a:lumOff val="60000"/>
                      </a:schemeClr>
                    </a:solidFill>
                  </a:tcPr>
                </a:tc>
                <a:tc>
                  <a:txBody>
                    <a:bodyPr/>
                    <a:lstStyle/>
                    <a:p>
                      <a:pPr algn="ctr"/>
                      <a:endParaRPr lang="fr-FR" sz="800" dirty="0">
                        <a:solidFill>
                          <a:schemeClr val="tx1"/>
                        </a:solidFill>
                      </a:endParaRPr>
                    </a:p>
                  </a:txBody>
                  <a:tcPr>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20" name="Tableau 19">
            <a:extLst>
              <a:ext uri="{FF2B5EF4-FFF2-40B4-BE49-F238E27FC236}">
                <a16:creationId xmlns:a16="http://schemas.microsoft.com/office/drawing/2014/main" id="{EE4019B0-C21D-D651-6D71-21FE76DEC74A}"/>
              </a:ext>
            </a:extLst>
          </p:cNvPr>
          <p:cNvGraphicFramePr>
            <a:graphicFrameLocks noGrp="1"/>
          </p:cNvGraphicFramePr>
          <p:nvPr>
            <p:extLst>
              <p:ext uri="{D42A27DB-BD31-4B8C-83A1-F6EECF244321}">
                <p14:modId xmlns:p14="http://schemas.microsoft.com/office/powerpoint/2010/main" val="1707640486"/>
              </p:ext>
            </p:extLst>
          </p:nvPr>
        </p:nvGraphicFramePr>
        <p:xfrm>
          <a:off x="391575" y="3001749"/>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1" name="Tableau 20">
            <a:extLst>
              <a:ext uri="{FF2B5EF4-FFF2-40B4-BE49-F238E27FC236}">
                <a16:creationId xmlns:a16="http://schemas.microsoft.com/office/drawing/2014/main" id="{76EB85D5-798B-9C1C-882A-9351A9485123}"/>
              </a:ext>
            </a:extLst>
          </p:cNvPr>
          <p:cNvGraphicFramePr>
            <a:graphicFrameLocks noGrp="1"/>
          </p:cNvGraphicFramePr>
          <p:nvPr>
            <p:extLst>
              <p:ext uri="{D42A27DB-BD31-4B8C-83A1-F6EECF244321}">
                <p14:modId xmlns:p14="http://schemas.microsoft.com/office/powerpoint/2010/main" val="3085349245"/>
              </p:ext>
            </p:extLst>
          </p:nvPr>
        </p:nvGraphicFramePr>
        <p:xfrm>
          <a:off x="1392284" y="3035346"/>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2" name="Tableau 21">
            <a:extLst>
              <a:ext uri="{FF2B5EF4-FFF2-40B4-BE49-F238E27FC236}">
                <a16:creationId xmlns:a16="http://schemas.microsoft.com/office/drawing/2014/main" id="{808991F9-31B3-AB14-81B1-7841EA8E6EB7}"/>
              </a:ext>
            </a:extLst>
          </p:cNvPr>
          <p:cNvGraphicFramePr>
            <a:graphicFrameLocks noGrp="1"/>
          </p:cNvGraphicFramePr>
          <p:nvPr>
            <p:extLst>
              <p:ext uri="{D42A27DB-BD31-4B8C-83A1-F6EECF244321}">
                <p14:modId xmlns:p14="http://schemas.microsoft.com/office/powerpoint/2010/main" val="203247311"/>
              </p:ext>
            </p:extLst>
          </p:nvPr>
        </p:nvGraphicFramePr>
        <p:xfrm>
          <a:off x="4421617" y="3035346"/>
          <a:ext cx="564781" cy="396240"/>
        </p:xfrm>
        <a:graphic>
          <a:graphicData uri="http://schemas.openxmlformats.org/drawingml/2006/table">
            <a:tbl>
              <a:tblPr firstRow="1" bandRow="1">
                <a:tableStyleId>{5C22544A-7EE6-4342-B048-85BDC9FD1C3A}</a:tableStyleId>
              </a:tblPr>
              <a:tblGrid>
                <a:gridCol w="564781">
                  <a:extLst>
                    <a:ext uri="{9D8B030D-6E8A-4147-A177-3AD203B41FA5}">
                      <a16:colId xmlns:a16="http://schemas.microsoft.com/office/drawing/2014/main" val="2814726910"/>
                    </a:ext>
                  </a:extLst>
                </a:gridCol>
              </a:tblGrid>
              <a:tr h="3962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23" name="Tableau 22">
            <a:extLst>
              <a:ext uri="{FF2B5EF4-FFF2-40B4-BE49-F238E27FC236}">
                <a16:creationId xmlns:a16="http://schemas.microsoft.com/office/drawing/2014/main" id="{B403F0CD-BC8C-1377-2F22-2C4A64EAC36C}"/>
              </a:ext>
            </a:extLst>
          </p:cNvPr>
          <p:cNvGraphicFramePr>
            <a:graphicFrameLocks noGrp="1"/>
          </p:cNvGraphicFramePr>
          <p:nvPr>
            <p:extLst>
              <p:ext uri="{D42A27DB-BD31-4B8C-83A1-F6EECF244321}">
                <p14:modId xmlns:p14="http://schemas.microsoft.com/office/powerpoint/2010/main" val="2516068227"/>
              </p:ext>
            </p:extLst>
          </p:nvPr>
        </p:nvGraphicFramePr>
        <p:xfrm>
          <a:off x="5224942" y="2974386"/>
          <a:ext cx="959998" cy="518160"/>
        </p:xfrm>
        <a:graphic>
          <a:graphicData uri="http://schemas.openxmlformats.org/drawingml/2006/table">
            <a:tbl>
              <a:tblPr firstRow="1" bandRow="1">
                <a:tableStyleId>{5C22544A-7EE6-4342-B048-85BDC9FD1C3A}</a:tableStyleId>
              </a:tblPr>
              <a:tblGrid>
                <a:gridCol w="959998">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 </a:t>
                      </a:r>
                      <a:r>
                        <a:rPr lang="fr-FR" sz="800" dirty="0">
                          <a:solidFill>
                            <a:schemeClr val="tx1"/>
                          </a:solidFill>
                        </a:rPr>
                        <a:t>D6 devient AD</a:t>
                      </a:r>
                      <a:endParaRPr lang="fr-FR" sz="2000" dirty="0">
                        <a:solidFill>
                          <a:schemeClr val="tx1"/>
                        </a:solidFill>
                      </a:endParaRPr>
                    </a:p>
                  </a:txBody>
                  <a:tcPr>
                    <a:noFill/>
                  </a:tcPr>
                </a:tc>
                <a:extLst>
                  <a:ext uri="{0D108BD9-81ED-4DB2-BD59-A6C34878D82A}">
                    <a16:rowId xmlns:a16="http://schemas.microsoft.com/office/drawing/2014/main" val="434361808"/>
                  </a:ext>
                </a:extLst>
              </a:tr>
            </a:tbl>
          </a:graphicData>
        </a:graphic>
      </p:graphicFrame>
      <p:graphicFrame>
        <p:nvGraphicFramePr>
          <p:cNvPr id="24" name="Tableau 23">
            <a:extLst>
              <a:ext uri="{FF2B5EF4-FFF2-40B4-BE49-F238E27FC236}">
                <a16:creationId xmlns:a16="http://schemas.microsoft.com/office/drawing/2014/main" id="{34ADA801-0F73-9536-CDE2-162B935DF1BA}"/>
              </a:ext>
            </a:extLst>
          </p:cNvPr>
          <p:cNvGraphicFramePr>
            <a:graphicFrameLocks noGrp="1"/>
          </p:cNvGraphicFramePr>
          <p:nvPr>
            <p:extLst>
              <p:ext uri="{D42A27DB-BD31-4B8C-83A1-F6EECF244321}">
                <p14:modId xmlns:p14="http://schemas.microsoft.com/office/powerpoint/2010/main" val="209249118"/>
              </p:ext>
            </p:extLst>
          </p:nvPr>
        </p:nvGraphicFramePr>
        <p:xfrm>
          <a:off x="3280363" y="3027149"/>
          <a:ext cx="786138" cy="370840"/>
        </p:xfrm>
        <a:graphic>
          <a:graphicData uri="http://schemas.openxmlformats.org/drawingml/2006/table">
            <a:tbl>
              <a:tblPr firstRow="1" bandRow="1">
                <a:tableStyleId>{5C22544A-7EE6-4342-B048-85BDC9FD1C3A}</a:tableStyleId>
              </a:tblPr>
              <a:tblGrid>
                <a:gridCol w="786138">
                  <a:extLst>
                    <a:ext uri="{9D8B030D-6E8A-4147-A177-3AD203B41FA5}">
                      <a16:colId xmlns:a16="http://schemas.microsoft.com/office/drawing/2014/main" val="2814726910"/>
                    </a:ext>
                  </a:extLst>
                </a:gridCol>
              </a:tblGrid>
              <a:tr h="370840">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6" name="Tableau 25">
            <a:extLst>
              <a:ext uri="{FF2B5EF4-FFF2-40B4-BE49-F238E27FC236}">
                <a16:creationId xmlns:a16="http://schemas.microsoft.com/office/drawing/2014/main" id="{38EDCB39-F028-2E55-2AF5-77F6170B21BB}"/>
              </a:ext>
            </a:extLst>
          </p:cNvPr>
          <p:cNvGraphicFramePr>
            <a:graphicFrameLocks noGrp="1"/>
          </p:cNvGraphicFramePr>
          <p:nvPr>
            <p:extLst>
              <p:ext uri="{D42A27DB-BD31-4B8C-83A1-F6EECF244321}">
                <p14:modId xmlns:p14="http://schemas.microsoft.com/office/powerpoint/2010/main" val="1095441467"/>
              </p:ext>
            </p:extLst>
          </p:nvPr>
        </p:nvGraphicFramePr>
        <p:xfrm>
          <a:off x="6326330" y="3044220"/>
          <a:ext cx="732283" cy="370840"/>
        </p:xfrm>
        <a:graphic>
          <a:graphicData uri="http://schemas.openxmlformats.org/drawingml/2006/table">
            <a:tbl>
              <a:tblPr firstRow="1" bandRow="1">
                <a:tableStyleId>{5C22544A-7EE6-4342-B048-85BDC9FD1C3A}</a:tableStyleId>
              </a:tblPr>
              <a:tblGrid>
                <a:gridCol w="732283">
                  <a:extLst>
                    <a:ext uri="{9D8B030D-6E8A-4147-A177-3AD203B41FA5}">
                      <a16:colId xmlns:a16="http://schemas.microsoft.com/office/drawing/2014/main" val="2814726910"/>
                    </a:ext>
                  </a:extLst>
                </a:gridCol>
              </a:tblGrid>
              <a:tr h="370840">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7" name="Tableau 26">
            <a:extLst>
              <a:ext uri="{FF2B5EF4-FFF2-40B4-BE49-F238E27FC236}">
                <a16:creationId xmlns:a16="http://schemas.microsoft.com/office/drawing/2014/main" id="{D4E97EF9-BA27-4C98-AB82-E296473D8A07}"/>
              </a:ext>
            </a:extLst>
          </p:cNvPr>
          <p:cNvGraphicFramePr>
            <a:graphicFrameLocks noGrp="1"/>
          </p:cNvGraphicFramePr>
          <p:nvPr>
            <p:extLst>
              <p:ext uri="{D42A27DB-BD31-4B8C-83A1-F6EECF244321}">
                <p14:modId xmlns:p14="http://schemas.microsoft.com/office/powerpoint/2010/main" val="3668963224"/>
              </p:ext>
            </p:extLst>
          </p:nvPr>
        </p:nvGraphicFramePr>
        <p:xfrm>
          <a:off x="2388190" y="2979598"/>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29" name="Tableau 28">
            <a:extLst>
              <a:ext uri="{FF2B5EF4-FFF2-40B4-BE49-F238E27FC236}">
                <a16:creationId xmlns:a16="http://schemas.microsoft.com/office/drawing/2014/main" id="{5D34F3F6-AFAD-7BD6-A781-77B3A84919F7}"/>
              </a:ext>
            </a:extLst>
          </p:cNvPr>
          <p:cNvGraphicFramePr>
            <a:graphicFrameLocks noGrp="1"/>
          </p:cNvGraphicFramePr>
          <p:nvPr>
            <p:extLst>
              <p:ext uri="{D42A27DB-BD31-4B8C-83A1-F6EECF244321}">
                <p14:modId xmlns:p14="http://schemas.microsoft.com/office/powerpoint/2010/main" val="2299619837"/>
              </p:ext>
            </p:extLst>
          </p:nvPr>
        </p:nvGraphicFramePr>
        <p:xfrm>
          <a:off x="8284436" y="3033063"/>
          <a:ext cx="660199" cy="396240"/>
        </p:xfrm>
        <a:graphic>
          <a:graphicData uri="http://schemas.openxmlformats.org/drawingml/2006/table">
            <a:tbl>
              <a:tblPr firstRow="1" bandRow="1">
                <a:tableStyleId>{5C22544A-7EE6-4342-B048-85BDC9FD1C3A}</a:tableStyleId>
              </a:tblPr>
              <a:tblGrid>
                <a:gridCol w="660199">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31" name="Tableau 30">
            <a:extLst>
              <a:ext uri="{FF2B5EF4-FFF2-40B4-BE49-F238E27FC236}">
                <a16:creationId xmlns:a16="http://schemas.microsoft.com/office/drawing/2014/main" id="{ADFBF456-D833-6AAC-7B6A-F953F60FFB34}"/>
              </a:ext>
            </a:extLst>
          </p:cNvPr>
          <p:cNvGraphicFramePr>
            <a:graphicFrameLocks noGrp="1"/>
          </p:cNvGraphicFramePr>
          <p:nvPr>
            <p:extLst>
              <p:ext uri="{D42A27DB-BD31-4B8C-83A1-F6EECF244321}">
                <p14:modId xmlns:p14="http://schemas.microsoft.com/office/powerpoint/2010/main" val="3655863491"/>
              </p:ext>
            </p:extLst>
          </p:nvPr>
        </p:nvGraphicFramePr>
        <p:xfrm>
          <a:off x="1224549" y="4382302"/>
          <a:ext cx="6684251" cy="405638"/>
        </p:xfrm>
        <a:graphic>
          <a:graphicData uri="http://schemas.openxmlformats.org/drawingml/2006/table">
            <a:tbl>
              <a:tblPr firstRow="1" bandRow="1">
                <a:tableStyleId>{5C22544A-7EE6-4342-B048-85BDC9FD1C3A}</a:tableStyleId>
              </a:tblPr>
              <a:tblGrid>
                <a:gridCol w="6684251">
                  <a:extLst>
                    <a:ext uri="{9D8B030D-6E8A-4147-A177-3AD203B41FA5}">
                      <a16:colId xmlns:a16="http://schemas.microsoft.com/office/drawing/2014/main" val="20000"/>
                    </a:ext>
                  </a:extLst>
                </a:gridCol>
              </a:tblGrid>
              <a:tr h="405638">
                <a:tc>
                  <a:txBody>
                    <a:bodyPr/>
                    <a:lstStyle/>
                    <a:p>
                      <a:pPr algn="l"/>
                      <a:r>
                        <a:rPr lang="fr-FR" sz="1800" b="0" dirty="0">
                          <a:solidFill>
                            <a:schemeClr val="tx1"/>
                          </a:solidFill>
                        </a:rPr>
                        <a:t> 10 Pts,  car 8 éléments au moins reconnus</a:t>
                      </a:r>
                    </a:p>
                  </a:txBody>
                  <a:tcPr marL="106886" marR="106886" marT="50419" marB="50419">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3" name="Tableau 32">
            <a:extLst>
              <a:ext uri="{FF2B5EF4-FFF2-40B4-BE49-F238E27FC236}">
                <a16:creationId xmlns:a16="http://schemas.microsoft.com/office/drawing/2014/main" id="{6E26F546-C4B1-BD09-3A69-96A0B782D514}"/>
              </a:ext>
            </a:extLst>
          </p:cNvPr>
          <p:cNvGraphicFramePr>
            <a:graphicFrameLocks noGrp="1"/>
          </p:cNvGraphicFramePr>
          <p:nvPr>
            <p:extLst>
              <p:ext uri="{D42A27DB-BD31-4B8C-83A1-F6EECF244321}">
                <p14:modId xmlns:p14="http://schemas.microsoft.com/office/powerpoint/2010/main" val="1535922908"/>
              </p:ext>
            </p:extLst>
          </p:nvPr>
        </p:nvGraphicFramePr>
        <p:xfrm>
          <a:off x="1224549" y="5181183"/>
          <a:ext cx="9145589" cy="923798"/>
        </p:xfrm>
        <a:graphic>
          <a:graphicData uri="http://schemas.openxmlformats.org/drawingml/2006/table">
            <a:tbl>
              <a:tblPr firstRow="1" bandRow="1">
                <a:tableStyleId>{5C22544A-7EE6-4342-B048-85BDC9FD1C3A}</a:tableStyleId>
              </a:tblPr>
              <a:tblGrid>
                <a:gridCol w="9145589">
                  <a:extLst>
                    <a:ext uri="{9D8B030D-6E8A-4147-A177-3AD203B41FA5}">
                      <a16:colId xmlns:a16="http://schemas.microsoft.com/office/drawing/2014/main" val="20000"/>
                    </a:ext>
                  </a:extLst>
                </a:gridCol>
              </a:tblGrid>
              <a:tr h="464208">
                <a:tc>
                  <a:txBody>
                    <a:bodyPr/>
                    <a:lstStyle/>
                    <a:p>
                      <a:pPr algn="l"/>
                      <a:r>
                        <a:rPr lang="fr-FR" sz="1800" b="0" dirty="0">
                          <a:solidFill>
                            <a:schemeClr val="tx1"/>
                          </a:solidFill>
                        </a:rPr>
                        <a:t>‘0,50 Pt pour le Saut chgt de jambes, 0,50 Pt pour le salto AV Gr, 0,30 Pt pour le saut carpé écart, 0,30 Pt pour la rondade et 0,50 Pt pour la liaison en sortie = 2,10 Pts </a:t>
                      </a:r>
                      <a:r>
                        <a:rPr lang="fr-FR" sz="1800" b="1" u="sng" dirty="0">
                          <a:solidFill>
                            <a:schemeClr val="tx1"/>
                          </a:solidFill>
                        </a:rPr>
                        <a:t>Soit 1,50 Pt maximum.</a:t>
                      </a:r>
                    </a:p>
                  </a:txBody>
                  <a:tcPr marL="106886" marR="106886" marT="50419" marB="50419">
                    <a:solidFill>
                      <a:schemeClr val="accent5">
                        <a:lumMod val="40000"/>
                        <a:lumOff val="60000"/>
                      </a:schemeClr>
                    </a:solidFill>
                  </a:tcPr>
                </a:tc>
                <a:extLst>
                  <a:ext uri="{0D108BD9-81ED-4DB2-BD59-A6C34878D82A}">
                    <a16:rowId xmlns:a16="http://schemas.microsoft.com/office/drawing/2014/main" val="10000"/>
                  </a:ext>
                </a:extLst>
              </a:tr>
            </a:tbl>
          </a:graphicData>
        </a:graphic>
      </p:graphicFrame>
      <p:pic>
        <p:nvPicPr>
          <p:cNvPr id="11" name="Image 10">
            <a:extLst>
              <a:ext uri="{FF2B5EF4-FFF2-40B4-BE49-F238E27FC236}">
                <a16:creationId xmlns:a16="http://schemas.microsoft.com/office/drawing/2014/main" id="{00000000-0008-0000-0000-000002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26" y="2337143"/>
            <a:ext cx="371527" cy="543001"/>
          </a:xfrm>
          <a:prstGeom prst="rect">
            <a:avLst/>
          </a:prstGeom>
        </p:spPr>
      </p:pic>
      <p:pic>
        <p:nvPicPr>
          <p:cNvPr id="12" name="Image 11">
            <a:extLst>
              <a:ext uri="{FF2B5EF4-FFF2-40B4-BE49-F238E27FC236}">
                <a16:creationId xmlns:a16="http://schemas.microsoft.com/office/drawing/2014/main" id="{00000000-0008-0000-0000-000014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759" y="2320518"/>
            <a:ext cx="647790" cy="543001"/>
          </a:xfrm>
          <a:prstGeom prst="rect">
            <a:avLst/>
          </a:prstGeom>
        </p:spPr>
      </p:pic>
      <p:pic>
        <p:nvPicPr>
          <p:cNvPr id="13" name="Image 12">
            <a:extLst>
              <a:ext uri="{FF2B5EF4-FFF2-40B4-BE49-F238E27FC236}">
                <a16:creationId xmlns:a16="http://schemas.microsoft.com/office/drawing/2014/main" id="{00000000-0008-0000-0000-00000801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169" y="2307058"/>
            <a:ext cx="428685" cy="543001"/>
          </a:xfrm>
          <a:prstGeom prst="rect">
            <a:avLst/>
          </a:prstGeom>
        </p:spPr>
      </p:pic>
      <p:cxnSp>
        <p:nvCxnSpPr>
          <p:cNvPr id="17" name="Connecteur droit 16">
            <a:extLst>
              <a:ext uri="{FF2B5EF4-FFF2-40B4-BE49-F238E27FC236}">
                <a16:creationId xmlns:a16="http://schemas.microsoft.com/office/drawing/2014/main" id="{0E25EBB8-0D89-480D-BF01-39D7A858C292}"/>
              </a:ext>
            </a:extLst>
          </p:cNvPr>
          <p:cNvCxnSpPr>
            <a:cxnSpLocks/>
          </p:cNvCxnSpPr>
          <p:nvPr/>
        </p:nvCxnSpPr>
        <p:spPr>
          <a:xfrm>
            <a:off x="1378176" y="2387983"/>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id="{2356BB4B-62A1-4957-B808-CCDFDE8B7F17}"/>
              </a:ext>
            </a:extLst>
          </p:cNvPr>
          <p:cNvCxnSpPr>
            <a:cxnSpLocks/>
          </p:cNvCxnSpPr>
          <p:nvPr/>
        </p:nvCxnSpPr>
        <p:spPr>
          <a:xfrm>
            <a:off x="8539126" y="2381379"/>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19" name="Image 18">
            <a:extLst>
              <a:ext uri="{FF2B5EF4-FFF2-40B4-BE49-F238E27FC236}">
                <a16:creationId xmlns:a16="http://schemas.microsoft.com/office/drawing/2014/main" id="{13406E23-1B4F-EC2E-4E4D-7DB562A43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7541" y="2337143"/>
            <a:ext cx="333560" cy="370840"/>
          </a:xfrm>
          <a:prstGeom prst="rect">
            <a:avLst/>
          </a:prstGeom>
        </p:spPr>
      </p:pic>
      <p:pic>
        <p:nvPicPr>
          <p:cNvPr id="37" name="Image 36">
            <a:extLst>
              <a:ext uri="{FF2B5EF4-FFF2-40B4-BE49-F238E27FC236}">
                <a16:creationId xmlns:a16="http://schemas.microsoft.com/office/drawing/2014/main" id="{00000000-0008-0000-0000-000070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7016" y="2407850"/>
            <a:ext cx="595900" cy="485233"/>
          </a:xfrm>
          <a:prstGeom prst="rect">
            <a:avLst/>
          </a:prstGeom>
        </p:spPr>
      </p:pic>
      <p:pic>
        <p:nvPicPr>
          <p:cNvPr id="38" name="Image 37">
            <a:extLst>
              <a:ext uri="{FF2B5EF4-FFF2-40B4-BE49-F238E27FC236}">
                <a16:creationId xmlns:a16="http://schemas.microsoft.com/office/drawing/2014/main" id="{00000000-0008-0000-0000-0000C0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4231" y="2341176"/>
            <a:ext cx="514422" cy="543001"/>
          </a:xfrm>
          <a:prstGeom prst="rect">
            <a:avLst/>
          </a:prstGeom>
        </p:spPr>
      </p:pic>
      <p:pic>
        <p:nvPicPr>
          <p:cNvPr id="39" name="Image 38">
            <a:extLst>
              <a:ext uri="{FF2B5EF4-FFF2-40B4-BE49-F238E27FC236}">
                <a16:creationId xmlns:a16="http://schemas.microsoft.com/office/drawing/2014/main" id="{40D3E8E9-5F02-04A1-8E75-F773E64000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528" y="2323383"/>
            <a:ext cx="514423" cy="419982"/>
          </a:xfrm>
          <a:prstGeom prst="rect">
            <a:avLst/>
          </a:prstGeom>
        </p:spPr>
      </p:pic>
      <p:graphicFrame>
        <p:nvGraphicFramePr>
          <p:cNvPr id="40" name="Tableau 39">
            <a:extLst>
              <a:ext uri="{FF2B5EF4-FFF2-40B4-BE49-F238E27FC236}">
                <a16:creationId xmlns:a16="http://schemas.microsoft.com/office/drawing/2014/main" id="{E067022E-C374-27B4-8E4E-E47890B45EBF}"/>
              </a:ext>
            </a:extLst>
          </p:cNvPr>
          <p:cNvGraphicFramePr>
            <a:graphicFrameLocks noGrp="1"/>
          </p:cNvGraphicFramePr>
          <p:nvPr>
            <p:extLst>
              <p:ext uri="{D42A27DB-BD31-4B8C-83A1-F6EECF244321}">
                <p14:modId xmlns:p14="http://schemas.microsoft.com/office/powerpoint/2010/main" val="2329943133"/>
              </p:ext>
            </p:extLst>
          </p:nvPr>
        </p:nvGraphicFramePr>
        <p:xfrm>
          <a:off x="7329104" y="3014558"/>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41" name="Tableau 40">
            <a:extLst>
              <a:ext uri="{FF2B5EF4-FFF2-40B4-BE49-F238E27FC236}">
                <a16:creationId xmlns:a16="http://schemas.microsoft.com/office/drawing/2014/main" id="{EA2302AA-1A4D-4502-C84E-F5D1646C6E55}"/>
              </a:ext>
            </a:extLst>
          </p:cNvPr>
          <p:cNvGraphicFramePr>
            <a:graphicFrameLocks noGrp="1"/>
          </p:cNvGraphicFramePr>
          <p:nvPr>
            <p:extLst>
              <p:ext uri="{D42A27DB-BD31-4B8C-83A1-F6EECF244321}">
                <p14:modId xmlns:p14="http://schemas.microsoft.com/office/powerpoint/2010/main" val="1695318579"/>
              </p:ext>
            </p:extLst>
          </p:nvPr>
        </p:nvGraphicFramePr>
        <p:xfrm>
          <a:off x="9326757" y="2970560"/>
          <a:ext cx="959998" cy="518160"/>
        </p:xfrm>
        <a:graphic>
          <a:graphicData uri="http://schemas.openxmlformats.org/drawingml/2006/table">
            <a:tbl>
              <a:tblPr firstRow="1" bandRow="1">
                <a:tableStyleId>{5C22544A-7EE6-4342-B048-85BDC9FD1C3A}</a:tableStyleId>
              </a:tblPr>
              <a:tblGrid>
                <a:gridCol w="959998">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 </a:t>
                      </a:r>
                      <a:r>
                        <a:rPr lang="fr-FR" sz="800" dirty="0">
                          <a:solidFill>
                            <a:schemeClr val="tx1"/>
                          </a:solidFill>
                        </a:rPr>
                        <a:t>D6 devient AD</a:t>
                      </a:r>
                      <a:endParaRPr lang="fr-FR" sz="2000" dirty="0">
                        <a:solidFill>
                          <a:schemeClr val="tx1"/>
                        </a:solidFill>
                      </a:endParaRPr>
                    </a:p>
                  </a:txBody>
                  <a:tcPr>
                    <a:noFill/>
                  </a:tcPr>
                </a:tc>
                <a:extLst>
                  <a:ext uri="{0D108BD9-81ED-4DB2-BD59-A6C34878D82A}">
                    <a16:rowId xmlns:a16="http://schemas.microsoft.com/office/drawing/2014/main" val="434361808"/>
                  </a:ext>
                </a:extLst>
              </a:tr>
            </a:tbl>
          </a:graphicData>
        </a:graphic>
      </p:graphicFrame>
      <p:pic>
        <p:nvPicPr>
          <p:cNvPr id="42" name="Image 41">
            <a:extLst>
              <a:ext uri="{FF2B5EF4-FFF2-40B4-BE49-F238E27FC236}">
                <a16:creationId xmlns:a16="http://schemas.microsoft.com/office/drawing/2014/main" id="{00000000-0008-0000-0000-000050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9916" y="2392917"/>
            <a:ext cx="371528" cy="470602"/>
          </a:xfrm>
          <a:prstGeom prst="rect">
            <a:avLst/>
          </a:prstGeom>
        </p:spPr>
      </p:pic>
      <p:pic>
        <p:nvPicPr>
          <p:cNvPr id="43" name="Image 42">
            <a:extLst>
              <a:ext uri="{FF2B5EF4-FFF2-40B4-BE49-F238E27FC236}">
                <a16:creationId xmlns:a16="http://schemas.microsoft.com/office/drawing/2014/main" id="{00000000-0008-0000-0000-00006C00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01756" y="2394946"/>
            <a:ext cx="360761" cy="456964"/>
          </a:xfrm>
          <a:prstGeom prst="rect">
            <a:avLst/>
          </a:prstGeom>
        </p:spPr>
      </p:pic>
      <p:pic>
        <p:nvPicPr>
          <p:cNvPr id="44" name="Image 43">
            <a:extLst>
              <a:ext uri="{FF2B5EF4-FFF2-40B4-BE49-F238E27FC236}">
                <a16:creationId xmlns:a16="http://schemas.microsoft.com/office/drawing/2014/main" id="{00000000-0008-0000-0000-0000740000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81155" y="2366855"/>
            <a:ext cx="481903" cy="490509"/>
          </a:xfrm>
          <a:prstGeom prst="rect">
            <a:avLst/>
          </a:prstGeom>
        </p:spPr>
      </p:pic>
      <p:pic>
        <p:nvPicPr>
          <p:cNvPr id="45" name="Image 44">
            <a:extLst>
              <a:ext uri="{FF2B5EF4-FFF2-40B4-BE49-F238E27FC236}">
                <a16:creationId xmlns:a16="http://schemas.microsoft.com/office/drawing/2014/main" id="{29B77905-1765-2905-0005-C7504ECAB8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18685" y="542916"/>
            <a:ext cx="1321909" cy="692168"/>
          </a:xfrm>
          <a:prstGeom prst="rect">
            <a:avLst/>
          </a:prstGeom>
        </p:spPr>
      </p:pic>
    </p:spTree>
    <p:extLst>
      <p:ext uri="{BB962C8B-B14F-4D97-AF65-F5344CB8AC3E}">
        <p14:creationId xmlns:p14="http://schemas.microsoft.com/office/powerpoint/2010/main" val="142460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par>
                                <p:cTn id="9" presetID="6"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2000"/>
                            </p:stCondLst>
                            <p:childTnLst>
                              <p:par>
                                <p:cTn id="13" presetID="16" presetClass="entr" presetSubtype="21" fill="hold" nodeType="afterEffect">
                                  <p:stCondLst>
                                    <p:cond delay="100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arn(inVertical)">
                                      <p:cBhvr>
                                        <p:cTn id="15" dur="500"/>
                                        <p:tgtEl>
                                          <p:spTgt spid="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1000"/>
                                        <p:tgtEl>
                                          <p:spTgt spid="11"/>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1000"/>
                                        <p:tgtEl>
                                          <p:spTgt spid="12"/>
                                        </p:tgtEl>
                                      </p:cBhvr>
                                    </p:animEffect>
                                  </p:childTnLst>
                                </p:cTn>
                              </p:par>
                            </p:childTnLst>
                          </p:cTn>
                        </p:par>
                        <p:par>
                          <p:cTn id="30" fill="hold">
                            <p:stCondLst>
                              <p:cond delay="1000"/>
                            </p:stCondLst>
                            <p:childTnLst>
                              <p:par>
                                <p:cTn id="31" presetID="16" presetClass="entr" presetSubtype="21"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1000"/>
                                        <p:tgtEl>
                                          <p:spTgt spid="13"/>
                                        </p:tgtEl>
                                      </p:cBhvr>
                                    </p:animEffect>
                                  </p:childTnLst>
                                </p:cTn>
                              </p:par>
                            </p:childTnLst>
                          </p:cTn>
                        </p:par>
                        <p:par>
                          <p:cTn id="39" fill="hold">
                            <p:stCondLst>
                              <p:cond delay="1000"/>
                            </p:stCondLst>
                            <p:childTnLst>
                              <p:par>
                                <p:cTn id="40" presetID="16" presetClass="entr" presetSubtype="21"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1000"/>
                                        <p:tgtEl>
                                          <p:spTgt spid="27"/>
                                        </p:tgtEl>
                                      </p:cBhvr>
                                    </p:animEffect>
                                  </p:childTnLst>
                                </p:cTn>
                              </p:par>
                              <p:par>
                                <p:cTn id="43" presetID="2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1000"/>
                                        <p:tgtEl>
                                          <p:spTgt spid="19"/>
                                        </p:tgtEl>
                                      </p:cBhvr>
                                    </p:animEffect>
                                  </p:childTnLst>
                                </p:cTn>
                              </p:par>
                            </p:childTnLst>
                          </p:cTn>
                        </p:par>
                        <p:par>
                          <p:cTn id="51" fill="hold">
                            <p:stCondLst>
                              <p:cond delay="1000"/>
                            </p:stCondLst>
                            <p:childTnLst>
                              <p:par>
                                <p:cTn id="52" presetID="16" presetClass="entr" presetSubtype="21"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10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circle(in)">
                                      <p:cBhvr>
                                        <p:cTn id="59" dur="1000"/>
                                        <p:tgtEl>
                                          <p:spTgt spid="37"/>
                                        </p:tgtEl>
                                      </p:cBhvr>
                                    </p:animEffect>
                                  </p:childTnLst>
                                </p:cTn>
                              </p:par>
                            </p:childTnLst>
                          </p:cTn>
                        </p:par>
                        <p:par>
                          <p:cTn id="60" fill="hold">
                            <p:stCondLst>
                              <p:cond delay="1000"/>
                            </p:stCondLst>
                            <p:childTnLst>
                              <p:par>
                                <p:cTn id="61" presetID="16" presetClass="entr" presetSubtype="21"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10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circle(in)">
                                      <p:cBhvr>
                                        <p:cTn id="68" dur="1000"/>
                                        <p:tgtEl>
                                          <p:spTgt spid="38"/>
                                        </p:tgtEl>
                                      </p:cBhvr>
                                    </p:animEffect>
                                  </p:childTnLst>
                                </p:cTn>
                              </p:par>
                            </p:childTnLst>
                          </p:cTn>
                        </p:par>
                        <p:par>
                          <p:cTn id="69" fill="hold">
                            <p:stCondLst>
                              <p:cond delay="1000"/>
                            </p:stCondLst>
                            <p:childTnLst>
                              <p:par>
                                <p:cTn id="70" presetID="16" presetClass="entr" presetSubtype="21"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10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circle(in)">
                                      <p:cBhvr>
                                        <p:cTn id="77" dur="1000"/>
                                        <p:tgtEl>
                                          <p:spTgt spid="39"/>
                                        </p:tgtEl>
                                      </p:cBhvr>
                                    </p:animEffect>
                                  </p:childTnLst>
                                </p:cTn>
                              </p:par>
                            </p:childTnLst>
                          </p:cTn>
                        </p:par>
                        <p:par>
                          <p:cTn id="78" fill="hold">
                            <p:stCondLst>
                              <p:cond delay="1000"/>
                            </p:stCondLst>
                            <p:childTnLst>
                              <p:par>
                                <p:cTn id="79" presetID="16" presetClass="entr" presetSubtype="21"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arn(inVertical)">
                                      <p:cBhvr>
                                        <p:cTn id="81" dur="10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circle(in)">
                                      <p:cBhvr>
                                        <p:cTn id="86" dur="1000"/>
                                        <p:tgtEl>
                                          <p:spTgt spid="42"/>
                                        </p:tgtEl>
                                      </p:cBhvr>
                                    </p:animEffect>
                                  </p:childTnLst>
                                </p:cTn>
                              </p:par>
                            </p:childTnLst>
                          </p:cTn>
                        </p:par>
                        <p:par>
                          <p:cTn id="87" fill="hold">
                            <p:stCondLst>
                              <p:cond delay="1000"/>
                            </p:stCondLst>
                            <p:childTnLst>
                              <p:par>
                                <p:cTn id="88" presetID="16" presetClass="entr" presetSubtype="21" fill="hold"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barn(inVertical)">
                                      <p:cBhvr>
                                        <p:cTn id="90" dur="1000"/>
                                        <p:tgtEl>
                                          <p:spTgt spid="40"/>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circle(in)">
                                      <p:cBhvr>
                                        <p:cTn id="95" dur="1000"/>
                                        <p:tgtEl>
                                          <p:spTgt spid="43"/>
                                        </p:tgtEl>
                                      </p:cBhvr>
                                    </p:animEffect>
                                  </p:childTnLst>
                                </p:cTn>
                              </p:par>
                            </p:childTnLst>
                          </p:cTn>
                        </p:par>
                        <p:par>
                          <p:cTn id="96" fill="hold">
                            <p:stCondLst>
                              <p:cond delay="1000"/>
                            </p:stCondLst>
                            <p:childTnLst>
                              <p:par>
                                <p:cTn id="97" presetID="16" presetClass="entr" presetSubtype="21"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barn(inVertical)">
                                      <p:cBhvr>
                                        <p:cTn id="99" dur="10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circle(in)">
                                      <p:cBhvr>
                                        <p:cTn id="104" dur="1000"/>
                                        <p:tgtEl>
                                          <p:spTgt spid="44"/>
                                        </p:tgtEl>
                                      </p:cBhvr>
                                    </p:animEffect>
                                  </p:childTnLst>
                                </p:cTn>
                              </p:par>
                            </p:childTnLst>
                          </p:cTn>
                        </p:par>
                        <p:par>
                          <p:cTn id="105" fill="hold">
                            <p:stCondLst>
                              <p:cond delay="1000"/>
                            </p:stCondLst>
                            <p:childTnLst>
                              <p:par>
                                <p:cTn id="106" presetID="16" presetClass="entr" presetSubtype="21"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barn(inVertical)">
                                      <p:cBhvr>
                                        <p:cTn id="108" dur="1000"/>
                                        <p:tgtEl>
                                          <p:spTgt spid="41"/>
                                        </p:tgtEl>
                                      </p:cBhvr>
                                    </p:animEffect>
                                  </p:childTnLst>
                                </p:cTn>
                              </p:par>
                              <p:par>
                                <p:cTn id="109" presetID="22" presetClass="entr" presetSubtype="4" fill="hold" nodeType="with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wipe(down)">
                                      <p:cBhvr>
                                        <p:cTn id="111" dur="500"/>
                                        <p:tgtEl>
                                          <p:spTgt spid="18"/>
                                        </p:tgtEl>
                                      </p:cBhvr>
                                    </p:animEffect>
                                  </p:childTnLst>
                                </p:cTn>
                              </p:par>
                            </p:childTnLst>
                          </p:cTn>
                        </p:par>
                        <p:par>
                          <p:cTn id="112" fill="hold">
                            <p:stCondLst>
                              <p:cond delay="2000"/>
                            </p:stCondLst>
                            <p:childTnLst>
                              <p:par>
                                <p:cTn id="113" presetID="23" presetClass="entr" presetSubtype="16" fill="hold" nodeType="afterEffect">
                                  <p:stCondLst>
                                    <p:cond delay="2500"/>
                                  </p:stCondLst>
                                  <p:childTnLst>
                                    <p:set>
                                      <p:cBhvr>
                                        <p:cTn id="114" dur="1" fill="hold">
                                          <p:stCondLst>
                                            <p:cond delay="0"/>
                                          </p:stCondLst>
                                        </p:cTn>
                                        <p:tgtEl>
                                          <p:spTgt spid="6">
                                            <p:txEl>
                                              <p:pRg st="8" end="8"/>
                                            </p:txEl>
                                          </p:spTgt>
                                        </p:tgtEl>
                                        <p:attrNameLst>
                                          <p:attrName>style.visibility</p:attrName>
                                        </p:attrNameLst>
                                      </p:cBhvr>
                                      <p:to>
                                        <p:strVal val="visible"/>
                                      </p:to>
                                    </p:set>
                                    <p:anim calcmode="lin" valueType="num">
                                      <p:cBhvr>
                                        <p:cTn id="115"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16" dur="500" fill="hold"/>
                                        <p:tgtEl>
                                          <p:spTgt spid="6">
                                            <p:txEl>
                                              <p:pRg st="8" end="8"/>
                                            </p:txEl>
                                          </p:spTgt>
                                        </p:tgtEl>
                                        <p:attrNameLst>
                                          <p:attrName>ppt_h</p:attrName>
                                        </p:attrNameLst>
                                      </p:cBhvr>
                                      <p:tavLst>
                                        <p:tav tm="0">
                                          <p:val>
                                            <p:fltVal val="0"/>
                                          </p:val>
                                        </p:tav>
                                        <p:tav tm="100000">
                                          <p:val>
                                            <p:strVal val="#ppt_h"/>
                                          </p:val>
                                        </p:tav>
                                      </p:tavLst>
                                    </p:anim>
                                  </p:childTnLst>
                                </p:cTn>
                              </p:par>
                            </p:childTnLst>
                          </p:cTn>
                        </p:par>
                        <p:par>
                          <p:cTn id="117" fill="hold">
                            <p:stCondLst>
                              <p:cond delay="5000"/>
                            </p:stCondLst>
                            <p:childTnLst>
                              <p:par>
                                <p:cTn id="118" presetID="6" presetClass="entr" presetSubtype="16" fill="hold" nodeType="afterEffect">
                                  <p:stCondLst>
                                    <p:cond delay="1500"/>
                                  </p:stCondLst>
                                  <p:childTnLst>
                                    <p:set>
                                      <p:cBhvr>
                                        <p:cTn id="119" dur="1" fill="hold">
                                          <p:stCondLst>
                                            <p:cond delay="0"/>
                                          </p:stCondLst>
                                        </p:cTn>
                                        <p:tgtEl>
                                          <p:spTgt spid="31"/>
                                        </p:tgtEl>
                                        <p:attrNameLst>
                                          <p:attrName>style.visibility</p:attrName>
                                        </p:attrNameLst>
                                      </p:cBhvr>
                                      <p:to>
                                        <p:strVal val="visible"/>
                                      </p:to>
                                    </p:set>
                                    <p:animEffect transition="in" filter="circle(in)">
                                      <p:cBhvr>
                                        <p:cTn id="120" dur="1000"/>
                                        <p:tgtEl>
                                          <p:spTgt spid="31"/>
                                        </p:tgtEl>
                                      </p:cBhvr>
                                    </p:animEffect>
                                  </p:childTnLst>
                                </p:cTn>
                              </p:par>
                            </p:childTnLst>
                          </p:cTn>
                        </p:par>
                        <p:par>
                          <p:cTn id="121" fill="hold">
                            <p:stCondLst>
                              <p:cond delay="7500"/>
                            </p:stCondLst>
                            <p:childTnLst>
                              <p:par>
                                <p:cTn id="122" presetID="23" presetClass="entr" presetSubtype="16" fill="hold" nodeType="afterEffect">
                                  <p:stCondLst>
                                    <p:cond delay="2500"/>
                                  </p:stCondLst>
                                  <p:childTnLst>
                                    <p:set>
                                      <p:cBhvr>
                                        <p:cTn id="123" dur="1" fill="hold">
                                          <p:stCondLst>
                                            <p:cond delay="0"/>
                                          </p:stCondLst>
                                        </p:cTn>
                                        <p:tgtEl>
                                          <p:spTgt spid="6">
                                            <p:txEl>
                                              <p:pRg st="11" end="11"/>
                                            </p:txEl>
                                          </p:spTgt>
                                        </p:tgtEl>
                                        <p:attrNameLst>
                                          <p:attrName>style.visibility</p:attrName>
                                        </p:attrNameLst>
                                      </p:cBhvr>
                                      <p:to>
                                        <p:strVal val="visible"/>
                                      </p:to>
                                    </p:set>
                                    <p:anim calcmode="lin" valueType="num">
                                      <p:cBhvr>
                                        <p:cTn id="124"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125" dur="500" fill="hold"/>
                                        <p:tgtEl>
                                          <p:spTgt spid="6">
                                            <p:txEl>
                                              <p:pRg st="11" end="11"/>
                                            </p:txEl>
                                          </p:spTgt>
                                        </p:tgtEl>
                                        <p:attrNameLst>
                                          <p:attrName>ppt_h</p:attrName>
                                        </p:attrNameLst>
                                      </p:cBhvr>
                                      <p:tavLst>
                                        <p:tav tm="0">
                                          <p:val>
                                            <p:fltVal val="0"/>
                                          </p:val>
                                        </p:tav>
                                        <p:tav tm="100000">
                                          <p:val>
                                            <p:strVal val="#ppt_h"/>
                                          </p:val>
                                        </p:tav>
                                      </p:tavLst>
                                    </p:anim>
                                  </p:childTnLst>
                                </p:cTn>
                              </p:par>
                            </p:childTnLst>
                          </p:cTn>
                        </p:par>
                        <p:par>
                          <p:cTn id="126" fill="hold">
                            <p:stCondLst>
                              <p:cond delay="10500"/>
                            </p:stCondLst>
                            <p:childTnLst>
                              <p:par>
                                <p:cTn id="127" presetID="6" presetClass="entr" presetSubtype="16" fill="hold" nodeType="afterEffect">
                                  <p:stCondLst>
                                    <p:cond delay="1500"/>
                                  </p:stCondLst>
                                  <p:childTnLst>
                                    <p:set>
                                      <p:cBhvr>
                                        <p:cTn id="128" dur="1" fill="hold">
                                          <p:stCondLst>
                                            <p:cond delay="0"/>
                                          </p:stCondLst>
                                        </p:cTn>
                                        <p:tgtEl>
                                          <p:spTgt spid="33"/>
                                        </p:tgtEl>
                                        <p:attrNameLst>
                                          <p:attrName>style.visibility</p:attrName>
                                        </p:attrNameLst>
                                      </p:cBhvr>
                                      <p:to>
                                        <p:strVal val="visible"/>
                                      </p:to>
                                    </p:set>
                                    <p:animEffect transition="in" filter="circle(in)">
                                      <p:cBhvr>
                                        <p:cTn id="12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2">
            <a:extLst>
              <a:ext uri="{FF2B5EF4-FFF2-40B4-BE49-F238E27FC236}">
                <a16:creationId xmlns:a16="http://schemas.microsoft.com/office/drawing/2014/main" id="{44503DF9-9BDD-7D4A-22E9-44167A7EDCF7}"/>
              </a:ext>
            </a:extLst>
          </p:cNvPr>
          <p:cNvSpPr txBox="1">
            <a:spLocks/>
          </p:cNvSpPr>
          <p:nvPr/>
        </p:nvSpPr>
        <p:spPr>
          <a:xfrm>
            <a:off x="4923694" y="4538746"/>
            <a:ext cx="3783728" cy="627368"/>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ctr">
              <a:buFont typeface="Arial"/>
              <a:buNone/>
            </a:pPr>
            <a:r>
              <a:rPr lang="fr-FR" b="1" dirty="0">
                <a:solidFill>
                  <a:schemeClr val="accent2">
                    <a:lumMod val="60000"/>
                    <a:lumOff val="40000"/>
                  </a:schemeClr>
                </a:solidFill>
                <a:latin typeface="Arial" panose="020B0604020202020204" pitchFamily="34" charset="0"/>
                <a:cs typeface="Arial" panose="020B0604020202020204" pitchFamily="34" charset="0"/>
              </a:rPr>
              <a:t>Sol</a:t>
            </a:r>
          </a:p>
        </p:txBody>
      </p:sp>
      <p:pic>
        <p:nvPicPr>
          <p:cNvPr id="3" name="Image 2">
            <a:extLst>
              <a:ext uri="{FF2B5EF4-FFF2-40B4-BE49-F238E27FC236}">
                <a16:creationId xmlns:a16="http://schemas.microsoft.com/office/drawing/2014/main" id="{BFFC8A4C-2926-41BB-6975-750119534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715" y="565780"/>
            <a:ext cx="5889929" cy="3215645"/>
          </a:xfrm>
          <a:prstGeom prst="rect">
            <a:avLst/>
          </a:prstGeom>
        </p:spPr>
      </p:pic>
      <p:sp>
        <p:nvSpPr>
          <p:cNvPr id="4" name="Titre 1">
            <a:extLst>
              <a:ext uri="{FF2B5EF4-FFF2-40B4-BE49-F238E27FC236}">
                <a16:creationId xmlns:a16="http://schemas.microsoft.com/office/drawing/2014/main" id="{04E30BC1-B9F2-4FA1-BBB2-4A2E85A0F994}"/>
              </a:ext>
            </a:extLst>
          </p:cNvPr>
          <p:cNvSpPr txBox="1">
            <a:spLocks/>
          </p:cNvSpPr>
          <p:nvPr/>
        </p:nvSpPr>
        <p:spPr>
          <a:xfrm>
            <a:off x="3855181" y="1921145"/>
            <a:ext cx="5720332" cy="173645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fr-FR" sz="4800" dirty="0">
                <a:solidFill>
                  <a:schemeClr val="bg1"/>
                </a:solidFill>
                <a:latin typeface="Arial" panose="020B0604020202020204" pitchFamily="34" charset="0"/>
                <a:cs typeface="Arial" panose="020B0604020202020204" pitchFamily="34" charset="0"/>
              </a:rPr>
              <a:t>Guide du juge 6</a:t>
            </a:r>
            <a:r>
              <a:rPr lang="fr-FR" sz="4800" baseline="30000" dirty="0">
                <a:solidFill>
                  <a:schemeClr val="bg1"/>
                </a:solidFill>
                <a:latin typeface="Arial" panose="020B0604020202020204" pitchFamily="34" charset="0"/>
                <a:cs typeface="Arial" panose="020B0604020202020204" pitchFamily="34" charset="0"/>
              </a:rPr>
              <a:t>ème</a:t>
            </a:r>
            <a:r>
              <a:rPr lang="fr-FR" sz="4800" dirty="0">
                <a:solidFill>
                  <a:schemeClr val="bg1"/>
                </a:solidFill>
                <a:latin typeface="Arial" panose="020B0604020202020204" pitchFamily="34" charset="0"/>
                <a:cs typeface="Arial" panose="020B0604020202020204" pitchFamily="34" charset="0"/>
              </a:rPr>
              <a:t> débutant</a:t>
            </a:r>
          </a:p>
        </p:txBody>
      </p:sp>
    </p:spTree>
    <p:extLst>
      <p:ext uri="{BB962C8B-B14F-4D97-AF65-F5344CB8AC3E}">
        <p14:creationId xmlns:p14="http://schemas.microsoft.com/office/powerpoint/2010/main" val="4247933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1401E-3099-951B-1641-78E379A3FAF4}"/>
              </a:ext>
            </a:extLst>
          </p:cNvPr>
          <p:cNvSpPr>
            <a:spLocks noGrp="1"/>
          </p:cNvSpPr>
          <p:nvPr>
            <p:ph type="title"/>
          </p:nvPr>
        </p:nvSpPr>
        <p:spPr/>
        <p:txBody>
          <a:bodyPr/>
          <a:lstStyle/>
          <a:p>
            <a:r>
              <a:rPr lang="fr-FR" sz="2800" cap="none" dirty="0"/>
              <a:t>Répétitions</a:t>
            </a:r>
          </a:p>
        </p:txBody>
      </p:sp>
      <p:sp>
        <p:nvSpPr>
          <p:cNvPr id="4" name="Rectangle 3">
            <a:extLst>
              <a:ext uri="{FF2B5EF4-FFF2-40B4-BE49-F238E27FC236}">
                <a16:creationId xmlns:a16="http://schemas.microsoft.com/office/drawing/2014/main" id="{807542B1-F095-42FD-78AE-540FD718C49E}"/>
              </a:ext>
            </a:extLst>
          </p:cNvPr>
          <p:cNvSpPr/>
          <p:nvPr/>
        </p:nvSpPr>
        <p:spPr>
          <a:xfrm>
            <a:off x="468312" y="1437140"/>
            <a:ext cx="9770709" cy="2327453"/>
          </a:xfrm>
          <a:prstGeom prst="rect">
            <a:avLst/>
          </a:prstGeom>
        </p:spPr>
        <p:txBody>
          <a:bodyPr wrap="square" lIns="104287" tIns="52144" rIns="104287" bIns="52144">
            <a:spAutoFit/>
          </a:bodyPr>
          <a:lstStyle/>
          <a:p>
            <a:pPr algn="just"/>
            <a:endParaRPr lang="fr-FR" sz="2000" u="sng" dirty="0"/>
          </a:p>
          <a:p>
            <a:pPr marL="274638" lvl="1" indent="-274638" algn="just">
              <a:spcAft>
                <a:spcPct val="20000"/>
              </a:spcAft>
              <a:buFont typeface="Courier New"/>
              <a:buChar char="o"/>
            </a:pPr>
            <a:r>
              <a:rPr lang="fr-FR" sz="1800" dirty="0"/>
              <a:t>Une Difficulté 6</a:t>
            </a:r>
            <a:r>
              <a:rPr lang="fr-FR" sz="1800" baseline="30000" dirty="0"/>
              <a:t>ème</a:t>
            </a:r>
            <a:r>
              <a:rPr lang="fr-FR" sz="1800" dirty="0"/>
              <a:t> ou une « autre difficulté » </a:t>
            </a:r>
            <a:r>
              <a:rPr lang="fr-FR" sz="1800" b="1" u="sng" dirty="0"/>
              <a:t>ne peut être exécutée 2 fois.</a:t>
            </a:r>
          </a:p>
          <a:p>
            <a:pPr marL="274638" lvl="1" indent="-274638" algn="just">
              <a:spcAft>
                <a:spcPct val="20000"/>
              </a:spcAft>
              <a:buFont typeface="Courier New"/>
              <a:buChar char="o"/>
            </a:pPr>
            <a:endParaRPr lang="fr-FR" sz="1800" b="1" u="sng" dirty="0"/>
          </a:p>
          <a:p>
            <a:pPr marL="274638" lvl="1" indent="-274638" algn="just">
              <a:spcAft>
                <a:spcPct val="20000"/>
              </a:spcAft>
              <a:buFont typeface="Courier New"/>
              <a:buChar char="o"/>
            </a:pPr>
            <a:r>
              <a:rPr lang="fr-FR" sz="1800" dirty="0"/>
              <a:t>Une difficulté 6</a:t>
            </a:r>
            <a:r>
              <a:rPr lang="fr-FR" sz="1800" baseline="30000" dirty="0"/>
              <a:t>ème</a:t>
            </a:r>
            <a:r>
              <a:rPr lang="fr-FR" sz="1800" dirty="0"/>
              <a:t> ou une « autre difficulté » répétée ne sera pas reconnue ni comptabilisée à sa deuxième exécution.</a:t>
            </a:r>
          </a:p>
          <a:p>
            <a:pPr marL="274638" lvl="1" indent="-274638" algn="just">
              <a:spcAft>
                <a:spcPct val="20000"/>
              </a:spcAft>
            </a:pPr>
            <a:endParaRPr lang="fr-FR" sz="1800" dirty="0"/>
          </a:p>
          <a:p>
            <a:pPr lvl="1" algn="just">
              <a:spcAft>
                <a:spcPct val="20000"/>
              </a:spcAft>
            </a:pPr>
            <a:endParaRPr lang="fr-FR" sz="2000" dirty="0"/>
          </a:p>
        </p:txBody>
      </p:sp>
      <p:pic>
        <p:nvPicPr>
          <p:cNvPr id="3" name="Image 2">
            <a:extLst>
              <a:ext uri="{FF2B5EF4-FFF2-40B4-BE49-F238E27FC236}">
                <a16:creationId xmlns:a16="http://schemas.microsoft.com/office/drawing/2014/main" id="{6361C13F-5D9C-FFE0-AEE9-138CCC962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975" y="549497"/>
            <a:ext cx="1147422" cy="691993"/>
          </a:xfrm>
          <a:prstGeom prst="rect">
            <a:avLst/>
          </a:prstGeom>
        </p:spPr>
      </p:pic>
    </p:spTree>
    <p:extLst>
      <p:ext uri="{BB962C8B-B14F-4D97-AF65-F5344CB8AC3E}">
        <p14:creationId xmlns:p14="http://schemas.microsoft.com/office/powerpoint/2010/main" val="38662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450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1401E-3099-951B-1641-78E379A3FAF4}"/>
              </a:ext>
            </a:extLst>
          </p:cNvPr>
          <p:cNvSpPr>
            <a:spLocks noGrp="1"/>
          </p:cNvSpPr>
          <p:nvPr>
            <p:ph type="title"/>
          </p:nvPr>
        </p:nvSpPr>
        <p:spPr/>
        <p:txBody>
          <a:bodyPr/>
          <a:lstStyle/>
          <a:p>
            <a:r>
              <a:rPr lang="fr-FR" sz="2800" cap="none" dirty="0"/>
              <a:t>Précisions</a:t>
            </a:r>
          </a:p>
        </p:txBody>
      </p:sp>
      <p:sp>
        <p:nvSpPr>
          <p:cNvPr id="4" name="Rectangle 3">
            <a:extLst>
              <a:ext uri="{FF2B5EF4-FFF2-40B4-BE49-F238E27FC236}">
                <a16:creationId xmlns:a16="http://schemas.microsoft.com/office/drawing/2014/main" id="{807542B1-F095-42FD-78AE-540FD718C49E}"/>
              </a:ext>
            </a:extLst>
          </p:cNvPr>
          <p:cNvSpPr/>
          <p:nvPr/>
        </p:nvSpPr>
        <p:spPr>
          <a:xfrm>
            <a:off x="468312" y="1375496"/>
            <a:ext cx="9770709" cy="2272053"/>
          </a:xfrm>
          <a:prstGeom prst="rect">
            <a:avLst/>
          </a:prstGeom>
        </p:spPr>
        <p:txBody>
          <a:bodyPr wrap="square" lIns="104287" tIns="52144" rIns="104287" bIns="52144">
            <a:spAutoFit/>
          </a:bodyPr>
          <a:lstStyle/>
          <a:p>
            <a:pPr algn="just"/>
            <a:endParaRPr lang="fr-FR" sz="1400" u="sng" dirty="0"/>
          </a:p>
          <a:p>
            <a:pPr marL="274638" lvl="1" indent="-274638" algn="just">
              <a:spcAft>
                <a:spcPct val="20000"/>
              </a:spcAft>
            </a:pPr>
            <a:endParaRPr lang="fr-FR" sz="1800" dirty="0"/>
          </a:p>
          <a:p>
            <a:pPr marL="274638" lvl="1" indent="-274638" algn="just">
              <a:spcAft>
                <a:spcPct val="20000"/>
              </a:spcAft>
              <a:buFont typeface="Courier New"/>
              <a:buChar char="o"/>
            </a:pPr>
            <a:r>
              <a:rPr lang="fr-FR" sz="1800" dirty="0"/>
              <a:t>Une difficulté 6</a:t>
            </a:r>
            <a:r>
              <a:rPr lang="fr-FR" sz="1800" baseline="30000" dirty="0"/>
              <a:t>ème</a:t>
            </a:r>
            <a:r>
              <a:rPr lang="fr-FR" sz="1800" dirty="0"/>
              <a:t> ou une « autre difficulté » répétée ne peut remplir une exigence de composition mais peut valider une liaison bonifiées de difficultés </a:t>
            </a:r>
          </a:p>
          <a:p>
            <a:pPr marL="274638" lvl="1" indent="-274638" algn="just">
              <a:spcAft>
                <a:spcPct val="20000"/>
              </a:spcAft>
              <a:buFont typeface="Courier New" pitchFamily="49" charset="0"/>
              <a:buChar char="o"/>
            </a:pPr>
            <a:endParaRPr lang="fr-FR" sz="1800" dirty="0"/>
          </a:p>
          <a:p>
            <a:pPr marL="0" lvl="1" algn="just">
              <a:spcAft>
                <a:spcPct val="20000"/>
              </a:spcAft>
            </a:pPr>
            <a:endParaRPr lang="fr-FR" sz="2000" dirty="0"/>
          </a:p>
          <a:p>
            <a:pPr lvl="1" algn="just">
              <a:spcAft>
                <a:spcPct val="20000"/>
              </a:spcAft>
            </a:pPr>
            <a:endParaRPr lang="fr-FR" sz="2000" dirty="0"/>
          </a:p>
        </p:txBody>
      </p:sp>
      <p:graphicFrame>
        <p:nvGraphicFramePr>
          <p:cNvPr id="6" name="Tableau 5">
            <a:extLst>
              <a:ext uri="{FF2B5EF4-FFF2-40B4-BE49-F238E27FC236}">
                <a16:creationId xmlns:a16="http://schemas.microsoft.com/office/drawing/2014/main" id="{C263475E-2B2A-CBF7-8859-4BA1F9E7F042}"/>
              </a:ext>
            </a:extLst>
          </p:cNvPr>
          <p:cNvGraphicFramePr>
            <a:graphicFrameLocks noGrp="1"/>
          </p:cNvGraphicFramePr>
          <p:nvPr>
            <p:extLst>
              <p:ext uri="{D42A27DB-BD31-4B8C-83A1-F6EECF244321}">
                <p14:modId xmlns:p14="http://schemas.microsoft.com/office/powerpoint/2010/main" val="1732011103"/>
              </p:ext>
            </p:extLst>
          </p:nvPr>
        </p:nvGraphicFramePr>
        <p:xfrm>
          <a:off x="2313806" y="3524022"/>
          <a:ext cx="7925214" cy="1674700"/>
        </p:xfrm>
        <a:graphic>
          <a:graphicData uri="http://schemas.openxmlformats.org/drawingml/2006/table">
            <a:tbl>
              <a:tblPr firstRow="1" bandRow="1">
                <a:tableStyleId>{5C22544A-7EE6-4342-B048-85BDC9FD1C3A}</a:tableStyleId>
              </a:tblPr>
              <a:tblGrid>
                <a:gridCol w="928001">
                  <a:extLst>
                    <a:ext uri="{9D8B030D-6E8A-4147-A177-3AD203B41FA5}">
                      <a16:colId xmlns:a16="http://schemas.microsoft.com/office/drawing/2014/main" val="903202612"/>
                    </a:ext>
                  </a:extLst>
                </a:gridCol>
                <a:gridCol w="1015173">
                  <a:extLst>
                    <a:ext uri="{9D8B030D-6E8A-4147-A177-3AD203B41FA5}">
                      <a16:colId xmlns:a16="http://schemas.microsoft.com/office/drawing/2014/main" val="4217336352"/>
                    </a:ext>
                  </a:extLst>
                </a:gridCol>
                <a:gridCol w="1014630">
                  <a:extLst>
                    <a:ext uri="{9D8B030D-6E8A-4147-A177-3AD203B41FA5}">
                      <a16:colId xmlns:a16="http://schemas.microsoft.com/office/drawing/2014/main" val="103137729"/>
                    </a:ext>
                  </a:extLst>
                </a:gridCol>
                <a:gridCol w="1014087">
                  <a:extLst>
                    <a:ext uri="{9D8B030D-6E8A-4147-A177-3AD203B41FA5}">
                      <a16:colId xmlns:a16="http://schemas.microsoft.com/office/drawing/2014/main" val="76167673"/>
                    </a:ext>
                  </a:extLst>
                </a:gridCol>
                <a:gridCol w="1013542">
                  <a:extLst>
                    <a:ext uri="{9D8B030D-6E8A-4147-A177-3AD203B41FA5}">
                      <a16:colId xmlns:a16="http://schemas.microsoft.com/office/drawing/2014/main" val="4103722504"/>
                    </a:ext>
                  </a:extLst>
                </a:gridCol>
                <a:gridCol w="1012999">
                  <a:extLst>
                    <a:ext uri="{9D8B030D-6E8A-4147-A177-3AD203B41FA5}">
                      <a16:colId xmlns:a16="http://schemas.microsoft.com/office/drawing/2014/main" val="1310345801"/>
                    </a:ext>
                  </a:extLst>
                </a:gridCol>
                <a:gridCol w="1016261">
                  <a:extLst>
                    <a:ext uri="{9D8B030D-6E8A-4147-A177-3AD203B41FA5}">
                      <a16:colId xmlns:a16="http://schemas.microsoft.com/office/drawing/2014/main" val="1952728906"/>
                    </a:ext>
                  </a:extLst>
                </a:gridCol>
                <a:gridCol w="910521">
                  <a:extLst>
                    <a:ext uri="{9D8B030D-6E8A-4147-A177-3AD203B41FA5}">
                      <a16:colId xmlns:a16="http://schemas.microsoft.com/office/drawing/2014/main" val="2139586100"/>
                    </a:ext>
                  </a:extLst>
                </a:gridCol>
              </a:tblGrid>
              <a:tr h="481468">
                <a:tc gridSpan="4">
                  <a:txBody>
                    <a:bodyPr/>
                    <a:lstStyle/>
                    <a:p>
                      <a:pPr algn="ctr">
                        <a:lnSpc>
                          <a:spcPct val="150000"/>
                        </a:lnSpc>
                      </a:pPr>
                      <a:r>
                        <a:rPr lang="fr-FR" sz="1600" dirty="0">
                          <a:solidFill>
                            <a:schemeClr val="tx1"/>
                          </a:solidFill>
                        </a:rPr>
                        <a:t>EC série de saut non validée</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gridSpan="4">
                  <a:txBody>
                    <a:bodyPr/>
                    <a:lstStyle/>
                    <a:p>
                      <a:pPr algn="ctr">
                        <a:lnSpc>
                          <a:spcPct val="150000"/>
                        </a:lnSpc>
                      </a:pPr>
                      <a:r>
                        <a:rPr lang="fr-FR" sz="1600" dirty="0">
                          <a:solidFill>
                            <a:schemeClr val="tx1"/>
                          </a:solidFill>
                        </a:rPr>
                        <a:t>Liaison </a:t>
                      </a:r>
                      <a:r>
                        <a:rPr lang="fr-FR" sz="1600" dirty="0" err="1">
                          <a:solidFill>
                            <a:schemeClr val="tx1"/>
                          </a:solidFill>
                        </a:rPr>
                        <a:t>acro.</a:t>
                      </a:r>
                      <a:r>
                        <a:rPr lang="fr-FR" sz="1600" dirty="0">
                          <a:solidFill>
                            <a:schemeClr val="tx1"/>
                          </a:solidFill>
                        </a:rPr>
                        <a:t> bonifiée</a:t>
                      </a: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6616">
                <a:tc>
                  <a:txBody>
                    <a:bodyPr/>
                    <a:lstStyle/>
                    <a:p>
                      <a:endParaRPr lang="fr-FR" dirty="0"/>
                    </a:p>
                  </a:txBody>
                  <a:tcPr>
                    <a:solidFill>
                      <a:schemeClr val="accent5">
                        <a:lumMod val="20000"/>
                        <a:lumOff val="80000"/>
                      </a:schemeClr>
                    </a:solidFill>
                  </a:tcPr>
                </a:tc>
                <a:tc>
                  <a:txBody>
                    <a:bodyPr/>
                    <a:lstStyle/>
                    <a:p>
                      <a:pPr algn="ctr">
                        <a:lnSpc>
                          <a:spcPct val="200000"/>
                        </a:lnSpc>
                      </a:pPr>
                      <a:r>
                        <a:rPr lang="fr-FR" sz="1400" dirty="0"/>
                        <a:t>puis</a:t>
                      </a:r>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pPr algn="ctr">
                        <a:lnSpc>
                          <a:spcPct val="200000"/>
                        </a:lnSpc>
                      </a:pPr>
                      <a:r>
                        <a:rPr lang="fr-FR" sz="1400" dirty="0"/>
                        <a:t>puis</a:t>
                      </a:r>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r h="596616">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830180118"/>
                  </a:ext>
                </a:extLst>
              </a:tr>
            </a:tbl>
          </a:graphicData>
        </a:graphic>
      </p:graphicFrame>
      <p:graphicFrame>
        <p:nvGraphicFramePr>
          <p:cNvPr id="7" name="Tableau 6">
            <a:extLst>
              <a:ext uri="{FF2B5EF4-FFF2-40B4-BE49-F238E27FC236}">
                <a16:creationId xmlns:a16="http://schemas.microsoft.com/office/drawing/2014/main" id="{3C10D58F-6CB8-0286-08FF-C1E517DDCE0E}"/>
              </a:ext>
            </a:extLst>
          </p:cNvPr>
          <p:cNvGraphicFramePr>
            <a:graphicFrameLocks noGrp="1"/>
          </p:cNvGraphicFramePr>
          <p:nvPr/>
        </p:nvGraphicFramePr>
        <p:xfrm>
          <a:off x="891954" y="4071527"/>
          <a:ext cx="1408044" cy="370840"/>
        </p:xfrm>
        <a:graphic>
          <a:graphicData uri="http://schemas.openxmlformats.org/drawingml/2006/table">
            <a:tbl>
              <a:tblPr firstRow="1" bandRow="1">
                <a:tableStyleId>{5C22544A-7EE6-4342-B048-85BDC9FD1C3A}</a:tableStyleId>
              </a:tblPr>
              <a:tblGrid>
                <a:gridCol w="1408044">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graphicFrame>
        <p:nvGraphicFramePr>
          <p:cNvPr id="14" name="Tableau 13">
            <a:extLst>
              <a:ext uri="{FF2B5EF4-FFF2-40B4-BE49-F238E27FC236}">
                <a16:creationId xmlns:a16="http://schemas.microsoft.com/office/drawing/2014/main" id="{49C2443F-E147-7E42-D154-6D96CCAEA1E6}"/>
              </a:ext>
            </a:extLst>
          </p:cNvPr>
          <p:cNvGraphicFramePr>
            <a:graphicFrameLocks noGrp="1"/>
          </p:cNvGraphicFramePr>
          <p:nvPr/>
        </p:nvGraphicFramePr>
        <p:xfrm>
          <a:off x="2633461" y="4662977"/>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15" name="Tableau 14">
            <a:extLst>
              <a:ext uri="{FF2B5EF4-FFF2-40B4-BE49-F238E27FC236}">
                <a16:creationId xmlns:a16="http://schemas.microsoft.com/office/drawing/2014/main" id="{C5C70E98-D072-46B3-C89C-3CBFE8CD383C}"/>
              </a:ext>
            </a:extLst>
          </p:cNvPr>
          <p:cNvGraphicFramePr>
            <a:graphicFrameLocks noGrp="1"/>
          </p:cNvGraphicFramePr>
          <p:nvPr/>
        </p:nvGraphicFramePr>
        <p:xfrm>
          <a:off x="5542752" y="4678588"/>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pic>
        <p:nvPicPr>
          <p:cNvPr id="18" name="Image 17">
            <a:extLst>
              <a:ext uri="{FF2B5EF4-FFF2-40B4-BE49-F238E27FC236}">
                <a16:creationId xmlns:a16="http://schemas.microsoft.com/office/drawing/2014/main" id="{1DF31284-04BE-E2BD-8036-4FF3BDD2E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691" y="4014381"/>
            <a:ext cx="428685" cy="543001"/>
          </a:xfrm>
          <a:prstGeom prst="rect">
            <a:avLst/>
          </a:prstGeom>
        </p:spPr>
      </p:pic>
      <p:pic>
        <p:nvPicPr>
          <p:cNvPr id="19" name="Image 18">
            <a:extLst>
              <a:ext uri="{FF2B5EF4-FFF2-40B4-BE49-F238E27FC236}">
                <a16:creationId xmlns:a16="http://schemas.microsoft.com/office/drawing/2014/main" id="{4AE0F8A4-B59E-D942-4DAE-88B5139ED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246" y="4024655"/>
            <a:ext cx="428685" cy="543001"/>
          </a:xfrm>
          <a:prstGeom prst="rect">
            <a:avLst/>
          </a:prstGeom>
        </p:spPr>
      </p:pic>
      <p:cxnSp>
        <p:nvCxnSpPr>
          <p:cNvPr id="20" name="Connecteur droit 19">
            <a:extLst>
              <a:ext uri="{FF2B5EF4-FFF2-40B4-BE49-F238E27FC236}">
                <a16:creationId xmlns:a16="http://schemas.microsoft.com/office/drawing/2014/main" id="{84735FAC-A03B-6C6D-ACE3-CCF0AFFDFE70}"/>
              </a:ext>
            </a:extLst>
          </p:cNvPr>
          <p:cNvCxnSpPr>
            <a:cxnSpLocks/>
          </p:cNvCxnSpPr>
          <p:nvPr/>
        </p:nvCxnSpPr>
        <p:spPr>
          <a:xfrm>
            <a:off x="4602921" y="4092025"/>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id="{7D1FD9AA-F51F-88A3-FC71-097702970B34}"/>
              </a:ext>
            </a:extLst>
          </p:cNvPr>
          <p:cNvCxnSpPr>
            <a:cxnSpLocks/>
          </p:cNvCxnSpPr>
          <p:nvPr/>
        </p:nvCxnSpPr>
        <p:spPr>
          <a:xfrm>
            <a:off x="8647524" y="4046431"/>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22" name="Image 21">
            <a:extLst>
              <a:ext uri="{FF2B5EF4-FFF2-40B4-BE49-F238E27FC236}">
                <a16:creationId xmlns:a16="http://schemas.microsoft.com/office/drawing/2014/main" id="{6DFE40F0-B21A-7A56-DA0F-7E659BA4F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141" y="4014380"/>
            <a:ext cx="647790" cy="543001"/>
          </a:xfrm>
          <a:prstGeom prst="rect">
            <a:avLst/>
          </a:prstGeom>
        </p:spPr>
      </p:pic>
      <p:graphicFrame>
        <p:nvGraphicFramePr>
          <p:cNvPr id="23" name="Tableau 22">
            <a:extLst>
              <a:ext uri="{FF2B5EF4-FFF2-40B4-BE49-F238E27FC236}">
                <a16:creationId xmlns:a16="http://schemas.microsoft.com/office/drawing/2014/main" id="{998DC025-0E97-60F2-7B90-DF5435586319}"/>
              </a:ext>
            </a:extLst>
          </p:cNvPr>
          <p:cNvGraphicFramePr>
            <a:graphicFrameLocks noGrp="1"/>
          </p:cNvGraphicFramePr>
          <p:nvPr/>
        </p:nvGraphicFramePr>
        <p:xfrm>
          <a:off x="4443400" y="4729958"/>
          <a:ext cx="839275" cy="335280"/>
        </p:xfrm>
        <a:graphic>
          <a:graphicData uri="http://schemas.openxmlformats.org/drawingml/2006/table">
            <a:tbl>
              <a:tblPr firstRow="1" bandRow="1">
                <a:tableStyleId>{5C22544A-7EE6-4342-B048-85BDC9FD1C3A}</a:tableStyleId>
              </a:tblPr>
              <a:tblGrid>
                <a:gridCol w="839275">
                  <a:extLst>
                    <a:ext uri="{9D8B030D-6E8A-4147-A177-3AD203B41FA5}">
                      <a16:colId xmlns:a16="http://schemas.microsoft.com/office/drawing/2014/main" val="2814726910"/>
                    </a:ext>
                  </a:extLst>
                </a:gridCol>
              </a:tblGrid>
              <a:tr h="166981">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7" name="Tableau 26">
            <a:extLst>
              <a:ext uri="{FF2B5EF4-FFF2-40B4-BE49-F238E27FC236}">
                <a16:creationId xmlns:a16="http://schemas.microsoft.com/office/drawing/2014/main" id="{FDE46D6F-FB31-ED06-E3DB-5DE6D3151421}"/>
              </a:ext>
            </a:extLst>
          </p:cNvPr>
          <p:cNvGraphicFramePr>
            <a:graphicFrameLocks noGrp="1"/>
          </p:cNvGraphicFramePr>
          <p:nvPr/>
        </p:nvGraphicFramePr>
        <p:xfrm>
          <a:off x="8452089" y="4744792"/>
          <a:ext cx="839275" cy="335280"/>
        </p:xfrm>
        <a:graphic>
          <a:graphicData uri="http://schemas.openxmlformats.org/drawingml/2006/table">
            <a:tbl>
              <a:tblPr firstRow="1" bandRow="1">
                <a:tableStyleId>{5C22544A-7EE6-4342-B048-85BDC9FD1C3A}</a:tableStyleId>
              </a:tblPr>
              <a:tblGrid>
                <a:gridCol w="839275">
                  <a:extLst>
                    <a:ext uri="{9D8B030D-6E8A-4147-A177-3AD203B41FA5}">
                      <a16:colId xmlns:a16="http://schemas.microsoft.com/office/drawing/2014/main" val="2814726910"/>
                    </a:ext>
                  </a:extLst>
                </a:gridCol>
              </a:tblGrid>
              <a:tr h="166981">
                <a:tc>
                  <a:txBody>
                    <a:bodyPr/>
                    <a:lstStyle/>
                    <a:p>
                      <a:pPr algn="ctr"/>
                      <a:r>
                        <a:rPr lang="fr-FR" sz="800" dirty="0">
                          <a:solidFill>
                            <a:schemeClr val="tx1"/>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8" name="Tableau 27">
            <a:extLst>
              <a:ext uri="{FF2B5EF4-FFF2-40B4-BE49-F238E27FC236}">
                <a16:creationId xmlns:a16="http://schemas.microsoft.com/office/drawing/2014/main" id="{BE1FFF03-6461-1974-52E5-6C35FDA75FA1}"/>
              </a:ext>
            </a:extLst>
          </p:cNvPr>
          <p:cNvGraphicFramePr>
            <a:graphicFrameLocks noGrp="1"/>
          </p:cNvGraphicFramePr>
          <p:nvPr/>
        </p:nvGraphicFramePr>
        <p:xfrm>
          <a:off x="6564633" y="4725664"/>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pic>
        <p:nvPicPr>
          <p:cNvPr id="3" name="Image 2">
            <a:extLst>
              <a:ext uri="{FF2B5EF4-FFF2-40B4-BE49-F238E27FC236}">
                <a16:creationId xmlns:a16="http://schemas.microsoft.com/office/drawing/2014/main" id="{00000000-0008-0000-0000-000059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684" y="4114770"/>
            <a:ext cx="595901" cy="452885"/>
          </a:xfrm>
          <a:prstGeom prst="rect">
            <a:avLst/>
          </a:prstGeom>
        </p:spPr>
      </p:pic>
      <p:pic>
        <p:nvPicPr>
          <p:cNvPr id="8" name="Image 7">
            <a:extLst>
              <a:ext uri="{FF2B5EF4-FFF2-40B4-BE49-F238E27FC236}">
                <a16:creationId xmlns:a16="http://schemas.microsoft.com/office/drawing/2014/main" id="{B34B99AD-D647-B6C3-18A8-DC0F534BB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913" y="4134929"/>
            <a:ext cx="595901" cy="452885"/>
          </a:xfrm>
          <a:prstGeom prst="rect">
            <a:avLst/>
          </a:prstGeom>
        </p:spPr>
      </p:pic>
      <p:pic>
        <p:nvPicPr>
          <p:cNvPr id="9" name="Image 8">
            <a:extLst>
              <a:ext uri="{FF2B5EF4-FFF2-40B4-BE49-F238E27FC236}">
                <a16:creationId xmlns:a16="http://schemas.microsoft.com/office/drawing/2014/main" id="{00000000-0008-0000-0000-000055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6699" y="4095533"/>
            <a:ext cx="461427" cy="461427"/>
          </a:xfrm>
          <a:prstGeom prst="rect">
            <a:avLst/>
          </a:prstGeom>
        </p:spPr>
      </p:pic>
      <p:graphicFrame>
        <p:nvGraphicFramePr>
          <p:cNvPr id="10" name="Tableau 9">
            <a:extLst>
              <a:ext uri="{FF2B5EF4-FFF2-40B4-BE49-F238E27FC236}">
                <a16:creationId xmlns:a16="http://schemas.microsoft.com/office/drawing/2014/main" id="{99B853E3-B09A-3F51-6A29-592B28B9B3FC}"/>
              </a:ext>
            </a:extLst>
          </p:cNvPr>
          <p:cNvGraphicFramePr>
            <a:graphicFrameLocks noGrp="1"/>
          </p:cNvGraphicFramePr>
          <p:nvPr>
            <p:extLst>
              <p:ext uri="{D42A27DB-BD31-4B8C-83A1-F6EECF244321}">
                <p14:modId xmlns:p14="http://schemas.microsoft.com/office/powerpoint/2010/main" val="2885004763"/>
              </p:ext>
            </p:extLst>
          </p:nvPr>
        </p:nvGraphicFramePr>
        <p:xfrm>
          <a:off x="9305172" y="4617627"/>
          <a:ext cx="933849" cy="518160"/>
        </p:xfrm>
        <a:graphic>
          <a:graphicData uri="http://schemas.openxmlformats.org/drawingml/2006/table">
            <a:tbl>
              <a:tblPr firstRow="1" bandRow="1">
                <a:tableStyleId>{5C22544A-7EE6-4342-B048-85BDC9FD1C3A}</a:tableStyleId>
              </a:tblPr>
              <a:tblGrid>
                <a:gridCol w="933849">
                  <a:extLst>
                    <a:ext uri="{9D8B030D-6E8A-4147-A177-3AD203B41FA5}">
                      <a16:colId xmlns:a16="http://schemas.microsoft.com/office/drawing/2014/main" val="2814726910"/>
                    </a:ext>
                  </a:extLst>
                </a:gridCol>
              </a:tblGrid>
              <a:tr h="472811">
                <a:tc>
                  <a:txBody>
                    <a:bodyPr/>
                    <a:lstStyle/>
                    <a:p>
                      <a:pPr algn="ctr"/>
                      <a:r>
                        <a:rPr lang="fr-FR" sz="2000" dirty="0">
                          <a:solidFill>
                            <a:schemeClr val="tx1"/>
                          </a:solidFill>
                        </a:rPr>
                        <a:t>AD </a:t>
                      </a:r>
                      <a:r>
                        <a:rPr lang="fr-FR" sz="800" dirty="0">
                          <a:solidFill>
                            <a:schemeClr val="tx1"/>
                          </a:solidFill>
                        </a:rPr>
                        <a:t>D6 devient AD</a:t>
                      </a:r>
                      <a:endParaRPr lang="fr-FR" sz="2000" dirty="0">
                        <a:solidFill>
                          <a:schemeClr val="tx1"/>
                        </a:solidFill>
                      </a:endParaRPr>
                    </a:p>
                  </a:txBody>
                  <a:tcPr>
                    <a:noFill/>
                  </a:tcPr>
                </a:tc>
                <a:extLst>
                  <a:ext uri="{0D108BD9-81ED-4DB2-BD59-A6C34878D82A}">
                    <a16:rowId xmlns:a16="http://schemas.microsoft.com/office/drawing/2014/main" val="434361808"/>
                  </a:ext>
                </a:extLst>
              </a:tr>
            </a:tbl>
          </a:graphicData>
        </a:graphic>
      </p:graphicFrame>
      <p:pic>
        <p:nvPicPr>
          <p:cNvPr id="12" name="Image 11">
            <a:extLst>
              <a:ext uri="{FF2B5EF4-FFF2-40B4-BE49-F238E27FC236}">
                <a16:creationId xmlns:a16="http://schemas.microsoft.com/office/drawing/2014/main" id="{4CEE4E93-BFBA-38F6-588A-73DE0E4F10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0975" y="549497"/>
            <a:ext cx="1147422" cy="691993"/>
          </a:xfrm>
          <a:prstGeom prst="rect">
            <a:avLst/>
          </a:prstGeom>
        </p:spPr>
      </p:pic>
    </p:spTree>
    <p:extLst>
      <p:ext uri="{BB962C8B-B14F-4D97-AF65-F5344CB8AC3E}">
        <p14:creationId xmlns:p14="http://schemas.microsoft.com/office/powerpoint/2010/main" val="3582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par>
                          <p:cTn id="8" fill="hold">
                            <p:stCondLst>
                              <p:cond delay="3000"/>
                            </p:stCondLst>
                            <p:childTnLst>
                              <p:par>
                                <p:cTn id="9" presetID="22" presetClass="entr" presetSubtype="4"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16" presetClass="entr" presetSubtype="21" fill="hold" nodeType="with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6" presetClass="entr" presetSubtype="16" fill="hold" nodeType="with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500"/>
                                        <p:tgtEl>
                                          <p:spTgt spid="18"/>
                                        </p:tgtEl>
                                      </p:cBhvr>
                                    </p:animEffect>
                                  </p:childTnLst>
                                </p:cTn>
                              </p:par>
                              <p:par>
                                <p:cTn id="24" presetID="16" presetClass="entr" presetSubtype="21" fill="hold"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6" presetClass="entr" presetSubtype="16" fill="hold" nodeType="with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500"/>
                                        <p:tgtEl>
                                          <p:spTgt spid="19"/>
                                        </p:tgtEl>
                                      </p:cBhvr>
                                    </p:animEffect>
                                  </p:childTnLst>
                                </p:cTn>
                              </p:par>
                              <p:par>
                                <p:cTn id="30" presetID="22" presetClass="entr" presetSubtype="4" fill="hold" nodeType="withEffect">
                                  <p:stCondLst>
                                    <p:cond delay="100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6" presetClass="entr" presetSubtype="16" fill="hold" nodeType="withEffect">
                                  <p:stCondLst>
                                    <p:cond delay="1000"/>
                                  </p:stCondLst>
                                  <p:childTnLst>
                                    <p:set>
                                      <p:cBhvr>
                                        <p:cTn id="37" dur="1" fill="hold">
                                          <p:stCondLst>
                                            <p:cond delay="0"/>
                                          </p:stCondLst>
                                        </p:cTn>
                                        <p:tgtEl>
                                          <p:spTgt spid="22"/>
                                        </p:tgtEl>
                                        <p:attrNameLst>
                                          <p:attrName>style.visibility</p:attrName>
                                        </p:attrNameLst>
                                      </p:cBhvr>
                                      <p:to>
                                        <p:strVal val="visible"/>
                                      </p:to>
                                    </p:set>
                                    <p:animEffect transition="in" filter="circle(in)">
                                      <p:cBhvr>
                                        <p:cTn id="38" dur="500"/>
                                        <p:tgtEl>
                                          <p:spTgt spid="22"/>
                                        </p:tgtEl>
                                      </p:cBhvr>
                                    </p:animEffect>
                                  </p:childTnLst>
                                </p:cTn>
                              </p:par>
                              <p:par>
                                <p:cTn id="39" presetID="16" presetClass="entr" presetSubtype="21" fill="hold" nodeType="with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nodeType="withEffect">
                                  <p:stCondLst>
                                    <p:cond delay="100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6" presetClass="entr" presetSubtype="16" fill="hold" nodeType="withEffect">
                                  <p:stCondLst>
                                    <p:cond delay="100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500"/>
                                        <p:tgtEl>
                                          <p:spTgt spid="9"/>
                                        </p:tgtEl>
                                      </p:cBhvr>
                                    </p:animEffect>
                                  </p:childTnLst>
                                </p:cTn>
                              </p:par>
                              <p:par>
                                <p:cTn id="48" presetID="6" presetClass="entr" presetSubtype="16" fill="hold" nodeType="withEffect">
                                  <p:stCondLst>
                                    <p:cond delay="1000"/>
                                  </p:stCondLst>
                                  <p:childTnLst>
                                    <p:set>
                                      <p:cBhvr>
                                        <p:cTn id="49" dur="1" fill="hold">
                                          <p:stCondLst>
                                            <p:cond delay="0"/>
                                          </p:stCondLst>
                                        </p:cTn>
                                        <p:tgtEl>
                                          <p:spTgt spid="3"/>
                                        </p:tgtEl>
                                        <p:attrNameLst>
                                          <p:attrName>style.visibility</p:attrName>
                                        </p:attrNameLst>
                                      </p:cBhvr>
                                      <p:to>
                                        <p:strVal val="visible"/>
                                      </p:to>
                                    </p:set>
                                    <p:animEffect transition="in" filter="circle(in)">
                                      <p:cBhvr>
                                        <p:cTn id="50" dur="500"/>
                                        <p:tgtEl>
                                          <p:spTgt spid="3"/>
                                        </p:tgtEl>
                                      </p:cBhvr>
                                    </p:animEffect>
                                  </p:childTnLst>
                                </p:cTn>
                              </p:par>
                              <p:par>
                                <p:cTn id="51" presetID="6" presetClass="entr" presetSubtype="16" fill="hold" nodeType="withEffect">
                                  <p:stCondLst>
                                    <p:cond delay="1000"/>
                                  </p:stCondLst>
                                  <p:childTnLst>
                                    <p:set>
                                      <p:cBhvr>
                                        <p:cTn id="52" dur="1" fill="hold">
                                          <p:stCondLst>
                                            <p:cond delay="0"/>
                                          </p:stCondLst>
                                        </p:cTn>
                                        <p:tgtEl>
                                          <p:spTgt spid="8"/>
                                        </p:tgtEl>
                                        <p:attrNameLst>
                                          <p:attrName>style.visibility</p:attrName>
                                        </p:attrNameLst>
                                      </p:cBhvr>
                                      <p:to>
                                        <p:strVal val="visible"/>
                                      </p:to>
                                    </p:set>
                                    <p:animEffect transition="in" filter="circle(in)">
                                      <p:cBhvr>
                                        <p:cTn id="53" dur="500"/>
                                        <p:tgtEl>
                                          <p:spTgt spid="8"/>
                                        </p:tgtEl>
                                      </p:cBhvr>
                                    </p:animEffect>
                                  </p:childTnLst>
                                </p:cTn>
                              </p:par>
                              <p:par>
                                <p:cTn id="54" presetID="16" presetClass="entr" presetSubtype="21" fill="hold" nodeType="withEffect">
                                  <p:stCondLst>
                                    <p:cond delay="100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5DA020-140E-C2B0-34EE-D098409FCFA9}"/>
              </a:ext>
            </a:extLst>
          </p:cNvPr>
          <p:cNvSpPr>
            <a:spLocks noGrp="1"/>
          </p:cNvSpPr>
          <p:nvPr>
            <p:ph type="title"/>
          </p:nvPr>
        </p:nvSpPr>
        <p:spPr/>
        <p:txBody>
          <a:bodyPr/>
          <a:lstStyle/>
          <a:p>
            <a:r>
              <a:rPr lang="fr-FR" sz="2000" cap="none" dirty="0"/>
              <a:t>Précisions</a:t>
            </a:r>
            <a:endParaRPr lang="fr-FR" dirty="0"/>
          </a:p>
        </p:txBody>
      </p:sp>
      <p:pic>
        <p:nvPicPr>
          <p:cNvPr id="3" name="Image 2">
            <a:extLst>
              <a:ext uri="{FF2B5EF4-FFF2-40B4-BE49-F238E27FC236}">
                <a16:creationId xmlns:a16="http://schemas.microsoft.com/office/drawing/2014/main" id="{89ABAC51-5862-1D67-1A4B-1FA1FA99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975" y="549497"/>
            <a:ext cx="1147422" cy="691993"/>
          </a:xfrm>
          <a:prstGeom prst="rect">
            <a:avLst/>
          </a:prstGeom>
        </p:spPr>
      </p:pic>
      <p:sp>
        <p:nvSpPr>
          <p:cNvPr id="6" name="Rectangle 5">
            <a:extLst>
              <a:ext uri="{FF2B5EF4-FFF2-40B4-BE49-F238E27FC236}">
                <a16:creationId xmlns:a16="http://schemas.microsoft.com/office/drawing/2014/main" id="{FCE31956-D98E-90A3-884C-3DBAF28C4C53}"/>
              </a:ext>
            </a:extLst>
          </p:cNvPr>
          <p:cNvSpPr/>
          <p:nvPr/>
        </p:nvSpPr>
        <p:spPr>
          <a:xfrm>
            <a:off x="468313" y="1435308"/>
            <a:ext cx="9791700" cy="3552404"/>
          </a:xfrm>
          <a:prstGeom prst="rect">
            <a:avLst/>
          </a:prstGeom>
        </p:spPr>
        <p:txBody>
          <a:bodyPr wrap="square" lIns="104287" tIns="52144" rIns="104287" bIns="52144">
            <a:spAutoFit/>
          </a:bodyPr>
          <a:lstStyle/>
          <a:p>
            <a:pPr marL="361950" lvl="1" indent="-361950" algn="just" defTabSz="182563">
              <a:spcAft>
                <a:spcPct val="20000"/>
              </a:spcAft>
              <a:buFont typeface="Wingdings" panose="05000000000000000000" pitchFamily="2" charset="2"/>
              <a:buChar char="Ø"/>
            </a:pPr>
            <a:r>
              <a:rPr lang="fr-FR" sz="2000" dirty="0"/>
              <a:t>Le renversement latéral libre et le renversement AV libre sont considérés comme des salti</a:t>
            </a:r>
          </a:p>
          <a:p>
            <a:pPr marL="361950" lvl="1" indent="-361950" algn="just" defTabSz="182563">
              <a:spcAft>
                <a:spcPct val="20000"/>
              </a:spcAft>
            </a:pPr>
            <a:endParaRPr lang="fr-FR" sz="2000" dirty="0"/>
          </a:p>
          <a:p>
            <a:pPr marL="361950" lvl="1" indent="-361950" algn="just" defTabSz="182563">
              <a:spcAft>
                <a:spcPct val="20000"/>
              </a:spcAft>
              <a:buFont typeface="Wingdings" panose="05000000000000000000" pitchFamily="2" charset="2"/>
              <a:buChar char="Ø"/>
            </a:pPr>
            <a:r>
              <a:rPr lang="fr-FR" sz="2000" dirty="0"/>
              <a:t>Les 2 salti différents peuvent faire partie de la même série acrobatique </a:t>
            </a:r>
          </a:p>
          <a:p>
            <a:pPr marL="361950" lvl="1" indent="-361950" algn="just" defTabSz="182563">
              <a:spcAft>
                <a:spcPct val="20000"/>
              </a:spcAft>
            </a:pPr>
            <a:endParaRPr lang="fr-FR" sz="2000" dirty="0"/>
          </a:p>
          <a:p>
            <a:pPr marL="361950" lvl="1" indent="-361950" algn="just" defTabSz="182563">
              <a:spcAft>
                <a:spcPct val="20000"/>
              </a:spcAft>
              <a:buFont typeface="Wingdings" panose="05000000000000000000" pitchFamily="2" charset="2"/>
              <a:buChar char="Ø"/>
            </a:pPr>
            <a:r>
              <a:rPr lang="fr-FR" sz="2000" dirty="0"/>
              <a:t>Aucun Salto dans le mouvement: </a:t>
            </a:r>
            <a:r>
              <a:rPr lang="fr-FR" sz="1800" b="1" u="sng" dirty="0">
                <a:solidFill>
                  <a:srgbClr val="FF0000"/>
                </a:solidFill>
              </a:rPr>
              <a:t>-2,00 Pts sur la note E </a:t>
            </a:r>
            <a:r>
              <a:rPr lang="fr-FR" sz="2000" u="sng" dirty="0"/>
              <a:t>(salto de la grille ou autre difficulté</a:t>
            </a:r>
            <a:r>
              <a:rPr lang="fr-FR" sz="2000" dirty="0"/>
              <a:t>)</a:t>
            </a:r>
          </a:p>
          <a:p>
            <a:pPr marL="361950" lvl="1" indent="-361950" algn="just" defTabSz="182563">
              <a:spcAft>
                <a:spcPct val="20000"/>
              </a:spcAft>
            </a:pPr>
            <a:endParaRPr lang="fr-FR" sz="2000" dirty="0"/>
          </a:p>
          <a:p>
            <a:pPr marL="361950" lvl="1" indent="-361950" algn="just" defTabSz="182563">
              <a:spcAft>
                <a:spcPct val="20000"/>
              </a:spcAft>
              <a:buFont typeface="Wingdings" panose="05000000000000000000" pitchFamily="2" charset="2"/>
              <a:buChar char="Ø"/>
            </a:pPr>
            <a:r>
              <a:rPr lang="fr-FR" sz="2000" dirty="0"/>
              <a:t>Le Twist tendu ou le Salto AR tendu ½ tour seront reconnus au bénéfice de la gymnaste</a:t>
            </a:r>
          </a:p>
        </p:txBody>
      </p:sp>
    </p:spTree>
    <p:extLst>
      <p:ext uri="{BB962C8B-B14F-4D97-AF65-F5344CB8AC3E}">
        <p14:creationId xmlns:p14="http://schemas.microsoft.com/office/powerpoint/2010/main" val="335458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p:cTn id="1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p:cTn id="2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Exigences de composition</a:t>
            </a:r>
          </a:p>
        </p:txBody>
      </p:sp>
      <p:sp>
        <p:nvSpPr>
          <p:cNvPr id="7" name="Rectangle 6">
            <a:extLst>
              <a:ext uri="{FF2B5EF4-FFF2-40B4-BE49-F238E27FC236}">
                <a16:creationId xmlns:a16="http://schemas.microsoft.com/office/drawing/2014/main" id="{CF2DC3B0-D8C5-BB25-A165-591E64184A6F}"/>
              </a:ext>
            </a:extLst>
          </p:cNvPr>
          <p:cNvSpPr/>
          <p:nvPr/>
        </p:nvSpPr>
        <p:spPr>
          <a:xfrm>
            <a:off x="468313" y="1479252"/>
            <a:ext cx="9791700" cy="2967628"/>
          </a:xfrm>
          <a:prstGeom prst="rect">
            <a:avLst/>
          </a:prstGeom>
        </p:spPr>
        <p:txBody>
          <a:bodyPr wrap="square" lIns="104287" tIns="52144" rIns="104287" bIns="52144">
            <a:spAutoFit/>
          </a:bodyPr>
          <a:lstStyle/>
          <a:p>
            <a:pPr marL="174625" lvl="1" algn="just">
              <a:spcAft>
                <a:spcPct val="20000"/>
              </a:spcAft>
            </a:pPr>
            <a:r>
              <a:rPr lang="fr-FR" sz="2400" dirty="0"/>
              <a:t>1)   Une série acrobatique de minimum 2 éléments avec envol dont un salto</a:t>
            </a:r>
          </a:p>
          <a:p>
            <a:pPr marL="719138" lvl="1" indent="-544513" algn="just">
              <a:spcAft>
                <a:spcPct val="20000"/>
              </a:spcAft>
              <a:buFont typeface="+mj-ea"/>
              <a:buAutoNum type="circleNumDbPlain"/>
            </a:pPr>
            <a:endParaRPr lang="fr-FR" sz="2400" dirty="0"/>
          </a:p>
          <a:p>
            <a:pPr marL="719138" lvl="1" indent="-544513" algn="just">
              <a:spcAft>
                <a:spcPct val="20000"/>
              </a:spcAft>
              <a:buFont typeface="+mj-ea"/>
              <a:buAutoNum type="circleNumDbPlain"/>
            </a:pPr>
            <a:endParaRPr lang="fr-FR" sz="2400" dirty="0"/>
          </a:p>
          <a:p>
            <a:pPr marL="719138" lvl="1" indent="-544513" algn="just">
              <a:spcAft>
                <a:spcPct val="20000"/>
              </a:spcAft>
              <a:buFont typeface="+mj-ea"/>
              <a:buAutoNum type="circleNumDbPlain"/>
            </a:pPr>
            <a:endParaRPr lang="fr-FR" sz="2400" dirty="0"/>
          </a:p>
          <a:p>
            <a:pPr marL="174625" lvl="1" algn="just">
              <a:spcAft>
                <a:spcPct val="20000"/>
              </a:spcAft>
            </a:pPr>
            <a:r>
              <a:rPr lang="fr-FR" sz="2400" dirty="0"/>
              <a:t>2)  Deux </a:t>
            </a:r>
            <a:r>
              <a:rPr lang="fr-FR" sz="2400" dirty="0" err="1"/>
              <a:t>salti</a:t>
            </a:r>
            <a:r>
              <a:rPr lang="fr-FR" sz="2400" dirty="0"/>
              <a:t> différents dans le mouvement</a:t>
            </a:r>
          </a:p>
          <a:p>
            <a:pPr marL="914325" lvl="1" algn="just">
              <a:spcAft>
                <a:spcPct val="20000"/>
              </a:spcAft>
            </a:pPr>
            <a:endParaRPr lang="fr-FR" sz="1800" i="1" dirty="0"/>
          </a:p>
        </p:txBody>
      </p:sp>
      <p:graphicFrame>
        <p:nvGraphicFramePr>
          <p:cNvPr id="3" name="Tableau 2">
            <a:extLst>
              <a:ext uri="{FF2B5EF4-FFF2-40B4-BE49-F238E27FC236}">
                <a16:creationId xmlns:a16="http://schemas.microsoft.com/office/drawing/2014/main" id="{6FE535EF-09B2-9237-FA94-EBC045335783}"/>
              </a:ext>
            </a:extLst>
          </p:cNvPr>
          <p:cNvGraphicFramePr>
            <a:graphicFrameLocks noGrp="1"/>
          </p:cNvGraphicFramePr>
          <p:nvPr>
            <p:extLst>
              <p:ext uri="{D42A27DB-BD31-4B8C-83A1-F6EECF244321}">
                <p14:modId xmlns:p14="http://schemas.microsoft.com/office/powerpoint/2010/main" val="686135842"/>
              </p:ext>
            </p:extLst>
          </p:nvPr>
        </p:nvGraphicFramePr>
        <p:xfrm>
          <a:off x="2230024" y="2359726"/>
          <a:ext cx="7578320" cy="1066311"/>
        </p:xfrm>
        <a:graphic>
          <a:graphicData uri="http://schemas.openxmlformats.org/drawingml/2006/table">
            <a:tbl>
              <a:tblPr firstRow="1" bandRow="1">
                <a:tableStyleId>{5C22544A-7EE6-4342-B048-85BDC9FD1C3A}</a:tableStyleId>
              </a:tblPr>
              <a:tblGrid>
                <a:gridCol w="1263053">
                  <a:extLst>
                    <a:ext uri="{9D8B030D-6E8A-4147-A177-3AD203B41FA5}">
                      <a16:colId xmlns:a16="http://schemas.microsoft.com/office/drawing/2014/main" val="903202612"/>
                    </a:ext>
                  </a:extLst>
                </a:gridCol>
                <a:gridCol w="1263053">
                  <a:extLst>
                    <a:ext uri="{9D8B030D-6E8A-4147-A177-3AD203B41FA5}">
                      <a16:colId xmlns:a16="http://schemas.microsoft.com/office/drawing/2014/main" val="4217336352"/>
                    </a:ext>
                  </a:extLst>
                </a:gridCol>
                <a:gridCol w="904931">
                  <a:extLst>
                    <a:ext uri="{9D8B030D-6E8A-4147-A177-3AD203B41FA5}">
                      <a16:colId xmlns:a16="http://schemas.microsoft.com/office/drawing/2014/main" val="103137729"/>
                    </a:ext>
                  </a:extLst>
                </a:gridCol>
                <a:gridCol w="801384">
                  <a:extLst>
                    <a:ext uri="{9D8B030D-6E8A-4147-A177-3AD203B41FA5}">
                      <a16:colId xmlns:a16="http://schemas.microsoft.com/office/drawing/2014/main" val="1638554697"/>
                    </a:ext>
                  </a:extLst>
                </a:gridCol>
                <a:gridCol w="819792">
                  <a:extLst>
                    <a:ext uri="{9D8B030D-6E8A-4147-A177-3AD203B41FA5}">
                      <a16:colId xmlns:a16="http://schemas.microsoft.com/office/drawing/2014/main" val="1245204856"/>
                    </a:ext>
                  </a:extLst>
                </a:gridCol>
                <a:gridCol w="885718">
                  <a:extLst>
                    <a:ext uri="{9D8B030D-6E8A-4147-A177-3AD203B41FA5}">
                      <a16:colId xmlns:a16="http://schemas.microsoft.com/office/drawing/2014/main" val="1983696440"/>
                    </a:ext>
                  </a:extLst>
                </a:gridCol>
                <a:gridCol w="750014">
                  <a:extLst>
                    <a:ext uri="{9D8B030D-6E8A-4147-A177-3AD203B41FA5}">
                      <a16:colId xmlns:a16="http://schemas.microsoft.com/office/drawing/2014/main" val="3855057292"/>
                    </a:ext>
                  </a:extLst>
                </a:gridCol>
                <a:gridCol w="890375">
                  <a:extLst>
                    <a:ext uri="{9D8B030D-6E8A-4147-A177-3AD203B41FA5}">
                      <a16:colId xmlns:a16="http://schemas.microsoft.com/office/drawing/2014/main" val="1205958629"/>
                    </a:ext>
                  </a:extLst>
                </a:gridCol>
              </a:tblGrid>
              <a:tr h="476210">
                <a:tc gridSpan="2">
                  <a:txBody>
                    <a:bodyPr/>
                    <a:lstStyle/>
                    <a:p>
                      <a:pPr algn="ctr">
                        <a:lnSpc>
                          <a:spcPct val="150000"/>
                        </a:lnSpc>
                      </a:pPr>
                      <a:r>
                        <a:rPr lang="fr-FR" sz="1600" dirty="0">
                          <a:solidFill>
                            <a:schemeClr val="tx1"/>
                          </a:solidFill>
                        </a:rPr>
                        <a:t>Acro. AV</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3">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800" dirty="0">
                          <a:solidFill>
                            <a:schemeClr val="tx1"/>
                          </a:solidFill>
                        </a:rPr>
                        <a:t>Acro. Lat. &amp; AR</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hMerge="1">
                  <a:txBody>
                    <a:bodyPr/>
                    <a:lstStyle/>
                    <a:p>
                      <a:endParaRPr lang="fr-FR"/>
                    </a:p>
                  </a:txBody>
                  <a:tcPr/>
                </a:tc>
                <a:tc gridSpan="3">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Acro. Lat., AR &amp; AV</a:t>
                      </a:r>
                    </a:p>
                  </a:txBody>
                  <a:tcPr>
                    <a:solidFill>
                      <a:schemeClr val="accent5">
                        <a:lumMod val="20000"/>
                        <a:lumOff val="80000"/>
                      </a:schemeClr>
                    </a:solidFill>
                  </a:tcPr>
                </a:tc>
                <a:tc hMerge="1">
                  <a:txBody>
                    <a:bodyPr/>
                    <a:lstStyle/>
                    <a:p>
                      <a:endParaRPr lang="fr-FR"/>
                    </a:p>
                  </a:txBody>
                  <a:tcPr/>
                </a:tc>
                <a:tc hMerge="1">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8" name="Tableau 6">
            <a:extLst>
              <a:ext uri="{FF2B5EF4-FFF2-40B4-BE49-F238E27FC236}">
                <a16:creationId xmlns:a16="http://schemas.microsoft.com/office/drawing/2014/main" id="{04A27216-612E-4B63-A484-5A696102B415}"/>
              </a:ext>
            </a:extLst>
          </p:cNvPr>
          <p:cNvGraphicFramePr>
            <a:graphicFrameLocks noGrp="1"/>
          </p:cNvGraphicFramePr>
          <p:nvPr/>
        </p:nvGraphicFramePr>
        <p:xfrm>
          <a:off x="791386" y="2769355"/>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pic>
        <p:nvPicPr>
          <p:cNvPr id="9" name="Image 8">
            <a:extLst>
              <a:ext uri="{FF2B5EF4-FFF2-40B4-BE49-F238E27FC236}">
                <a16:creationId xmlns:a16="http://schemas.microsoft.com/office/drawing/2014/main" id="{00000000-0008-0000-0000-00006C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209" y="2938514"/>
            <a:ext cx="329464" cy="417321"/>
          </a:xfrm>
          <a:prstGeom prst="rect">
            <a:avLst/>
          </a:prstGeom>
        </p:spPr>
      </p:pic>
      <p:pic>
        <p:nvPicPr>
          <p:cNvPr id="10" name="Image 9">
            <a:extLst>
              <a:ext uri="{FF2B5EF4-FFF2-40B4-BE49-F238E27FC236}">
                <a16:creationId xmlns:a16="http://schemas.microsoft.com/office/drawing/2014/main" id="{00000000-0008-0000-0000-00006B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455" y="2878712"/>
            <a:ext cx="329464" cy="426806"/>
          </a:xfrm>
          <a:prstGeom prst="rect">
            <a:avLst/>
          </a:prstGeom>
        </p:spPr>
      </p:pic>
      <p:graphicFrame>
        <p:nvGraphicFramePr>
          <p:cNvPr id="13" name="Tableau 6">
            <a:extLst>
              <a:ext uri="{FF2B5EF4-FFF2-40B4-BE49-F238E27FC236}">
                <a16:creationId xmlns:a16="http://schemas.microsoft.com/office/drawing/2014/main" id="{03BEEED6-993C-ADE6-EE4E-79911EDB4324}"/>
              </a:ext>
            </a:extLst>
          </p:cNvPr>
          <p:cNvGraphicFramePr>
            <a:graphicFrameLocks noGrp="1"/>
          </p:cNvGraphicFramePr>
          <p:nvPr/>
        </p:nvGraphicFramePr>
        <p:xfrm>
          <a:off x="779401" y="4678633"/>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graphicFrame>
        <p:nvGraphicFramePr>
          <p:cNvPr id="14" name="Tableau 13">
            <a:extLst>
              <a:ext uri="{FF2B5EF4-FFF2-40B4-BE49-F238E27FC236}">
                <a16:creationId xmlns:a16="http://schemas.microsoft.com/office/drawing/2014/main" id="{BEA1317E-1834-8532-6A64-4F0D8643BE38}"/>
              </a:ext>
            </a:extLst>
          </p:cNvPr>
          <p:cNvGraphicFramePr>
            <a:graphicFrameLocks noGrp="1"/>
          </p:cNvGraphicFramePr>
          <p:nvPr>
            <p:extLst>
              <p:ext uri="{D42A27DB-BD31-4B8C-83A1-F6EECF244321}">
                <p14:modId xmlns:p14="http://schemas.microsoft.com/office/powerpoint/2010/main" val="1983570610"/>
              </p:ext>
            </p:extLst>
          </p:nvPr>
        </p:nvGraphicFramePr>
        <p:xfrm>
          <a:off x="2248862" y="4453936"/>
          <a:ext cx="7573232" cy="1066311"/>
        </p:xfrm>
        <a:graphic>
          <a:graphicData uri="http://schemas.openxmlformats.org/drawingml/2006/table">
            <a:tbl>
              <a:tblPr firstRow="1" bandRow="1">
                <a:tableStyleId>{5C22544A-7EE6-4342-B048-85BDC9FD1C3A}</a:tableStyleId>
              </a:tblPr>
              <a:tblGrid>
                <a:gridCol w="2526106">
                  <a:extLst>
                    <a:ext uri="{9D8B030D-6E8A-4147-A177-3AD203B41FA5}">
                      <a16:colId xmlns:a16="http://schemas.microsoft.com/office/drawing/2014/main" val="903202612"/>
                    </a:ext>
                  </a:extLst>
                </a:gridCol>
                <a:gridCol w="2526106">
                  <a:extLst>
                    <a:ext uri="{9D8B030D-6E8A-4147-A177-3AD203B41FA5}">
                      <a16:colId xmlns:a16="http://schemas.microsoft.com/office/drawing/2014/main" val="103137729"/>
                    </a:ext>
                  </a:extLst>
                </a:gridCol>
                <a:gridCol w="2521020">
                  <a:extLst>
                    <a:ext uri="{9D8B030D-6E8A-4147-A177-3AD203B41FA5}">
                      <a16:colId xmlns:a16="http://schemas.microsoft.com/office/drawing/2014/main" val="1983696440"/>
                    </a:ext>
                  </a:extLst>
                </a:gridCol>
              </a:tblGrid>
              <a:tr h="476210">
                <a:tc>
                  <a:txBody>
                    <a:bodyPr/>
                    <a:lstStyle/>
                    <a:p>
                      <a:pPr algn="ctr">
                        <a:lnSpc>
                          <a:spcPct val="150000"/>
                        </a:lnSpc>
                      </a:pPr>
                      <a:r>
                        <a:rPr lang="fr-FR" sz="1600" dirty="0">
                          <a:solidFill>
                            <a:schemeClr val="tx1"/>
                          </a:solidFill>
                        </a:rPr>
                        <a:t>Acro. AR</a:t>
                      </a:r>
                    </a:p>
                  </a:txBody>
                  <a:tcPr>
                    <a:solidFill>
                      <a:schemeClr val="accent5">
                        <a:lumMod val="20000"/>
                        <a:lumOff val="80000"/>
                      </a:schemeClr>
                    </a:solidFill>
                  </a:tcPr>
                </a:tc>
                <a:tc>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800" dirty="0">
                          <a:solidFill>
                            <a:schemeClr val="tx1"/>
                          </a:solidFill>
                        </a:rPr>
                        <a:t>Acro. AV</a:t>
                      </a:r>
                    </a:p>
                  </a:txBody>
                  <a:tcPr>
                    <a:solidFill>
                      <a:schemeClr val="accent5">
                        <a:lumMod val="20000"/>
                        <a:lumOff val="80000"/>
                      </a:schemeClr>
                    </a:solidFill>
                  </a:tcPr>
                </a:tc>
                <a:tc>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Acro. AV &amp; AR</a:t>
                      </a: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pic>
        <p:nvPicPr>
          <p:cNvPr id="21" name="Image 20">
            <a:extLst>
              <a:ext uri="{FF2B5EF4-FFF2-40B4-BE49-F238E27FC236}">
                <a16:creationId xmlns:a16="http://schemas.microsoft.com/office/drawing/2014/main" id="{0D238346-8ECE-0D50-39DC-5B832D9B8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975" y="549497"/>
            <a:ext cx="1147422" cy="691993"/>
          </a:xfrm>
          <a:prstGeom prst="rect">
            <a:avLst/>
          </a:prstGeom>
        </p:spPr>
      </p:pic>
      <p:pic>
        <p:nvPicPr>
          <p:cNvPr id="23" name="Image 22">
            <a:extLst>
              <a:ext uri="{FF2B5EF4-FFF2-40B4-BE49-F238E27FC236}">
                <a16:creationId xmlns:a16="http://schemas.microsoft.com/office/drawing/2014/main" id="{0F75632F-C26E-6F3B-B352-5A9D7EA46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6277" y="2923023"/>
            <a:ext cx="595901" cy="452885"/>
          </a:xfrm>
          <a:prstGeom prst="rect">
            <a:avLst/>
          </a:prstGeom>
        </p:spPr>
      </p:pic>
      <p:pic>
        <p:nvPicPr>
          <p:cNvPr id="26" name="Image 25">
            <a:extLst>
              <a:ext uri="{FF2B5EF4-FFF2-40B4-BE49-F238E27FC236}">
                <a16:creationId xmlns:a16="http://schemas.microsoft.com/office/drawing/2014/main" id="{00000000-0008-0000-0000-00006C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1405" y="2857780"/>
            <a:ext cx="422756" cy="481942"/>
          </a:xfrm>
          <a:prstGeom prst="rect">
            <a:avLst/>
          </a:prstGeom>
        </p:spPr>
      </p:pic>
      <p:cxnSp>
        <p:nvCxnSpPr>
          <p:cNvPr id="27" name="Connecteur droit 26">
            <a:extLst>
              <a:ext uri="{FF2B5EF4-FFF2-40B4-BE49-F238E27FC236}">
                <a16:creationId xmlns:a16="http://schemas.microsoft.com/office/drawing/2014/main" id="{870D9089-6F54-7CAD-ED01-7CED16E7BC2C}"/>
              </a:ext>
            </a:extLst>
          </p:cNvPr>
          <p:cNvCxnSpPr>
            <a:cxnSpLocks/>
          </p:cNvCxnSpPr>
          <p:nvPr/>
        </p:nvCxnSpPr>
        <p:spPr>
          <a:xfrm>
            <a:off x="2820365" y="2878712"/>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28" name="Image 27">
            <a:extLst>
              <a:ext uri="{FF2B5EF4-FFF2-40B4-BE49-F238E27FC236}">
                <a16:creationId xmlns:a16="http://schemas.microsoft.com/office/drawing/2014/main" id="{03871FF4-0464-E200-4720-868AF7932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046" y="2958587"/>
            <a:ext cx="329464" cy="417321"/>
          </a:xfrm>
          <a:prstGeom prst="rect">
            <a:avLst/>
          </a:prstGeom>
        </p:spPr>
      </p:pic>
      <p:pic>
        <p:nvPicPr>
          <p:cNvPr id="29" name="Image 28">
            <a:extLst>
              <a:ext uri="{FF2B5EF4-FFF2-40B4-BE49-F238E27FC236}">
                <a16:creationId xmlns:a16="http://schemas.microsoft.com/office/drawing/2014/main" id="{3D48D10B-6841-1090-7CEA-C97DD9992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077" y="2949102"/>
            <a:ext cx="329464" cy="426806"/>
          </a:xfrm>
          <a:prstGeom prst="rect">
            <a:avLst/>
          </a:prstGeom>
        </p:spPr>
      </p:pic>
      <p:pic>
        <p:nvPicPr>
          <p:cNvPr id="30" name="Image 29">
            <a:extLst>
              <a:ext uri="{FF2B5EF4-FFF2-40B4-BE49-F238E27FC236}">
                <a16:creationId xmlns:a16="http://schemas.microsoft.com/office/drawing/2014/main" id="{00000000-0008-0000-0000-00004A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3691" y="2963333"/>
            <a:ext cx="400431" cy="407582"/>
          </a:xfrm>
          <a:prstGeom prst="rect">
            <a:avLst/>
          </a:prstGeom>
        </p:spPr>
      </p:pic>
      <p:pic>
        <p:nvPicPr>
          <p:cNvPr id="31" name="Image 30">
            <a:extLst>
              <a:ext uri="{FF2B5EF4-FFF2-40B4-BE49-F238E27FC236}">
                <a16:creationId xmlns:a16="http://schemas.microsoft.com/office/drawing/2014/main" id="{00000000-0008-0000-0000-000061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74583" y="2958586"/>
            <a:ext cx="594356" cy="441751"/>
          </a:xfrm>
          <a:prstGeom prst="rect">
            <a:avLst/>
          </a:prstGeom>
        </p:spPr>
      </p:pic>
      <p:cxnSp>
        <p:nvCxnSpPr>
          <p:cNvPr id="32" name="Connecteur droit 31">
            <a:extLst>
              <a:ext uri="{FF2B5EF4-FFF2-40B4-BE49-F238E27FC236}">
                <a16:creationId xmlns:a16="http://schemas.microsoft.com/office/drawing/2014/main" id="{54BC148B-5974-1BCE-50FA-774ADC9C1064}"/>
              </a:ext>
            </a:extLst>
          </p:cNvPr>
          <p:cNvCxnSpPr>
            <a:cxnSpLocks/>
          </p:cNvCxnSpPr>
          <p:nvPr/>
        </p:nvCxnSpPr>
        <p:spPr>
          <a:xfrm>
            <a:off x="5129348" y="2898876"/>
            <a:ext cx="1846805"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7" name="Connecteur droit 36">
            <a:extLst>
              <a:ext uri="{FF2B5EF4-FFF2-40B4-BE49-F238E27FC236}">
                <a16:creationId xmlns:a16="http://schemas.microsoft.com/office/drawing/2014/main" id="{2F4812F7-5BA8-E7E8-A584-CACD1E41835D}"/>
              </a:ext>
            </a:extLst>
          </p:cNvPr>
          <p:cNvCxnSpPr>
            <a:cxnSpLocks/>
          </p:cNvCxnSpPr>
          <p:nvPr/>
        </p:nvCxnSpPr>
        <p:spPr>
          <a:xfrm>
            <a:off x="7763138" y="2887389"/>
            <a:ext cx="1846805"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38" name="Image 37">
            <a:extLst>
              <a:ext uri="{FF2B5EF4-FFF2-40B4-BE49-F238E27FC236}">
                <a16:creationId xmlns:a16="http://schemas.microsoft.com/office/drawing/2014/main" id="{C5F31F12-4C94-D629-791A-BBD84CC0C7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8539" y="4997365"/>
            <a:ext cx="400431" cy="407582"/>
          </a:xfrm>
          <a:prstGeom prst="rect">
            <a:avLst/>
          </a:prstGeom>
        </p:spPr>
      </p:pic>
      <p:pic>
        <p:nvPicPr>
          <p:cNvPr id="39" name="Image 38">
            <a:extLst>
              <a:ext uri="{FF2B5EF4-FFF2-40B4-BE49-F238E27FC236}">
                <a16:creationId xmlns:a16="http://schemas.microsoft.com/office/drawing/2014/main" id="{00000000-0008-0000-0000-00004C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8647" y="4983797"/>
            <a:ext cx="543531" cy="420256"/>
          </a:xfrm>
          <a:prstGeom prst="rect">
            <a:avLst/>
          </a:prstGeom>
        </p:spPr>
      </p:pic>
      <p:pic>
        <p:nvPicPr>
          <p:cNvPr id="40" name="Image 39">
            <a:extLst>
              <a:ext uri="{FF2B5EF4-FFF2-40B4-BE49-F238E27FC236}">
                <a16:creationId xmlns:a16="http://schemas.microsoft.com/office/drawing/2014/main" id="{16813B75-8E98-C6EE-678F-DD8179A9D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4290" y="4974713"/>
            <a:ext cx="595901" cy="452885"/>
          </a:xfrm>
          <a:prstGeom prst="rect">
            <a:avLst/>
          </a:prstGeom>
        </p:spPr>
      </p:pic>
      <p:pic>
        <p:nvPicPr>
          <p:cNvPr id="41" name="Image 40">
            <a:extLst>
              <a:ext uri="{FF2B5EF4-FFF2-40B4-BE49-F238E27FC236}">
                <a16:creationId xmlns:a16="http://schemas.microsoft.com/office/drawing/2014/main" id="{00000000-0008-0000-0000-00005500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15209" y="5034529"/>
            <a:ext cx="400431" cy="400431"/>
          </a:xfrm>
          <a:prstGeom prst="rect">
            <a:avLst/>
          </a:prstGeom>
        </p:spPr>
      </p:pic>
      <p:pic>
        <p:nvPicPr>
          <p:cNvPr id="42" name="Image 41">
            <a:extLst>
              <a:ext uri="{FF2B5EF4-FFF2-40B4-BE49-F238E27FC236}">
                <a16:creationId xmlns:a16="http://schemas.microsoft.com/office/drawing/2014/main" id="{045781B2-566A-BAC2-0259-600C7E5588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3510" y="5014466"/>
            <a:ext cx="400431" cy="400431"/>
          </a:xfrm>
          <a:prstGeom prst="rect">
            <a:avLst/>
          </a:prstGeom>
        </p:spPr>
      </p:pic>
      <p:pic>
        <p:nvPicPr>
          <p:cNvPr id="43" name="Image 42">
            <a:extLst>
              <a:ext uri="{FF2B5EF4-FFF2-40B4-BE49-F238E27FC236}">
                <a16:creationId xmlns:a16="http://schemas.microsoft.com/office/drawing/2014/main" id="{E04CAC52-CC32-2E91-F180-09D67361EE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2802" y="5015188"/>
            <a:ext cx="400431" cy="407582"/>
          </a:xfrm>
          <a:prstGeom prst="rect">
            <a:avLst/>
          </a:prstGeom>
        </p:spPr>
      </p:pic>
    </p:spTree>
    <p:extLst>
      <p:ext uri="{BB962C8B-B14F-4D97-AF65-F5344CB8AC3E}">
        <p14:creationId xmlns:p14="http://schemas.microsoft.com/office/powerpoint/2010/main" val="31810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4"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1" presetClass="entr" presetSubtype="1" fill="hold" nodeType="withEffect">
                                  <p:stCondLst>
                                    <p:cond delay="1000"/>
                                  </p:stCondLst>
                                  <p:childTnLst>
                                    <p:set>
                                      <p:cBhvr>
                                        <p:cTn id="17" dur="1" fill="hold">
                                          <p:stCondLst>
                                            <p:cond delay="0"/>
                                          </p:stCondLst>
                                        </p:cTn>
                                        <p:tgtEl>
                                          <p:spTgt spid="26"/>
                                        </p:tgtEl>
                                        <p:attrNameLst>
                                          <p:attrName>style.visibility</p:attrName>
                                        </p:attrNameLst>
                                      </p:cBhvr>
                                      <p:to>
                                        <p:strVal val="visible"/>
                                      </p:to>
                                    </p:set>
                                    <p:animEffect transition="in" filter="wheel(1)">
                                      <p:cBhvr>
                                        <p:cTn id="18" dur="500"/>
                                        <p:tgtEl>
                                          <p:spTgt spid="26"/>
                                        </p:tgtEl>
                                      </p:cBhvr>
                                    </p:animEffect>
                                  </p:childTnLst>
                                </p:cTn>
                              </p:par>
                              <p:par>
                                <p:cTn id="19" presetID="6" presetClass="entr" presetSubtype="16" fill="hold" nodeType="withEffect">
                                  <p:stCondLst>
                                    <p:cond delay="1000"/>
                                  </p:stCondLst>
                                  <p:childTnLst>
                                    <p:set>
                                      <p:cBhvr>
                                        <p:cTn id="20" dur="1" fill="hold">
                                          <p:stCondLst>
                                            <p:cond delay="0"/>
                                          </p:stCondLst>
                                        </p:cTn>
                                        <p:tgtEl>
                                          <p:spTgt spid="23"/>
                                        </p:tgtEl>
                                        <p:attrNameLst>
                                          <p:attrName>style.visibility</p:attrName>
                                        </p:attrNameLst>
                                      </p:cBhvr>
                                      <p:to>
                                        <p:strVal val="visible"/>
                                      </p:to>
                                    </p:set>
                                    <p:animEffect transition="in" filter="circle(in)">
                                      <p:cBhvr>
                                        <p:cTn id="21" dur="500"/>
                                        <p:tgtEl>
                                          <p:spTgt spid="23"/>
                                        </p:tgtEl>
                                      </p:cBhvr>
                                    </p:animEffect>
                                  </p:childTnLst>
                                </p:cTn>
                              </p:par>
                              <p:par>
                                <p:cTn id="22" presetID="22" presetClass="entr" presetSubtype="4" fill="hold" nodeType="withEffect">
                                  <p:stCondLst>
                                    <p:cond delay="100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par>
                                <p:cTn id="25" presetID="6" presetClass="entr" presetSubtype="16" fill="hold" nodeType="with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par>
                                <p:cTn id="28" presetID="6" presetClass="entr" presetSubtype="16" fill="hold" nodeType="withEffect">
                                  <p:stCondLst>
                                    <p:cond delay="100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500"/>
                                        <p:tgtEl>
                                          <p:spTgt spid="10"/>
                                        </p:tgtEl>
                                      </p:cBhvr>
                                    </p:animEffect>
                                  </p:childTnLst>
                                </p:cTn>
                              </p:par>
                              <p:par>
                                <p:cTn id="31" presetID="6" presetClass="entr" presetSubtype="16" fill="hold" nodeType="withEffect">
                                  <p:stCondLst>
                                    <p:cond delay="1000"/>
                                  </p:stCondLst>
                                  <p:childTnLst>
                                    <p:set>
                                      <p:cBhvr>
                                        <p:cTn id="32" dur="1" fill="hold">
                                          <p:stCondLst>
                                            <p:cond delay="0"/>
                                          </p:stCondLst>
                                        </p:cTn>
                                        <p:tgtEl>
                                          <p:spTgt spid="30"/>
                                        </p:tgtEl>
                                        <p:attrNameLst>
                                          <p:attrName>style.visibility</p:attrName>
                                        </p:attrNameLst>
                                      </p:cBhvr>
                                      <p:to>
                                        <p:strVal val="visible"/>
                                      </p:to>
                                    </p:set>
                                    <p:animEffect transition="in" filter="circle(in)">
                                      <p:cBhvr>
                                        <p:cTn id="33" dur="500"/>
                                        <p:tgtEl>
                                          <p:spTgt spid="30"/>
                                        </p:tgtEl>
                                      </p:cBhvr>
                                    </p:animEffect>
                                  </p:childTnLst>
                                </p:cTn>
                              </p:par>
                              <p:par>
                                <p:cTn id="34" presetID="6" presetClass="entr" presetSubtype="16" fill="hold" nodeType="withEffect">
                                  <p:stCondLst>
                                    <p:cond delay="1000"/>
                                  </p:stCondLst>
                                  <p:childTnLst>
                                    <p:set>
                                      <p:cBhvr>
                                        <p:cTn id="35" dur="1" fill="hold">
                                          <p:stCondLst>
                                            <p:cond delay="0"/>
                                          </p:stCondLst>
                                        </p:cTn>
                                        <p:tgtEl>
                                          <p:spTgt spid="28"/>
                                        </p:tgtEl>
                                        <p:attrNameLst>
                                          <p:attrName>style.visibility</p:attrName>
                                        </p:attrNameLst>
                                      </p:cBhvr>
                                      <p:to>
                                        <p:strVal val="visible"/>
                                      </p:to>
                                    </p:set>
                                    <p:animEffect transition="in" filter="circle(in)">
                                      <p:cBhvr>
                                        <p:cTn id="36" dur="500"/>
                                        <p:tgtEl>
                                          <p:spTgt spid="28"/>
                                        </p:tgtEl>
                                      </p:cBhvr>
                                    </p:animEffect>
                                  </p:childTnLst>
                                </p:cTn>
                              </p:par>
                              <p:par>
                                <p:cTn id="37" presetID="6" presetClass="entr" presetSubtype="16" fill="hold" nodeType="withEffect">
                                  <p:stCondLst>
                                    <p:cond delay="1000"/>
                                  </p:stCondLst>
                                  <p:childTnLst>
                                    <p:set>
                                      <p:cBhvr>
                                        <p:cTn id="38" dur="1" fill="hold">
                                          <p:stCondLst>
                                            <p:cond delay="0"/>
                                          </p:stCondLst>
                                        </p:cTn>
                                        <p:tgtEl>
                                          <p:spTgt spid="29"/>
                                        </p:tgtEl>
                                        <p:attrNameLst>
                                          <p:attrName>style.visibility</p:attrName>
                                        </p:attrNameLst>
                                      </p:cBhvr>
                                      <p:to>
                                        <p:strVal val="visible"/>
                                      </p:to>
                                    </p:set>
                                    <p:animEffect transition="in" filter="circle(in)">
                                      <p:cBhvr>
                                        <p:cTn id="39" dur="500"/>
                                        <p:tgtEl>
                                          <p:spTgt spid="29"/>
                                        </p:tgtEl>
                                      </p:cBhvr>
                                    </p:animEffect>
                                  </p:childTnLst>
                                </p:cTn>
                              </p:par>
                              <p:par>
                                <p:cTn id="40" presetID="6" presetClass="entr" presetSubtype="16" fill="hold" nodeType="withEffect">
                                  <p:stCondLst>
                                    <p:cond delay="1000"/>
                                  </p:stCondLst>
                                  <p:childTnLst>
                                    <p:set>
                                      <p:cBhvr>
                                        <p:cTn id="41" dur="1" fill="hold">
                                          <p:stCondLst>
                                            <p:cond delay="0"/>
                                          </p:stCondLst>
                                        </p:cTn>
                                        <p:tgtEl>
                                          <p:spTgt spid="31"/>
                                        </p:tgtEl>
                                        <p:attrNameLst>
                                          <p:attrName>style.visibility</p:attrName>
                                        </p:attrNameLst>
                                      </p:cBhvr>
                                      <p:to>
                                        <p:strVal val="visible"/>
                                      </p:to>
                                    </p:set>
                                    <p:animEffect transition="in" filter="circle(in)">
                                      <p:cBhvr>
                                        <p:cTn id="42" dur="500"/>
                                        <p:tgtEl>
                                          <p:spTgt spid="31"/>
                                        </p:tgtEl>
                                      </p:cBhvr>
                                    </p:animEffect>
                                  </p:childTnLst>
                                </p:cTn>
                              </p:par>
                              <p:par>
                                <p:cTn id="43" presetID="22" presetClass="entr" presetSubtype="4" fill="hold" nodeType="withEffect">
                                  <p:stCondLst>
                                    <p:cond delay="100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 calcmode="lin" valueType="num">
                                      <p:cBhvr>
                                        <p:cTn id="5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7">
                                            <p:txEl>
                                              <p:pRg st="4" end="4"/>
                                            </p:txEl>
                                          </p:spTgt>
                                        </p:tgtEl>
                                        <p:attrNameLst>
                                          <p:attrName>ppt_h</p:attrName>
                                        </p:attrNameLst>
                                      </p:cBhvr>
                                      <p:tavLst>
                                        <p:tav tm="0">
                                          <p:val>
                                            <p:fltVal val="0"/>
                                          </p:val>
                                        </p:tav>
                                        <p:tav tm="100000">
                                          <p:val>
                                            <p:strVal val="#ppt_h"/>
                                          </p:val>
                                        </p:tav>
                                      </p:tavLst>
                                    </p:anim>
                                  </p:childTnLst>
                                </p:cTn>
                              </p:par>
                              <p:par>
                                <p:cTn id="52" presetID="22" presetClass="entr" presetSubtype="4" fill="hold" nodeType="withEffect">
                                  <p:stCondLst>
                                    <p:cond delay="100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par>
                                <p:cTn id="55" presetID="22" presetClass="entr" presetSubtype="4" fill="hold" nodeType="withEffect">
                                  <p:stCondLst>
                                    <p:cond delay="100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par>
                                <p:cTn id="58" presetID="22" presetClass="entr" presetSubtype="4" fill="hold" nodeType="withEffect">
                                  <p:stCondLst>
                                    <p:cond delay="100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par>
                                <p:cTn id="61" presetID="6" presetClass="entr" presetSubtype="16" fill="hold" nodeType="withEffect">
                                  <p:stCondLst>
                                    <p:cond delay="1000"/>
                                  </p:stCondLst>
                                  <p:childTnLst>
                                    <p:set>
                                      <p:cBhvr>
                                        <p:cTn id="62" dur="1" fill="hold">
                                          <p:stCondLst>
                                            <p:cond delay="0"/>
                                          </p:stCondLst>
                                        </p:cTn>
                                        <p:tgtEl>
                                          <p:spTgt spid="38"/>
                                        </p:tgtEl>
                                        <p:attrNameLst>
                                          <p:attrName>style.visibility</p:attrName>
                                        </p:attrNameLst>
                                      </p:cBhvr>
                                      <p:to>
                                        <p:strVal val="visible"/>
                                      </p:to>
                                    </p:set>
                                    <p:animEffect transition="in" filter="circle(in)">
                                      <p:cBhvr>
                                        <p:cTn id="63" dur="500"/>
                                        <p:tgtEl>
                                          <p:spTgt spid="38"/>
                                        </p:tgtEl>
                                      </p:cBhvr>
                                    </p:animEffect>
                                  </p:childTnLst>
                                </p:cTn>
                              </p:par>
                              <p:par>
                                <p:cTn id="64" presetID="6" presetClass="entr" presetSubtype="16" fill="hold" nodeType="withEffect">
                                  <p:stCondLst>
                                    <p:cond delay="1000"/>
                                  </p:stCondLst>
                                  <p:childTnLst>
                                    <p:set>
                                      <p:cBhvr>
                                        <p:cTn id="65" dur="1" fill="hold">
                                          <p:stCondLst>
                                            <p:cond delay="0"/>
                                          </p:stCondLst>
                                        </p:cTn>
                                        <p:tgtEl>
                                          <p:spTgt spid="40"/>
                                        </p:tgtEl>
                                        <p:attrNameLst>
                                          <p:attrName>style.visibility</p:attrName>
                                        </p:attrNameLst>
                                      </p:cBhvr>
                                      <p:to>
                                        <p:strVal val="visible"/>
                                      </p:to>
                                    </p:set>
                                    <p:animEffect transition="in" filter="circle(in)">
                                      <p:cBhvr>
                                        <p:cTn id="66" dur="500"/>
                                        <p:tgtEl>
                                          <p:spTgt spid="40"/>
                                        </p:tgtEl>
                                      </p:cBhvr>
                                    </p:animEffect>
                                  </p:childTnLst>
                                </p:cTn>
                              </p:par>
                              <p:par>
                                <p:cTn id="67" presetID="6" presetClass="entr" presetSubtype="16" fill="hold" nodeType="withEffect">
                                  <p:stCondLst>
                                    <p:cond delay="1000"/>
                                  </p:stCondLst>
                                  <p:childTnLst>
                                    <p:set>
                                      <p:cBhvr>
                                        <p:cTn id="68" dur="1" fill="hold">
                                          <p:stCondLst>
                                            <p:cond delay="0"/>
                                          </p:stCondLst>
                                        </p:cTn>
                                        <p:tgtEl>
                                          <p:spTgt spid="39"/>
                                        </p:tgtEl>
                                        <p:attrNameLst>
                                          <p:attrName>style.visibility</p:attrName>
                                        </p:attrNameLst>
                                      </p:cBhvr>
                                      <p:to>
                                        <p:strVal val="visible"/>
                                      </p:to>
                                    </p:set>
                                    <p:animEffect transition="in" filter="circle(in)">
                                      <p:cBhvr>
                                        <p:cTn id="69" dur="500"/>
                                        <p:tgtEl>
                                          <p:spTgt spid="39"/>
                                        </p:tgtEl>
                                      </p:cBhvr>
                                    </p:animEffect>
                                  </p:childTnLst>
                                </p:cTn>
                              </p:par>
                              <p:par>
                                <p:cTn id="70" presetID="6" presetClass="entr" presetSubtype="16" fill="hold" nodeType="withEffect">
                                  <p:stCondLst>
                                    <p:cond delay="1000"/>
                                  </p:stCondLst>
                                  <p:childTnLst>
                                    <p:set>
                                      <p:cBhvr>
                                        <p:cTn id="71" dur="1" fill="hold">
                                          <p:stCondLst>
                                            <p:cond delay="0"/>
                                          </p:stCondLst>
                                        </p:cTn>
                                        <p:tgtEl>
                                          <p:spTgt spid="41"/>
                                        </p:tgtEl>
                                        <p:attrNameLst>
                                          <p:attrName>style.visibility</p:attrName>
                                        </p:attrNameLst>
                                      </p:cBhvr>
                                      <p:to>
                                        <p:strVal val="visible"/>
                                      </p:to>
                                    </p:set>
                                    <p:animEffect transition="in" filter="circle(in)">
                                      <p:cBhvr>
                                        <p:cTn id="72" dur="500"/>
                                        <p:tgtEl>
                                          <p:spTgt spid="41"/>
                                        </p:tgtEl>
                                      </p:cBhvr>
                                    </p:animEffect>
                                  </p:childTnLst>
                                </p:cTn>
                              </p:par>
                              <p:par>
                                <p:cTn id="73" presetID="6" presetClass="entr" presetSubtype="16" fill="hold" nodeType="withEffect">
                                  <p:stCondLst>
                                    <p:cond delay="1000"/>
                                  </p:stCondLst>
                                  <p:childTnLst>
                                    <p:set>
                                      <p:cBhvr>
                                        <p:cTn id="74" dur="1" fill="hold">
                                          <p:stCondLst>
                                            <p:cond delay="0"/>
                                          </p:stCondLst>
                                        </p:cTn>
                                        <p:tgtEl>
                                          <p:spTgt spid="42"/>
                                        </p:tgtEl>
                                        <p:attrNameLst>
                                          <p:attrName>style.visibility</p:attrName>
                                        </p:attrNameLst>
                                      </p:cBhvr>
                                      <p:to>
                                        <p:strVal val="visible"/>
                                      </p:to>
                                    </p:set>
                                    <p:animEffect transition="in" filter="circle(in)">
                                      <p:cBhvr>
                                        <p:cTn id="75" dur="500"/>
                                        <p:tgtEl>
                                          <p:spTgt spid="42"/>
                                        </p:tgtEl>
                                      </p:cBhvr>
                                    </p:animEffect>
                                  </p:childTnLst>
                                </p:cTn>
                              </p:par>
                              <p:par>
                                <p:cTn id="76" presetID="6" presetClass="entr" presetSubtype="16" fill="hold" nodeType="withEffect">
                                  <p:stCondLst>
                                    <p:cond delay="1000"/>
                                  </p:stCondLst>
                                  <p:childTnLst>
                                    <p:set>
                                      <p:cBhvr>
                                        <p:cTn id="77" dur="1" fill="hold">
                                          <p:stCondLst>
                                            <p:cond delay="0"/>
                                          </p:stCondLst>
                                        </p:cTn>
                                        <p:tgtEl>
                                          <p:spTgt spid="43"/>
                                        </p:tgtEl>
                                        <p:attrNameLst>
                                          <p:attrName>style.visibility</p:attrName>
                                        </p:attrNameLst>
                                      </p:cBhvr>
                                      <p:to>
                                        <p:strVal val="visible"/>
                                      </p:to>
                                    </p:set>
                                    <p:animEffect transition="in" filter="circle(in)">
                                      <p:cBhvr>
                                        <p:cTn id="7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Exigences de composition</a:t>
            </a:r>
          </a:p>
        </p:txBody>
      </p:sp>
      <p:sp>
        <p:nvSpPr>
          <p:cNvPr id="7" name="Rectangle 6">
            <a:extLst>
              <a:ext uri="{FF2B5EF4-FFF2-40B4-BE49-F238E27FC236}">
                <a16:creationId xmlns:a16="http://schemas.microsoft.com/office/drawing/2014/main" id="{CF2DC3B0-D8C5-BB25-A165-591E64184A6F}"/>
              </a:ext>
            </a:extLst>
          </p:cNvPr>
          <p:cNvSpPr/>
          <p:nvPr/>
        </p:nvSpPr>
        <p:spPr>
          <a:xfrm>
            <a:off x="468313" y="1479252"/>
            <a:ext cx="9791700" cy="3115361"/>
          </a:xfrm>
          <a:prstGeom prst="rect">
            <a:avLst/>
          </a:prstGeom>
        </p:spPr>
        <p:txBody>
          <a:bodyPr wrap="square" lIns="104287" tIns="52144" rIns="104287" bIns="52144">
            <a:spAutoFit/>
          </a:bodyPr>
          <a:lstStyle/>
          <a:p>
            <a:pPr marL="719138" lvl="1" indent="-544513" algn="just">
              <a:spcAft>
                <a:spcPct val="20000"/>
              </a:spcAft>
            </a:pPr>
            <a:r>
              <a:rPr lang="fr-FR" sz="2400" dirty="0"/>
              <a:t>3)   Un passage gymnique d’au moins 2 sauts différents appel 1 pied </a:t>
            </a:r>
            <a:r>
              <a:rPr lang="fr-FR" sz="3200" b="1" dirty="0"/>
              <a:t>et  </a:t>
            </a:r>
            <a:r>
              <a:rPr lang="fr-FR" sz="2400" dirty="0"/>
              <a:t>1 pirouette de 360° minimum</a:t>
            </a:r>
          </a:p>
          <a:p>
            <a:pPr marL="719138" lvl="1" indent="-544513" algn="just">
              <a:spcAft>
                <a:spcPct val="20000"/>
              </a:spcAft>
              <a:buFont typeface="+mj-ea"/>
              <a:buAutoNum type="circleNumDbPlain"/>
            </a:pPr>
            <a:endParaRPr lang="fr-FR" sz="2400" dirty="0"/>
          </a:p>
          <a:p>
            <a:pPr marL="719138" lvl="1" indent="-544513" algn="just">
              <a:spcAft>
                <a:spcPct val="20000"/>
              </a:spcAft>
              <a:buFont typeface="+mj-ea"/>
              <a:buAutoNum type="circleNumDbPlain"/>
            </a:pPr>
            <a:endParaRPr lang="fr-FR" sz="2400" dirty="0"/>
          </a:p>
          <a:p>
            <a:pPr marL="719138" lvl="1" indent="-544513" algn="just">
              <a:spcAft>
                <a:spcPct val="20000"/>
              </a:spcAft>
              <a:buFont typeface="+mj-ea"/>
              <a:buAutoNum type="circleNumDbPlain"/>
            </a:pPr>
            <a:endParaRPr lang="fr-FR" sz="2400" dirty="0"/>
          </a:p>
          <a:p>
            <a:pPr marL="174625" lvl="1" algn="just">
              <a:spcAft>
                <a:spcPct val="20000"/>
              </a:spcAft>
            </a:pPr>
            <a:r>
              <a:rPr lang="fr-FR" sz="2400" dirty="0"/>
              <a:t>4)  Trois éléments acrobatiques avec envol en AV, AR &amp; Latéral</a:t>
            </a:r>
          </a:p>
          <a:p>
            <a:pPr marL="914325" lvl="1" algn="just">
              <a:spcAft>
                <a:spcPct val="20000"/>
              </a:spcAft>
            </a:pPr>
            <a:endParaRPr lang="fr-FR" sz="1800" i="1" dirty="0"/>
          </a:p>
        </p:txBody>
      </p:sp>
      <p:graphicFrame>
        <p:nvGraphicFramePr>
          <p:cNvPr id="3" name="Tableau 2">
            <a:extLst>
              <a:ext uri="{FF2B5EF4-FFF2-40B4-BE49-F238E27FC236}">
                <a16:creationId xmlns:a16="http://schemas.microsoft.com/office/drawing/2014/main" id="{6FE535EF-09B2-9237-FA94-EBC045335783}"/>
              </a:ext>
            </a:extLst>
          </p:cNvPr>
          <p:cNvGraphicFramePr>
            <a:graphicFrameLocks noGrp="1"/>
          </p:cNvGraphicFramePr>
          <p:nvPr>
            <p:extLst>
              <p:ext uri="{D42A27DB-BD31-4B8C-83A1-F6EECF244321}">
                <p14:modId xmlns:p14="http://schemas.microsoft.com/office/powerpoint/2010/main" val="3244279986"/>
              </p:ext>
            </p:extLst>
          </p:nvPr>
        </p:nvGraphicFramePr>
        <p:xfrm>
          <a:off x="2189315" y="2421370"/>
          <a:ext cx="5052214" cy="1066311"/>
        </p:xfrm>
        <a:graphic>
          <a:graphicData uri="http://schemas.openxmlformats.org/drawingml/2006/table">
            <a:tbl>
              <a:tblPr firstRow="1" bandRow="1">
                <a:tableStyleId>{5C22544A-7EE6-4342-B048-85BDC9FD1C3A}</a:tableStyleId>
              </a:tblPr>
              <a:tblGrid>
                <a:gridCol w="904931">
                  <a:extLst>
                    <a:ext uri="{9D8B030D-6E8A-4147-A177-3AD203B41FA5}">
                      <a16:colId xmlns:a16="http://schemas.microsoft.com/office/drawing/2014/main" val="103137729"/>
                    </a:ext>
                  </a:extLst>
                </a:gridCol>
                <a:gridCol w="801384">
                  <a:extLst>
                    <a:ext uri="{9D8B030D-6E8A-4147-A177-3AD203B41FA5}">
                      <a16:colId xmlns:a16="http://schemas.microsoft.com/office/drawing/2014/main" val="1638554697"/>
                    </a:ext>
                  </a:extLst>
                </a:gridCol>
                <a:gridCol w="819792">
                  <a:extLst>
                    <a:ext uri="{9D8B030D-6E8A-4147-A177-3AD203B41FA5}">
                      <a16:colId xmlns:a16="http://schemas.microsoft.com/office/drawing/2014/main" val="1245204856"/>
                    </a:ext>
                  </a:extLst>
                </a:gridCol>
                <a:gridCol w="885718">
                  <a:extLst>
                    <a:ext uri="{9D8B030D-6E8A-4147-A177-3AD203B41FA5}">
                      <a16:colId xmlns:a16="http://schemas.microsoft.com/office/drawing/2014/main" val="1983696440"/>
                    </a:ext>
                  </a:extLst>
                </a:gridCol>
                <a:gridCol w="750014">
                  <a:extLst>
                    <a:ext uri="{9D8B030D-6E8A-4147-A177-3AD203B41FA5}">
                      <a16:colId xmlns:a16="http://schemas.microsoft.com/office/drawing/2014/main" val="3855057292"/>
                    </a:ext>
                  </a:extLst>
                </a:gridCol>
                <a:gridCol w="890375">
                  <a:extLst>
                    <a:ext uri="{9D8B030D-6E8A-4147-A177-3AD203B41FA5}">
                      <a16:colId xmlns:a16="http://schemas.microsoft.com/office/drawing/2014/main" val="1205958629"/>
                    </a:ext>
                  </a:extLst>
                </a:gridCol>
              </a:tblGrid>
              <a:tr h="476210">
                <a:tc gridSpan="3">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Autres difficultés</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hMerge="1">
                  <a:txBody>
                    <a:bodyPr/>
                    <a:lstStyle/>
                    <a:p>
                      <a:endParaRPr lang="fr-FR"/>
                    </a:p>
                  </a:txBody>
                  <a:tcPr/>
                </a:tc>
                <a:tc gridSpan="3">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Difficultés 6ème</a:t>
                      </a:r>
                    </a:p>
                  </a:txBody>
                  <a:tcPr>
                    <a:solidFill>
                      <a:schemeClr val="accent5">
                        <a:lumMod val="20000"/>
                        <a:lumOff val="80000"/>
                      </a:schemeClr>
                    </a:solidFill>
                  </a:tcPr>
                </a:tc>
                <a:tc hMerge="1">
                  <a:txBody>
                    <a:bodyPr/>
                    <a:lstStyle/>
                    <a:p>
                      <a:endParaRPr lang="fr-FR"/>
                    </a:p>
                  </a:txBody>
                  <a:tcPr/>
                </a:tc>
                <a:tc hMerge="1">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8" name="Tableau 6">
            <a:extLst>
              <a:ext uri="{FF2B5EF4-FFF2-40B4-BE49-F238E27FC236}">
                <a16:creationId xmlns:a16="http://schemas.microsoft.com/office/drawing/2014/main" id="{04A27216-612E-4B63-A484-5A696102B415}"/>
              </a:ext>
            </a:extLst>
          </p:cNvPr>
          <p:cNvGraphicFramePr>
            <a:graphicFrameLocks noGrp="1"/>
          </p:cNvGraphicFramePr>
          <p:nvPr/>
        </p:nvGraphicFramePr>
        <p:xfrm>
          <a:off x="791386" y="2769355"/>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graphicFrame>
        <p:nvGraphicFramePr>
          <p:cNvPr id="13" name="Tableau 6">
            <a:extLst>
              <a:ext uri="{FF2B5EF4-FFF2-40B4-BE49-F238E27FC236}">
                <a16:creationId xmlns:a16="http://schemas.microsoft.com/office/drawing/2014/main" id="{03BEEED6-993C-ADE6-EE4E-79911EDB4324}"/>
              </a:ext>
            </a:extLst>
          </p:cNvPr>
          <p:cNvGraphicFramePr>
            <a:graphicFrameLocks noGrp="1"/>
          </p:cNvGraphicFramePr>
          <p:nvPr/>
        </p:nvGraphicFramePr>
        <p:xfrm>
          <a:off x="779401" y="4678633"/>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graphicFrame>
        <p:nvGraphicFramePr>
          <p:cNvPr id="14" name="Tableau 13">
            <a:extLst>
              <a:ext uri="{FF2B5EF4-FFF2-40B4-BE49-F238E27FC236}">
                <a16:creationId xmlns:a16="http://schemas.microsoft.com/office/drawing/2014/main" id="{BEA1317E-1834-8532-6A64-4F0D8643BE38}"/>
              </a:ext>
            </a:extLst>
          </p:cNvPr>
          <p:cNvGraphicFramePr>
            <a:graphicFrameLocks noGrp="1"/>
          </p:cNvGraphicFramePr>
          <p:nvPr>
            <p:extLst>
              <p:ext uri="{D42A27DB-BD31-4B8C-83A1-F6EECF244321}">
                <p14:modId xmlns:p14="http://schemas.microsoft.com/office/powerpoint/2010/main" val="3227884458"/>
              </p:ext>
            </p:extLst>
          </p:nvPr>
        </p:nvGraphicFramePr>
        <p:xfrm>
          <a:off x="2248861" y="4453936"/>
          <a:ext cx="8011151" cy="1066311"/>
        </p:xfrm>
        <a:graphic>
          <a:graphicData uri="http://schemas.openxmlformats.org/drawingml/2006/table">
            <a:tbl>
              <a:tblPr firstRow="1" bandRow="1">
                <a:tableStyleId>{5C22544A-7EE6-4342-B048-85BDC9FD1C3A}</a:tableStyleId>
              </a:tblPr>
              <a:tblGrid>
                <a:gridCol w="2497800">
                  <a:extLst>
                    <a:ext uri="{9D8B030D-6E8A-4147-A177-3AD203B41FA5}">
                      <a16:colId xmlns:a16="http://schemas.microsoft.com/office/drawing/2014/main" val="903202612"/>
                    </a:ext>
                  </a:extLst>
                </a:gridCol>
                <a:gridCol w="2424701">
                  <a:extLst>
                    <a:ext uri="{9D8B030D-6E8A-4147-A177-3AD203B41FA5}">
                      <a16:colId xmlns:a16="http://schemas.microsoft.com/office/drawing/2014/main" val="103137729"/>
                    </a:ext>
                  </a:extLst>
                </a:gridCol>
                <a:gridCol w="3088650">
                  <a:extLst>
                    <a:ext uri="{9D8B030D-6E8A-4147-A177-3AD203B41FA5}">
                      <a16:colId xmlns:a16="http://schemas.microsoft.com/office/drawing/2014/main" val="1983696440"/>
                    </a:ext>
                  </a:extLst>
                </a:gridCol>
              </a:tblGrid>
              <a:tr h="476210">
                <a:tc>
                  <a:txBody>
                    <a:bodyPr/>
                    <a:lstStyle/>
                    <a:p>
                      <a:pPr algn="ctr">
                        <a:lnSpc>
                          <a:spcPct val="150000"/>
                        </a:lnSpc>
                      </a:pPr>
                      <a:r>
                        <a:rPr lang="fr-FR" sz="1600" dirty="0">
                          <a:solidFill>
                            <a:schemeClr val="tx1"/>
                          </a:solidFill>
                        </a:rPr>
                        <a:t>AV, Lat. &amp; AR en série</a:t>
                      </a:r>
                    </a:p>
                  </a:txBody>
                  <a:tcPr>
                    <a:solidFill>
                      <a:schemeClr val="accent5">
                        <a:lumMod val="20000"/>
                        <a:lumOff val="80000"/>
                      </a:schemeClr>
                    </a:solidFill>
                  </a:tcPr>
                </a:tc>
                <a:tc>
                  <a:txBody>
                    <a:bodyPr/>
                    <a:lstStyle/>
                    <a:p>
                      <a:pPr algn="ctr">
                        <a:lnSpc>
                          <a:spcPct val="150000"/>
                        </a:lnSpc>
                      </a:pPr>
                      <a:r>
                        <a:rPr lang="fr-FR" sz="1800" dirty="0">
                          <a:solidFill>
                            <a:schemeClr val="tx1"/>
                          </a:solidFill>
                        </a:rPr>
                        <a:t>Lat. &amp; AR </a:t>
                      </a:r>
                      <a:r>
                        <a:rPr lang="fr-FR" sz="1400" dirty="0">
                          <a:solidFill>
                            <a:schemeClr val="tx1"/>
                          </a:solidFill>
                        </a:rPr>
                        <a:t>puis</a:t>
                      </a:r>
                      <a:r>
                        <a:rPr lang="fr-FR" sz="1800" dirty="0">
                          <a:solidFill>
                            <a:schemeClr val="tx1"/>
                          </a:solidFill>
                        </a:rPr>
                        <a:t> AV</a:t>
                      </a:r>
                    </a:p>
                  </a:txBody>
                  <a:tcPr>
                    <a:solidFill>
                      <a:schemeClr val="accent5">
                        <a:lumMod val="20000"/>
                        <a:lumOff val="80000"/>
                      </a:schemeClr>
                    </a:solidFill>
                  </a:tcPr>
                </a:tc>
                <a:tc>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AV, Lat. &amp; AR non enchaînées</a:t>
                      </a: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pic>
        <p:nvPicPr>
          <p:cNvPr id="21" name="Image 20">
            <a:extLst>
              <a:ext uri="{FF2B5EF4-FFF2-40B4-BE49-F238E27FC236}">
                <a16:creationId xmlns:a16="http://schemas.microsoft.com/office/drawing/2014/main" id="{0D238346-8ECE-0D50-39DC-5B832D9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975" y="549497"/>
            <a:ext cx="1147422" cy="691993"/>
          </a:xfrm>
          <a:prstGeom prst="rect">
            <a:avLst/>
          </a:prstGeom>
        </p:spPr>
      </p:pic>
      <p:cxnSp>
        <p:nvCxnSpPr>
          <p:cNvPr id="32" name="Connecteur droit 31">
            <a:extLst>
              <a:ext uri="{FF2B5EF4-FFF2-40B4-BE49-F238E27FC236}">
                <a16:creationId xmlns:a16="http://schemas.microsoft.com/office/drawing/2014/main" id="{54BC148B-5974-1BCE-50FA-774ADC9C1064}"/>
              </a:ext>
            </a:extLst>
          </p:cNvPr>
          <p:cNvCxnSpPr>
            <a:cxnSpLocks/>
          </p:cNvCxnSpPr>
          <p:nvPr/>
        </p:nvCxnSpPr>
        <p:spPr>
          <a:xfrm>
            <a:off x="2289958" y="2931262"/>
            <a:ext cx="1460109"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40" name="Image 39">
            <a:extLst>
              <a:ext uri="{FF2B5EF4-FFF2-40B4-BE49-F238E27FC236}">
                <a16:creationId xmlns:a16="http://schemas.microsoft.com/office/drawing/2014/main" id="{16813B75-8E98-C6EE-678F-DD8179A9D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038" y="4999797"/>
            <a:ext cx="595901" cy="452885"/>
          </a:xfrm>
          <a:prstGeom prst="rect">
            <a:avLst/>
          </a:prstGeom>
        </p:spPr>
      </p:pic>
      <p:pic>
        <p:nvPicPr>
          <p:cNvPr id="41" name="Image 40">
            <a:extLst>
              <a:ext uri="{FF2B5EF4-FFF2-40B4-BE49-F238E27FC236}">
                <a16:creationId xmlns:a16="http://schemas.microsoft.com/office/drawing/2014/main" id="{00000000-0008-0000-0000-000055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657" y="5066381"/>
            <a:ext cx="400431" cy="400431"/>
          </a:xfrm>
          <a:prstGeom prst="rect">
            <a:avLst/>
          </a:prstGeom>
        </p:spPr>
      </p:pic>
      <p:pic>
        <p:nvPicPr>
          <p:cNvPr id="43" name="Image 42">
            <a:extLst>
              <a:ext uri="{FF2B5EF4-FFF2-40B4-BE49-F238E27FC236}">
                <a16:creationId xmlns:a16="http://schemas.microsoft.com/office/drawing/2014/main" id="{E04CAC52-CC32-2E91-F180-09D67361EE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6696" y="5059230"/>
            <a:ext cx="400431" cy="407582"/>
          </a:xfrm>
          <a:prstGeom prst="rect">
            <a:avLst/>
          </a:prstGeom>
        </p:spPr>
      </p:pic>
      <p:sp>
        <p:nvSpPr>
          <p:cNvPr id="4" name="Bouée 7">
            <a:extLst>
              <a:ext uri="{FF2B5EF4-FFF2-40B4-BE49-F238E27FC236}">
                <a16:creationId xmlns:a16="http://schemas.microsoft.com/office/drawing/2014/main" id="{CDE9DAF7-480E-94FE-4FDD-F9AD2ED72D38}"/>
              </a:ext>
            </a:extLst>
          </p:cNvPr>
          <p:cNvSpPr/>
          <p:nvPr/>
        </p:nvSpPr>
        <p:spPr>
          <a:xfrm>
            <a:off x="1117562" y="1843721"/>
            <a:ext cx="759190" cy="708378"/>
          </a:xfrm>
          <a:prstGeom prst="donut">
            <a:avLst>
              <a:gd name="adj" fmla="val 8333"/>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fr-FR" dirty="0">
              <a:solidFill>
                <a:schemeClr val="tx1"/>
              </a:solidFill>
            </a:endParaRPr>
          </a:p>
        </p:txBody>
      </p:sp>
      <p:pic>
        <p:nvPicPr>
          <p:cNvPr id="6" name="Image 5">
            <a:extLst>
              <a:ext uri="{FF2B5EF4-FFF2-40B4-BE49-F238E27FC236}">
                <a16:creationId xmlns:a16="http://schemas.microsoft.com/office/drawing/2014/main" id="{90C59FCA-0BF4-A221-2EF4-C3A7DC40C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9958" y="2893138"/>
            <a:ext cx="647790" cy="543001"/>
          </a:xfrm>
          <a:prstGeom prst="rect">
            <a:avLst/>
          </a:prstGeom>
        </p:spPr>
      </p:pic>
      <p:pic>
        <p:nvPicPr>
          <p:cNvPr id="11" name="Image 10">
            <a:extLst>
              <a:ext uri="{FF2B5EF4-FFF2-40B4-BE49-F238E27FC236}">
                <a16:creationId xmlns:a16="http://schemas.microsoft.com/office/drawing/2014/main" id="{B104A94F-8FAA-FC8E-26A2-61FDA6E816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0057" y="2863230"/>
            <a:ext cx="428685" cy="543001"/>
          </a:xfrm>
          <a:prstGeom prst="rect">
            <a:avLst/>
          </a:prstGeom>
        </p:spPr>
      </p:pic>
      <p:pic>
        <p:nvPicPr>
          <p:cNvPr id="12" name="Image 11">
            <a:extLst>
              <a:ext uri="{FF2B5EF4-FFF2-40B4-BE49-F238E27FC236}">
                <a16:creationId xmlns:a16="http://schemas.microsoft.com/office/drawing/2014/main" id="{00000000-0008-0000-0000-00003D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6219" y="2972754"/>
            <a:ext cx="342218" cy="433476"/>
          </a:xfrm>
          <a:prstGeom prst="rect">
            <a:avLst/>
          </a:prstGeom>
        </p:spPr>
      </p:pic>
      <p:pic>
        <p:nvPicPr>
          <p:cNvPr id="15" name="Image 14">
            <a:extLst>
              <a:ext uri="{FF2B5EF4-FFF2-40B4-BE49-F238E27FC236}">
                <a16:creationId xmlns:a16="http://schemas.microsoft.com/office/drawing/2014/main" id="{00000000-0008-0000-0000-00000B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4054" y="3035379"/>
            <a:ext cx="422901" cy="370852"/>
          </a:xfrm>
          <a:prstGeom prst="rect">
            <a:avLst/>
          </a:prstGeom>
        </p:spPr>
      </p:pic>
      <p:cxnSp>
        <p:nvCxnSpPr>
          <p:cNvPr id="17" name="Connecteur droit 16">
            <a:extLst>
              <a:ext uri="{FF2B5EF4-FFF2-40B4-BE49-F238E27FC236}">
                <a16:creationId xmlns:a16="http://schemas.microsoft.com/office/drawing/2014/main" id="{8D0E242D-42D3-F47C-C598-2C67EBF1E19C}"/>
              </a:ext>
            </a:extLst>
          </p:cNvPr>
          <p:cNvCxnSpPr>
            <a:cxnSpLocks/>
          </p:cNvCxnSpPr>
          <p:nvPr/>
        </p:nvCxnSpPr>
        <p:spPr>
          <a:xfrm>
            <a:off x="4874181" y="2954525"/>
            <a:ext cx="1460109"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18" name="Image 17">
            <a:extLst>
              <a:ext uri="{FF2B5EF4-FFF2-40B4-BE49-F238E27FC236}">
                <a16:creationId xmlns:a16="http://schemas.microsoft.com/office/drawing/2014/main" id="{00000000-0008-0000-0000-00000600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3201" y="2986205"/>
            <a:ext cx="620541" cy="431352"/>
          </a:xfrm>
          <a:prstGeom prst="rect">
            <a:avLst/>
          </a:prstGeom>
        </p:spPr>
      </p:pic>
      <p:pic>
        <p:nvPicPr>
          <p:cNvPr id="19" name="Image 18">
            <a:extLst>
              <a:ext uri="{FF2B5EF4-FFF2-40B4-BE49-F238E27FC236}">
                <a16:creationId xmlns:a16="http://schemas.microsoft.com/office/drawing/2014/main" id="{00000000-0008-0000-0000-00003E0000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41719" y="2986205"/>
            <a:ext cx="340541" cy="431352"/>
          </a:xfrm>
          <a:prstGeom prst="rect">
            <a:avLst/>
          </a:prstGeom>
        </p:spPr>
      </p:pic>
      <p:cxnSp>
        <p:nvCxnSpPr>
          <p:cNvPr id="20" name="Connecteur droit 19">
            <a:extLst>
              <a:ext uri="{FF2B5EF4-FFF2-40B4-BE49-F238E27FC236}">
                <a16:creationId xmlns:a16="http://schemas.microsoft.com/office/drawing/2014/main" id="{87ED4B46-A6C5-44F2-CF22-8B65F09BD36B}"/>
              </a:ext>
            </a:extLst>
          </p:cNvPr>
          <p:cNvCxnSpPr>
            <a:cxnSpLocks/>
          </p:cNvCxnSpPr>
          <p:nvPr/>
        </p:nvCxnSpPr>
        <p:spPr>
          <a:xfrm>
            <a:off x="2530002" y="4974713"/>
            <a:ext cx="1871677"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25" name="Image 24">
            <a:extLst>
              <a:ext uri="{FF2B5EF4-FFF2-40B4-BE49-F238E27FC236}">
                <a16:creationId xmlns:a16="http://schemas.microsoft.com/office/drawing/2014/main" id="{E27810E5-8EE7-5777-6A46-70D8A59966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36376" y="5035502"/>
            <a:ext cx="329464" cy="417321"/>
          </a:xfrm>
          <a:prstGeom prst="rect">
            <a:avLst/>
          </a:prstGeom>
        </p:spPr>
      </p:pic>
      <p:pic>
        <p:nvPicPr>
          <p:cNvPr id="33" name="Image 32">
            <a:extLst>
              <a:ext uri="{FF2B5EF4-FFF2-40B4-BE49-F238E27FC236}">
                <a16:creationId xmlns:a16="http://schemas.microsoft.com/office/drawing/2014/main" id="{7EEAE5A9-A217-E25F-B61C-9BDCA03F7A7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95885" y="5049473"/>
            <a:ext cx="329464" cy="417321"/>
          </a:xfrm>
          <a:prstGeom prst="rect">
            <a:avLst/>
          </a:prstGeom>
        </p:spPr>
      </p:pic>
      <p:cxnSp>
        <p:nvCxnSpPr>
          <p:cNvPr id="35" name="Connecteur droit 34">
            <a:extLst>
              <a:ext uri="{FF2B5EF4-FFF2-40B4-BE49-F238E27FC236}">
                <a16:creationId xmlns:a16="http://schemas.microsoft.com/office/drawing/2014/main" id="{60BCA1BE-4F53-1491-D559-203A9764BC51}"/>
              </a:ext>
            </a:extLst>
          </p:cNvPr>
          <p:cNvCxnSpPr>
            <a:cxnSpLocks/>
          </p:cNvCxnSpPr>
          <p:nvPr/>
        </p:nvCxnSpPr>
        <p:spPr>
          <a:xfrm>
            <a:off x="4960859" y="4985295"/>
            <a:ext cx="1135808" cy="9966"/>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45" name="Image 44">
            <a:extLst>
              <a:ext uri="{FF2B5EF4-FFF2-40B4-BE49-F238E27FC236}">
                <a16:creationId xmlns:a16="http://schemas.microsoft.com/office/drawing/2014/main" id="{2B5D87AE-1F23-90F2-9AD0-17559740C3E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5128" y="5032426"/>
            <a:ext cx="543531" cy="420256"/>
          </a:xfrm>
          <a:prstGeom prst="rect">
            <a:avLst/>
          </a:prstGeom>
        </p:spPr>
      </p:pic>
      <p:pic>
        <p:nvPicPr>
          <p:cNvPr id="46" name="Image 45">
            <a:extLst>
              <a:ext uri="{FF2B5EF4-FFF2-40B4-BE49-F238E27FC236}">
                <a16:creationId xmlns:a16="http://schemas.microsoft.com/office/drawing/2014/main" id="{00000000-0008-0000-0000-00006C0000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48294" y="4939370"/>
            <a:ext cx="397267" cy="452885"/>
          </a:xfrm>
          <a:prstGeom prst="rect">
            <a:avLst/>
          </a:prstGeom>
        </p:spPr>
      </p:pic>
      <p:pic>
        <p:nvPicPr>
          <p:cNvPr id="47" name="Image 46">
            <a:extLst>
              <a:ext uri="{FF2B5EF4-FFF2-40B4-BE49-F238E27FC236}">
                <a16:creationId xmlns:a16="http://schemas.microsoft.com/office/drawing/2014/main" id="{00000000-0008-0000-0000-00005E0000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27200" y="5035502"/>
            <a:ext cx="373392" cy="417321"/>
          </a:xfrm>
          <a:prstGeom prst="rect">
            <a:avLst/>
          </a:prstGeom>
        </p:spPr>
      </p:pic>
      <p:pic>
        <p:nvPicPr>
          <p:cNvPr id="48" name="Image 47">
            <a:extLst>
              <a:ext uri="{FF2B5EF4-FFF2-40B4-BE49-F238E27FC236}">
                <a16:creationId xmlns:a16="http://schemas.microsoft.com/office/drawing/2014/main" id="{36782804-D5B4-4BFF-4AF5-2C23F380F19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52706" y="4979378"/>
            <a:ext cx="543531" cy="420256"/>
          </a:xfrm>
          <a:prstGeom prst="rect">
            <a:avLst/>
          </a:prstGeom>
        </p:spPr>
      </p:pic>
    </p:spTree>
    <p:extLst>
      <p:ext uri="{BB962C8B-B14F-4D97-AF65-F5344CB8AC3E}">
        <p14:creationId xmlns:p14="http://schemas.microsoft.com/office/powerpoint/2010/main" val="119016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par>
                          <p:cTn id="13" fill="hold">
                            <p:stCondLst>
                              <p:cond delay="3000"/>
                            </p:stCondLst>
                            <p:childTnLst>
                              <p:par>
                                <p:cTn id="14" presetID="22" presetClass="entr" presetSubtype="4"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6" presetClass="entr" presetSubtype="16" fill="hold"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500"/>
                                        <p:tgtEl>
                                          <p:spTgt spid="6"/>
                                        </p:tgtEl>
                                      </p:cBhvr>
                                    </p:animEffect>
                                  </p:childTnLst>
                                </p:cTn>
                              </p:par>
                              <p:par>
                                <p:cTn id="23" presetID="6" presetClass="entr" presetSubtype="16" fill="hold" nodeType="withEffect">
                                  <p:stCondLst>
                                    <p:cond delay="100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500"/>
                                        <p:tgtEl>
                                          <p:spTgt spid="11"/>
                                        </p:tgtEl>
                                      </p:cBhvr>
                                    </p:animEffect>
                                  </p:childTnLst>
                                </p:cTn>
                              </p:par>
                              <p:par>
                                <p:cTn id="26" presetID="22" presetClass="entr" presetSubtype="4" fill="hold" nodeType="withEffect">
                                  <p:stCondLst>
                                    <p:cond delay="100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par>
                                <p:cTn id="29" presetID="6" presetClass="entr" presetSubtype="16" fill="hold"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500"/>
                                        <p:tgtEl>
                                          <p:spTgt spid="12"/>
                                        </p:tgtEl>
                                      </p:cBhvr>
                                    </p:animEffect>
                                  </p:childTnLst>
                                </p:cTn>
                              </p:par>
                              <p:par>
                                <p:cTn id="32" presetID="21" presetClass="entr" presetSubtype="1" fill="hold" nodeType="withEffect">
                                  <p:stCondLst>
                                    <p:cond delay="100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500"/>
                                        <p:tgtEl>
                                          <p:spTgt spid="15"/>
                                        </p:tgtEl>
                                      </p:cBhvr>
                                    </p:animEffect>
                                  </p:childTnLst>
                                </p:cTn>
                              </p:par>
                              <p:par>
                                <p:cTn id="35" presetID="6" presetClass="entr" presetSubtype="16" fill="hold" nodeType="withEffect">
                                  <p:stCondLst>
                                    <p:cond delay="100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500"/>
                                        <p:tgtEl>
                                          <p:spTgt spid="18"/>
                                        </p:tgtEl>
                                      </p:cBhvr>
                                    </p:animEffect>
                                  </p:childTnLst>
                                </p:cTn>
                              </p:par>
                              <p:par>
                                <p:cTn id="38" presetID="22" presetClass="entr" presetSubtype="4" fill="hold" nodeType="withEffect">
                                  <p:stCondLst>
                                    <p:cond delay="100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6" presetClass="entr" presetSubtype="16" fill="hold" nodeType="withEffect">
                                  <p:stCondLst>
                                    <p:cond delay="100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 calcmode="lin" valueType="num">
                                      <p:cBhvr>
                                        <p:cTn id="4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4" end="4"/>
                                            </p:txEl>
                                          </p:spTgt>
                                        </p:tgtEl>
                                        <p:attrNameLst>
                                          <p:attrName>ppt_h</p:attrName>
                                        </p:attrNameLst>
                                      </p:cBhvr>
                                      <p:tavLst>
                                        <p:tav tm="0">
                                          <p:val>
                                            <p:fltVal val="0"/>
                                          </p:val>
                                        </p:tav>
                                        <p:tav tm="100000">
                                          <p:val>
                                            <p:strVal val="#ppt_h"/>
                                          </p:val>
                                        </p:tav>
                                      </p:tavLst>
                                    </p:anim>
                                  </p:childTnLst>
                                </p:cTn>
                              </p:par>
                              <p:par>
                                <p:cTn id="50" presetID="22" presetClass="entr" presetSubtype="4" fill="hold" nodeType="withEffect">
                                  <p:stCondLst>
                                    <p:cond delay="100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par>
                                <p:cTn id="53" presetID="22" presetClass="entr" presetSubtype="4" fill="hold" nodeType="withEffect">
                                  <p:stCondLst>
                                    <p:cond delay="100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6" presetClass="entr" presetSubtype="16" fill="hold" nodeType="withEffect">
                                  <p:stCondLst>
                                    <p:cond delay="1000"/>
                                  </p:stCondLst>
                                  <p:childTnLst>
                                    <p:set>
                                      <p:cBhvr>
                                        <p:cTn id="57" dur="1" fill="hold">
                                          <p:stCondLst>
                                            <p:cond delay="0"/>
                                          </p:stCondLst>
                                        </p:cTn>
                                        <p:tgtEl>
                                          <p:spTgt spid="41"/>
                                        </p:tgtEl>
                                        <p:attrNameLst>
                                          <p:attrName>style.visibility</p:attrName>
                                        </p:attrNameLst>
                                      </p:cBhvr>
                                      <p:to>
                                        <p:strVal val="visible"/>
                                      </p:to>
                                    </p:set>
                                    <p:animEffect transition="in" filter="circle(in)">
                                      <p:cBhvr>
                                        <p:cTn id="58" dur="500"/>
                                        <p:tgtEl>
                                          <p:spTgt spid="41"/>
                                        </p:tgtEl>
                                      </p:cBhvr>
                                    </p:animEffect>
                                  </p:childTnLst>
                                </p:cTn>
                              </p:par>
                              <p:par>
                                <p:cTn id="59" presetID="6" presetClass="entr" presetSubtype="16" fill="hold" nodeType="withEffect">
                                  <p:stCondLst>
                                    <p:cond delay="1000"/>
                                  </p:stCondLst>
                                  <p:childTnLst>
                                    <p:set>
                                      <p:cBhvr>
                                        <p:cTn id="60" dur="1" fill="hold">
                                          <p:stCondLst>
                                            <p:cond delay="0"/>
                                          </p:stCondLst>
                                        </p:cTn>
                                        <p:tgtEl>
                                          <p:spTgt spid="25"/>
                                        </p:tgtEl>
                                        <p:attrNameLst>
                                          <p:attrName>style.visibility</p:attrName>
                                        </p:attrNameLst>
                                      </p:cBhvr>
                                      <p:to>
                                        <p:strVal val="visible"/>
                                      </p:to>
                                    </p:set>
                                    <p:animEffect transition="in" filter="circle(in)">
                                      <p:cBhvr>
                                        <p:cTn id="61" dur="500"/>
                                        <p:tgtEl>
                                          <p:spTgt spid="25"/>
                                        </p:tgtEl>
                                      </p:cBhvr>
                                    </p:animEffect>
                                  </p:childTnLst>
                                </p:cTn>
                              </p:par>
                              <p:par>
                                <p:cTn id="62" presetID="6" presetClass="entr" presetSubtype="16" fill="hold" nodeType="withEffect">
                                  <p:stCondLst>
                                    <p:cond delay="1000"/>
                                  </p:stCondLst>
                                  <p:childTnLst>
                                    <p:set>
                                      <p:cBhvr>
                                        <p:cTn id="63" dur="1" fill="hold">
                                          <p:stCondLst>
                                            <p:cond delay="0"/>
                                          </p:stCondLst>
                                        </p:cTn>
                                        <p:tgtEl>
                                          <p:spTgt spid="45"/>
                                        </p:tgtEl>
                                        <p:attrNameLst>
                                          <p:attrName>style.visibility</p:attrName>
                                        </p:attrNameLst>
                                      </p:cBhvr>
                                      <p:to>
                                        <p:strVal val="visible"/>
                                      </p:to>
                                    </p:set>
                                    <p:animEffect transition="in" filter="circle(in)">
                                      <p:cBhvr>
                                        <p:cTn id="64" dur="500"/>
                                        <p:tgtEl>
                                          <p:spTgt spid="45"/>
                                        </p:tgtEl>
                                      </p:cBhvr>
                                    </p:animEffect>
                                  </p:childTnLst>
                                </p:cTn>
                              </p:par>
                              <p:par>
                                <p:cTn id="65" presetID="22" presetClass="entr" presetSubtype="4" fill="hold" nodeType="withEffect">
                                  <p:stCondLst>
                                    <p:cond delay="100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par>
                                <p:cTn id="68" presetID="6" presetClass="entr" presetSubtype="16" fill="hold" nodeType="withEffect">
                                  <p:stCondLst>
                                    <p:cond delay="1000"/>
                                  </p:stCondLst>
                                  <p:childTnLst>
                                    <p:set>
                                      <p:cBhvr>
                                        <p:cTn id="69" dur="1" fill="hold">
                                          <p:stCondLst>
                                            <p:cond delay="0"/>
                                          </p:stCondLst>
                                        </p:cTn>
                                        <p:tgtEl>
                                          <p:spTgt spid="33"/>
                                        </p:tgtEl>
                                        <p:attrNameLst>
                                          <p:attrName>style.visibility</p:attrName>
                                        </p:attrNameLst>
                                      </p:cBhvr>
                                      <p:to>
                                        <p:strVal val="visible"/>
                                      </p:to>
                                    </p:set>
                                    <p:animEffect transition="in" filter="circle(in)">
                                      <p:cBhvr>
                                        <p:cTn id="70" dur="500"/>
                                        <p:tgtEl>
                                          <p:spTgt spid="33"/>
                                        </p:tgtEl>
                                      </p:cBhvr>
                                    </p:animEffect>
                                  </p:childTnLst>
                                </p:cTn>
                              </p:par>
                              <p:par>
                                <p:cTn id="71" presetID="6" presetClass="entr" presetSubtype="16" fill="hold" nodeType="withEffect">
                                  <p:stCondLst>
                                    <p:cond delay="1000"/>
                                  </p:stCondLst>
                                  <p:childTnLst>
                                    <p:set>
                                      <p:cBhvr>
                                        <p:cTn id="72" dur="1" fill="hold">
                                          <p:stCondLst>
                                            <p:cond delay="0"/>
                                          </p:stCondLst>
                                        </p:cTn>
                                        <p:tgtEl>
                                          <p:spTgt spid="43"/>
                                        </p:tgtEl>
                                        <p:attrNameLst>
                                          <p:attrName>style.visibility</p:attrName>
                                        </p:attrNameLst>
                                      </p:cBhvr>
                                      <p:to>
                                        <p:strVal val="visible"/>
                                      </p:to>
                                    </p:set>
                                    <p:animEffect transition="in" filter="circle(in)">
                                      <p:cBhvr>
                                        <p:cTn id="73" dur="500"/>
                                        <p:tgtEl>
                                          <p:spTgt spid="43"/>
                                        </p:tgtEl>
                                      </p:cBhvr>
                                    </p:animEffect>
                                  </p:childTnLst>
                                </p:cTn>
                              </p:par>
                              <p:par>
                                <p:cTn id="74" presetID="6" presetClass="entr" presetSubtype="16" fill="hold" nodeType="withEffect">
                                  <p:stCondLst>
                                    <p:cond delay="1000"/>
                                  </p:stCondLst>
                                  <p:childTnLst>
                                    <p:set>
                                      <p:cBhvr>
                                        <p:cTn id="75" dur="1" fill="hold">
                                          <p:stCondLst>
                                            <p:cond delay="0"/>
                                          </p:stCondLst>
                                        </p:cTn>
                                        <p:tgtEl>
                                          <p:spTgt spid="40"/>
                                        </p:tgtEl>
                                        <p:attrNameLst>
                                          <p:attrName>style.visibility</p:attrName>
                                        </p:attrNameLst>
                                      </p:cBhvr>
                                      <p:to>
                                        <p:strVal val="visible"/>
                                      </p:to>
                                    </p:set>
                                    <p:animEffect transition="in" filter="circle(in)">
                                      <p:cBhvr>
                                        <p:cTn id="76" dur="500"/>
                                        <p:tgtEl>
                                          <p:spTgt spid="40"/>
                                        </p:tgtEl>
                                      </p:cBhvr>
                                    </p:animEffect>
                                  </p:childTnLst>
                                </p:cTn>
                              </p:par>
                              <p:par>
                                <p:cTn id="77" presetID="22" presetClass="entr" presetSubtype="4" fill="hold" nodeType="withEffect">
                                  <p:stCondLst>
                                    <p:cond delay="1000"/>
                                  </p:stCondLst>
                                  <p:childTnLst>
                                    <p:set>
                                      <p:cBhvr>
                                        <p:cTn id="78" dur="1" fill="hold">
                                          <p:stCondLst>
                                            <p:cond delay="0"/>
                                          </p:stCondLst>
                                        </p:cTn>
                                        <p:tgtEl>
                                          <p:spTgt spid="35"/>
                                        </p:tgtEl>
                                        <p:attrNameLst>
                                          <p:attrName>style.visibility</p:attrName>
                                        </p:attrNameLst>
                                      </p:cBhvr>
                                      <p:to>
                                        <p:strVal val="visible"/>
                                      </p:to>
                                    </p:set>
                                    <p:animEffect transition="in" filter="wipe(down)">
                                      <p:cBhvr>
                                        <p:cTn id="79" dur="500"/>
                                        <p:tgtEl>
                                          <p:spTgt spid="35"/>
                                        </p:tgtEl>
                                      </p:cBhvr>
                                    </p:animEffect>
                                  </p:childTnLst>
                                </p:cTn>
                              </p:par>
                              <p:par>
                                <p:cTn id="80" presetID="6" presetClass="entr" presetSubtype="16" fill="hold" nodeType="withEffect">
                                  <p:stCondLst>
                                    <p:cond delay="1000"/>
                                  </p:stCondLst>
                                  <p:childTnLst>
                                    <p:set>
                                      <p:cBhvr>
                                        <p:cTn id="81" dur="1" fill="hold">
                                          <p:stCondLst>
                                            <p:cond delay="0"/>
                                          </p:stCondLst>
                                        </p:cTn>
                                        <p:tgtEl>
                                          <p:spTgt spid="46"/>
                                        </p:tgtEl>
                                        <p:attrNameLst>
                                          <p:attrName>style.visibility</p:attrName>
                                        </p:attrNameLst>
                                      </p:cBhvr>
                                      <p:to>
                                        <p:strVal val="visible"/>
                                      </p:to>
                                    </p:set>
                                    <p:animEffect transition="in" filter="circle(in)">
                                      <p:cBhvr>
                                        <p:cTn id="82" dur="500"/>
                                        <p:tgtEl>
                                          <p:spTgt spid="46"/>
                                        </p:tgtEl>
                                      </p:cBhvr>
                                    </p:animEffect>
                                  </p:childTnLst>
                                </p:cTn>
                              </p:par>
                              <p:par>
                                <p:cTn id="83" presetID="6" presetClass="entr" presetSubtype="16" fill="hold" nodeType="withEffect">
                                  <p:stCondLst>
                                    <p:cond delay="1000"/>
                                  </p:stCondLst>
                                  <p:childTnLst>
                                    <p:set>
                                      <p:cBhvr>
                                        <p:cTn id="84" dur="1" fill="hold">
                                          <p:stCondLst>
                                            <p:cond delay="0"/>
                                          </p:stCondLst>
                                        </p:cTn>
                                        <p:tgtEl>
                                          <p:spTgt spid="47"/>
                                        </p:tgtEl>
                                        <p:attrNameLst>
                                          <p:attrName>style.visibility</p:attrName>
                                        </p:attrNameLst>
                                      </p:cBhvr>
                                      <p:to>
                                        <p:strVal val="visible"/>
                                      </p:to>
                                    </p:set>
                                    <p:animEffect transition="in" filter="circle(in)">
                                      <p:cBhvr>
                                        <p:cTn id="85" dur="500"/>
                                        <p:tgtEl>
                                          <p:spTgt spid="47"/>
                                        </p:tgtEl>
                                      </p:cBhvr>
                                    </p:animEffect>
                                  </p:childTnLst>
                                </p:cTn>
                              </p:par>
                              <p:par>
                                <p:cTn id="86" presetID="6" presetClass="entr" presetSubtype="16" fill="hold" nodeType="withEffect">
                                  <p:stCondLst>
                                    <p:cond delay="1000"/>
                                  </p:stCondLst>
                                  <p:childTnLst>
                                    <p:set>
                                      <p:cBhvr>
                                        <p:cTn id="87" dur="1" fill="hold">
                                          <p:stCondLst>
                                            <p:cond delay="0"/>
                                          </p:stCondLst>
                                        </p:cTn>
                                        <p:tgtEl>
                                          <p:spTgt spid="48"/>
                                        </p:tgtEl>
                                        <p:attrNameLst>
                                          <p:attrName>style.visibility</p:attrName>
                                        </p:attrNameLst>
                                      </p:cBhvr>
                                      <p:to>
                                        <p:strVal val="visible"/>
                                      </p:to>
                                    </p:set>
                                    <p:animEffect transition="in" filter="circle(in)">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Exigences de composition</a:t>
            </a:r>
          </a:p>
        </p:txBody>
      </p:sp>
      <p:sp>
        <p:nvSpPr>
          <p:cNvPr id="7" name="Rectangle 6">
            <a:extLst>
              <a:ext uri="{FF2B5EF4-FFF2-40B4-BE49-F238E27FC236}">
                <a16:creationId xmlns:a16="http://schemas.microsoft.com/office/drawing/2014/main" id="{CF2DC3B0-D8C5-BB25-A165-591E64184A6F}"/>
              </a:ext>
            </a:extLst>
          </p:cNvPr>
          <p:cNvSpPr/>
          <p:nvPr/>
        </p:nvSpPr>
        <p:spPr>
          <a:xfrm>
            <a:off x="468313" y="1479252"/>
            <a:ext cx="9791700" cy="2819896"/>
          </a:xfrm>
          <a:prstGeom prst="rect">
            <a:avLst/>
          </a:prstGeom>
        </p:spPr>
        <p:txBody>
          <a:bodyPr wrap="square" lIns="104287" tIns="52144" rIns="104287" bIns="52144">
            <a:spAutoFit/>
          </a:bodyPr>
          <a:lstStyle/>
          <a:p>
            <a:pPr marL="719138" lvl="1" indent="-544513" algn="just">
              <a:spcAft>
                <a:spcPct val="20000"/>
              </a:spcAft>
            </a:pPr>
            <a:r>
              <a:rPr lang="fr-FR" sz="2400" dirty="0"/>
              <a:t>5)   Un saut à l’écart antéropostérieur  </a:t>
            </a:r>
            <a:r>
              <a:rPr lang="fr-FR" sz="3600" dirty="0"/>
              <a:t>≥ </a:t>
            </a:r>
            <a:r>
              <a:rPr lang="fr-FR" sz="2400" dirty="0"/>
              <a:t>à 150°</a:t>
            </a:r>
          </a:p>
          <a:p>
            <a:pPr marL="719138" lvl="1" indent="-544513" algn="just">
              <a:spcAft>
                <a:spcPct val="20000"/>
              </a:spcAft>
              <a:buFont typeface="+mj-ea"/>
              <a:buAutoNum type="circleNumDbPlain"/>
            </a:pPr>
            <a:endParaRPr lang="fr-FR" sz="2400" dirty="0"/>
          </a:p>
          <a:p>
            <a:pPr marL="719138" lvl="1" indent="-544513" algn="just">
              <a:spcAft>
                <a:spcPct val="20000"/>
              </a:spcAft>
              <a:buFont typeface="+mj-ea"/>
              <a:buAutoNum type="circleNumDbPlain"/>
            </a:pPr>
            <a:endParaRPr lang="fr-FR" sz="2400" dirty="0"/>
          </a:p>
          <a:p>
            <a:pPr marL="174625" lvl="1" algn="just">
              <a:spcAft>
                <a:spcPct val="20000"/>
              </a:spcAft>
            </a:pPr>
            <a:endParaRPr lang="fr-FR" sz="2400" dirty="0"/>
          </a:p>
          <a:p>
            <a:pPr marL="719138" lvl="1" indent="-544513" algn="just">
              <a:spcAft>
                <a:spcPct val="20000"/>
              </a:spcAft>
              <a:buFont typeface="+mj-ea"/>
              <a:buAutoNum type="circleNumDbPlain"/>
            </a:pPr>
            <a:endParaRPr lang="fr-FR" sz="2400" dirty="0"/>
          </a:p>
          <a:p>
            <a:pPr marL="914325" lvl="1" algn="just">
              <a:spcAft>
                <a:spcPct val="20000"/>
              </a:spcAft>
            </a:pPr>
            <a:endParaRPr lang="fr-FR" sz="1800" i="1" dirty="0"/>
          </a:p>
        </p:txBody>
      </p:sp>
      <p:graphicFrame>
        <p:nvGraphicFramePr>
          <p:cNvPr id="3" name="Tableau 2">
            <a:extLst>
              <a:ext uri="{FF2B5EF4-FFF2-40B4-BE49-F238E27FC236}">
                <a16:creationId xmlns:a16="http://schemas.microsoft.com/office/drawing/2014/main" id="{6FE535EF-09B2-9237-FA94-EBC045335783}"/>
              </a:ext>
            </a:extLst>
          </p:cNvPr>
          <p:cNvGraphicFramePr>
            <a:graphicFrameLocks noGrp="1"/>
          </p:cNvGraphicFramePr>
          <p:nvPr/>
        </p:nvGraphicFramePr>
        <p:xfrm>
          <a:off x="2189315" y="2421370"/>
          <a:ext cx="5052214" cy="1066311"/>
        </p:xfrm>
        <a:graphic>
          <a:graphicData uri="http://schemas.openxmlformats.org/drawingml/2006/table">
            <a:tbl>
              <a:tblPr firstRow="1" bandRow="1">
                <a:tableStyleId>{5C22544A-7EE6-4342-B048-85BDC9FD1C3A}</a:tableStyleId>
              </a:tblPr>
              <a:tblGrid>
                <a:gridCol w="904931">
                  <a:extLst>
                    <a:ext uri="{9D8B030D-6E8A-4147-A177-3AD203B41FA5}">
                      <a16:colId xmlns:a16="http://schemas.microsoft.com/office/drawing/2014/main" val="103137729"/>
                    </a:ext>
                  </a:extLst>
                </a:gridCol>
                <a:gridCol w="801384">
                  <a:extLst>
                    <a:ext uri="{9D8B030D-6E8A-4147-A177-3AD203B41FA5}">
                      <a16:colId xmlns:a16="http://schemas.microsoft.com/office/drawing/2014/main" val="1638554697"/>
                    </a:ext>
                  </a:extLst>
                </a:gridCol>
                <a:gridCol w="819792">
                  <a:extLst>
                    <a:ext uri="{9D8B030D-6E8A-4147-A177-3AD203B41FA5}">
                      <a16:colId xmlns:a16="http://schemas.microsoft.com/office/drawing/2014/main" val="1245204856"/>
                    </a:ext>
                  </a:extLst>
                </a:gridCol>
                <a:gridCol w="885718">
                  <a:extLst>
                    <a:ext uri="{9D8B030D-6E8A-4147-A177-3AD203B41FA5}">
                      <a16:colId xmlns:a16="http://schemas.microsoft.com/office/drawing/2014/main" val="1983696440"/>
                    </a:ext>
                  </a:extLst>
                </a:gridCol>
                <a:gridCol w="750014">
                  <a:extLst>
                    <a:ext uri="{9D8B030D-6E8A-4147-A177-3AD203B41FA5}">
                      <a16:colId xmlns:a16="http://schemas.microsoft.com/office/drawing/2014/main" val="3855057292"/>
                    </a:ext>
                  </a:extLst>
                </a:gridCol>
                <a:gridCol w="890375">
                  <a:extLst>
                    <a:ext uri="{9D8B030D-6E8A-4147-A177-3AD203B41FA5}">
                      <a16:colId xmlns:a16="http://schemas.microsoft.com/office/drawing/2014/main" val="1205958629"/>
                    </a:ext>
                  </a:extLst>
                </a:gridCol>
              </a:tblGrid>
              <a:tr h="476210">
                <a:tc gridSpan="3">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Autres difficultés</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hMerge="1">
                  <a:txBody>
                    <a:bodyPr/>
                    <a:lstStyle/>
                    <a:p>
                      <a:endParaRPr lang="fr-FR"/>
                    </a:p>
                  </a:txBody>
                  <a:tcPr/>
                </a:tc>
                <a:tc gridSpan="3">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Difficultés 6ème</a:t>
                      </a:r>
                    </a:p>
                  </a:txBody>
                  <a:tcPr>
                    <a:solidFill>
                      <a:schemeClr val="accent5">
                        <a:lumMod val="20000"/>
                        <a:lumOff val="80000"/>
                      </a:schemeClr>
                    </a:solidFill>
                  </a:tcPr>
                </a:tc>
                <a:tc hMerge="1">
                  <a:txBody>
                    <a:bodyPr/>
                    <a:lstStyle/>
                    <a:p>
                      <a:endParaRPr lang="fr-FR"/>
                    </a:p>
                  </a:txBody>
                  <a:tcPr/>
                </a:tc>
                <a:tc hMerge="1">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8" name="Tableau 6">
            <a:extLst>
              <a:ext uri="{FF2B5EF4-FFF2-40B4-BE49-F238E27FC236}">
                <a16:creationId xmlns:a16="http://schemas.microsoft.com/office/drawing/2014/main" id="{04A27216-612E-4B63-A484-5A696102B415}"/>
              </a:ext>
            </a:extLst>
          </p:cNvPr>
          <p:cNvGraphicFramePr>
            <a:graphicFrameLocks noGrp="1"/>
          </p:cNvGraphicFramePr>
          <p:nvPr/>
        </p:nvGraphicFramePr>
        <p:xfrm>
          <a:off x="791386" y="2769355"/>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dirty="0">
                          <a:solidFill>
                            <a:schemeClr val="tx1"/>
                          </a:solidFill>
                        </a:rPr>
                        <a:t>Exemples :</a:t>
                      </a:r>
                    </a:p>
                  </a:txBody>
                  <a:tcPr>
                    <a:solidFill>
                      <a:schemeClr val="accent5">
                        <a:lumMod val="20000"/>
                        <a:lumOff val="80000"/>
                      </a:schemeClr>
                    </a:solidFill>
                  </a:tcPr>
                </a:tc>
                <a:extLst>
                  <a:ext uri="{0D108BD9-81ED-4DB2-BD59-A6C34878D82A}">
                    <a16:rowId xmlns:a16="http://schemas.microsoft.com/office/drawing/2014/main" val="2588934171"/>
                  </a:ext>
                </a:extLst>
              </a:tr>
            </a:tbl>
          </a:graphicData>
        </a:graphic>
      </p:graphicFrame>
      <p:pic>
        <p:nvPicPr>
          <p:cNvPr id="21" name="Image 20">
            <a:extLst>
              <a:ext uri="{FF2B5EF4-FFF2-40B4-BE49-F238E27FC236}">
                <a16:creationId xmlns:a16="http://schemas.microsoft.com/office/drawing/2014/main" id="{0D238346-8ECE-0D50-39DC-5B832D9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975" y="549497"/>
            <a:ext cx="1147422" cy="691993"/>
          </a:xfrm>
          <a:prstGeom prst="rect">
            <a:avLst/>
          </a:prstGeom>
        </p:spPr>
      </p:pic>
      <p:pic>
        <p:nvPicPr>
          <p:cNvPr id="6" name="Image 5">
            <a:extLst>
              <a:ext uri="{FF2B5EF4-FFF2-40B4-BE49-F238E27FC236}">
                <a16:creationId xmlns:a16="http://schemas.microsoft.com/office/drawing/2014/main" id="{90C59FCA-0BF4-A221-2EF4-C3A7DC40C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459" y="2852853"/>
            <a:ext cx="647790" cy="543001"/>
          </a:xfrm>
          <a:prstGeom prst="rect">
            <a:avLst/>
          </a:prstGeom>
        </p:spPr>
      </p:pic>
      <p:pic>
        <p:nvPicPr>
          <p:cNvPr id="11" name="Image 10">
            <a:extLst>
              <a:ext uri="{FF2B5EF4-FFF2-40B4-BE49-F238E27FC236}">
                <a16:creationId xmlns:a16="http://schemas.microsoft.com/office/drawing/2014/main" id="{B104A94F-8FAA-FC8E-26A2-61FDA6E81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057" y="2863230"/>
            <a:ext cx="428685" cy="543001"/>
          </a:xfrm>
          <a:prstGeom prst="rect">
            <a:avLst/>
          </a:prstGeom>
        </p:spPr>
      </p:pic>
      <p:pic>
        <p:nvPicPr>
          <p:cNvPr id="15" name="Image 14">
            <a:extLst>
              <a:ext uri="{FF2B5EF4-FFF2-40B4-BE49-F238E27FC236}">
                <a16:creationId xmlns:a16="http://schemas.microsoft.com/office/drawing/2014/main" id="{00000000-0008-0000-0000-00000B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4054" y="3035379"/>
            <a:ext cx="422901" cy="370852"/>
          </a:xfrm>
          <a:prstGeom prst="rect">
            <a:avLst/>
          </a:prstGeom>
        </p:spPr>
      </p:pic>
      <p:pic>
        <p:nvPicPr>
          <p:cNvPr id="18" name="Image 17">
            <a:extLst>
              <a:ext uri="{FF2B5EF4-FFF2-40B4-BE49-F238E27FC236}">
                <a16:creationId xmlns:a16="http://schemas.microsoft.com/office/drawing/2014/main" id="{00000000-0008-0000-0000-000006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3201" y="2986205"/>
            <a:ext cx="620541" cy="431352"/>
          </a:xfrm>
          <a:prstGeom prst="rect">
            <a:avLst/>
          </a:prstGeom>
        </p:spPr>
      </p:pic>
      <p:pic>
        <p:nvPicPr>
          <p:cNvPr id="5" name="Image 4">
            <a:extLst>
              <a:ext uri="{FF2B5EF4-FFF2-40B4-BE49-F238E27FC236}">
                <a16:creationId xmlns:a16="http://schemas.microsoft.com/office/drawing/2014/main" id="{00000000-0008-0000-0000-000016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9455" y="2930446"/>
            <a:ext cx="620542" cy="465407"/>
          </a:xfrm>
          <a:prstGeom prst="rect">
            <a:avLst/>
          </a:prstGeom>
        </p:spPr>
      </p:pic>
      <p:pic>
        <p:nvPicPr>
          <p:cNvPr id="9" name="Image 8">
            <a:extLst>
              <a:ext uri="{FF2B5EF4-FFF2-40B4-BE49-F238E27FC236}">
                <a16:creationId xmlns:a16="http://schemas.microsoft.com/office/drawing/2014/main" id="{00000000-0008-0000-0000-000010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3594" y="2930447"/>
            <a:ext cx="620541" cy="465406"/>
          </a:xfrm>
          <a:prstGeom prst="rect">
            <a:avLst/>
          </a:prstGeom>
        </p:spPr>
      </p:pic>
    </p:spTree>
    <p:extLst>
      <p:ext uri="{BB962C8B-B14F-4D97-AF65-F5344CB8AC3E}">
        <p14:creationId xmlns:p14="http://schemas.microsoft.com/office/powerpoint/2010/main" val="42316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4"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6" presetClass="entr" presetSubtype="16" fill="hold"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par>
                                <p:cTn id="19" presetID="6" presetClass="entr" presetSubtype="16" fill="hold" nodeType="with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500"/>
                                        <p:tgtEl>
                                          <p:spTgt spid="11"/>
                                        </p:tgtEl>
                                      </p:cBhvr>
                                    </p:animEffect>
                                  </p:childTnLst>
                                </p:cTn>
                              </p:par>
                              <p:par>
                                <p:cTn id="22" presetID="21" presetClass="entr" presetSubtype="1" fill="hold"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500"/>
                                        <p:tgtEl>
                                          <p:spTgt spid="15"/>
                                        </p:tgtEl>
                                      </p:cBhvr>
                                    </p:animEffect>
                                  </p:childTnLst>
                                </p:cTn>
                              </p:par>
                              <p:par>
                                <p:cTn id="25" presetID="6" presetClass="entr" presetSubtype="16" fill="hold"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500"/>
                                        <p:tgtEl>
                                          <p:spTgt spid="18"/>
                                        </p:tgtEl>
                                      </p:cBhvr>
                                    </p:animEffect>
                                  </p:childTnLst>
                                </p:cTn>
                              </p:par>
                              <p:par>
                                <p:cTn id="28" presetID="6" presetClass="entr" presetSubtype="16" fill="hold" nodeType="withEffect">
                                  <p:stCondLst>
                                    <p:cond delay="100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500"/>
                                        <p:tgtEl>
                                          <p:spTgt spid="5"/>
                                        </p:tgtEl>
                                      </p:cBhvr>
                                    </p:animEffect>
                                  </p:childTnLst>
                                </p:cTn>
                              </p:par>
                              <p:par>
                                <p:cTn id="31" presetID="6" presetClass="entr" presetSubtype="16" fill="hold" nodeType="withEffect">
                                  <p:stCondLst>
                                    <p:cond delay="100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E1B323-60FD-B53D-064F-4098735574C3}"/>
              </a:ext>
            </a:extLst>
          </p:cNvPr>
          <p:cNvSpPr>
            <a:spLocks noGrp="1"/>
          </p:cNvSpPr>
          <p:nvPr>
            <p:ph type="title"/>
          </p:nvPr>
        </p:nvSpPr>
        <p:spPr/>
        <p:txBody>
          <a:bodyPr/>
          <a:lstStyle/>
          <a:p>
            <a:r>
              <a:rPr lang="fr-FR" sz="2800" cap="none" dirty="0"/>
              <a:t>Généralités</a:t>
            </a:r>
          </a:p>
        </p:txBody>
      </p:sp>
      <p:sp>
        <p:nvSpPr>
          <p:cNvPr id="3" name="Rectangle 2">
            <a:extLst>
              <a:ext uri="{FF2B5EF4-FFF2-40B4-BE49-F238E27FC236}">
                <a16:creationId xmlns:a16="http://schemas.microsoft.com/office/drawing/2014/main" id="{64251293-4DCC-51A1-9C2C-117D8BFF4F0E}"/>
              </a:ext>
            </a:extLst>
          </p:cNvPr>
          <p:cNvSpPr/>
          <p:nvPr/>
        </p:nvSpPr>
        <p:spPr>
          <a:xfrm>
            <a:off x="469900" y="1583140"/>
            <a:ext cx="9793216" cy="3765133"/>
          </a:xfrm>
          <a:prstGeom prst="rect">
            <a:avLst/>
          </a:prstGeom>
        </p:spPr>
        <p:txBody>
          <a:bodyPr wrap="square">
            <a:spAutoFit/>
          </a:bodyPr>
          <a:lstStyle/>
          <a:p>
            <a:pPr marL="342900" indent="-342900" algn="just">
              <a:spcBef>
                <a:spcPts val="1369"/>
              </a:spcBef>
              <a:spcAft>
                <a:spcPts val="1369"/>
              </a:spcAft>
              <a:buFont typeface="Wingdings" panose="05000000000000000000" pitchFamily="2" charset="2"/>
              <a:buChar char="Ø"/>
            </a:pPr>
            <a:r>
              <a:rPr lang="fr-FR" sz="3200" dirty="0"/>
              <a:t>Un exercice 6</a:t>
            </a:r>
            <a:r>
              <a:rPr lang="fr-FR" sz="3200" baseline="30000" dirty="0"/>
              <a:t>ème</a:t>
            </a:r>
            <a:r>
              <a:rPr lang="fr-FR" sz="3200" dirty="0"/>
              <a:t> degré est un mouvement </a:t>
            </a:r>
            <a:r>
              <a:rPr lang="fr-FR" sz="3200" b="1" u="sng" dirty="0"/>
              <a:t>composé librement</a:t>
            </a:r>
            <a:r>
              <a:rPr lang="fr-FR" sz="3200" b="1" dirty="0"/>
              <a:t> </a:t>
            </a:r>
            <a:r>
              <a:rPr lang="fr-FR" sz="3200" dirty="0"/>
              <a:t>par la gymnaste en respectant des règles FSCF</a:t>
            </a:r>
          </a:p>
          <a:p>
            <a:pPr algn="just">
              <a:spcBef>
                <a:spcPts val="1369"/>
              </a:spcBef>
              <a:spcAft>
                <a:spcPts val="1369"/>
              </a:spcAft>
            </a:pPr>
            <a:endParaRPr lang="fr-FR" sz="3200" dirty="0"/>
          </a:p>
          <a:p>
            <a:pPr marL="342900" indent="-342900" algn="just">
              <a:spcBef>
                <a:spcPts val="1369"/>
              </a:spcBef>
              <a:spcAft>
                <a:spcPts val="1369"/>
              </a:spcAft>
              <a:buFont typeface="Wingdings" panose="05000000000000000000" pitchFamily="2" charset="2"/>
              <a:buChar char="Ø"/>
            </a:pPr>
            <a:r>
              <a:rPr lang="fr-FR" sz="3200" dirty="0"/>
              <a:t>Il doit être composé de </a:t>
            </a:r>
            <a:r>
              <a:rPr lang="fr-FR" sz="3200" b="1" u="sng" dirty="0"/>
              <a:t>7 éléments minimum </a:t>
            </a:r>
            <a:r>
              <a:rPr lang="fr-FR" sz="3200" dirty="0"/>
              <a:t>dont des éléments de difficultés 6</a:t>
            </a:r>
            <a:r>
              <a:rPr lang="fr-FR" sz="3200" baseline="30000" dirty="0"/>
              <a:t>ème</a:t>
            </a:r>
            <a:r>
              <a:rPr lang="fr-FR" sz="3200" dirty="0"/>
              <a:t>  </a:t>
            </a:r>
          </a:p>
        </p:txBody>
      </p:sp>
    </p:spTree>
    <p:extLst>
      <p:ext uri="{BB962C8B-B14F-4D97-AF65-F5344CB8AC3E}">
        <p14:creationId xmlns:p14="http://schemas.microsoft.com/office/powerpoint/2010/main" val="30111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Exercices</a:t>
            </a:r>
          </a:p>
        </p:txBody>
      </p:sp>
      <p:pic>
        <p:nvPicPr>
          <p:cNvPr id="4" name="Picture 2" descr="Sablier, Sable, Bleu, Verre, Temps, Heure, Horloge">
            <a:extLst>
              <a:ext uri="{FF2B5EF4-FFF2-40B4-BE49-F238E27FC236}">
                <a16:creationId xmlns:a16="http://schemas.microsoft.com/office/drawing/2014/main" id="{26BB430F-122D-107F-348F-BB092DDADA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725" y="2398114"/>
            <a:ext cx="3206442" cy="37960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prezi-a.akamaihd.net/zuisite-versioned/1417/campaigns/sem-business-3/img/icon-create@2x.png">
            <a:extLst>
              <a:ext uri="{FF2B5EF4-FFF2-40B4-BE49-F238E27FC236}">
                <a16:creationId xmlns:a16="http://schemas.microsoft.com/office/drawing/2014/main" id="{AE092735-A2B3-9A74-7736-D7C97825E3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61" y="1834746"/>
            <a:ext cx="2777671" cy="240964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3304482B-0A6A-2F81-FE31-1D3759D33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975" y="549497"/>
            <a:ext cx="1147422" cy="691993"/>
          </a:xfrm>
          <a:prstGeom prst="rect">
            <a:avLst/>
          </a:prstGeom>
        </p:spPr>
      </p:pic>
    </p:spTree>
    <p:extLst>
      <p:ext uri="{BB962C8B-B14F-4D97-AF65-F5344CB8AC3E}">
        <p14:creationId xmlns:p14="http://schemas.microsoft.com/office/powerpoint/2010/main" val="3633759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Exercices</a:t>
            </a:r>
          </a:p>
        </p:txBody>
      </p:sp>
      <p:sp>
        <p:nvSpPr>
          <p:cNvPr id="6" name="Rectangle 5">
            <a:extLst>
              <a:ext uri="{FF2B5EF4-FFF2-40B4-BE49-F238E27FC236}">
                <a16:creationId xmlns:a16="http://schemas.microsoft.com/office/drawing/2014/main" id="{108A2D14-5B22-A9DB-3E6C-26193475CC33}"/>
              </a:ext>
            </a:extLst>
          </p:cNvPr>
          <p:cNvSpPr/>
          <p:nvPr/>
        </p:nvSpPr>
        <p:spPr>
          <a:xfrm>
            <a:off x="318499" y="1219604"/>
            <a:ext cx="10193030" cy="5891506"/>
          </a:xfrm>
          <a:prstGeom prst="rect">
            <a:avLst/>
          </a:prstGeom>
        </p:spPr>
        <p:txBody>
          <a:bodyPr wrap="square" lIns="104287" tIns="52144" rIns="104287" bIns="52144">
            <a:spAutoFit/>
          </a:bodyPr>
          <a:lstStyle/>
          <a:p>
            <a:pPr algn="just"/>
            <a:r>
              <a:rPr lang="fr-FR" sz="2000" b="1" u="sng" dirty="0">
                <a:latin typeface="Trebuchet MS" charset="0"/>
              </a:rPr>
              <a:t>La gymnaste exécute le mouvement suivant :</a:t>
            </a:r>
            <a:r>
              <a:rPr lang="fr-FR" sz="2400" u="sng" dirty="0">
                <a:latin typeface="Trebuchet MS" charset="0"/>
              </a:rPr>
              <a:t> </a:t>
            </a: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1200" u="sng" dirty="0">
              <a:latin typeface="Trebuchet MS" charset="0"/>
            </a:endParaRPr>
          </a:p>
          <a:p>
            <a:pPr marL="812800" indent="-457200" algn="just">
              <a:buAutoNum type="alphaUcParenR"/>
            </a:pPr>
            <a:r>
              <a:rPr lang="fr-FR" sz="2000" u="sng" dirty="0">
                <a:latin typeface="Trebuchet MS" charset="0"/>
              </a:rPr>
              <a:t>Donnez la symbolique et la catégorie des éléments retenus</a:t>
            </a:r>
          </a:p>
          <a:p>
            <a:pPr marL="355600" algn="just"/>
            <a:endParaRPr lang="fr-FR" sz="1600" u="sng" dirty="0">
              <a:latin typeface="Trebuchet MS" charset="0"/>
            </a:endParaRPr>
          </a:p>
          <a:p>
            <a:pPr marL="812800" indent="-457200" algn="just">
              <a:buAutoNum type="alphaUcParenR" startAt="2"/>
            </a:pPr>
            <a:r>
              <a:rPr lang="fr-FR" sz="2000" u="sng" dirty="0">
                <a:latin typeface="Trebuchet MS" charset="0"/>
              </a:rPr>
              <a:t>Quelle est la valeur de la note E ?</a:t>
            </a:r>
          </a:p>
          <a:p>
            <a:pPr marL="812800" indent="-457200" algn="just">
              <a:buAutoNum type="alphaUcParenR" startAt="2"/>
            </a:pPr>
            <a:endParaRPr lang="fr-FR" sz="2000" u="sng" dirty="0">
              <a:latin typeface="Trebuchet MS" charset="0"/>
            </a:endParaRPr>
          </a:p>
          <a:p>
            <a:pPr marL="355600" algn="just"/>
            <a:endParaRPr lang="fr-FR" sz="1200" u="sng" dirty="0">
              <a:latin typeface="Trebuchet MS" charset="0"/>
            </a:endParaRPr>
          </a:p>
          <a:p>
            <a:pPr marL="355600" algn="just"/>
            <a:r>
              <a:rPr lang="fr-FR" sz="2000" u="sng" dirty="0">
                <a:latin typeface="Trebuchet MS" charset="0"/>
              </a:rPr>
              <a:t>C)  Quelles sont les bonifications?</a:t>
            </a:r>
          </a:p>
          <a:p>
            <a:pPr marL="355600" algn="just"/>
            <a:endParaRPr lang="fr-FR" sz="2000" u="sng" dirty="0">
              <a:latin typeface="Trebuchet MS" charset="0"/>
            </a:endParaRPr>
          </a:p>
          <a:p>
            <a:pPr marL="355600" algn="just"/>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algn="just"/>
            <a:endParaRPr lang="fr-FR" sz="2700" u="sng" dirty="0">
              <a:latin typeface="Trebuchet MS" charset="0"/>
            </a:endParaRPr>
          </a:p>
          <a:p>
            <a:pPr lvl="1" algn="just">
              <a:spcAft>
                <a:spcPct val="20000"/>
              </a:spcAft>
            </a:pPr>
            <a:endParaRPr lang="fr-FR" sz="2300" dirty="0">
              <a:latin typeface="Trebuchet MS" charset="0"/>
            </a:endParaRPr>
          </a:p>
        </p:txBody>
      </p:sp>
      <p:graphicFrame>
        <p:nvGraphicFramePr>
          <p:cNvPr id="7" name="Tableau 6">
            <a:extLst>
              <a:ext uri="{FF2B5EF4-FFF2-40B4-BE49-F238E27FC236}">
                <a16:creationId xmlns:a16="http://schemas.microsoft.com/office/drawing/2014/main" id="{924F477B-6B7F-7E5B-F7B7-C27DEA41EC85}"/>
              </a:ext>
            </a:extLst>
          </p:cNvPr>
          <p:cNvGraphicFramePr>
            <a:graphicFrameLocks noGrp="1"/>
          </p:cNvGraphicFramePr>
          <p:nvPr>
            <p:extLst>
              <p:ext uri="{D42A27DB-BD31-4B8C-83A1-F6EECF244321}">
                <p14:modId xmlns:p14="http://schemas.microsoft.com/office/powerpoint/2010/main" val="667453607"/>
              </p:ext>
            </p:extLst>
          </p:nvPr>
        </p:nvGraphicFramePr>
        <p:xfrm>
          <a:off x="177109" y="1632118"/>
          <a:ext cx="10193030" cy="1877202"/>
        </p:xfrm>
        <a:graphic>
          <a:graphicData uri="http://schemas.openxmlformats.org/drawingml/2006/table">
            <a:tbl>
              <a:tblPr firstRow="1" bandRow="1">
                <a:tableStyleId>{5C22544A-7EE6-4342-B048-85BDC9FD1C3A}</a:tableStyleId>
              </a:tblPr>
              <a:tblGrid>
                <a:gridCol w="1038831">
                  <a:extLst>
                    <a:ext uri="{9D8B030D-6E8A-4147-A177-3AD203B41FA5}">
                      <a16:colId xmlns:a16="http://schemas.microsoft.com/office/drawing/2014/main" val="20000"/>
                    </a:ext>
                  </a:extLst>
                </a:gridCol>
                <a:gridCol w="981753">
                  <a:extLst>
                    <a:ext uri="{9D8B030D-6E8A-4147-A177-3AD203B41FA5}">
                      <a16:colId xmlns:a16="http://schemas.microsoft.com/office/drawing/2014/main" val="20001"/>
                    </a:ext>
                  </a:extLst>
                </a:gridCol>
                <a:gridCol w="980394">
                  <a:extLst>
                    <a:ext uri="{9D8B030D-6E8A-4147-A177-3AD203B41FA5}">
                      <a16:colId xmlns:a16="http://schemas.microsoft.com/office/drawing/2014/main" val="20002"/>
                    </a:ext>
                  </a:extLst>
                </a:gridCol>
                <a:gridCol w="942682">
                  <a:extLst>
                    <a:ext uri="{9D8B030D-6E8A-4147-A177-3AD203B41FA5}">
                      <a16:colId xmlns:a16="http://schemas.microsoft.com/office/drawing/2014/main" val="20003"/>
                    </a:ext>
                  </a:extLst>
                </a:gridCol>
                <a:gridCol w="1078787">
                  <a:extLst>
                    <a:ext uri="{9D8B030D-6E8A-4147-A177-3AD203B41FA5}">
                      <a16:colId xmlns:a16="http://schemas.microsoft.com/office/drawing/2014/main" val="20004"/>
                    </a:ext>
                  </a:extLst>
                </a:gridCol>
                <a:gridCol w="976045">
                  <a:extLst>
                    <a:ext uri="{9D8B030D-6E8A-4147-A177-3AD203B41FA5}">
                      <a16:colId xmlns:a16="http://schemas.microsoft.com/office/drawing/2014/main" val="20005"/>
                    </a:ext>
                  </a:extLst>
                </a:gridCol>
                <a:gridCol w="1020823">
                  <a:extLst>
                    <a:ext uri="{9D8B030D-6E8A-4147-A177-3AD203B41FA5}">
                      <a16:colId xmlns:a16="http://schemas.microsoft.com/office/drawing/2014/main" val="20006"/>
                    </a:ext>
                  </a:extLst>
                </a:gridCol>
                <a:gridCol w="913259">
                  <a:extLst>
                    <a:ext uri="{9D8B030D-6E8A-4147-A177-3AD203B41FA5}">
                      <a16:colId xmlns:a16="http://schemas.microsoft.com/office/drawing/2014/main" val="20007"/>
                    </a:ext>
                  </a:extLst>
                </a:gridCol>
                <a:gridCol w="1130228">
                  <a:extLst>
                    <a:ext uri="{9D8B030D-6E8A-4147-A177-3AD203B41FA5}">
                      <a16:colId xmlns:a16="http://schemas.microsoft.com/office/drawing/2014/main" val="20008"/>
                    </a:ext>
                  </a:extLst>
                </a:gridCol>
                <a:gridCol w="1130228">
                  <a:extLst>
                    <a:ext uri="{9D8B030D-6E8A-4147-A177-3AD203B41FA5}">
                      <a16:colId xmlns:a16="http://schemas.microsoft.com/office/drawing/2014/main" val="1924022365"/>
                    </a:ext>
                  </a:extLst>
                </a:gridCol>
              </a:tblGrid>
              <a:tr h="669293">
                <a:tc>
                  <a:txBody>
                    <a:bodyPr/>
                    <a:lstStyle/>
                    <a:p>
                      <a:pPr>
                        <a:lnSpc>
                          <a:spcPct val="150000"/>
                        </a:lnSpc>
                      </a:pPr>
                      <a:r>
                        <a:rPr lang="fr-FR" sz="1200" b="0" dirty="0">
                          <a:solidFill>
                            <a:schemeClr val="tx1"/>
                          </a:solidFill>
                        </a:rPr>
                        <a:t>Saut </a:t>
                      </a:r>
                      <a:r>
                        <a:rPr lang="fr-FR" sz="1200" b="0" dirty="0" err="1">
                          <a:solidFill>
                            <a:schemeClr val="tx1"/>
                          </a:solidFill>
                        </a:rPr>
                        <a:t>Popa</a:t>
                      </a:r>
                      <a:endParaRPr lang="fr-FR" sz="1200" b="0" dirty="0">
                        <a:solidFill>
                          <a:schemeClr val="tx1"/>
                        </a:solidFill>
                      </a:endParaRPr>
                    </a:p>
                  </a:txBody>
                  <a:tcPr marL="106886" marR="106886" marT="50419" marB="50419">
                    <a:solidFill>
                      <a:srgbClr val="FFFF00"/>
                    </a:solidFill>
                  </a:tcPr>
                </a:tc>
                <a:tc>
                  <a:txBody>
                    <a:bodyPr/>
                    <a:lstStyle/>
                    <a:p>
                      <a:pPr>
                        <a:lnSpc>
                          <a:spcPct val="150000"/>
                        </a:lnSpc>
                      </a:pPr>
                      <a:r>
                        <a:rPr lang="fr-FR" sz="1200" b="0" dirty="0">
                          <a:solidFill>
                            <a:schemeClr val="tx1"/>
                          </a:solidFill>
                        </a:rPr>
                        <a:t>Rondade</a:t>
                      </a:r>
                    </a:p>
                  </a:txBody>
                  <a:tcPr marL="106886" marR="106886" marT="50419" marB="50419">
                    <a:solidFill>
                      <a:srgbClr val="FFFF00"/>
                    </a:solidFill>
                  </a:tcPr>
                </a:tc>
                <a:tc>
                  <a:txBody>
                    <a:bodyPr/>
                    <a:lstStyle/>
                    <a:p>
                      <a:pPr>
                        <a:lnSpc>
                          <a:spcPct val="150000"/>
                        </a:lnSpc>
                      </a:pPr>
                      <a:r>
                        <a:rPr lang="fr-FR" sz="1200" b="0" dirty="0">
                          <a:solidFill>
                            <a:schemeClr val="tx1"/>
                          </a:solidFill>
                        </a:rPr>
                        <a:t>Salto tendu Vrille</a:t>
                      </a:r>
                    </a:p>
                  </a:txBody>
                  <a:tcPr marL="106886" marR="106886" marT="50419" marB="50419">
                    <a:solidFill>
                      <a:srgbClr val="FFFF00"/>
                    </a:solidFill>
                  </a:tcPr>
                </a:tc>
                <a:tc>
                  <a:txBody>
                    <a:bodyPr/>
                    <a:lstStyle/>
                    <a:p>
                      <a:pPr>
                        <a:lnSpc>
                          <a:spcPct val="150000"/>
                        </a:lnSpc>
                      </a:pPr>
                      <a:r>
                        <a:rPr lang="fr-FR" sz="1200" b="0" dirty="0">
                          <a:solidFill>
                            <a:schemeClr val="tx1"/>
                          </a:solidFill>
                        </a:rPr>
                        <a:t>Chgt de jambes</a:t>
                      </a:r>
                    </a:p>
                  </a:txBody>
                  <a:tcPr marL="106886" marR="106886" marT="50419" marB="50419">
                    <a:solidFill>
                      <a:srgbClr val="FFFF00"/>
                    </a:solidFill>
                  </a:tcPr>
                </a:tc>
                <a:tc>
                  <a:txBody>
                    <a:bodyPr/>
                    <a:lstStyle/>
                    <a:p>
                      <a:pPr>
                        <a:lnSpc>
                          <a:spcPct val="150000"/>
                        </a:lnSpc>
                      </a:pPr>
                      <a:r>
                        <a:rPr lang="fr-FR" sz="1200" b="0" dirty="0">
                          <a:solidFill>
                            <a:schemeClr val="tx1"/>
                          </a:solidFill>
                        </a:rPr>
                        <a:t>Chgt de jambes ¼Tr</a:t>
                      </a:r>
                    </a:p>
                  </a:txBody>
                  <a:tcPr marL="106886" marR="106886" marT="50419" marB="50419">
                    <a:solidFill>
                      <a:srgbClr val="FFFF00"/>
                    </a:solidFill>
                  </a:tcPr>
                </a:tc>
                <a:tc>
                  <a:txBody>
                    <a:bodyPr/>
                    <a:lstStyle/>
                    <a:p>
                      <a:pPr>
                        <a:lnSpc>
                          <a:spcPct val="150000"/>
                        </a:lnSpc>
                      </a:pPr>
                      <a:r>
                        <a:rPr lang="fr-FR" sz="1200" b="0" dirty="0">
                          <a:solidFill>
                            <a:schemeClr val="tx1"/>
                          </a:solidFill>
                        </a:rPr>
                        <a:t>Pirouette 360°</a:t>
                      </a:r>
                    </a:p>
                  </a:txBody>
                  <a:tcPr marL="106886" marR="106886" marT="50419" marB="50419">
                    <a:solidFill>
                      <a:srgbClr val="FFFF00"/>
                    </a:solidFill>
                  </a:tcPr>
                </a:tc>
                <a:tc>
                  <a:txBody>
                    <a:bodyPr/>
                    <a:lstStyle/>
                    <a:p>
                      <a:pPr>
                        <a:lnSpc>
                          <a:spcPct val="150000"/>
                        </a:lnSpc>
                      </a:pPr>
                      <a:r>
                        <a:rPr lang="fr-FR" sz="1200" b="0" dirty="0">
                          <a:solidFill>
                            <a:schemeClr val="tx1"/>
                          </a:solidFill>
                        </a:rPr>
                        <a:t>ATR valse 2 tours</a:t>
                      </a:r>
                    </a:p>
                  </a:txBody>
                  <a:tcPr marL="106886" marR="106886" marT="50419" marB="50419">
                    <a:solidFill>
                      <a:srgbClr val="FFFF00"/>
                    </a:solidFill>
                  </a:tcPr>
                </a:tc>
                <a:tc>
                  <a:txBody>
                    <a:bodyPr/>
                    <a:lstStyle/>
                    <a:p>
                      <a:pPr>
                        <a:lnSpc>
                          <a:spcPct val="150000"/>
                        </a:lnSpc>
                      </a:pPr>
                      <a:r>
                        <a:rPr lang="fr-FR" sz="1200" b="0" dirty="0">
                          <a:solidFill>
                            <a:schemeClr val="tx1"/>
                          </a:solidFill>
                        </a:rPr>
                        <a:t>Saut cosaque</a:t>
                      </a:r>
                    </a:p>
                  </a:txBody>
                  <a:tcPr marL="106886" marR="106886" marT="50419" marB="50419">
                    <a:solidFill>
                      <a:srgbClr val="FFFF00"/>
                    </a:solidFill>
                  </a:tcPr>
                </a:tc>
                <a:tc>
                  <a:txBody>
                    <a:bodyPr/>
                    <a:lstStyle/>
                    <a:p>
                      <a:pPr>
                        <a:lnSpc>
                          <a:spcPct val="150000"/>
                        </a:lnSpc>
                      </a:pPr>
                      <a:r>
                        <a:rPr lang="fr-FR" sz="1200" b="0" dirty="0">
                          <a:solidFill>
                            <a:schemeClr val="tx1"/>
                          </a:solidFill>
                        </a:rPr>
                        <a:t>Saut de mains</a:t>
                      </a:r>
                    </a:p>
                  </a:txBody>
                  <a:tcPr marL="106886" marR="106886" marT="50419" marB="50419">
                    <a:solidFill>
                      <a:srgbClr val="FFFF00"/>
                    </a:solidFill>
                  </a:tcPr>
                </a:tc>
                <a:tc>
                  <a:txBody>
                    <a:bodyPr/>
                    <a:lstStyle/>
                    <a:p>
                      <a:pPr>
                        <a:lnSpc>
                          <a:spcPct val="150000"/>
                        </a:lnSpc>
                      </a:pPr>
                      <a:r>
                        <a:rPr lang="fr-FR" sz="1200" b="0" dirty="0">
                          <a:solidFill>
                            <a:schemeClr val="tx1"/>
                          </a:solidFill>
                        </a:rPr>
                        <a:t>Salto AV tendu</a:t>
                      </a:r>
                    </a:p>
                  </a:txBody>
                  <a:tcPr marL="106886" marR="106886" marT="50419" marB="50419">
                    <a:solidFill>
                      <a:srgbClr val="FFFF00"/>
                    </a:solidFill>
                  </a:tcPr>
                </a:tc>
                <a:extLst>
                  <a:ext uri="{0D108BD9-81ED-4DB2-BD59-A6C34878D82A}">
                    <a16:rowId xmlns:a16="http://schemas.microsoft.com/office/drawing/2014/main" val="10000"/>
                  </a:ext>
                </a:extLst>
              </a:tr>
              <a:tr h="604492">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603417">
                <a:tc>
                  <a:txBody>
                    <a:bodyPr/>
                    <a:lstStyle/>
                    <a:p>
                      <a:pPr algn="ctr"/>
                      <a:endParaRPr lang="fr-FR" sz="2000" dirty="0">
                        <a:solidFill>
                          <a:schemeClr val="tx1"/>
                        </a:solidFill>
                      </a:endParaRPr>
                    </a:p>
                  </a:txBody>
                  <a:tcPr>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pPr algn="ctr"/>
                      <a:endParaRPr lang="fr-FR" sz="2000" dirty="0">
                        <a:solidFill>
                          <a:schemeClr val="tx1"/>
                        </a:solidFill>
                      </a:endParaRPr>
                    </a:p>
                  </a:txBody>
                  <a:tcPr>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pPr algn="ctr"/>
                      <a:endParaRPr lang="fr-FR" sz="2000" dirty="0">
                        <a:solidFill>
                          <a:schemeClr val="tx1"/>
                        </a:solidFill>
                      </a:endParaRPr>
                    </a:p>
                  </a:txBody>
                  <a:tcPr>
                    <a:solidFill>
                      <a:schemeClr val="accent3">
                        <a:lumMod val="40000"/>
                        <a:lumOff val="60000"/>
                      </a:schemeClr>
                    </a:solidFill>
                  </a:tcPr>
                </a:tc>
                <a:tc>
                  <a:txBody>
                    <a:bodyPr/>
                    <a:lstStyle/>
                    <a:p>
                      <a:pPr algn="ctr"/>
                      <a:endParaRPr lang="fr-FR" sz="800" dirty="0">
                        <a:solidFill>
                          <a:schemeClr val="tx1"/>
                        </a:solidFill>
                      </a:endParaRPr>
                    </a:p>
                  </a:txBody>
                  <a:tcPr>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20" name="Tableau 19">
            <a:extLst>
              <a:ext uri="{FF2B5EF4-FFF2-40B4-BE49-F238E27FC236}">
                <a16:creationId xmlns:a16="http://schemas.microsoft.com/office/drawing/2014/main" id="{EE4019B0-C21D-D651-6D71-21FE76DEC74A}"/>
              </a:ext>
            </a:extLst>
          </p:cNvPr>
          <p:cNvGraphicFramePr>
            <a:graphicFrameLocks noGrp="1"/>
          </p:cNvGraphicFramePr>
          <p:nvPr>
            <p:extLst>
              <p:ext uri="{D42A27DB-BD31-4B8C-83A1-F6EECF244321}">
                <p14:modId xmlns:p14="http://schemas.microsoft.com/office/powerpoint/2010/main" val="644443985"/>
              </p:ext>
            </p:extLst>
          </p:nvPr>
        </p:nvGraphicFramePr>
        <p:xfrm>
          <a:off x="3294519" y="3018820"/>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1" name="Tableau 20">
            <a:extLst>
              <a:ext uri="{FF2B5EF4-FFF2-40B4-BE49-F238E27FC236}">
                <a16:creationId xmlns:a16="http://schemas.microsoft.com/office/drawing/2014/main" id="{76EB85D5-798B-9C1C-882A-9351A9485123}"/>
              </a:ext>
            </a:extLst>
          </p:cNvPr>
          <p:cNvGraphicFramePr>
            <a:graphicFrameLocks noGrp="1"/>
          </p:cNvGraphicFramePr>
          <p:nvPr/>
        </p:nvGraphicFramePr>
        <p:xfrm>
          <a:off x="1392284" y="3035346"/>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2" name="Tableau 21">
            <a:extLst>
              <a:ext uri="{FF2B5EF4-FFF2-40B4-BE49-F238E27FC236}">
                <a16:creationId xmlns:a16="http://schemas.microsoft.com/office/drawing/2014/main" id="{808991F9-31B3-AB14-81B1-7841EA8E6EB7}"/>
              </a:ext>
            </a:extLst>
          </p:cNvPr>
          <p:cNvGraphicFramePr>
            <a:graphicFrameLocks noGrp="1"/>
          </p:cNvGraphicFramePr>
          <p:nvPr>
            <p:extLst>
              <p:ext uri="{D42A27DB-BD31-4B8C-83A1-F6EECF244321}">
                <p14:modId xmlns:p14="http://schemas.microsoft.com/office/powerpoint/2010/main" val="2766627858"/>
              </p:ext>
            </p:extLst>
          </p:nvPr>
        </p:nvGraphicFramePr>
        <p:xfrm>
          <a:off x="2347616" y="3014558"/>
          <a:ext cx="564781" cy="396240"/>
        </p:xfrm>
        <a:graphic>
          <a:graphicData uri="http://schemas.openxmlformats.org/drawingml/2006/table">
            <a:tbl>
              <a:tblPr firstRow="1" bandRow="1">
                <a:tableStyleId>{5C22544A-7EE6-4342-B048-85BDC9FD1C3A}</a:tableStyleId>
              </a:tblPr>
              <a:tblGrid>
                <a:gridCol w="564781">
                  <a:extLst>
                    <a:ext uri="{9D8B030D-6E8A-4147-A177-3AD203B41FA5}">
                      <a16:colId xmlns:a16="http://schemas.microsoft.com/office/drawing/2014/main" val="2814726910"/>
                    </a:ext>
                  </a:extLst>
                </a:gridCol>
              </a:tblGrid>
              <a:tr h="3962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23" name="Tableau 22">
            <a:extLst>
              <a:ext uri="{FF2B5EF4-FFF2-40B4-BE49-F238E27FC236}">
                <a16:creationId xmlns:a16="http://schemas.microsoft.com/office/drawing/2014/main" id="{B403F0CD-BC8C-1377-2F22-2C4A64EAC36C}"/>
              </a:ext>
            </a:extLst>
          </p:cNvPr>
          <p:cNvGraphicFramePr>
            <a:graphicFrameLocks noGrp="1"/>
          </p:cNvGraphicFramePr>
          <p:nvPr>
            <p:extLst>
              <p:ext uri="{D42A27DB-BD31-4B8C-83A1-F6EECF244321}">
                <p14:modId xmlns:p14="http://schemas.microsoft.com/office/powerpoint/2010/main" val="2368506364"/>
              </p:ext>
            </p:extLst>
          </p:nvPr>
        </p:nvGraphicFramePr>
        <p:xfrm>
          <a:off x="4176312" y="2962283"/>
          <a:ext cx="959998" cy="518160"/>
        </p:xfrm>
        <a:graphic>
          <a:graphicData uri="http://schemas.openxmlformats.org/drawingml/2006/table">
            <a:tbl>
              <a:tblPr firstRow="1" bandRow="1">
                <a:tableStyleId>{5C22544A-7EE6-4342-B048-85BDC9FD1C3A}</a:tableStyleId>
              </a:tblPr>
              <a:tblGrid>
                <a:gridCol w="959998">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 </a:t>
                      </a:r>
                      <a:r>
                        <a:rPr lang="fr-FR" sz="800" dirty="0">
                          <a:solidFill>
                            <a:schemeClr val="tx1"/>
                          </a:solidFill>
                        </a:rPr>
                        <a:t>D6 devient AD</a:t>
                      </a:r>
                      <a:endParaRPr lang="fr-FR" sz="2000" dirty="0">
                        <a:solidFill>
                          <a:schemeClr val="tx1"/>
                        </a:solidFill>
                      </a:endParaRPr>
                    </a:p>
                  </a:txBody>
                  <a:tcPr>
                    <a:noFill/>
                  </a:tcPr>
                </a:tc>
                <a:extLst>
                  <a:ext uri="{0D108BD9-81ED-4DB2-BD59-A6C34878D82A}">
                    <a16:rowId xmlns:a16="http://schemas.microsoft.com/office/drawing/2014/main" val="434361808"/>
                  </a:ext>
                </a:extLst>
              </a:tr>
            </a:tbl>
          </a:graphicData>
        </a:graphic>
      </p:graphicFrame>
      <p:graphicFrame>
        <p:nvGraphicFramePr>
          <p:cNvPr id="27" name="Tableau 26">
            <a:extLst>
              <a:ext uri="{FF2B5EF4-FFF2-40B4-BE49-F238E27FC236}">
                <a16:creationId xmlns:a16="http://schemas.microsoft.com/office/drawing/2014/main" id="{D4E97EF9-BA27-4C98-AB82-E296473D8A07}"/>
              </a:ext>
            </a:extLst>
          </p:cNvPr>
          <p:cNvGraphicFramePr>
            <a:graphicFrameLocks noGrp="1"/>
          </p:cNvGraphicFramePr>
          <p:nvPr>
            <p:extLst>
              <p:ext uri="{D42A27DB-BD31-4B8C-83A1-F6EECF244321}">
                <p14:modId xmlns:p14="http://schemas.microsoft.com/office/powerpoint/2010/main" val="2867983454"/>
              </p:ext>
            </p:extLst>
          </p:nvPr>
        </p:nvGraphicFramePr>
        <p:xfrm>
          <a:off x="332506" y="3011519"/>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29" name="Tableau 28">
            <a:extLst>
              <a:ext uri="{FF2B5EF4-FFF2-40B4-BE49-F238E27FC236}">
                <a16:creationId xmlns:a16="http://schemas.microsoft.com/office/drawing/2014/main" id="{5D34F3F6-AFAD-7BD6-A781-77B3A84919F7}"/>
              </a:ext>
            </a:extLst>
          </p:cNvPr>
          <p:cNvGraphicFramePr>
            <a:graphicFrameLocks noGrp="1"/>
          </p:cNvGraphicFramePr>
          <p:nvPr>
            <p:extLst>
              <p:ext uri="{D42A27DB-BD31-4B8C-83A1-F6EECF244321}">
                <p14:modId xmlns:p14="http://schemas.microsoft.com/office/powerpoint/2010/main" val="1954823799"/>
              </p:ext>
            </p:extLst>
          </p:nvPr>
        </p:nvGraphicFramePr>
        <p:xfrm>
          <a:off x="6440110" y="3018820"/>
          <a:ext cx="660199" cy="396240"/>
        </p:xfrm>
        <a:graphic>
          <a:graphicData uri="http://schemas.openxmlformats.org/drawingml/2006/table">
            <a:tbl>
              <a:tblPr firstRow="1" bandRow="1">
                <a:tableStyleId>{5C22544A-7EE6-4342-B048-85BDC9FD1C3A}</a:tableStyleId>
              </a:tblPr>
              <a:tblGrid>
                <a:gridCol w="660199">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31" name="Tableau 30">
            <a:extLst>
              <a:ext uri="{FF2B5EF4-FFF2-40B4-BE49-F238E27FC236}">
                <a16:creationId xmlns:a16="http://schemas.microsoft.com/office/drawing/2014/main" id="{ADFBF456-D833-6AAC-7B6A-F953F60FFB34}"/>
              </a:ext>
            </a:extLst>
          </p:cNvPr>
          <p:cNvGraphicFramePr>
            <a:graphicFrameLocks noGrp="1"/>
          </p:cNvGraphicFramePr>
          <p:nvPr>
            <p:extLst>
              <p:ext uri="{D42A27DB-BD31-4B8C-83A1-F6EECF244321}">
                <p14:modId xmlns:p14="http://schemas.microsoft.com/office/powerpoint/2010/main" val="3355666041"/>
              </p:ext>
            </p:extLst>
          </p:nvPr>
        </p:nvGraphicFramePr>
        <p:xfrm>
          <a:off x="1224549" y="4382302"/>
          <a:ext cx="6684251" cy="405638"/>
        </p:xfrm>
        <a:graphic>
          <a:graphicData uri="http://schemas.openxmlformats.org/drawingml/2006/table">
            <a:tbl>
              <a:tblPr firstRow="1" bandRow="1">
                <a:tableStyleId>{5C22544A-7EE6-4342-B048-85BDC9FD1C3A}</a:tableStyleId>
              </a:tblPr>
              <a:tblGrid>
                <a:gridCol w="6684251">
                  <a:extLst>
                    <a:ext uri="{9D8B030D-6E8A-4147-A177-3AD203B41FA5}">
                      <a16:colId xmlns:a16="http://schemas.microsoft.com/office/drawing/2014/main" val="20000"/>
                    </a:ext>
                  </a:extLst>
                </a:gridCol>
              </a:tblGrid>
              <a:tr h="405638">
                <a:tc>
                  <a:txBody>
                    <a:bodyPr/>
                    <a:lstStyle/>
                    <a:p>
                      <a:pPr algn="l"/>
                      <a:r>
                        <a:rPr lang="fr-FR" sz="1800" b="0" dirty="0">
                          <a:solidFill>
                            <a:schemeClr val="tx1"/>
                          </a:solidFill>
                        </a:rPr>
                        <a:t> 10 Pts,  car 10 éléments au moins reconnus</a:t>
                      </a:r>
                    </a:p>
                  </a:txBody>
                  <a:tcPr marL="106886" marR="106886" marT="50419" marB="50419">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3" name="Tableau 32">
            <a:extLst>
              <a:ext uri="{FF2B5EF4-FFF2-40B4-BE49-F238E27FC236}">
                <a16:creationId xmlns:a16="http://schemas.microsoft.com/office/drawing/2014/main" id="{6E26F546-C4B1-BD09-3A69-96A0B782D514}"/>
              </a:ext>
            </a:extLst>
          </p:cNvPr>
          <p:cNvGraphicFramePr>
            <a:graphicFrameLocks noGrp="1"/>
          </p:cNvGraphicFramePr>
          <p:nvPr>
            <p:extLst>
              <p:ext uri="{D42A27DB-BD31-4B8C-83A1-F6EECF244321}">
                <p14:modId xmlns:p14="http://schemas.microsoft.com/office/powerpoint/2010/main" val="4278521020"/>
              </p:ext>
            </p:extLst>
          </p:nvPr>
        </p:nvGraphicFramePr>
        <p:xfrm>
          <a:off x="1224549" y="5181183"/>
          <a:ext cx="9145589" cy="923798"/>
        </p:xfrm>
        <a:graphic>
          <a:graphicData uri="http://schemas.openxmlformats.org/drawingml/2006/table">
            <a:tbl>
              <a:tblPr firstRow="1" bandRow="1">
                <a:tableStyleId>{5C22544A-7EE6-4342-B048-85BDC9FD1C3A}</a:tableStyleId>
              </a:tblPr>
              <a:tblGrid>
                <a:gridCol w="9145589">
                  <a:extLst>
                    <a:ext uri="{9D8B030D-6E8A-4147-A177-3AD203B41FA5}">
                      <a16:colId xmlns:a16="http://schemas.microsoft.com/office/drawing/2014/main" val="20000"/>
                    </a:ext>
                  </a:extLst>
                </a:gridCol>
              </a:tblGrid>
              <a:tr h="464208">
                <a:tc>
                  <a:txBody>
                    <a:bodyPr/>
                    <a:lstStyle/>
                    <a:p>
                      <a:pPr algn="l"/>
                      <a:r>
                        <a:rPr lang="fr-FR" sz="1800" b="0" dirty="0">
                          <a:solidFill>
                            <a:schemeClr val="tx1"/>
                          </a:solidFill>
                        </a:rPr>
                        <a:t>‘0,50 Pt pour le Saut </a:t>
                      </a:r>
                      <a:r>
                        <a:rPr lang="fr-FR" sz="1800" b="0" dirty="0" err="1">
                          <a:solidFill>
                            <a:schemeClr val="tx1"/>
                          </a:solidFill>
                        </a:rPr>
                        <a:t>Popa</a:t>
                      </a:r>
                      <a:r>
                        <a:rPr lang="fr-FR" sz="1800" b="0" dirty="0">
                          <a:solidFill>
                            <a:schemeClr val="tx1"/>
                          </a:solidFill>
                        </a:rPr>
                        <a:t>, 0,50 Pt pour le salto AR vrille, 0,30 Pt pour le saut Chgt ¼ tour, 0,50 Pt pour le salto AV tendu et 0,50 Pt pour la liaison saut de mains-salto AV tendu = 2,30 Pts </a:t>
                      </a:r>
                      <a:r>
                        <a:rPr lang="fr-FR" sz="1800" b="1" u="sng" dirty="0">
                          <a:solidFill>
                            <a:schemeClr val="tx1"/>
                          </a:solidFill>
                        </a:rPr>
                        <a:t>Soit 1,50 Pt maximum.</a:t>
                      </a:r>
                    </a:p>
                  </a:txBody>
                  <a:tcPr marL="106886" marR="106886" marT="50419" marB="50419">
                    <a:solidFill>
                      <a:schemeClr val="accent5">
                        <a:lumMod val="40000"/>
                        <a:lumOff val="60000"/>
                      </a:schemeClr>
                    </a:solidFill>
                  </a:tcPr>
                </a:tc>
                <a:extLst>
                  <a:ext uri="{0D108BD9-81ED-4DB2-BD59-A6C34878D82A}">
                    <a16:rowId xmlns:a16="http://schemas.microsoft.com/office/drawing/2014/main" val="10000"/>
                  </a:ext>
                </a:extLst>
              </a:tr>
            </a:tbl>
          </a:graphicData>
        </a:graphic>
      </p:graphicFrame>
      <p:pic>
        <p:nvPicPr>
          <p:cNvPr id="13" name="Image 12">
            <a:extLst>
              <a:ext uri="{FF2B5EF4-FFF2-40B4-BE49-F238E27FC236}">
                <a16:creationId xmlns:a16="http://schemas.microsoft.com/office/drawing/2014/main" id="{00000000-0008-0000-0000-00000801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047" y="2319158"/>
            <a:ext cx="428685" cy="543001"/>
          </a:xfrm>
          <a:prstGeom prst="rect">
            <a:avLst/>
          </a:prstGeom>
        </p:spPr>
      </p:pic>
      <p:cxnSp>
        <p:nvCxnSpPr>
          <p:cNvPr id="17" name="Connecteur droit 16">
            <a:extLst>
              <a:ext uri="{FF2B5EF4-FFF2-40B4-BE49-F238E27FC236}">
                <a16:creationId xmlns:a16="http://schemas.microsoft.com/office/drawing/2014/main" id="{0E25EBB8-0D89-480D-BF01-39D7A858C292}"/>
              </a:ext>
            </a:extLst>
          </p:cNvPr>
          <p:cNvCxnSpPr>
            <a:cxnSpLocks/>
          </p:cNvCxnSpPr>
          <p:nvPr/>
        </p:nvCxnSpPr>
        <p:spPr>
          <a:xfrm>
            <a:off x="1378176" y="2387983"/>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id="{2356BB4B-62A1-4957-B808-CCDFDE8B7F17}"/>
              </a:ext>
            </a:extLst>
          </p:cNvPr>
          <p:cNvCxnSpPr>
            <a:cxnSpLocks/>
          </p:cNvCxnSpPr>
          <p:nvPr/>
        </p:nvCxnSpPr>
        <p:spPr>
          <a:xfrm>
            <a:off x="8539126" y="2381379"/>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graphicFrame>
        <p:nvGraphicFramePr>
          <p:cNvPr id="40" name="Tableau 39">
            <a:extLst>
              <a:ext uri="{FF2B5EF4-FFF2-40B4-BE49-F238E27FC236}">
                <a16:creationId xmlns:a16="http://schemas.microsoft.com/office/drawing/2014/main" id="{E067022E-C374-27B4-8E4E-E47890B45EBF}"/>
              </a:ext>
            </a:extLst>
          </p:cNvPr>
          <p:cNvGraphicFramePr>
            <a:graphicFrameLocks noGrp="1"/>
          </p:cNvGraphicFramePr>
          <p:nvPr>
            <p:extLst>
              <p:ext uri="{D42A27DB-BD31-4B8C-83A1-F6EECF244321}">
                <p14:modId xmlns:p14="http://schemas.microsoft.com/office/powerpoint/2010/main" val="1852121326"/>
              </p:ext>
            </p:extLst>
          </p:nvPr>
        </p:nvGraphicFramePr>
        <p:xfrm>
          <a:off x="5389742" y="3035346"/>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41" name="Tableau 40">
            <a:extLst>
              <a:ext uri="{FF2B5EF4-FFF2-40B4-BE49-F238E27FC236}">
                <a16:creationId xmlns:a16="http://schemas.microsoft.com/office/drawing/2014/main" id="{EA2302AA-1A4D-4502-C84E-F5D1646C6E55}"/>
              </a:ext>
            </a:extLst>
          </p:cNvPr>
          <p:cNvGraphicFramePr>
            <a:graphicFrameLocks noGrp="1"/>
          </p:cNvGraphicFramePr>
          <p:nvPr>
            <p:extLst>
              <p:ext uri="{D42A27DB-BD31-4B8C-83A1-F6EECF244321}">
                <p14:modId xmlns:p14="http://schemas.microsoft.com/office/powerpoint/2010/main" val="3558493233"/>
              </p:ext>
            </p:extLst>
          </p:nvPr>
        </p:nvGraphicFramePr>
        <p:xfrm>
          <a:off x="9293822" y="2909795"/>
          <a:ext cx="1062310" cy="640080"/>
        </p:xfrm>
        <a:graphic>
          <a:graphicData uri="http://schemas.openxmlformats.org/drawingml/2006/table">
            <a:tbl>
              <a:tblPr firstRow="1" bandRow="1">
                <a:tableStyleId>{5C22544A-7EE6-4342-B048-85BDC9FD1C3A}</a:tableStyleId>
              </a:tblPr>
              <a:tblGrid>
                <a:gridCol w="1062310">
                  <a:extLst>
                    <a:ext uri="{9D8B030D-6E8A-4147-A177-3AD203B41FA5}">
                      <a16:colId xmlns:a16="http://schemas.microsoft.com/office/drawing/2014/main" val="2814726910"/>
                    </a:ext>
                  </a:extLst>
                </a:gridCol>
              </a:tblGrid>
              <a:tr h="599525">
                <a:tc>
                  <a:txBody>
                    <a:bodyPr/>
                    <a:lstStyle/>
                    <a:p>
                      <a:pPr algn="ctr"/>
                      <a:r>
                        <a:rPr lang="fr-FR" sz="2000" dirty="0">
                          <a:solidFill>
                            <a:schemeClr val="tx1"/>
                          </a:solidFill>
                        </a:rPr>
                        <a:t>AD </a:t>
                      </a:r>
                      <a:r>
                        <a:rPr lang="fr-FR" sz="800" dirty="0">
                          <a:solidFill>
                            <a:schemeClr val="tx1"/>
                          </a:solidFill>
                        </a:rPr>
                        <a:t>D6 devient AD en excédent</a:t>
                      </a:r>
                      <a:endParaRPr lang="fr-FR" sz="2000" dirty="0">
                        <a:solidFill>
                          <a:schemeClr val="tx1"/>
                        </a:solidFill>
                      </a:endParaRPr>
                    </a:p>
                  </a:txBody>
                  <a:tcPr>
                    <a:noFill/>
                  </a:tcPr>
                </a:tc>
                <a:extLst>
                  <a:ext uri="{0D108BD9-81ED-4DB2-BD59-A6C34878D82A}">
                    <a16:rowId xmlns:a16="http://schemas.microsoft.com/office/drawing/2014/main" val="434361808"/>
                  </a:ext>
                </a:extLst>
              </a:tr>
            </a:tbl>
          </a:graphicData>
        </a:graphic>
      </p:graphicFrame>
      <p:pic>
        <p:nvPicPr>
          <p:cNvPr id="42" name="Image 41">
            <a:extLst>
              <a:ext uri="{FF2B5EF4-FFF2-40B4-BE49-F238E27FC236}">
                <a16:creationId xmlns:a16="http://schemas.microsoft.com/office/drawing/2014/main" id="{00000000-0008-0000-0000-000050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781" y="2397419"/>
            <a:ext cx="371528" cy="470602"/>
          </a:xfrm>
          <a:prstGeom prst="rect">
            <a:avLst/>
          </a:prstGeom>
        </p:spPr>
      </p:pic>
      <p:pic>
        <p:nvPicPr>
          <p:cNvPr id="43" name="Image 42">
            <a:extLst>
              <a:ext uri="{FF2B5EF4-FFF2-40B4-BE49-F238E27FC236}">
                <a16:creationId xmlns:a16="http://schemas.microsoft.com/office/drawing/2014/main" id="{00000000-0008-0000-0000-00006C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346" y="2424074"/>
            <a:ext cx="360761" cy="456964"/>
          </a:xfrm>
          <a:prstGeom prst="rect">
            <a:avLst/>
          </a:prstGeom>
        </p:spPr>
      </p:pic>
      <p:pic>
        <p:nvPicPr>
          <p:cNvPr id="45" name="Image 44">
            <a:extLst>
              <a:ext uri="{FF2B5EF4-FFF2-40B4-BE49-F238E27FC236}">
                <a16:creationId xmlns:a16="http://schemas.microsoft.com/office/drawing/2014/main" id="{29B77905-1765-2905-0005-C7504ECAB8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8685" y="542916"/>
            <a:ext cx="1321909" cy="692168"/>
          </a:xfrm>
          <a:prstGeom prst="rect">
            <a:avLst/>
          </a:prstGeom>
        </p:spPr>
      </p:pic>
      <p:pic>
        <p:nvPicPr>
          <p:cNvPr id="3" name="Image 2">
            <a:extLst>
              <a:ext uri="{FF2B5EF4-FFF2-40B4-BE49-F238E27FC236}">
                <a16:creationId xmlns:a16="http://schemas.microsoft.com/office/drawing/2014/main" id="{00000000-0008-0000-0000-000011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575" y="2361219"/>
            <a:ext cx="514422" cy="543001"/>
          </a:xfrm>
          <a:prstGeom prst="rect">
            <a:avLst/>
          </a:prstGeom>
        </p:spPr>
      </p:pic>
      <p:pic>
        <p:nvPicPr>
          <p:cNvPr id="4" name="Image 3">
            <a:extLst>
              <a:ext uri="{FF2B5EF4-FFF2-40B4-BE49-F238E27FC236}">
                <a16:creationId xmlns:a16="http://schemas.microsoft.com/office/drawing/2014/main" id="{00000000-0008-0000-0000-000082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9488" y="2373335"/>
            <a:ext cx="342948" cy="543001"/>
          </a:xfrm>
          <a:prstGeom prst="rect">
            <a:avLst/>
          </a:prstGeom>
        </p:spPr>
      </p:pic>
      <p:pic>
        <p:nvPicPr>
          <p:cNvPr id="5" name="Image 4">
            <a:extLst>
              <a:ext uri="{FF2B5EF4-FFF2-40B4-BE49-F238E27FC236}">
                <a16:creationId xmlns:a16="http://schemas.microsoft.com/office/drawing/2014/main" id="{C099233F-21BE-ED4D-B1DC-C4AB84B3B3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3418" y="2361219"/>
            <a:ext cx="720650" cy="500940"/>
          </a:xfrm>
          <a:prstGeom prst="rect">
            <a:avLst/>
          </a:prstGeom>
        </p:spPr>
      </p:pic>
      <p:cxnSp>
        <p:nvCxnSpPr>
          <p:cNvPr id="8" name="Connecteur droit 7">
            <a:extLst>
              <a:ext uri="{FF2B5EF4-FFF2-40B4-BE49-F238E27FC236}">
                <a16:creationId xmlns:a16="http://schemas.microsoft.com/office/drawing/2014/main" id="{C386E2C5-74DC-EC26-681A-0F438FEC43AE}"/>
              </a:ext>
            </a:extLst>
          </p:cNvPr>
          <p:cNvCxnSpPr>
            <a:cxnSpLocks/>
          </p:cNvCxnSpPr>
          <p:nvPr/>
        </p:nvCxnSpPr>
        <p:spPr>
          <a:xfrm>
            <a:off x="3466047" y="2426740"/>
            <a:ext cx="1482796"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pic>
        <p:nvPicPr>
          <p:cNvPr id="9" name="Image 8">
            <a:extLst>
              <a:ext uri="{FF2B5EF4-FFF2-40B4-BE49-F238E27FC236}">
                <a16:creationId xmlns:a16="http://schemas.microsoft.com/office/drawing/2014/main" id="{00000000-0008-0000-0000-000067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9636" y="2338037"/>
            <a:ext cx="114316" cy="543001"/>
          </a:xfrm>
          <a:prstGeom prst="rect">
            <a:avLst/>
          </a:prstGeom>
        </p:spPr>
      </p:pic>
      <p:pic>
        <p:nvPicPr>
          <p:cNvPr id="10" name="Image 9">
            <a:extLst>
              <a:ext uri="{FF2B5EF4-FFF2-40B4-BE49-F238E27FC236}">
                <a16:creationId xmlns:a16="http://schemas.microsoft.com/office/drawing/2014/main" id="{00000000-0008-0000-0000-00002A00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14167" y="2338037"/>
            <a:ext cx="381053" cy="543001"/>
          </a:xfrm>
          <a:prstGeom prst="rect">
            <a:avLst/>
          </a:prstGeom>
        </p:spPr>
      </p:pic>
      <p:graphicFrame>
        <p:nvGraphicFramePr>
          <p:cNvPr id="14" name="Tableau 13">
            <a:extLst>
              <a:ext uri="{FF2B5EF4-FFF2-40B4-BE49-F238E27FC236}">
                <a16:creationId xmlns:a16="http://schemas.microsoft.com/office/drawing/2014/main" id="{C1BB2D29-7EEE-7687-2E0C-4980A0602069}"/>
              </a:ext>
            </a:extLst>
          </p:cNvPr>
          <p:cNvGraphicFramePr>
            <a:graphicFrameLocks noGrp="1"/>
          </p:cNvGraphicFramePr>
          <p:nvPr>
            <p:extLst>
              <p:ext uri="{D42A27DB-BD31-4B8C-83A1-F6EECF244321}">
                <p14:modId xmlns:p14="http://schemas.microsoft.com/office/powerpoint/2010/main" val="514083919"/>
              </p:ext>
            </p:extLst>
          </p:nvPr>
        </p:nvGraphicFramePr>
        <p:xfrm>
          <a:off x="7215066" y="2951412"/>
          <a:ext cx="849332" cy="518160"/>
        </p:xfrm>
        <a:graphic>
          <a:graphicData uri="http://schemas.openxmlformats.org/drawingml/2006/table">
            <a:tbl>
              <a:tblPr firstRow="1" bandRow="1">
                <a:tableStyleId>{5C22544A-7EE6-4342-B048-85BDC9FD1C3A}</a:tableStyleId>
              </a:tblPr>
              <a:tblGrid>
                <a:gridCol w="849332">
                  <a:extLst>
                    <a:ext uri="{9D8B030D-6E8A-4147-A177-3AD203B41FA5}">
                      <a16:colId xmlns:a16="http://schemas.microsoft.com/office/drawing/2014/main" val="2814726910"/>
                    </a:ext>
                  </a:extLst>
                </a:gridCol>
              </a:tblGrid>
              <a:tr h="459626">
                <a:tc>
                  <a:txBody>
                    <a:bodyPr/>
                    <a:lstStyle/>
                    <a:p>
                      <a:pPr algn="ctr"/>
                      <a:r>
                        <a:rPr lang="fr-FR" sz="2000" dirty="0">
                          <a:solidFill>
                            <a:schemeClr val="tx1"/>
                          </a:solidFill>
                        </a:rPr>
                        <a:t>AD </a:t>
                      </a:r>
                      <a:r>
                        <a:rPr lang="fr-FR" sz="800" dirty="0">
                          <a:solidFill>
                            <a:schemeClr val="tx1"/>
                          </a:solidFill>
                        </a:rPr>
                        <a:t>en excédent</a:t>
                      </a:r>
                      <a:endParaRPr lang="fr-FR" sz="2000" dirty="0">
                        <a:solidFill>
                          <a:schemeClr val="tx1"/>
                        </a:solidFill>
                      </a:endParaRPr>
                    </a:p>
                  </a:txBody>
                  <a:tcPr>
                    <a:noFill/>
                  </a:tcPr>
                </a:tc>
                <a:extLst>
                  <a:ext uri="{0D108BD9-81ED-4DB2-BD59-A6C34878D82A}">
                    <a16:rowId xmlns:a16="http://schemas.microsoft.com/office/drawing/2014/main" val="434361808"/>
                  </a:ext>
                </a:extLst>
              </a:tr>
            </a:tbl>
          </a:graphicData>
        </a:graphic>
      </p:graphicFrame>
      <p:pic>
        <p:nvPicPr>
          <p:cNvPr id="15" name="Image 14">
            <a:extLst>
              <a:ext uri="{FF2B5EF4-FFF2-40B4-BE49-F238E27FC236}">
                <a16:creationId xmlns:a16="http://schemas.microsoft.com/office/drawing/2014/main" id="{00000000-0008-0000-0000-00006C0000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66919" y="2381379"/>
            <a:ext cx="421735" cy="480779"/>
          </a:xfrm>
          <a:prstGeom prst="rect">
            <a:avLst/>
          </a:prstGeom>
        </p:spPr>
      </p:pic>
      <p:graphicFrame>
        <p:nvGraphicFramePr>
          <p:cNvPr id="16" name="Tableau 15">
            <a:extLst>
              <a:ext uri="{FF2B5EF4-FFF2-40B4-BE49-F238E27FC236}">
                <a16:creationId xmlns:a16="http://schemas.microsoft.com/office/drawing/2014/main" id="{E0844967-17E3-02FF-CE7A-8EB859F0A0B0}"/>
              </a:ext>
            </a:extLst>
          </p:cNvPr>
          <p:cNvGraphicFramePr>
            <a:graphicFrameLocks noGrp="1"/>
          </p:cNvGraphicFramePr>
          <p:nvPr>
            <p:extLst>
              <p:ext uri="{D42A27DB-BD31-4B8C-83A1-F6EECF244321}">
                <p14:modId xmlns:p14="http://schemas.microsoft.com/office/powerpoint/2010/main" val="4228139425"/>
              </p:ext>
            </p:extLst>
          </p:nvPr>
        </p:nvGraphicFramePr>
        <p:xfrm>
          <a:off x="8220208" y="2959976"/>
          <a:ext cx="849332" cy="518160"/>
        </p:xfrm>
        <a:graphic>
          <a:graphicData uri="http://schemas.openxmlformats.org/drawingml/2006/table">
            <a:tbl>
              <a:tblPr firstRow="1" bandRow="1">
                <a:tableStyleId>{5C22544A-7EE6-4342-B048-85BDC9FD1C3A}</a:tableStyleId>
              </a:tblPr>
              <a:tblGrid>
                <a:gridCol w="849332">
                  <a:extLst>
                    <a:ext uri="{9D8B030D-6E8A-4147-A177-3AD203B41FA5}">
                      <a16:colId xmlns:a16="http://schemas.microsoft.com/office/drawing/2014/main" val="2814726910"/>
                    </a:ext>
                  </a:extLst>
                </a:gridCol>
              </a:tblGrid>
              <a:tr h="459626">
                <a:tc>
                  <a:txBody>
                    <a:bodyPr/>
                    <a:lstStyle/>
                    <a:p>
                      <a:pPr algn="ctr"/>
                      <a:r>
                        <a:rPr lang="fr-FR" sz="2000" dirty="0">
                          <a:solidFill>
                            <a:schemeClr val="tx1"/>
                          </a:solidFill>
                        </a:rPr>
                        <a:t>AD </a:t>
                      </a:r>
                      <a:r>
                        <a:rPr lang="fr-FR" sz="800" dirty="0">
                          <a:solidFill>
                            <a:schemeClr val="tx1"/>
                          </a:solidFill>
                        </a:rPr>
                        <a:t>en excédent</a:t>
                      </a:r>
                      <a:endParaRPr lang="fr-FR" sz="2000" dirty="0">
                        <a:solidFill>
                          <a:schemeClr val="tx1"/>
                        </a:solidFill>
                      </a:endParaRPr>
                    </a:p>
                  </a:txBody>
                  <a:tcPr>
                    <a:noFill/>
                  </a:tcPr>
                </a:tc>
                <a:extLst>
                  <a:ext uri="{0D108BD9-81ED-4DB2-BD59-A6C34878D82A}">
                    <a16:rowId xmlns:a16="http://schemas.microsoft.com/office/drawing/2014/main" val="434361808"/>
                  </a:ext>
                </a:extLst>
              </a:tr>
            </a:tbl>
          </a:graphicData>
        </a:graphic>
      </p:graphicFrame>
      <p:pic>
        <p:nvPicPr>
          <p:cNvPr id="28" name="Image 27">
            <a:extLst>
              <a:ext uri="{FF2B5EF4-FFF2-40B4-BE49-F238E27FC236}">
                <a16:creationId xmlns:a16="http://schemas.microsoft.com/office/drawing/2014/main" id="{F51632D7-F8E0-6F9D-1E44-48DE97A3B9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40731" y="2497842"/>
            <a:ext cx="459734" cy="349398"/>
          </a:xfrm>
          <a:prstGeom prst="rect">
            <a:avLst/>
          </a:prstGeom>
        </p:spPr>
      </p:pic>
    </p:spTree>
    <p:extLst>
      <p:ext uri="{BB962C8B-B14F-4D97-AF65-F5344CB8AC3E}">
        <p14:creationId xmlns:p14="http://schemas.microsoft.com/office/powerpoint/2010/main" val="40596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barn(inVertical)">
                                      <p:cBhvr>
                                        <p:cTn id="12" dur="500"/>
                                        <p:tgtEl>
                                          <p:spTgt spid="6">
                                            <p:txEl>
                                              <p:pRg st="6" end="6"/>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500"/>
                                        <p:tgtEl>
                                          <p:spTgt spid="3"/>
                                        </p:tgtEl>
                                      </p:cBhvr>
                                    </p:animEffect>
                                  </p:childTnLst>
                                </p:cTn>
                              </p:par>
                              <p:par>
                                <p:cTn id="21" presetID="16" presetClass="entr" presetSubtype="21" fill="hold" nodeType="with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circle(in)">
                                      <p:cBhvr>
                                        <p:cTn id="28" dur="500"/>
                                        <p:tgtEl>
                                          <p:spTgt spid="43"/>
                                        </p:tgtEl>
                                      </p:cBhvr>
                                    </p:animEffect>
                                  </p:childTnLst>
                                </p:cTn>
                              </p:par>
                              <p:par>
                                <p:cTn id="29" presetID="16" presetClass="entr" presetSubtype="21" fill="hold" nodeType="withEffect">
                                  <p:stCondLst>
                                    <p:cond delay="100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500"/>
                                        <p:tgtEl>
                                          <p:spTgt spid="4"/>
                                        </p:tgtEl>
                                      </p:cBhvr>
                                    </p:animEffect>
                                  </p:childTnLst>
                                </p:cTn>
                              </p:par>
                              <p:par>
                                <p:cTn id="37" presetID="16" presetClass="entr" presetSubtype="21" fill="hold" nodeType="withEffect">
                                  <p:stCondLst>
                                    <p:cond delay="100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22" presetClass="entr" presetSubtype="4" fill="hold" nodeType="withEffect">
                                  <p:stCondLst>
                                    <p:cond delay="100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500"/>
                                        <p:tgtEl>
                                          <p:spTgt spid="13"/>
                                        </p:tgtEl>
                                      </p:cBhvr>
                                    </p:animEffect>
                                  </p:childTnLst>
                                </p:cTn>
                              </p:par>
                              <p:par>
                                <p:cTn id="48" presetID="16" presetClass="entr" presetSubtype="21" fill="hold" nodeType="withEffect">
                                  <p:stCondLst>
                                    <p:cond delay="100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ircle(in)">
                                      <p:cBhvr>
                                        <p:cTn id="55" dur="500"/>
                                        <p:tgtEl>
                                          <p:spTgt spid="5"/>
                                        </p:tgtEl>
                                      </p:cBhvr>
                                    </p:animEffect>
                                  </p:childTnLst>
                                </p:cTn>
                              </p:par>
                              <p:par>
                                <p:cTn id="56" presetID="16" presetClass="entr" presetSubtype="21" fill="hold" nodeType="withEffect">
                                  <p:stCondLst>
                                    <p:cond delay="100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par>
                                <p:cTn id="59" presetID="22" presetClass="entr" presetSubtype="4" fill="hold" nodeType="withEffect">
                                  <p:stCondLst>
                                    <p:cond delay="100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circle(in)">
                                      <p:cBhvr>
                                        <p:cTn id="66" dur="500"/>
                                        <p:tgtEl>
                                          <p:spTgt spid="42"/>
                                        </p:tgtEl>
                                      </p:cBhvr>
                                    </p:animEffect>
                                  </p:childTnLst>
                                </p:cTn>
                              </p:par>
                              <p:par>
                                <p:cTn id="67" presetID="16" presetClass="entr" presetSubtype="21" fill="hold" nodeType="withEffect">
                                  <p:stCondLst>
                                    <p:cond delay="1000"/>
                                  </p:stCondLst>
                                  <p:childTnLst>
                                    <p:set>
                                      <p:cBhvr>
                                        <p:cTn id="68" dur="1" fill="hold">
                                          <p:stCondLst>
                                            <p:cond delay="0"/>
                                          </p:stCondLst>
                                        </p:cTn>
                                        <p:tgtEl>
                                          <p:spTgt spid="40"/>
                                        </p:tgtEl>
                                        <p:attrNameLst>
                                          <p:attrName>style.visibility</p:attrName>
                                        </p:attrNameLst>
                                      </p:cBhvr>
                                      <p:to>
                                        <p:strVal val="visible"/>
                                      </p:to>
                                    </p:set>
                                    <p:animEffect transition="in" filter="barn(inVertical)">
                                      <p:cBhvr>
                                        <p:cTn id="69" dur="5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circle(in)">
                                      <p:cBhvr>
                                        <p:cTn id="74" dur="500"/>
                                        <p:tgtEl>
                                          <p:spTgt spid="9"/>
                                        </p:tgtEl>
                                      </p:cBhvr>
                                    </p:animEffect>
                                  </p:childTnLst>
                                </p:cTn>
                              </p:par>
                              <p:par>
                                <p:cTn id="75" presetID="16" presetClass="entr" presetSubtype="21" fill="hold" nodeType="withEffect">
                                  <p:stCondLst>
                                    <p:cond delay="1000"/>
                                  </p:stCondLst>
                                  <p:childTnLst>
                                    <p:set>
                                      <p:cBhvr>
                                        <p:cTn id="76" dur="1" fill="hold">
                                          <p:stCondLst>
                                            <p:cond delay="0"/>
                                          </p:stCondLst>
                                        </p:cTn>
                                        <p:tgtEl>
                                          <p:spTgt spid="29"/>
                                        </p:tgtEl>
                                        <p:attrNameLst>
                                          <p:attrName>style.visibility</p:attrName>
                                        </p:attrNameLst>
                                      </p:cBhvr>
                                      <p:to>
                                        <p:strVal val="visible"/>
                                      </p:to>
                                    </p:set>
                                    <p:animEffect transition="in" filter="barn(inVertical)">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circle(in)">
                                      <p:cBhvr>
                                        <p:cTn id="82" dur="500"/>
                                        <p:tgtEl>
                                          <p:spTgt spid="10"/>
                                        </p:tgtEl>
                                      </p:cBhvr>
                                    </p:animEffect>
                                  </p:childTnLst>
                                </p:cTn>
                              </p:par>
                              <p:par>
                                <p:cTn id="83" presetID="16" presetClass="entr" presetSubtype="21"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Effect transition="in" filter="barn(inVertical)">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circle(in)">
                                      <p:cBhvr>
                                        <p:cTn id="90" dur="500"/>
                                        <p:tgtEl>
                                          <p:spTgt spid="15"/>
                                        </p:tgtEl>
                                      </p:cBhvr>
                                    </p:animEffect>
                                  </p:childTnLst>
                                </p:cTn>
                              </p:par>
                              <p:par>
                                <p:cTn id="91" presetID="16" presetClass="entr" presetSubtype="21" fill="hold" nodeType="withEffect">
                                  <p:stCondLst>
                                    <p:cond delay="1000"/>
                                  </p:stCondLst>
                                  <p:childTnLst>
                                    <p:set>
                                      <p:cBhvr>
                                        <p:cTn id="92" dur="1" fill="hold">
                                          <p:stCondLst>
                                            <p:cond delay="0"/>
                                          </p:stCondLst>
                                        </p:cTn>
                                        <p:tgtEl>
                                          <p:spTgt spid="16"/>
                                        </p:tgtEl>
                                        <p:attrNameLst>
                                          <p:attrName>style.visibility</p:attrName>
                                        </p:attrNameLst>
                                      </p:cBhvr>
                                      <p:to>
                                        <p:strVal val="visible"/>
                                      </p:to>
                                    </p:set>
                                    <p:animEffect transition="in" filter="barn(inVertical)">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circle(in)">
                                      <p:cBhvr>
                                        <p:cTn id="98" dur="500"/>
                                        <p:tgtEl>
                                          <p:spTgt spid="28"/>
                                        </p:tgtEl>
                                      </p:cBhvr>
                                    </p:animEffect>
                                  </p:childTnLst>
                                </p:cTn>
                              </p:par>
                              <p:par>
                                <p:cTn id="99" presetID="16" presetClass="entr" presetSubtype="21" fill="hold" nodeType="withEffect">
                                  <p:stCondLst>
                                    <p:cond delay="1000"/>
                                  </p:stCondLst>
                                  <p:childTnLst>
                                    <p:set>
                                      <p:cBhvr>
                                        <p:cTn id="100" dur="1" fill="hold">
                                          <p:stCondLst>
                                            <p:cond delay="0"/>
                                          </p:stCondLst>
                                        </p:cTn>
                                        <p:tgtEl>
                                          <p:spTgt spid="41"/>
                                        </p:tgtEl>
                                        <p:attrNameLst>
                                          <p:attrName>style.visibility</p:attrName>
                                        </p:attrNameLst>
                                      </p:cBhvr>
                                      <p:to>
                                        <p:strVal val="visible"/>
                                      </p:to>
                                    </p:set>
                                    <p:animEffect transition="in" filter="barn(inVertical)">
                                      <p:cBhvr>
                                        <p:cTn id="101" dur="500"/>
                                        <p:tgtEl>
                                          <p:spTgt spid="41"/>
                                        </p:tgtEl>
                                      </p:cBhvr>
                                    </p:animEffect>
                                  </p:childTnLst>
                                </p:cTn>
                              </p:par>
                              <p:par>
                                <p:cTn id="102" presetID="22" presetClass="entr" presetSubtype="4" fill="hold" nodeType="withEffect">
                                  <p:stCondLst>
                                    <p:cond delay="1000"/>
                                  </p:stCondLst>
                                  <p:childTnLst>
                                    <p:set>
                                      <p:cBhvr>
                                        <p:cTn id="103" dur="1" fill="hold">
                                          <p:stCondLst>
                                            <p:cond delay="0"/>
                                          </p:stCondLst>
                                        </p:cTn>
                                        <p:tgtEl>
                                          <p:spTgt spid="18"/>
                                        </p:tgtEl>
                                        <p:attrNameLst>
                                          <p:attrName>style.visibility</p:attrName>
                                        </p:attrNameLst>
                                      </p:cBhvr>
                                      <p:to>
                                        <p:strVal val="visible"/>
                                      </p:to>
                                    </p:set>
                                    <p:animEffect transition="in" filter="wipe(down)">
                                      <p:cBhvr>
                                        <p:cTn id="104" dur="500"/>
                                        <p:tgtEl>
                                          <p:spTgt spid="18"/>
                                        </p:tgtEl>
                                      </p:cBhvr>
                                    </p:animEffect>
                                  </p:childTnLst>
                                </p:cTn>
                              </p:par>
                            </p:childTnLst>
                          </p:cTn>
                        </p:par>
                        <p:par>
                          <p:cTn id="105" fill="hold">
                            <p:stCondLst>
                              <p:cond delay="1500"/>
                            </p:stCondLst>
                            <p:childTnLst>
                              <p:par>
                                <p:cTn id="106" presetID="23" presetClass="entr" presetSubtype="16" fill="hold" nodeType="afterEffect">
                                  <p:stCondLst>
                                    <p:cond delay="2500"/>
                                  </p:stCondLst>
                                  <p:childTnLst>
                                    <p:set>
                                      <p:cBhvr>
                                        <p:cTn id="107" dur="1" fill="hold">
                                          <p:stCondLst>
                                            <p:cond delay="0"/>
                                          </p:stCondLst>
                                        </p:cTn>
                                        <p:tgtEl>
                                          <p:spTgt spid="6">
                                            <p:txEl>
                                              <p:pRg st="8" end="8"/>
                                            </p:txEl>
                                          </p:spTgt>
                                        </p:tgtEl>
                                        <p:attrNameLst>
                                          <p:attrName>style.visibility</p:attrName>
                                        </p:attrNameLst>
                                      </p:cBhvr>
                                      <p:to>
                                        <p:strVal val="visible"/>
                                      </p:to>
                                    </p:set>
                                    <p:anim calcmode="lin" valueType="num">
                                      <p:cBhvr>
                                        <p:cTn id="108"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09" dur="500" fill="hold"/>
                                        <p:tgtEl>
                                          <p:spTgt spid="6">
                                            <p:txEl>
                                              <p:pRg st="8" end="8"/>
                                            </p:txEl>
                                          </p:spTgt>
                                        </p:tgtEl>
                                        <p:attrNameLst>
                                          <p:attrName>ppt_h</p:attrName>
                                        </p:attrNameLst>
                                      </p:cBhvr>
                                      <p:tavLst>
                                        <p:tav tm="0">
                                          <p:val>
                                            <p:fltVal val="0"/>
                                          </p:val>
                                        </p:tav>
                                        <p:tav tm="100000">
                                          <p:val>
                                            <p:strVal val="#ppt_h"/>
                                          </p:val>
                                        </p:tav>
                                      </p:tavLst>
                                    </p:anim>
                                  </p:childTnLst>
                                </p:cTn>
                              </p:par>
                            </p:childTnLst>
                          </p:cTn>
                        </p:par>
                        <p:par>
                          <p:cTn id="110" fill="hold">
                            <p:stCondLst>
                              <p:cond delay="4500"/>
                            </p:stCondLst>
                            <p:childTnLst>
                              <p:par>
                                <p:cTn id="111" presetID="6" presetClass="entr" presetSubtype="16" fill="hold" nodeType="afterEffect">
                                  <p:stCondLst>
                                    <p:cond delay="1500"/>
                                  </p:stCondLst>
                                  <p:childTnLst>
                                    <p:set>
                                      <p:cBhvr>
                                        <p:cTn id="112" dur="1" fill="hold">
                                          <p:stCondLst>
                                            <p:cond delay="0"/>
                                          </p:stCondLst>
                                        </p:cTn>
                                        <p:tgtEl>
                                          <p:spTgt spid="31"/>
                                        </p:tgtEl>
                                        <p:attrNameLst>
                                          <p:attrName>style.visibility</p:attrName>
                                        </p:attrNameLst>
                                      </p:cBhvr>
                                      <p:to>
                                        <p:strVal val="visible"/>
                                      </p:to>
                                    </p:set>
                                    <p:animEffect transition="in" filter="circle(in)">
                                      <p:cBhvr>
                                        <p:cTn id="113" dur="1000"/>
                                        <p:tgtEl>
                                          <p:spTgt spid="31"/>
                                        </p:tgtEl>
                                      </p:cBhvr>
                                    </p:animEffect>
                                  </p:childTnLst>
                                </p:cTn>
                              </p:par>
                            </p:childTnLst>
                          </p:cTn>
                        </p:par>
                        <p:par>
                          <p:cTn id="114" fill="hold">
                            <p:stCondLst>
                              <p:cond delay="7000"/>
                            </p:stCondLst>
                            <p:childTnLst>
                              <p:par>
                                <p:cTn id="115" presetID="23" presetClass="entr" presetSubtype="16" fill="hold" nodeType="afterEffect">
                                  <p:stCondLst>
                                    <p:cond delay="2500"/>
                                  </p:stCondLst>
                                  <p:childTnLst>
                                    <p:set>
                                      <p:cBhvr>
                                        <p:cTn id="116" dur="1" fill="hold">
                                          <p:stCondLst>
                                            <p:cond delay="0"/>
                                          </p:stCondLst>
                                        </p:cTn>
                                        <p:tgtEl>
                                          <p:spTgt spid="6">
                                            <p:txEl>
                                              <p:pRg st="11" end="11"/>
                                            </p:txEl>
                                          </p:spTgt>
                                        </p:tgtEl>
                                        <p:attrNameLst>
                                          <p:attrName>style.visibility</p:attrName>
                                        </p:attrNameLst>
                                      </p:cBhvr>
                                      <p:to>
                                        <p:strVal val="visible"/>
                                      </p:to>
                                    </p:set>
                                    <p:anim calcmode="lin" valueType="num">
                                      <p:cBhvr>
                                        <p:cTn id="117"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118" dur="500" fill="hold"/>
                                        <p:tgtEl>
                                          <p:spTgt spid="6">
                                            <p:txEl>
                                              <p:pRg st="11" end="11"/>
                                            </p:txEl>
                                          </p:spTgt>
                                        </p:tgtEl>
                                        <p:attrNameLst>
                                          <p:attrName>ppt_h</p:attrName>
                                        </p:attrNameLst>
                                      </p:cBhvr>
                                      <p:tavLst>
                                        <p:tav tm="0">
                                          <p:val>
                                            <p:fltVal val="0"/>
                                          </p:val>
                                        </p:tav>
                                        <p:tav tm="100000">
                                          <p:val>
                                            <p:strVal val="#ppt_h"/>
                                          </p:val>
                                        </p:tav>
                                      </p:tavLst>
                                    </p:anim>
                                  </p:childTnLst>
                                </p:cTn>
                              </p:par>
                            </p:childTnLst>
                          </p:cTn>
                        </p:par>
                        <p:par>
                          <p:cTn id="119" fill="hold">
                            <p:stCondLst>
                              <p:cond delay="10000"/>
                            </p:stCondLst>
                            <p:childTnLst>
                              <p:par>
                                <p:cTn id="120" presetID="6" presetClass="entr" presetSubtype="16" fill="hold" nodeType="afterEffect">
                                  <p:stCondLst>
                                    <p:cond delay="1500"/>
                                  </p:stCondLst>
                                  <p:childTnLst>
                                    <p:set>
                                      <p:cBhvr>
                                        <p:cTn id="121" dur="1" fill="hold">
                                          <p:stCondLst>
                                            <p:cond delay="0"/>
                                          </p:stCondLst>
                                        </p:cTn>
                                        <p:tgtEl>
                                          <p:spTgt spid="33"/>
                                        </p:tgtEl>
                                        <p:attrNameLst>
                                          <p:attrName>style.visibility</p:attrName>
                                        </p:attrNameLst>
                                      </p:cBhvr>
                                      <p:to>
                                        <p:strVal val="visible"/>
                                      </p:to>
                                    </p:set>
                                    <p:animEffect transition="in" filter="circle(in)">
                                      <p:cBhvr>
                                        <p:cTn id="12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9FD94-BF1B-9DCD-7132-DFE8D267D415}"/>
              </a:ext>
            </a:extLst>
          </p:cNvPr>
          <p:cNvSpPr>
            <a:spLocks noGrp="1"/>
          </p:cNvSpPr>
          <p:nvPr>
            <p:ph type="title"/>
          </p:nvPr>
        </p:nvSpPr>
        <p:spPr/>
        <p:txBody>
          <a:bodyPr/>
          <a:lstStyle/>
          <a:p>
            <a:r>
              <a:rPr lang="fr-FR" sz="2800" cap="none" dirty="0">
                <a:latin typeface="+mn-lt"/>
                <a:cs typeface="Arial" charset="0"/>
              </a:rPr>
              <a:t>Qu’appelle-t-on élément ?</a:t>
            </a:r>
            <a:endParaRPr lang="fr-FR" sz="2800" cap="none" dirty="0"/>
          </a:p>
        </p:txBody>
      </p:sp>
      <p:sp>
        <p:nvSpPr>
          <p:cNvPr id="3" name="Rectangle à coins arrondis 3">
            <a:extLst>
              <a:ext uri="{FF2B5EF4-FFF2-40B4-BE49-F238E27FC236}">
                <a16:creationId xmlns:a16="http://schemas.microsoft.com/office/drawing/2014/main" id="{DF4A2B85-CD9F-0104-0E72-B60ED34FC0D3}"/>
              </a:ext>
            </a:extLst>
          </p:cNvPr>
          <p:cNvSpPr/>
          <p:nvPr/>
        </p:nvSpPr>
        <p:spPr bwMode="auto">
          <a:xfrm>
            <a:off x="2987507" y="1395743"/>
            <a:ext cx="4376936" cy="1235994"/>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4287" tIns="52144" rIns="104287" bIns="52144"/>
          <a:lstStyle/>
          <a:p>
            <a:pPr algn="ctr">
              <a:defRPr/>
            </a:pPr>
            <a:r>
              <a:rPr lang="fr-FR" sz="5000" dirty="0">
                <a:solidFill>
                  <a:schemeClr val="tx1"/>
                </a:solidFill>
              </a:rPr>
              <a:t>Eléments </a:t>
            </a:r>
          </a:p>
          <a:p>
            <a:pPr algn="ctr">
              <a:defRPr/>
            </a:pPr>
            <a:r>
              <a:rPr lang="fr-FR" sz="1600" dirty="0">
                <a:solidFill>
                  <a:schemeClr val="tx1"/>
                </a:solidFill>
              </a:rPr>
              <a:t>(Mouvements Gymniques ou acrobatiques)</a:t>
            </a:r>
          </a:p>
        </p:txBody>
      </p:sp>
      <p:sp>
        <p:nvSpPr>
          <p:cNvPr id="4" name="Rectangle à coins arrondis 9">
            <a:extLst>
              <a:ext uri="{FF2B5EF4-FFF2-40B4-BE49-F238E27FC236}">
                <a16:creationId xmlns:a16="http://schemas.microsoft.com/office/drawing/2014/main" id="{AE0A51B0-751B-B81D-A437-5DB74FC23D36}"/>
              </a:ext>
            </a:extLst>
          </p:cNvPr>
          <p:cNvSpPr/>
          <p:nvPr/>
        </p:nvSpPr>
        <p:spPr bwMode="auto">
          <a:xfrm>
            <a:off x="462352" y="3416636"/>
            <a:ext cx="3787733" cy="905553"/>
          </a:xfrm>
          <a:prstGeom prst="roundRect">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4287" tIns="52144" rIns="104287" bIns="52144" anchor="ctr"/>
          <a:lstStyle/>
          <a:p>
            <a:pPr algn="ctr">
              <a:defRPr/>
            </a:pPr>
            <a:r>
              <a:rPr lang="fr-FR" sz="3200" dirty="0">
                <a:solidFill>
                  <a:schemeClr val="tx1"/>
                </a:solidFill>
              </a:rPr>
              <a:t>Difficultés 6</a:t>
            </a:r>
            <a:r>
              <a:rPr lang="fr-FR" sz="3200" baseline="30000" dirty="0">
                <a:solidFill>
                  <a:schemeClr val="tx1"/>
                </a:solidFill>
              </a:rPr>
              <a:t>ème</a:t>
            </a:r>
            <a:endParaRPr lang="fr-FR" sz="3200" dirty="0">
              <a:solidFill>
                <a:schemeClr val="tx1"/>
              </a:solidFill>
            </a:endParaRPr>
          </a:p>
        </p:txBody>
      </p:sp>
      <p:sp>
        <p:nvSpPr>
          <p:cNvPr id="5" name="Rectangle à coins arrondis 12">
            <a:extLst>
              <a:ext uri="{FF2B5EF4-FFF2-40B4-BE49-F238E27FC236}">
                <a16:creationId xmlns:a16="http://schemas.microsoft.com/office/drawing/2014/main" id="{B5283304-F1F6-CD53-6C79-891237052029}"/>
              </a:ext>
            </a:extLst>
          </p:cNvPr>
          <p:cNvSpPr/>
          <p:nvPr/>
        </p:nvSpPr>
        <p:spPr bwMode="auto">
          <a:xfrm>
            <a:off x="6472342" y="3381245"/>
            <a:ext cx="3913991" cy="940944"/>
          </a:xfrm>
          <a:prstGeom prst="roundRect">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4287" tIns="52144" rIns="104287" bIns="52144" anchor="ctr"/>
          <a:lstStyle/>
          <a:p>
            <a:pPr algn="ctr">
              <a:defRPr/>
            </a:pPr>
            <a:r>
              <a:rPr lang="fr-FR" sz="3200" dirty="0">
                <a:solidFill>
                  <a:schemeClr val="tx1"/>
                </a:solidFill>
              </a:rPr>
              <a:t>Autres difficultés</a:t>
            </a:r>
          </a:p>
        </p:txBody>
      </p:sp>
      <p:cxnSp>
        <p:nvCxnSpPr>
          <p:cNvPr id="6" name="Connecteur droit 5">
            <a:extLst>
              <a:ext uri="{FF2B5EF4-FFF2-40B4-BE49-F238E27FC236}">
                <a16:creationId xmlns:a16="http://schemas.microsoft.com/office/drawing/2014/main" id="{5F9F90EF-762D-CAA2-9980-AAA94577808A}"/>
              </a:ext>
            </a:extLst>
          </p:cNvPr>
          <p:cNvCxnSpPr>
            <a:cxnSpLocks noChangeShapeType="1"/>
          </p:cNvCxnSpPr>
          <p:nvPr/>
        </p:nvCxnSpPr>
        <p:spPr bwMode="auto">
          <a:xfrm>
            <a:off x="5260815" y="2668249"/>
            <a:ext cx="0" cy="351889"/>
          </a:xfrm>
          <a:prstGeom prst="line">
            <a:avLst/>
          </a:prstGeom>
          <a:noFill/>
          <a:ln w="38100" algn="ctr">
            <a:solidFill>
              <a:schemeClr val="tx1"/>
            </a:solidFill>
            <a:round/>
            <a:headEnd/>
            <a:tailEnd/>
          </a:ln>
        </p:spPr>
      </p:cxnSp>
      <p:cxnSp>
        <p:nvCxnSpPr>
          <p:cNvPr id="7" name="Connecteur droit 7">
            <a:extLst>
              <a:ext uri="{FF2B5EF4-FFF2-40B4-BE49-F238E27FC236}">
                <a16:creationId xmlns:a16="http://schemas.microsoft.com/office/drawing/2014/main" id="{D7A0F0D9-A59F-339C-E5F6-1DB97579768A}"/>
              </a:ext>
            </a:extLst>
          </p:cNvPr>
          <p:cNvCxnSpPr>
            <a:cxnSpLocks noChangeShapeType="1"/>
          </p:cNvCxnSpPr>
          <p:nvPr/>
        </p:nvCxnSpPr>
        <p:spPr bwMode="auto">
          <a:xfrm>
            <a:off x="2230511" y="3006490"/>
            <a:ext cx="6312977" cy="0"/>
          </a:xfrm>
          <a:prstGeom prst="line">
            <a:avLst/>
          </a:prstGeom>
          <a:noFill/>
          <a:ln w="38100" algn="ctr">
            <a:solidFill>
              <a:schemeClr val="tx1"/>
            </a:solidFill>
            <a:round/>
            <a:headEnd/>
            <a:tailEnd/>
          </a:ln>
        </p:spPr>
      </p:cxnSp>
      <p:cxnSp>
        <p:nvCxnSpPr>
          <p:cNvPr id="8" name="Connecteur droit avec flèche 11">
            <a:extLst>
              <a:ext uri="{FF2B5EF4-FFF2-40B4-BE49-F238E27FC236}">
                <a16:creationId xmlns:a16="http://schemas.microsoft.com/office/drawing/2014/main" id="{B24CE8A8-6BFF-85F3-3305-E19DB3A2FE6E}"/>
              </a:ext>
            </a:extLst>
          </p:cNvPr>
          <p:cNvCxnSpPr>
            <a:cxnSpLocks noChangeShapeType="1"/>
          </p:cNvCxnSpPr>
          <p:nvPr/>
        </p:nvCxnSpPr>
        <p:spPr bwMode="auto">
          <a:xfrm>
            <a:off x="8543488" y="2992843"/>
            <a:ext cx="0" cy="395649"/>
          </a:xfrm>
          <a:prstGeom prst="straightConnector1">
            <a:avLst/>
          </a:prstGeom>
          <a:noFill/>
          <a:ln w="38100" algn="ctr">
            <a:solidFill>
              <a:schemeClr val="tx1"/>
            </a:solidFill>
            <a:round/>
            <a:headEnd/>
            <a:tailEnd type="arrow" w="med" len="med"/>
          </a:ln>
        </p:spPr>
      </p:cxnSp>
      <p:cxnSp>
        <p:nvCxnSpPr>
          <p:cNvPr id="9" name="Connecteur droit avec flèche 9">
            <a:extLst>
              <a:ext uri="{FF2B5EF4-FFF2-40B4-BE49-F238E27FC236}">
                <a16:creationId xmlns:a16="http://schemas.microsoft.com/office/drawing/2014/main" id="{12E42839-DEC1-A994-4BDC-8E0742366440}"/>
              </a:ext>
            </a:extLst>
          </p:cNvPr>
          <p:cNvCxnSpPr>
            <a:cxnSpLocks noChangeShapeType="1"/>
          </p:cNvCxnSpPr>
          <p:nvPr/>
        </p:nvCxnSpPr>
        <p:spPr bwMode="auto">
          <a:xfrm>
            <a:off x="2230511" y="2992843"/>
            <a:ext cx="0" cy="395649"/>
          </a:xfrm>
          <a:prstGeom prst="straightConnector1">
            <a:avLst/>
          </a:prstGeom>
          <a:noFill/>
          <a:ln w="38100" algn="ctr">
            <a:solidFill>
              <a:schemeClr val="tx1"/>
            </a:solidFill>
            <a:round/>
            <a:headEnd/>
            <a:tailEnd type="arrow" w="med" len="med"/>
          </a:ln>
        </p:spPr>
      </p:cxnSp>
      <p:sp>
        <p:nvSpPr>
          <p:cNvPr id="10" name="Flèche vers le bas 10">
            <a:extLst>
              <a:ext uri="{FF2B5EF4-FFF2-40B4-BE49-F238E27FC236}">
                <a16:creationId xmlns:a16="http://schemas.microsoft.com/office/drawing/2014/main" id="{73D7A07D-5DE3-5CAF-9EA0-22019B68E74B}"/>
              </a:ext>
            </a:extLst>
          </p:cNvPr>
          <p:cNvSpPr/>
          <p:nvPr/>
        </p:nvSpPr>
        <p:spPr>
          <a:xfrm>
            <a:off x="2134567" y="4402739"/>
            <a:ext cx="228300" cy="391519"/>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fr-FR" dirty="0"/>
          </a:p>
        </p:txBody>
      </p:sp>
      <p:sp>
        <p:nvSpPr>
          <p:cNvPr id="11" name="Flèche vers le bas 13">
            <a:extLst>
              <a:ext uri="{FF2B5EF4-FFF2-40B4-BE49-F238E27FC236}">
                <a16:creationId xmlns:a16="http://schemas.microsoft.com/office/drawing/2014/main" id="{D7456EB9-FC7D-30AF-2D04-1F8E6A889BF6}"/>
              </a:ext>
            </a:extLst>
          </p:cNvPr>
          <p:cNvSpPr/>
          <p:nvPr/>
        </p:nvSpPr>
        <p:spPr>
          <a:xfrm>
            <a:off x="8440940" y="4402739"/>
            <a:ext cx="228300" cy="391519"/>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fr-FR" dirty="0"/>
          </a:p>
        </p:txBody>
      </p:sp>
      <p:sp>
        <p:nvSpPr>
          <p:cNvPr id="12" name="ZoneTexte 15">
            <a:extLst>
              <a:ext uri="{FF2B5EF4-FFF2-40B4-BE49-F238E27FC236}">
                <a16:creationId xmlns:a16="http://schemas.microsoft.com/office/drawing/2014/main" id="{85BFAD1F-9B72-9953-C00E-F5665CD795B4}"/>
              </a:ext>
            </a:extLst>
          </p:cNvPr>
          <p:cNvSpPr txBox="1">
            <a:spLocks noChangeArrowheads="1"/>
          </p:cNvSpPr>
          <p:nvPr/>
        </p:nvSpPr>
        <p:spPr bwMode="auto">
          <a:xfrm>
            <a:off x="275126" y="4794258"/>
            <a:ext cx="4501672" cy="1321024"/>
          </a:xfrm>
          <a:prstGeom prst="rect">
            <a:avLst/>
          </a:prstGeom>
          <a:noFill/>
          <a:ln w="9525">
            <a:noFill/>
            <a:miter lim="800000"/>
            <a:headEnd/>
            <a:tailEnd/>
          </a:ln>
        </p:spPr>
        <p:txBody>
          <a:bodyPr wrap="square" lIns="104287" tIns="52144" rIns="104287" bIns="52144">
            <a:spAutoFit/>
          </a:bodyPr>
          <a:lstStyle/>
          <a:p>
            <a:pPr algn="just"/>
            <a:r>
              <a:rPr lang="fr-FR" b="0" dirty="0"/>
              <a:t>Eléments contenus dans les grilles  6</a:t>
            </a:r>
            <a:r>
              <a:rPr lang="fr-FR" b="0" baseline="30000" dirty="0"/>
              <a:t>ème</a:t>
            </a:r>
            <a:r>
              <a:rPr lang="fr-FR" b="0" dirty="0"/>
              <a:t> et classés par familles en barres, poutre et sol </a:t>
            </a:r>
          </a:p>
          <a:p>
            <a:pPr algn="ctr"/>
            <a:r>
              <a:rPr lang="fr-FR" sz="1600" b="1" i="1" u="sng" dirty="0"/>
              <a:t>(Programme Fédéral  de la saison en cours) </a:t>
            </a:r>
          </a:p>
        </p:txBody>
      </p:sp>
      <p:sp>
        <p:nvSpPr>
          <p:cNvPr id="13" name="ZoneTexte 12">
            <a:extLst>
              <a:ext uri="{FF2B5EF4-FFF2-40B4-BE49-F238E27FC236}">
                <a16:creationId xmlns:a16="http://schemas.microsoft.com/office/drawing/2014/main" id="{F84263D6-99D4-97A8-E9DA-AD53AF325486}"/>
              </a:ext>
            </a:extLst>
          </p:cNvPr>
          <p:cNvSpPr txBox="1">
            <a:spLocks noChangeArrowheads="1"/>
          </p:cNvSpPr>
          <p:nvPr/>
        </p:nvSpPr>
        <p:spPr bwMode="auto">
          <a:xfrm>
            <a:off x="6102848" y="4874808"/>
            <a:ext cx="4283485" cy="1644189"/>
          </a:xfrm>
          <a:prstGeom prst="rect">
            <a:avLst/>
          </a:prstGeom>
          <a:noFill/>
          <a:ln w="9525">
            <a:noFill/>
            <a:miter lim="800000"/>
            <a:headEnd/>
            <a:tailEnd/>
          </a:ln>
        </p:spPr>
        <p:txBody>
          <a:bodyPr wrap="square" lIns="104287" tIns="52144" rIns="104287" bIns="52144">
            <a:spAutoFit/>
          </a:bodyPr>
          <a:lstStyle/>
          <a:p>
            <a:pPr algn="ctr"/>
            <a:r>
              <a:rPr lang="fr-FR" b="0" dirty="0"/>
              <a:t>Eléments contenus au minimum dans le 5</a:t>
            </a:r>
            <a:r>
              <a:rPr lang="fr-FR" b="0" baseline="30000" dirty="0"/>
              <a:t>ème</a:t>
            </a:r>
            <a:r>
              <a:rPr lang="fr-FR" b="0" dirty="0"/>
              <a:t> degré du PF et / ou code catégorie 2 &amp; 3 ou code FIG</a:t>
            </a:r>
          </a:p>
          <a:p>
            <a:pPr algn="ctr"/>
            <a:r>
              <a:rPr lang="fr-FR" sz="1600" b="1" i="1" u="sng" dirty="0"/>
              <a:t>(Programmes de la saison en cours) </a:t>
            </a:r>
          </a:p>
          <a:p>
            <a:pPr algn="ctr"/>
            <a:r>
              <a:rPr lang="fr-FR" b="0" dirty="0"/>
              <a:t> </a:t>
            </a:r>
          </a:p>
        </p:txBody>
      </p:sp>
    </p:spTree>
    <p:extLst>
      <p:ext uri="{BB962C8B-B14F-4D97-AF65-F5344CB8AC3E}">
        <p14:creationId xmlns:p14="http://schemas.microsoft.com/office/powerpoint/2010/main" val="109273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par>
                                <p:cTn id="12" presetID="1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par>
                                <p:cTn id="15" presetID="1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par>
                                <p:cTn id="18" presetID="1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lide(fromBottom)">
                                      <p:cBhvr>
                                        <p:cTn id="25" dur="500"/>
                                        <p:tgtEl>
                                          <p:spTgt spid="4"/>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lide(fromBottom)">
                                      <p:cBhvr>
                                        <p:cTn id="28" dur="500"/>
                                        <p:tgtEl>
                                          <p:spTgt spid="10"/>
                                        </p:tgtEl>
                                      </p:cBhvr>
                                    </p:animEffect>
                                  </p:childTnLst>
                                </p:cTn>
                              </p:par>
                            </p:childTnLst>
                          </p:cTn>
                        </p:par>
                        <p:par>
                          <p:cTn id="29" fill="hold">
                            <p:stCondLst>
                              <p:cond delay="500"/>
                            </p:stCondLst>
                            <p:childTnLst>
                              <p:par>
                                <p:cTn id="30" presetID="12" presetClass="entr" presetSubtype="4" fill="hold" grpId="0" nodeType="afterEffect">
                                  <p:stCondLst>
                                    <p:cond delay="1500"/>
                                  </p:stCondLst>
                                  <p:childTnLst>
                                    <p:set>
                                      <p:cBhvr>
                                        <p:cTn id="31" dur="1" fill="hold">
                                          <p:stCondLst>
                                            <p:cond delay="0"/>
                                          </p:stCondLst>
                                        </p:cTn>
                                        <p:tgtEl>
                                          <p:spTgt spid="12"/>
                                        </p:tgtEl>
                                        <p:attrNameLst>
                                          <p:attrName>style.visibility</p:attrName>
                                        </p:attrNameLst>
                                      </p:cBhvr>
                                      <p:to>
                                        <p:strVal val="visible"/>
                                      </p:to>
                                    </p:set>
                                    <p:animEffect transition="in" filter="slide(fromBottom)">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lide(fromBottom)">
                                      <p:cBhvr>
                                        <p:cTn id="37" dur="500"/>
                                        <p:tgtEl>
                                          <p:spTgt spid="5"/>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lide(fromBottom)">
                                      <p:cBhvr>
                                        <p:cTn id="40" dur="500"/>
                                        <p:tgtEl>
                                          <p:spTgt spid="11"/>
                                        </p:tgtEl>
                                      </p:cBhvr>
                                    </p:animEffect>
                                  </p:childTnLst>
                                </p:cTn>
                              </p:par>
                            </p:childTnLst>
                          </p:cTn>
                        </p:par>
                        <p:par>
                          <p:cTn id="41" fill="hold">
                            <p:stCondLst>
                              <p:cond delay="500"/>
                            </p:stCondLst>
                            <p:childTnLst>
                              <p:par>
                                <p:cTn id="42" presetID="12" presetClass="entr" presetSubtype="4" fill="hold" grpId="0" nodeType="afterEffect">
                                  <p:stCondLst>
                                    <p:cond delay="1500"/>
                                  </p:stCondLst>
                                  <p:childTnLst>
                                    <p:set>
                                      <p:cBhvr>
                                        <p:cTn id="43" dur="1" fill="hold">
                                          <p:stCondLst>
                                            <p:cond delay="0"/>
                                          </p:stCondLst>
                                        </p:cTn>
                                        <p:tgtEl>
                                          <p:spTgt spid="13"/>
                                        </p:tgtEl>
                                        <p:attrNameLst>
                                          <p:attrName>style.visibility</p:attrName>
                                        </p:attrNameLst>
                                      </p:cBhvr>
                                      <p:to>
                                        <p:strVal val="visible"/>
                                      </p:to>
                                    </p:set>
                                    <p:animEffect transition="in" filter="slide(fromBottom)">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8F40E7-1E45-1F0E-9E6E-247B95C9EFA2}"/>
              </a:ext>
            </a:extLst>
          </p:cNvPr>
          <p:cNvSpPr>
            <a:spLocks noGrp="1"/>
          </p:cNvSpPr>
          <p:nvPr>
            <p:ph type="title"/>
          </p:nvPr>
        </p:nvSpPr>
        <p:spPr/>
        <p:txBody>
          <a:bodyPr/>
          <a:lstStyle/>
          <a:p>
            <a:r>
              <a:rPr lang="fr-FR" sz="2800" cap="none" dirty="0"/>
              <a:t>Eléments composant un mouvement</a:t>
            </a:r>
          </a:p>
        </p:txBody>
      </p:sp>
      <p:sp>
        <p:nvSpPr>
          <p:cNvPr id="3" name="Espace réservé du contenu 2">
            <a:extLst>
              <a:ext uri="{FF2B5EF4-FFF2-40B4-BE49-F238E27FC236}">
                <a16:creationId xmlns:a16="http://schemas.microsoft.com/office/drawing/2014/main" id="{EA1C764B-C604-DF5C-9B03-5AA1BC0D588D}"/>
              </a:ext>
            </a:extLst>
          </p:cNvPr>
          <p:cNvSpPr txBox="1">
            <a:spLocks/>
          </p:cNvSpPr>
          <p:nvPr/>
        </p:nvSpPr>
        <p:spPr>
          <a:xfrm>
            <a:off x="283919" y="3531910"/>
            <a:ext cx="9977682" cy="3255761"/>
          </a:xfrm>
          <a:prstGeom prst="rect">
            <a:avLst/>
          </a:prstGeom>
        </p:spPr>
        <p:txBody>
          <a:bodyPr vert="horz" lIns="104287" tIns="52144" rIns="104287" bIns="52144" rtlCol="0" anchor="t">
            <a:normAutofit/>
          </a:bodyPr>
          <a:lstStyle>
            <a:lvl1pPr marL="0" indent="0" algn="ctr" defTabSz="914400" rtl="0" eaLnBrk="1" latinLnBrk="0" hangingPunct="1">
              <a:spcBef>
                <a:spcPct val="20000"/>
              </a:spcBef>
              <a:buClr>
                <a:srgbClr val="FF0066"/>
              </a:buClr>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0070C0"/>
              </a:buClr>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FFC000"/>
              </a:buClr>
              <a:buSzPct val="90000"/>
              <a:buFont typeface="Wingdings" panose="05000000000000000000"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FF0000"/>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fr-FR" sz="2400" dirty="0">
                <a:solidFill>
                  <a:schemeClr val="tx1"/>
                </a:solidFill>
              </a:rPr>
              <a:t>L’exercice doit comporter :</a:t>
            </a:r>
          </a:p>
          <a:p>
            <a:pPr lvl="1" algn="just">
              <a:buFont typeface="Wingdings" pitchFamily="2" charset="2"/>
              <a:buChar char="v"/>
            </a:pPr>
            <a:r>
              <a:rPr lang="fr-FR" sz="2400" b="1" dirty="0">
                <a:solidFill>
                  <a:schemeClr val="tx1"/>
                </a:solidFill>
              </a:rPr>
              <a:t> 3</a:t>
            </a:r>
            <a:r>
              <a:rPr lang="fr-FR" sz="2400" dirty="0">
                <a:solidFill>
                  <a:schemeClr val="tx1"/>
                </a:solidFill>
              </a:rPr>
              <a:t> Difficultés 6</a:t>
            </a:r>
            <a:r>
              <a:rPr lang="fr-FR" sz="2400" baseline="30000" dirty="0">
                <a:solidFill>
                  <a:schemeClr val="tx1"/>
                </a:solidFill>
              </a:rPr>
              <a:t>ème</a:t>
            </a:r>
            <a:r>
              <a:rPr lang="fr-FR" sz="2400" dirty="0">
                <a:solidFill>
                  <a:schemeClr val="tx1"/>
                </a:solidFill>
              </a:rPr>
              <a:t> prises dans </a:t>
            </a:r>
            <a:r>
              <a:rPr lang="fr-FR" sz="2400" b="1" dirty="0">
                <a:solidFill>
                  <a:schemeClr val="accent5">
                    <a:lumMod val="75000"/>
                  </a:schemeClr>
                </a:solidFill>
              </a:rPr>
              <a:t>3</a:t>
            </a:r>
            <a:r>
              <a:rPr lang="fr-FR" sz="2400" dirty="0">
                <a:solidFill>
                  <a:schemeClr val="accent5">
                    <a:lumMod val="75000"/>
                  </a:schemeClr>
                </a:solidFill>
              </a:rPr>
              <a:t> </a:t>
            </a:r>
            <a:r>
              <a:rPr lang="fr-FR" sz="2400" b="1" dirty="0">
                <a:solidFill>
                  <a:schemeClr val="accent5">
                    <a:lumMod val="75000"/>
                  </a:schemeClr>
                </a:solidFill>
              </a:rPr>
              <a:t>familles</a:t>
            </a:r>
            <a:r>
              <a:rPr lang="fr-FR" sz="2400" dirty="0">
                <a:solidFill>
                  <a:schemeClr val="accent5">
                    <a:lumMod val="75000"/>
                  </a:schemeClr>
                </a:solidFill>
              </a:rPr>
              <a:t> </a:t>
            </a:r>
            <a:r>
              <a:rPr lang="fr-FR" sz="2400" b="1" dirty="0">
                <a:solidFill>
                  <a:schemeClr val="accent5">
                    <a:lumMod val="75000"/>
                  </a:schemeClr>
                </a:solidFill>
              </a:rPr>
              <a:t>différentes </a:t>
            </a:r>
            <a:r>
              <a:rPr lang="fr-FR" sz="2400" dirty="0">
                <a:solidFill>
                  <a:schemeClr val="tx1"/>
                </a:solidFill>
              </a:rPr>
              <a:t>de la grille.</a:t>
            </a:r>
          </a:p>
          <a:p>
            <a:pPr lvl="1" algn="just"/>
            <a:endParaRPr lang="fr-FR" sz="2400" dirty="0">
              <a:solidFill>
                <a:schemeClr val="tx1"/>
              </a:solidFill>
            </a:endParaRPr>
          </a:p>
          <a:p>
            <a:pPr lvl="1" algn="just">
              <a:buFont typeface="Wingdings" pitchFamily="2" charset="2"/>
              <a:buChar char="v"/>
            </a:pPr>
            <a:r>
              <a:rPr lang="fr-FR" sz="2400" b="1" dirty="0">
                <a:solidFill>
                  <a:schemeClr val="tx1"/>
                </a:solidFill>
              </a:rPr>
              <a:t> 4</a:t>
            </a:r>
            <a:r>
              <a:rPr lang="fr-FR" sz="2400" dirty="0">
                <a:solidFill>
                  <a:schemeClr val="tx1"/>
                </a:solidFill>
              </a:rPr>
              <a:t> autres difficultés</a:t>
            </a:r>
          </a:p>
          <a:p>
            <a:pPr marL="1347045" lvl="1" algn="just">
              <a:buFont typeface="Wingdings" pitchFamily="2" charset="2"/>
              <a:buChar char="ü"/>
            </a:pPr>
            <a:r>
              <a:rPr lang="fr-FR" sz="2400" dirty="0">
                <a:solidFill>
                  <a:schemeClr val="tx1"/>
                </a:solidFill>
              </a:rPr>
              <a:t> sauf les éléments de liaison et certains éléments listés à chaque agrès</a:t>
            </a:r>
          </a:p>
          <a:p>
            <a:pPr lvl="1" algn="just">
              <a:buFont typeface="Wingdings" pitchFamily="2" charset="2"/>
              <a:buChar char="v"/>
            </a:pPr>
            <a:endParaRPr lang="fr-FR" dirty="0"/>
          </a:p>
          <a:p>
            <a:pPr marL="365006" lvl="1" algn="just"/>
            <a:endParaRPr lang="fr-FR" sz="2100" i="1" dirty="0"/>
          </a:p>
          <a:p>
            <a:pPr lvl="1" algn="just"/>
            <a:endParaRPr lang="fr-FR" sz="2100" i="1" dirty="0"/>
          </a:p>
        </p:txBody>
      </p:sp>
      <p:pic>
        <p:nvPicPr>
          <p:cNvPr id="4" name="Image 3">
            <a:extLst>
              <a:ext uri="{FF2B5EF4-FFF2-40B4-BE49-F238E27FC236}">
                <a16:creationId xmlns:a16="http://schemas.microsoft.com/office/drawing/2014/main" id="{2327F12F-6362-5466-57D1-5DAF5352B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03" y="1452341"/>
            <a:ext cx="3425075" cy="1943266"/>
          </a:xfrm>
          <a:prstGeom prst="rect">
            <a:avLst/>
          </a:prstGeom>
        </p:spPr>
      </p:pic>
      <p:pic>
        <p:nvPicPr>
          <p:cNvPr id="5" name="Image 4">
            <a:extLst>
              <a:ext uri="{FF2B5EF4-FFF2-40B4-BE49-F238E27FC236}">
                <a16:creationId xmlns:a16="http://schemas.microsoft.com/office/drawing/2014/main" id="{44DA56A9-9E4F-F506-2D0A-F6C1AC369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443" y="1452341"/>
            <a:ext cx="3222213" cy="1943267"/>
          </a:xfrm>
          <a:prstGeom prst="rect">
            <a:avLst/>
          </a:prstGeom>
        </p:spPr>
      </p:pic>
      <p:pic>
        <p:nvPicPr>
          <p:cNvPr id="6" name="Image 5">
            <a:extLst>
              <a:ext uri="{FF2B5EF4-FFF2-40B4-BE49-F238E27FC236}">
                <a16:creationId xmlns:a16="http://schemas.microsoft.com/office/drawing/2014/main" id="{1D776950-9D48-E6A5-C6B9-F25877CA9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277" y="1445066"/>
            <a:ext cx="3321246" cy="1946326"/>
          </a:xfrm>
          <a:prstGeom prst="rect">
            <a:avLst/>
          </a:prstGeom>
        </p:spPr>
      </p:pic>
    </p:spTree>
    <p:extLst>
      <p:ext uri="{BB962C8B-B14F-4D97-AF65-F5344CB8AC3E}">
        <p14:creationId xmlns:p14="http://schemas.microsoft.com/office/powerpoint/2010/main" val="176570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3" presetClass="entr" presetSubtype="16" fill="hold" nodeType="afterEffect">
                                  <p:stCondLst>
                                    <p:cond delay="100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7947A-C39B-2148-4757-EA5925A8AC85}"/>
              </a:ext>
            </a:extLst>
          </p:cNvPr>
          <p:cNvSpPr>
            <a:spLocks noGrp="1"/>
          </p:cNvSpPr>
          <p:nvPr>
            <p:ph type="title"/>
          </p:nvPr>
        </p:nvSpPr>
        <p:spPr/>
        <p:txBody>
          <a:bodyPr/>
          <a:lstStyle/>
          <a:p>
            <a:r>
              <a:rPr lang="fr-FR" sz="2800" cap="none" dirty="0">
                <a:latin typeface="+mn-lt"/>
                <a:cs typeface="Arial" charset="0"/>
              </a:rPr>
              <a:t>Composition de mouvement, les EC</a:t>
            </a:r>
            <a:endParaRPr lang="fr-FR" sz="2800" cap="none" dirty="0"/>
          </a:p>
        </p:txBody>
      </p:sp>
      <p:sp>
        <p:nvSpPr>
          <p:cNvPr id="3" name="Rectangle 2">
            <a:extLst>
              <a:ext uri="{FF2B5EF4-FFF2-40B4-BE49-F238E27FC236}">
                <a16:creationId xmlns:a16="http://schemas.microsoft.com/office/drawing/2014/main" id="{C850D03B-3B36-6E1F-8ABF-F5B9241DCB19}"/>
              </a:ext>
            </a:extLst>
          </p:cNvPr>
          <p:cNvSpPr/>
          <p:nvPr/>
        </p:nvSpPr>
        <p:spPr>
          <a:xfrm>
            <a:off x="469901" y="1483790"/>
            <a:ext cx="9568834" cy="2973122"/>
          </a:xfrm>
          <a:prstGeom prst="rect">
            <a:avLst/>
          </a:prstGeom>
        </p:spPr>
        <p:txBody>
          <a:bodyPr wrap="square">
            <a:spAutoFit/>
          </a:bodyPr>
          <a:lstStyle/>
          <a:p>
            <a:pPr marL="342900" indent="-342900" algn="just">
              <a:spcAft>
                <a:spcPct val="20000"/>
              </a:spcAft>
              <a:buFont typeface="Wingdings" panose="05000000000000000000" pitchFamily="2" charset="2"/>
              <a:buChar char="§"/>
            </a:pPr>
            <a:r>
              <a:rPr lang="fr-FR" altLang="fr-FR" sz="2400" dirty="0"/>
              <a:t>Le mouvement doit respecter un certain nombre de critères, ce sont </a:t>
            </a:r>
            <a:r>
              <a:rPr lang="fr-FR" altLang="fr-FR" sz="2400" b="1" u="sng" dirty="0">
                <a:solidFill>
                  <a:srgbClr val="0099FF"/>
                </a:solidFill>
              </a:rPr>
              <a:t>les Exigences de Composition (EC) au nombre de 5 </a:t>
            </a:r>
          </a:p>
          <a:p>
            <a:pPr algn="just">
              <a:spcAft>
                <a:spcPct val="20000"/>
              </a:spcAft>
            </a:pPr>
            <a:endParaRPr lang="fr-FR" altLang="fr-FR" sz="2400" b="1" u="sng" dirty="0">
              <a:solidFill>
                <a:srgbClr val="0099FF"/>
              </a:solidFill>
            </a:endParaRPr>
          </a:p>
          <a:p>
            <a:pPr marL="342900" indent="-342900" algn="just">
              <a:spcAft>
                <a:spcPct val="20000"/>
              </a:spcAft>
              <a:buFont typeface="Wingdings" panose="05000000000000000000" pitchFamily="2" charset="2"/>
              <a:buChar char="§"/>
            </a:pPr>
            <a:r>
              <a:rPr lang="fr-FR" altLang="fr-FR" sz="2400" dirty="0"/>
              <a:t>Chaque EC  a une valeur de </a:t>
            </a:r>
            <a:r>
              <a:rPr lang="fr-FR" altLang="fr-FR" sz="2400" b="1" dirty="0">
                <a:solidFill>
                  <a:srgbClr val="3399FF"/>
                </a:solidFill>
              </a:rPr>
              <a:t>0,50 point </a:t>
            </a:r>
            <a:r>
              <a:rPr lang="fr-FR" altLang="fr-FR" sz="2400" dirty="0"/>
              <a:t>soit un total de </a:t>
            </a:r>
            <a:r>
              <a:rPr lang="fr-FR" altLang="fr-FR" sz="2400" b="1" dirty="0">
                <a:solidFill>
                  <a:srgbClr val="3399FF"/>
                </a:solidFill>
              </a:rPr>
              <a:t>2,50 pts</a:t>
            </a:r>
          </a:p>
          <a:p>
            <a:pPr algn="just">
              <a:spcAft>
                <a:spcPct val="20000"/>
              </a:spcAft>
            </a:pPr>
            <a:endParaRPr lang="fr-FR" altLang="fr-FR" sz="2400" dirty="0"/>
          </a:p>
          <a:p>
            <a:pPr marL="342900" indent="-342900" algn="just">
              <a:spcAft>
                <a:spcPct val="20000"/>
              </a:spcAft>
              <a:buFont typeface="Wingdings" panose="05000000000000000000" pitchFamily="2" charset="2"/>
              <a:buChar char="§"/>
            </a:pPr>
            <a:r>
              <a:rPr lang="fr-FR" altLang="fr-FR" sz="2400" dirty="0"/>
              <a:t>Quand dans une EC  2 critères sont demandés, la gymnaste doit réaliser les 2 critères pour obtenir  </a:t>
            </a:r>
            <a:r>
              <a:rPr lang="fr-FR" altLang="fr-FR" sz="2400" b="1" dirty="0">
                <a:solidFill>
                  <a:srgbClr val="3399FF"/>
                </a:solidFill>
              </a:rPr>
              <a:t>0,50 point</a:t>
            </a:r>
          </a:p>
        </p:txBody>
      </p:sp>
    </p:spTree>
    <p:extLst>
      <p:ext uri="{BB962C8B-B14F-4D97-AF65-F5344CB8AC3E}">
        <p14:creationId xmlns:p14="http://schemas.microsoft.com/office/powerpoint/2010/main" val="3082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7947A-C39B-2148-4757-EA5925A8AC85}"/>
              </a:ext>
            </a:extLst>
          </p:cNvPr>
          <p:cNvSpPr>
            <a:spLocks noGrp="1"/>
          </p:cNvSpPr>
          <p:nvPr>
            <p:ph type="title"/>
          </p:nvPr>
        </p:nvSpPr>
        <p:spPr/>
        <p:txBody>
          <a:bodyPr/>
          <a:lstStyle/>
          <a:p>
            <a:r>
              <a:rPr lang="fr-FR" sz="2800" cap="none" dirty="0">
                <a:latin typeface="+mn-lt"/>
                <a:cs typeface="Arial" charset="0"/>
              </a:rPr>
              <a:t>Composition de mouvement, les bonifications</a:t>
            </a:r>
            <a:endParaRPr lang="fr-FR" sz="2800" cap="none" dirty="0"/>
          </a:p>
        </p:txBody>
      </p:sp>
      <p:sp>
        <p:nvSpPr>
          <p:cNvPr id="4" name="Rectangle 3">
            <a:extLst>
              <a:ext uri="{FF2B5EF4-FFF2-40B4-BE49-F238E27FC236}">
                <a16:creationId xmlns:a16="http://schemas.microsoft.com/office/drawing/2014/main" id="{ACA40833-2412-7DF3-DD0A-7D7C3BB49153}"/>
              </a:ext>
            </a:extLst>
          </p:cNvPr>
          <p:cNvSpPr txBox="1">
            <a:spLocks noChangeArrowheads="1"/>
          </p:cNvSpPr>
          <p:nvPr/>
        </p:nvSpPr>
        <p:spPr>
          <a:xfrm>
            <a:off x="462351" y="1399161"/>
            <a:ext cx="9797661" cy="4148884"/>
          </a:xfrm>
          <a:prstGeom prst="rect">
            <a:avLst/>
          </a:prstGeom>
          <a:noFill/>
        </p:spPr>
        <p:txBody>
          <a:bodyPr>
            <a:normAutofit lnSpcReduction="10000"/>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457200" indent="-457200" algn="just">
              <a:spcAft>
                <a:spcPct val="20000"/>
              </a:spcAft>
              <a:buFont typeface="Arial" panose="020B0604020202020204" pitchFamily="34" charset="0"/>
              <a:buChar char="•"/>
            </a:pPr>
            <a:r>
              <a:rPr lang="fr-FR" altLang="fr-FR" sz="2400" dirty="0"/>
              <a:t>La bonification  sert à valoriser certaines difficultés 6</a:t>
            </a:r>
            <a:r>
              <a:rPr lang="fr-FR" altLang="fr-FR" sz="2400" baseline="30000" dirty="0"/>
              <a:t>ème</a:t>
            </a:r>
            <a:r>
              <a:rPr lang="fr-FR" altLang="fr-FR" sz="2400" dirty="0"/>
              <a:t> </a:t>
            </a:r>
          </a:p>
          <a:p>
            <a:pPr marL="457200" indent="-457200" algn="just">
              <a:spcAft>
                <a:spcPct val="20000"/>
              </a:spcAft>
              <a:buFont typeface="Arial" panose="020B0604020202020204" pitchFamily="34" charset="0"/>
              <a:buChar char="•"/>
            </a:pPr>
            <a:r>
              <a:rPr lang="fr-FR" altLang="fr-FR" sz="2400" dirty="0"/>
              <a:t>Une difficulté 6</a:t>
            </a:r>
            <a:r>
              <a:rPr lang="fr-FR" altLang="fr-FR" sz="2400" baseline="30000" dirty="0"/>
              <a:t>ème</a:t>
            </a:r>
            <a:r>
              <a:rPr lang="fr-FR" altLang="fr-FR" sz="2400" dirty="0"/>
              <a:t> ou une liaison de difficultés peuvent obtenir une valeur de bonification de </a:t>
            </a:r>
            <a:r>
              <a:rPr lang="fr-FR" altLang="fr-FR" sz="2400" b="1" dirty="0">
                <a:solidFill>
                  <a:srgbClr val="0099FF"/>
                </a:solidFill>
              </a:rPr>
              <a:t>0,30 pt</a:t>
            </a:r>
            <a:r>
              <a:rPr lang="fr-FR" altLang="fr-FR" sz="2400" dirty="0"/>
              <a:t> ou de </a:t>
            </a:r>
            <a:r>
              <a:rPr lang="fr-FR" altLang="fr-FR" sz="2400" b="1" dirty="0">
                <a:solidFill>
                  <a:srgbClr val="3399FF"/>
                </a:solidFill>
              </a:rPr>
              <a:t>0,50 point </a:t>
            </a:r>
          </a:p>
          <a:p>
            <a:pPr marL="450850" lvl="1" indent="-450850" algn="just">
              <a:spcAft>
                <a:spcPct val="20000"/>
              </a:spcAft>
              <a:buFont typeface="Arial" panose="020B0604020202020204" pitchFamily="34" charset="0"/>
              <a:buChar char="•"/>
            </a:pPr>
            <a:r>
              <a:rPr lang="fr-FR" altLang="fr-FR" sz="2400" dirty="0"/>
              <a:t>La bonification est accordée pour des difficultés 6</a:t>
            </a:r>
            <a:r>
              <a:rPr lang="fr-FR" altLang="fr-FR" sz="2400" baseline="30000" dirty="0"/>
              <a:t>ème</a:t>
            </a:r>
            <a:r>
              <a:rPr lang="fr-FR" altLang="fr-FR" sz="2400" dirty="0"/>
              <a:t> </a:t>
            </a:r>
            <a:r>
              <a:rPr lang="fr-FR" altLang="fr-FR" sz="2400" b="1" dirty="0"/>
              <a:t>différentes </a:t>
            </a:r>
            <a:r>
              <a:rPr lang="fr-FR" altLang="fr-FR" sz="2400" dirty="0"/>
              <a:t>même si elles font partie de la même famille</a:t>
            </a:r>
          </a:p>
          <a:p>
            <a:pPr marL="450850" lvl="1" indent="-450850" algn="just">
              <a:spcAft>
                <a:spcPct val="20000"/>
              </a:spcAft>
              <a:buFont typeface="Arial" panose="020B0604020202020204" pitchFamily="34" charset="0"/>
              <a:buChar char="•"/>
            </a:pPr>
            <a:r>
              <a:rPr lang="fr-FR" altLang="fr-FR" sz="2400" dirty="0"/>
              <a:t>Quelques liaisons de difficultés sont bonifiées, voir la liste à chaque agrès.</a:t>
            </a:r>
          </a:p>
          <a:p>
            <a:pPr marL="0" lvl="1" indent="0" algn="just">
              <a:spcAft>
                <a:spcPct val="20000"/>
              </a:spcAft>
              <a:buNone/>
            </a:pPr>
            <a:endParaRPr lang="fr-FR" altLang="fr-FR" sz="2400" dirty="0"/>
          </a:p>
          <a:p>
            <a:pPr marL="361950" lvl="1" indent="-1588" algn="just">
              <a:spcAft>
                <a:spcPct val="20000"/>
              </a:spcAft>
            </a:pPr>
            <a:r>
              <a:rPr lang="fr-FR" sz="2400" b="1" dirty="0"/>
              <a:t>    </a:t>
            </a:r>
            <a:r>
              <a:rPr lang="fr-FR" sz="2400" b="1" u="sng" dirty="0"/>
              <a:t>L</a:t>
            </a:r>
            <a:r>
              <a:rPr lang="ja-JP" altLang="fr-FR" sz="2400" b="1" u="sng" dirty="0"/>
              <a:t>’</a:t>
            </a:r>
            <a:r>
              <a:rPr lang="fr-FR" sz="2400" b="1" u="sng" dirty="0"/>
              <a:t>ensemble des bonifications ne peut excéder 1,50 pt.</a:t>
            </a:r>
          </a:p>
          <a:p>
            <a:pPr marL="391077" lvl="1" indent="-391077" algn="just">
              <a:spcAft>
                <a:spcPct val="20000"/>
              </a:spcAft>
              <a:buClr>
                <a:srgbClr val="FF0066"/>
              </a:buClr>
              <a:buFont typeface="Arial" panose="020B0604020202020204" pitchFamily="34" charset="0"/>
              <a:buChar char="•"/>
            </a:pPr>
            <a:endParaRPr lang="fr-FR" b="1" u="sng" dirty="0"/>
          </a:p>
          <a:p>
            <a:pPr algn="just">
              <a:spcAft>
                <a:spcPct val="20000"/>
              </a:spcAft>
            </a:pPr>
            <a:endParaRPr lang="fr-FR" altLang="fr-FR" dirty="0"/>
          </a:p>
          <a:p>
            <a:pPr algn="just">
              <a:buFont typeface="Wingdings" pitchFamily="2" charset="2"/>
              <a:buNone/>
            </a:pPr>
            <a:endParaRPr lang="fr-FR" altLang="fr-FR" dirty="0">
              <a:cs typeface="Arial" pitchFamily="34" charset="0"/>
            </a:endParaRPr>
          </a:p>
        </p:txBody>
      </p:sp>
      <p:sp>
        <p:nvSpPr>
          <p:cNvPr id="5" name="Cadre 4">
            <a:extLst>
              <a:ext uri="{FF2B5EF4-FFF2-40B4-BE49-F238E27FC236}">
                <a16:creationId xmlns:a16="http://schemas.microsoft.com/office/drawing/2014/main" id="{F449D5B1-9467-CD96-C99E-D9353A5C0EAF}"/>
              </a:ext>
            </a:extLst>
          </p:cNvPr>
          <p:cNvSpPr/>
          <p:nvPr/>
        </p:nvSpPr>
        <p:spPr>
          <a:xfrm>
            <a:off x="688369" y="4602823"/>
            <a:ext cx="8948791" cy="883577"/>
          </a:xfrm>
          <a:prstGeom prst="frame">
            <a:avLst/>
          </a:prstGeom>
          <a:solidFill>
            <a:srgbClr val="FF3300"/>
          </a:solidFill>
          <a:ln w="12700">
            <a:solidFill>
              <a:srgbClr val="FF3300"/>
            </a:solidFill>
            <a:prstDash val="sysDash"/>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r>
              <a:rPr lang="fr-FR" dirty="0">
                <a:solidFill>
                  <a:schemeClr val="tx1"/>
                </a:solidFill>
              </a:rPr>
              <a:t> </a:t>
            </a:r>
          </a:p>
        </p:txBody>
      </p:sp>
    </p:spTree>
    <p:extLst>
      <p:ext uri="{BB962C8B-B14F-4D97-AF65-F5344CB8AC3E}">
        <p14:creationId xmlns:p14="http://schemas.microsoft.com/office/powerpoint/2010/main" val="17848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3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2000"/>
                                        <p:tgtEl>
                                          <p:spTgt spid="4">
                                            <p:txEl>
                                              <p:pRg st="1" end="1"/>
                                            </p:txEl>
                                          </p:spTgt>
                                        </p:tgtEl>
                                      </p:cBhvr>
                                    </p:animEffect>
                                  </p:childTnLst>
                                </p:cTn>
                              </p:par>
                            </p:childTnLst>
                          </p:cTn>
                        </p:par>
                        <p:par>
                          <p:cTn id="12" fill="hold">
                            <p:stCondLst>
                              <p:cond delay="6000"/>
                            </p:stCondLst>
                            <p:childTnLst>
                              <p:par>
                                <p:cTn id="13" presetID="22" presetClass="entr" presetSubtype="4" fill="hold" nodeType="afterEffect">
                                  <p:stCondLst>
                                    <p:cond delay="2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par>
                          <p:cTn id="16" fill="hold">
                            <p:stCondLst>
                              <p:cond delay="9000"/>
                            </p:stCondLst>
                            <p:childTnLst>
                              <p:par>
                                <p:cTn id="17" presetID="22" presetClass="entr" presetSubtype="4" fill="hold" nodeType="afterEffect">
                                  <p:stCondLst>
                                    <p:cond delay="2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arn(inVertical)">
                                      <p:cBhvr>
                                        <p:cTn id="24" dur="500"/>
                                        <p:tgtEl>
                                          <p:spTgt spid="4">
                                            <p:txEl>
                                              <p:pRg st="5" end="5"/>
                                            </p:txEl>
                                          </p:spTgt>
                                        </p:tgtEl>
                                      </p:cBhvr>
                                    </p:animEffect>
                                  </p:childTnLst>
                                </p:cTn>
                              </p:par>
                            </p:childTnLst>
                          </p:cTn>
                        </p:par>
                        <p:par>
                          <p:cTn id="25" fill="hold">
                            <p:stCondLst>
                              <p:cond delay="500"/>
                            </p:stCondLst>
                            <p:childTnLst>
                              <p:par>
                                <p:cTn id="26" presetID="21" presetClass="entr" presetSubtype="1" fill="hold" grpId="0" nodeType="afterEffect">
                                  <p:stCondLst>
                                    <p:cond delay="150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6D812-ED97-0D4C-0AB7-CE30B4BCEACF}"/>
              </a:ext>
            </a:extLst>
          </p:cNvPr>
          <p:cNvSpPr>
            <a:spLocks noGrp="1"/>
          </p:cNvSpPr>
          <p:nvPr>
            <p:ph type="title"/>
          </p:nvPr>
        </p:nvSpPr>
        <p:spPr/>
        <p:txBody>
          <a:bodyPr/>
          <a:lstStyle/>
          <a:p>
            <a:r>
              <a:rPr lang="fr-FR" sz="2800" cap="none" dirty="0">
                <a:latin typeface="+mn-lt"/>
                <a:cs typeface="Arial" charset="0"/>
              </a:rPr>
              <a:t>Les bonifications</a:t>
            </a:r>
            <a:endParaRPr lang="fr-FR" sz="2800" cap="none" dirty="0"/>
          </a:p>
        </p:txBody>
      </p:sp>
      <p:sp>
        <p:nvSpPr>
          <p:cNvPr id="3" name="Rectangle 3">
            <a:extLst>
              <a:ext uri="{FF2B5EF4-FFF2-40B4-BE49-F238E27FC236}">
                <a16:creationId xmlns:a16="http://schemas.microsoft.com/office/drawing/2014/main" id="{91333011-2E54-ADB8-56EC-7666D89D5C69}"/>
              </a:ext>
            </a:extLst>
          </p:cNvPr>
          <p:cNvSpPr txBox="1">
            <a:spLocks noChangeArrowheads="1"/>
          </p:cNvSpPr>
          <p:nvPr/>
        </p:nvSpPr>
        <p:spPr>
          <a:xfrm>
            <a:off x="451803" y="1513955"/>
            <a:ext cx="9808210" cy="4922618"/>
          </a:xfrm>
          <a:prstGeom prst="rect">
            <a:avLst/>
          </a:prstGeom>
          <a:noFill/>
        </p:spPr>
        <p:txBody>
          <a:bodyPr>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spcAft>
                <a:spcPct val="20000"/>
              </a:spcAft>
              <a:buFont typeface="Arial"/>
              <a:buNone/>
            </a:pPr>
            <a:r>
              <a:rPr lang="fr-FR" altLang="fr-FR" sz="2400" b="1" u="sng"/>
              <a:t>La bonification  n’est pas accordée en cas de </a:t>
            </a:r>
            <a:r>
              <a:rPr lang="fr-FR" altLang="fr-FR" sz="2400"/>
              <a:t> :</a:t>
            </a:r>
            <a:r>
              <a:rPr lang="fr-FR" altLang="fr-FR" sz="2400" b="1" u="sng"/>
              <a:t> </a:t>
            </a:r>
          </a:p>
          <a:p>
            <a:pPr marL="1070975" indent="-457200">
              <a:spcAft>
                <a:spcPct val="20000"/>
              </a:spcAft>
              <a:buFont typeface="Wingdings" panose="05000000000000000000" pitchFamily="2" charset="2"/>
              <a:buChar char="§"/>
            </a:pPr>
            <a:r>
              <a:rPr lang="fr-FR" altLang="fr-FR" sz="2400"/>
              <a:t>Chute</a:t>
            </a:r>
          </a:p>
          <a:p>
            <a:pPr marL="1070975" indent="-457200">
              <a:spcBef>
                <a:spcPts val="1200"/>
              </a:spcBef>
              <a:spcAft>
                <a:spcPts val="600"/>
              </a:spcAft>
              <a:buFont typeface="Wingdings" panose="05000000000000000000" pitchFamily="2" charset="2"/>
              <a:buChar char="§"/>
            </a:pPr>
            <a:r>
              <a:rPr lang="fr-FR" altLang="fr-FR" sz="2400"/>
              <a:t>Répétition (sauf pour les liaisons bonifiées)</a:t>
            </a:r>
            <a:r>
              <a:rPr lang="fr-FR" altLang="fr-FR" sz="2400" b="1">
                <a:solidFill>
                  <a:srgbClr val="3399FF"/>
                </a:solidFill>
              </a:rPr>
              <a:t> </a:t>
            </a:r>
          </a:p>
          <a:p>
            <a:pPr marL="1070975" lvl="1" indent="-457200">
              <a:spcAft>
                <a:spcPts val="600"/>
              </a:spcAft>
              <a:buFont typeface="Wingdings" panose="05000000000000000000" pitchFamily="2" charset="2"/>
              <a:buChar char="§"/>
            </a:pPr>
            <a:r>
              <a:rPr lang="fr-FR" altLang="fr-FR" sz="2400"/>
              <a:t>Position tenue non respectée</a:t>
            </a:r>
          </a:p>
          <a:p>
            <a:pPr marL="1070975" lvl="1" indent="-457200">
              <a:spcAft>
                <a:spcPts val="600"/>
              </a:spcAft>
              <a:buFont typeface="Wingdings" panose="05000000000000000000" pitchFamily="2" charset="2"/>
              <a:buChar char="§"/>
            </a:pPr>
            <a:r>
              <a:rPr lang="fr-FR" sz="2400"/>
              <a:t>Fautes égales ou supérieures à 0,60 pt</a:t>
            </a:r>
          </a:p>
          <a:p>
            <a:pPr marL="613775" lvl="1">
              <a:spcAft>
                <a:spcPct val="20000"/>
              </a:spcAft>
            </a:pPr>
            <a:endParaRPr lang="fr-FR" sz="2400"/>
          </a:p>
          <a:p>
            <a:pPr lvl="1">
              <a:spcAft>
                <a:spcPct val="20000"/>
              </a:spcAft>
            </a:pPr>
            <a:r>
              <a:rPr lang="fr-FR" altLang="fr-FR" sz="2400" b="1" u="sng"/>
              <a:t>La bonification  est accordée pour une liaison, même si chaque élément est pénalisé de 0,60 pt </a:t>
            </a:r>
          </a:p>
          <a:p>
            <a:pPr marL="613775" lvl="1">
              <a:spcAft>
                <a:spcPct val="20000"/>
              </a:spcAft>
            </a:pPr>
            <a:endParaRPr lang="fr-FR" sz="2400" dirty="0"/>
          </a:p>
        </p:txBody>
      </p:sp>
    </p:spTree>
    <p:extLst>
      <p:ext uri="{BB962C8B-B14F-4D97-AF65-F5344CB8AC3E}">
        <p14:creationId xmlns:p14="http://schemas.microsoft.com/office/powerpoint/2010/main" val="135036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6" presetClass="entr" presetSubtype="0"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80">
                                          <p:stCondLst>
                                            <p:cond delay="0"/>
                                          </p:stCondLst>
                                        </p:cTn>
                                        <p:tgtEl>
                                          <p:spTgt spid="3">
                                            <p:txEl>
                                              <p:pRg st="1" end="1"/>
                                            </p:txEl>
                                          </p:spTgt>
                                        </p:tgtEl>
                                      </p:cBhvr>
                                    </p:animEffect>
                                    <p:anim calcmode="lin" valueType="num">
                                      <p:cBhvr>
                                        <p:cTn id="1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1" end="1"/>
                                            </p:txEl>
                                          </p:spTgt>
                                        </p:tgtEl>
                                      </p:cBhvr>
                                      <p:to x="100000" y="60000"/>
                                    </p:animScale>
                                    <p:animScale>
                                      <p:cBhvr>
                                        <p:cTn id="18" dur="166" decel="50000">
                                          <p:stCondLst>
                                            <p:cond delay="676"/>
                                          </p:stCondLst>
                                        </p:cTn>
                                        <p:tgtEl>
                                          <p:spTgt spid="3">
                                            <p:txEl>
                                              <p:pRg st="1" end="1"/>
                                            </p:txEl>
                                          </p:spTgt>
                                        </p:tgtEl>
                                      </p:cBhvr>
                                      <p:to x="100000" y="100000"/>
                                    </p:animScale>
                                    <p:animScale>
                                      <p:cBhvr>
                                        <p:cTn id="19" dur="26">
                                          <p:stCondLst>
                                            <p:cond delay="1312"/>
                                          </p:stCondLst>
                                        </p:cTn>
                                        <p:tgtEl>
                                          <p:spTgt spid="3">
                                            <p:txEl>
                                              <p:pRg st="1" end="1"/>
                                            </p:txEl>
                                          </p:spTgt>
                                        </p:tgtEl>
                                      </p:cBhvr>
                                      <p:to x="100000" y="80000"/>
                                    </p:animScale>
                                    <p:animScale>
                                      <p:cBhvr>
                                        <p:cTn id="20" dur="166" decel="50000">
                                          <p:stCondLst>
                                            <p:cond delay="1338"/>
                                          </p:stCondLst>
                                        </p:cTn>
                                        <p:tgtEl>
                                          <p:spTgt spid="3">
                                            <p:txEl>
                                              <p:pRg st="1" end="1"/>
                                            </p:txEl>
                                          </p:spTgt>
                                        </p:tgtEl>
                                      </p:cBhvr>
                                      <p:to x="100000" y="100000"/>
                                    </p:animScale>
                                    <p:animScale>
                                      <p:cBhvr>
                                        <p:cTn id="21" dur="26">
                                          <p:stCondLst>
                                            <p:cond delay="1642"/>
                                          </p:stCondLst>
                                        </p:cTn>
                                        <p:tgtEl>
                                          <p:spTgt spid="3">
                                            <p:txEl>
                                              <p:pRg st="1" end="1"/>
                                            </p:txEl>
                                          </p:spTgt>
                                        </p:tgtEl>
                                      </p:cBhvr>
                                      <p:to x="100000" y="90000"/>
                                    </p:animScale>
                                    <p:animScale>
                                      <p:cBhvr>
                                        <p:cTn id="22" dur="166" decel="50000">
                                          <p:stCondLst>
                                            <p:cond delay="1668"/>
                                          </p:stCondLst>
                                        </p:cTn>
                                        <p:tgtEl>
                                          <p:spTgt spid="3">
                                            <p:txEl>
                                              <p:pRg st="1" end="1"/>
                                            </p:txEl>
                                          </p:spTgt>
                                        </p:tgtEl>
                                      </p:cBhvr>
                                      <p:to x="100000" y="100000"/>
                                    </p:animScale>
                                    <p:animScale>
                                      <p:cBhvr>
                                        <p:cTn id="23" dur="26">
                                          <p:stCondLst>
                                            <p:cond delay="1808"/>
                                          </p:stCondLst>
                                        </p:cTn>
                                        <p:tgtEl>
                                          <p:spTgt spid="3">
                                            <p:txEl>
                                              <p:pRg st="1" end="1"/>
                                            </p:txEl>
                                          </p:spTgt>
                                        </p:tgtEl>
                                      </p:cBhvr>
                                      <p:to x="100000" y="95000"/>
                                    </p:animScale>
                                    <p:animScale>
                                      <p:cBhvr>
                                        <p:cTn id="24" dur="166" decel="50000">
                                          <p:stCondLst>
                                            <p:cond delay="1834"/>
                                          </p:stCondLst>
                                        </p:cTn>
                                        <p:tgtEl>
                                          <p:spTgt spid="3">
                                            <p:txEl>
                                              <p:pRg st="1" end="1"/>
                                            </p:txEl>
                                          </p:spTgt>
                                        </p:tgtEl>
                                      </p:cBhvr>
                                      <p:to x="100000" y="100000"/>
                                    </p:animScale>
                                  </p:childTnLst>
                                </p:cTn>
                              </p:par>
                            </p:childTnLst>
                          </p:cTn>
                        </p:par>
                        <p:par>
                          <p:cTn id="25" fill="hold">
                            <p:stCondLst>
                              <p:cond delay="4000"/>
                            </p:stCondLst>
                            <p:childTnLst>
                              <p:par>
                                <p:cTn id="26" presetID="45" presetClass="entr" presetSubtype="0" fill="hold" nodeType="afterEffect">
                                  <p:stCondLst>
                                    <p:cond delay="20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31" fill="hold">
                            <p:stCondLst>
                              <p:cond delay="8000"/>
                            </p:stCondLst>
                            <p:childTnLst>
                              <p:par>
                                <p:cTn id="32" presetID="14" presetClass="entr" presetSubtype="10" fill="hold" nodeType="afterEffect">
                                  <p:stCondLst>
                                    <p:cond delay="200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1900"/>
                                        <p:tgtEl>
                                          <p:spTgt spid="3">
                                            <p:txEl>
                                              <p:pRg st="3" end="3"/>
                                            </p:txEl>
                                          </p:spTgt>
                                        </p:tgtEl>
                                      </p:cBhvr>
                                    </p:animEffect>
                                  </p:childTnLst>
                                </p:cTn>
                              </p:par>
                            </p:childTnLst>
                          </p:cTn>
                        </p:par>
                        <p:par>
                          <p:cTn id="35" fill="hold">
                            <p:stCondLst>
                              <p:cond delay="11900"/>
                            </p:stCondLst>
                            <p:childTnLst>
                              <p:par>
                                <p:cTn id="36" presetID="14" presetClass="entr" presetSubtype="10"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que des Contenus">
  <a:themeElements>
    <a:clrScheme name="FSCF">
      <a:dk1>
        <a:sysClr val="windowText" lastClr="000000"/>
      </a:dk1>
      <a:lt1>
        <a:sysClr val="window" lastClr="FFFFFF"/>
      </a:lt1>
      <a:dk2>
        <a:srgbClr val="808080"/>
      </a:dk2>
      <a:lt2>
        <a:srgbClr val="C0C0C0"/>
      </a:lt2>
      <a:accent1>
        <a:srgbClr val="0BA1E2"/>
      </a:accent1>
      <a:accent2>
        <a:srgbClr val="C60086"/>
      </a:accent2>
      <a:accent3>
        <a:srgbClr val="E8C425"/>
      </a:accent3>
      <a:accent4>
        <a:srgbClr val="C52F25"/>
      </a:accent4>
      <a:accent5>
        <a:srgbClr val="4BAC9A"/>
      </a:accent5>
      <a:accent6>
        <a:srgbClr val="F79646"/>
      </a:accent6>
      <a:hlink>
        <a:srgbClr val="0BA1E2"/>
      </a:hlink>
      <a:folHlink>
        <a:srgbClr val="C52F25"/>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5613</TotalTime>
  <Words>2110</Words>
  <Application>Microsoft Office PowerPoint</Application>
  <PresentationFormat>Personnalisé</PresentationFormat>
  <Paragraphs>502</Paragraphs>
  <Slides>41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41</vt:i4>
      </vt:variant>
    </vt:vector>
  </HeadingPairs>
  <TitlesOfParts>
    <vt:vector size="48" baseType="lpstr">
      <vt:lpstr>Arial</vt:lpstr>
      <vt:lpstr>Arial Black</vt:lpstr>
      <vt:lpstr>Calibri</vt:lpstr>
      <vt:lpstr>Courier New</vt:lpstr>
      <vt:lpstr>Trebuchet MS</vt:lpstr>
      <vt:lpstr>Wingdings</vt:lpstr>
      <vt:lpstr>Masque des Contenus</vt:lpstr>
      <vt:lpstr>Guide du juge 6ème débutant</vt:lpstr>
      <vt:lpstr>Objectifs de la formation</vt:lpstr>
      <vt:lpstr>Sommaire</vt:lpstr>
      <vt:lpstr>Généralités</vt:lpstr>
      <vt:lpstr>Qu’appelle-t-on élément ?</vt:lpstr>
      <vt:lpstr>Eléments composant un mouvement</vt:lpstr>
      <vt:lpstr>Composition de mouvement, les EC</vt:lpstr>
      <vt:lpstr>Composition de mouvement, les bonifications</vt:lpstr>
      <vt:lpstr>Les bonifications</vt:lpstr>
      <vt:lpstr>Note D</vt:lpstr>
      <vt:lpstr>Note E</vt:lpstr>
      <vt:lpstr>Les familles de difficultés</vt:lpstr>
      <vt:lpstr>Présentation PowerPoint</vt:lpstr>
      <vt:lpstr>Notes D &amp; E</vt:lpstr>
      <vt:lpstr>Précisions</vt:lpstr>
      <vt:lpstr>Présentation PowerPoint</vt:lpstr>
      <vt:lpstr>Répétitions</vt:lpstr>
      <vt:lpstr>Précisions</vt:lpstr>
      <vt:lpstr>Exigences de composition</vt:lpstr>
      <vt:lpstr>Exigences de composition</vt:lpstr>
      <vt:lpstr>Exercices</vt:lpstr>
      <vt:lpstr>Exercices</vt:lpstr>
      <vt:lpstr>Exercices</vt:lpstr>
      <vt:lpstr>Présentation PowerPoint</vt:lpstr>
      <vt:lpstr>Répétitions</vt:lpstr>
      <vt:lpstr>Précisions</vt:lpstr>
      <vt:lpstr>Précisions</vt:lpstr>
      <vt:lpstr>Exigences de composition</vt:lpstr>
      <vt:lpstr>Exigences de composition</vt:lpstr>
      <vt:lpstr>Exigences de composition</vt:lpstr>
      <vt:lpstr>Exercices</vt:lpstr>
      <vt:lpstr>Exercices</vt:lpstr>
      <vt:lpstr>Présentation PowerPoint</vt:lpstr>
      <vt:lpstr>Répétitions</vt:lpstr>
      <vt:lpstr>Précisions</vt:lpstr>
      <vt:lpstr>Précisions</vt:lpstr>
      <vt:lpstr>Exigences de composition</vt:lpstr>
      <vt:lpstr>Exigences de composition</vt:lpstr>
      <vt:lpstr>Exigences de composition</vt:lpstr>
      <vt:lpstr>Exercices</vt:lpstr>
      <vt:lpstr>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Germinal FLORES</dc:creator>
  <cp:lastModifiedBy>Germinal FLORES</cp:lastModifiedBy>
  <cp:revision>183</cp:revision>
  <dcterms:created xsi:type="dcterms:W3CDTF">2014-03-28T08:32:44Z</dcterms:created>
  <dcterms:modified xsi:type="dcterms:W3CDTF">2023-10-25T21:06:34Z</dcterms:modified>
</cp:coreProperties>
</file>