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5" r:id="rId2"/>
    <p:sldId id="297"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6" r:id="rId19"/>
    <p:sldId id="347" r:id="rId20"/>
    <p:sldId id="348" r:id="rId21"/>
    <p:sldId id="349" r:id="rId22"/>
    <p:sldId id="350" r:id="rId23"/>
    <p:sldId id="352" r:id="rId24"/>
    <p:sldId id="353" r:id="rId25"/>
    <p:sldId id="354" r:id="rId26"/>
    <p:sldId id="355" r:id="rId27"/>
    <p:sldId id="291" r:id="rId28"/>
    <p:sldId id="357" r:id="rId29"/>
    <p:sldId id="358" r:id="rId30"/>
    <p:sldId id="328" r:id="rId31"/>
    <p:sldId id="359" r:id="rId32"/>
    <p:sldId id="360" r:id="rId33"/>
  </p:sldIdLst>
  <p:sldSz cx="10688638" cy="7562850"/>
  <p:notesSz cx="6858000" cy="9144000"/>
  <p:defaultText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0">
          <p15:clr>
            <a:srgbClr val="A4A3A4"/>
          </p15:clr>
        </p15:guide>
        <p15:guide id="2" pos="2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4" autoAdjust="0"/>
    <p:restoredTop sz="92749" autoAdjust="0"/>
  </p:normalViewPr>
  <p:slideViewPr>
    <p:cSldViewPr snapToGrid="0" snapToObjects="1">
      <p:cViewPr varScale="1">
        <p:scale>
          <a:sx n="61" d="100"/>
          <a:sy n="61" d="100"/>
        </p:scale>
        <p:origin x="1315" y="56"/>
      </p:cViewPr>
      <p:guideLst>
        <p:guide orient="horz" pos="1160"/>
        <p:guide pos="2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AD806-7611-4D26-A794-1444F5E99E0B}" type="datetimeFigureOut">
              <a:rPr lang="fr-FR" smtClean="0"/>
              <a:t>04/10/2021</a:t>
            </a:fld>
            <a:endParaRPr lang="fr-FR" dirty="0"/>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954A3-6C25-41AD-A473-2A8096544686}" type="slidenum">
              <a:rPr lang="fr-FR" smtClean="0"/>
              <a:t>‹N°›</a:t>
            </a:fld>
            <a:endParaRPr lang="fr-FR" dirty="0"/>
          </a:p>
        </p:txBody>
      </p:sp>
    </p:spTree>
    <p:extLst>
      <p:ext uri="{BB962C8B-B14F-4D97-AF65-F5344CB8AC3E}">
        <p14:creationId xmlns:p14="http://schemas.microsoft.com/office/powerpoint/2010/main" val="177209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Calibri" pitchFamily="34" charset="0"/>
              </a:defRPr>
            </a:lvl1pPr>
            <a:lvl2pPr marL="742950" indent="-285750" defTabSz="908050" eaLnBrk="0" hangingPunct="0">
              <a:spcBef>
                <a:spcPct val="30000"/>
              </a:spcBef>
              <a:defRPr sz="1200">
                <a:solidFill>
                  <a:schemeClr val="tx1"/>
                </a:solidFill>
                <a:latin typeface="Calibri" pitchFamily="34" charset="0"/>
              </a:defRPr>
            </a:lvl2pPr>
            <a:lvl3pPr marL="1143000" indent="-228600" defTabSz="908050" eaLnBrk="0" hangingPunct="0">
              <a:spcBef>
                <a:spcPct val="30000"/>
              </a:spcBef>
              <a:defRPr sz="1200">
                <a:solidFill>
                  <a:schemeClr val="tx1"/>
                </a:solidFill>
                <a:latin typeface="Calibri" pitchFamily="34" charset="0"/>
              </a:defRPr>
            </a:lvl3pPr>
            <a:lvl4pPr marL="1600200" indent="-228600" defTabSz="908050" eaLnBrk="0" hangingPunct="0">
              <a:spcBef>
                <a:spcPct val="30000"/>
              </a:spcBef>
              <a:defRPr sz="1200">
                <a:solidFill>
                  <a:schemeClr val="tx1"/>
                </a:solidFill>
                <a:latin typeface="Calibri" pitchFamily="34" charset="0"/>
              </a:defRPr>
            </a:lvl4pPr>
            <a:lvl5pPr marL="2057400" indent="-228600" defTabSz="908050" eaLnBrk="0" hangingPunct="0">
              <a:spcBef>
                <a:spcPct val="30000"/>
              </a:spcBef>
              <a:defRPr sz="1200">
                <a:solidFill>
                  <a:schemeClr val="tx1"/>
                </a:solidFill>
                <a:latin typeface="Calibri" pitchFamily="34" charset="0"/>
              </a:defRPr>
            </a:lvl5pPr>
            <a:lvl6pPr marL="2514600" indent="-228600" defTabSz="908050" eaLnBrk="0" fontAlgn="base" hangingPunct="0">
              <a:spcBef>
                <a:spcPct val="30000"/>
              </a:spcBef>
              <a:spcAft>
                <a:spcPct val="0"/>
              </a:spcAft>
              <a:defRPr sz="1200">
                <a:solidFill>
                  <a:schemeClr val="tx1"/>
                </a:solidFill>
                <a:latin typeface="Calibri" pitchFamily="34" charset="0"/>
              </a:defRPr>
            </a:lvl6pPr>
            <a:lvl7pPr marL="2971800" indent="-228600" defTabSz="908050" eaLnBrk="0" fontAlgn="base" hangingPunct="0">
              <a:spcBef>
                <a:spcPct val="30000"/>
              </a:spcBef>
              <a:spcAft>
                <a:spcPct val="0"/>
              </a:spcAft>
              <a:defRPr sz="1200">
                <a:solidFill>
                  <a:schemeClr val="tx1"/>
                </a:solidFill>
                <a:latin typeface="Calibri" pitchFamily="34" charset="0"/>
              </a:defRPr>
            </a:lvl7pPr>
            <a:lvl8pPr marL="3429000" indent="-228600" defTabSz="908050" eaLnBrk="0" fontAlgn="base" hangingPunct="0">
              <a:spcBef>
                <a:spcPct val="30000"/>
              </a:spcBef>
              <a:spcAft>
                <a:spcPct val="0"/>
              </a:spcAft>
              <a:defRPr sz="1200">
                <a:solidFill>
                  <a:schemeClr val="tx1"/>
                </a:solidFill>
                <a:latin typeface="Calibri" pitchFamily="34" charset="0"/>
              </a:defRPr>
            </a:lvl8pPr>
            <a:lvl9pPr marL="3886200" indent="-228600" defTabSz="90805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B1D416-3238-441A-A850-2423C63EAD29}" type="slidenum">
              <a:rPr lang="fr-FR" altLang="fr-FR" smtClean="0">
                <a:latin typeface="Arial" pitchFamily="34" charset="0"/>
              </a:rPr>
              <a:pPr eaLnBrk="1" hangingPunct="1">
                <a:spcBef>
                  <a:spcPct val="0"/>
                </a:spcBef>
              </a:pPr>
              <a:t>1</a:t>
            </a:fld>
            <a:endParaRPr lang="fr-FR" altLang="fr-FR" dirty="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Tree>
    <p:extLst>
      <p:ext uri="{BB962C8B-B14F-4D97-AF65-F5344CB8AC3E}">
        <p14:creationId xmlns:p14="http://schemas.microsoft.com/office/powerpoint/2010/main" val="94238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Tree>
    <p:extLst>
      <p:ext uri="{BB962C8B-B14F-4D97-AF65-F5344CB8AC3E}">
        <p14:creationId xmlns:p14="http://schemas.microsoft.com/office/powerpoint/2010/main" val="399146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Tree>
    <p:extLst>
      <p:ext uri="{BB962C8B-B14F-4D97-AF65-F5344CB8AC3E}">
        <p14:creationId xmlns:p14="http://schemas.microsoft.com/office/powerpoint/2010/main" val="110569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Tree>
    <p:extLst>
      <p:ext uri="{BB962C8B-B14F-4D97-AF65-F5344CB8AC3E}">
        <p14:creationId xmlns:p14="http://schemas.microsoft.com/office/powerpoint/2010/main" val="4129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Tree>
    <p:extLst>
      <p:ext uri="{BB962C8B-B14F-4D97-AF65-F5344CB8AC3E}">
        <p14:creationId xmlns:p14="http://schemas.microsoft.com/office/powerpoint/2010/main" val="3494991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u Normal">
    <p:spTree>
      <p:nvGrpSpPr>
        <p:cNvPr id="1" name=""/>
        <p:cNvGrpSpPr/>
        <p:nvPr/>
      </p:nvGrpSpPr>
      <p:grpSpPr>
        <a:xfrm>
          <a:off x="0" y="0"/>
          <a:ext cx="0" cy="0"/>
          <a:chOff x="0" y="0"/>
          <a:chExt cx="0" cy="0"/>
        </a:xfrm>
      </p:grpSpPr>
      <p:pic>
        <p:nvPicPr>
          <p:cNvPr id="4" name="Image 3" descr="powerpoint magenta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
        <p:nvSpPr>
          <p:cNvPr id="5" name="Espace réservé du contenu 2"/>
          <p:cNvSpPr>
            <a:spLocks noGrp="1"/>
          </p:cNvSpPr>
          <p:nvPr>
            <p:ph sz="half" idx="1"/>
          </p:nvPr>
        </p:nvSpPr>
        <p:spPr>
          <a:xfrm>
            <a:off x="468313" y="1799999"/>
            <a:ext cx="9791687" cy="4680000"/>
          </a:xfrm>
          <a:prstGeom prst="rect">
            <a:avLst/>
          </a:prstGeom>
        </p:spPr>
        <p:txBody>
          <a:bodyPr lIns="0" tIns="0" rIns="0" bIns="0"/>
          <a:lstStyle>
            <a:lvl1pPr marL="0" indent="0">
              <a:lnSpc>
                <a:spcPts val="2400"/>
              </a:lnSpc>
              <a:spcBef>
                <a:spcPts val="3600"/>
              </a:spcBef>
              <a:buFontTx/>
              <a:buNone/>
              <a:defRPr sz="2300" cap="none" baseline="0">
                <a:solidFill>
                  <a:schemeClr val="tx1"/>
                </a:solidFill>
              </a:defRPr>
            </a:lvl1pPr>
            <a:lvl2pPr marL="0" indent="0">
              <a:lnSpc>
                <a:spcPct val="100000"/>
              </a:lnSpc>
              <a:spcBef>
                <a:spcPts val="1200"/>
              </a:spcBef>
              <a:buFontTx/>
              <a:buNone/>
              <a:defRPr sz="1400"/>
            </a:lvl2pPr>
            <a:lvl3pPr marL="0" indent="0">
              <a:spcBef>
                <a:spcPts val="0"/>
              </a:spcBef>
              <a:buFontTx/>
              <a:buNone/>
              <a:defRPr sz="2300"/>
            </a:lvl3pPr>
            <a:lvl4pPr marL="0" indent="0">
              <a:spcBef>
                <a:spcPts val="0"/>
              </a:spcBef>
              <a:buFontTx/>
              <a:buNone/>
              <a:defRPr sz="2100"/>
            </a:lvl4pPr>
            <a:lvl5pPr marL="0" indent="0">
              <a:spcBef>
                <a:spcPts val="0"/>
              </a:spcBef>
              <a:buFontTx/>
              <a:buNone/>
              <a:defRPr sz="2100"/>
            </a:lvl5pPr>
            <a:lvl6pPr>
              <a:defRPr sz="2100"/>
            </a:lvl6pPr>
            <a:lvl7pPr>
              <a:defRPr sz="2100"/>
            </a:lvl7pPr>
            <a:lvl8pPr>
              <a:defRPr sz="2100"/>
            </a:lvl8pPr>
            <a:lvl9pPr>
              <a:defRPr sz="2100"/>
            </a:lvl9pPr>
          </a:lstStyle>
          <a:p>
            <a:pPr lvl="0"/>
            <a:r>
              <a:rPr lang="fr-FR" dirty="0"/>
              <a:t>Cliquez pour modifier les styles du texte</a:t>
            </a:r>
          </a:p>
          <a:p>
            <a:pPr lvl="1"/>
            <a:r>
              <a:rPr lang="fr-FR" dirty="0"/>
              <a:t>Deuxième niveau</a:t>
            </a:r>
          </a:p>
        </p:txBody>
      </p:sp>
    </p:spTree>
    <p:extLst>
      <p:ext uri="{BB962C8B-B14F-4D97-AF65-F5344CB8AC3E}">
        <p14:creationId xmlns:p14="http://schemas.microsoft.com/office/powerpoint/2010/main" val="51412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Fin">
    <p:spTree>
      <p:nvGrpSpPr>
        <p:cNvPr id="1" name=""/>
        <p:cNvGrpSpPr/>
        <p:nvPr/>
      </p:nvGrpSpPr>
      <p:grpSpPr>
        <a:xfrm>
          <a:off x="0" y="0"/>
          <a:ext cx="0" cy="0"/>
          <a:chOff x="0" y="0"/>
          <a:chExt cx="0" cy="0"/>
        </a:xfrm>
      </p:grpSpPr>
      <p:pic>
        <p:nvPicPr>
          <p:cNvPr id="4" name="Image 3" descr="powerpoint magenta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
        <p:nvSpPr>
          <p:cNvPr id="3" name="Espace réservé du contenu 2"/>
          <p:cNvSpPr>
            <a:spLocks noGrp="1"/>
          </p:cNvSpPr>
          <p:nvPr>
            <p:ph sz="half" idx="1"/>
          </p:nvPr>
        </p:nvSpPr>
        <p:spPr>
          <a:xfrm>
            <a:off x="2700013" y="1799999"/>
            <a:ext cx="7560000" cy="4320000"/>
          </a:xfrm>
          <a:prstGeom prst="rect">
            <a:avLst/>
          </a:prstGeom>
        </p:spPr>
        <p:txBody>
          <a:bodyPr lIns="0" tIns="0" rIns="0" bIns="0"/>
          <a:lstStyle>
            <a:lvl1pPr marL="0" indent="0">
              <a:lnSpc>
                <a:spcPts val="2400"/>
              </a:lnSpc>
              <a:spcBef>
                <a:spcPts val="3600"/>
              </a:spcBef>
              <a:buFontTx/>
              <a:buNone/>
              <a:defRPr sz="2300" cap="all">
                <a:solidFill>
                  <a:schemeClr val="tx1"/>
                </a:solidFill>
              </a:defRPr>
            </a:lvl1pPr>
            <a:lvl2pPr marL="0" indent="0">
              <a:lnSpc>
                <a:spcPct val="100000"/>
              </a:lnSpc>
              <a:spcBef>
                <a:spcPts val="1200"/>
              </a:spcBef>
              <a:buFontTx/>
              <a:buNone/>
              <a:defRPr sz="1400"/>
            </a:lvl2pPr>
            <a:lvl3pPr marL="0" indent="0">
              <a:spcBef>
                <a:spcPts val="0"/>
              </a:spcBef>
              <a:buFontTx/>
              <a:buNone/>
              <a:defRPr sz="2300"/>
            </a:lvl3pPr>
            <a:lvl4pPr marL="0" indent="0">
              <a:spcBef>
                <a:spcPts val="0"/>
              </a:spcBef>
              <a:buFontTx/>
              <a:buNone/>
              <a:defRPr sz="2100"/>
            </a:lvl4pPr>
            <a:lvl5pPr marL="0" indent="0">
              <a:spcBef>
                <a:spcPts val="0"/>
              </a:spcBef>
              <a:buFontTx/>
              <a:buNone/>
              <a:defRPr sz="2100"/>
            </a:lvl5pPr>
            <a:lvl6pPr>
              <a:defRPr sz="2100"/>
            </a:lvl6pPr>
            <a:lvl7pPr>
              <a:defRPr sz="2100"/>
            </a:lvl7pPr>
            <a:lvl8pPr>
              <a:defRPr sz="2100"/>
            </a:lvl8pPr>
            <a:lvl9pPr>
              <a:defRPr sz="2100"/>
            </a:lvl9pPr>
          </a:lstStyle>
          <a:p>
            <a:pPr lvl="0"/>
            <a:r>
              <a:rPr lang="fr-FR" dirty="0"/>
              <a:t>Cliquez pour modifier les styles du texte</a:t>
            </a:r>
          </a:p>
          <a:p>
            <a:pPr lvl="1"/>
            <a:r>
              <a:rPr lang="fr-FR" dirty="0"/>
              <a:t>Deuxième niveau</a:t>
            </a:r>
          </a:p>
        </p:txBody>
      </p:sp>
    </p:spTree>
    <p:extLst>
      <p:ext uri="{BB962C8B-B14F-4D97-AF65-F5344CB8AC3E}">
        <p14:creationId xmlns:p14="http://schemas.microsoft.com/office/powerpoint/2010/main" val="135532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u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63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Couverture">
    <p:spTree>
      <p:nvGrpSpPr>
        <p:cNvPr id="1" name=""/>
        <p:cNvGrpSpPr/>
        <p:nvPr/>
      </p:nvGrpSpPr>
      <p:grpSpPr>
        <a:xfrm>
          <a:off x="0" y="0"/>
          <a:ext cx="0" cy="0"/>
          <a:chOff x="0" y="0"/>
          <a:chExt cx="0" cy="0"/>
        </a:xfrm>
      </p:grpSpPr>
      <p:pic>
        <p:nvPicPr>
          <p:cNvPr id="53" name="Image 52" descr="powerpoint magenta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ctrTitle"/>
          </p:nvPr>
        </p:nvSpPr>
        <p:spPr>
          <a:xfrm>
            <a:off x="3672000" y="1548000"/>
            <a:ext cx="6120000" cy="1621111"/>
          </a:xfrm>
          <a:prstGeom prst="rect">
            <a:avLst/>
          </a:prstGeom>
        </p:spPr>
        <p:txBody>
          <a:bodyPr wrap="square" lIns="0" tIns="0" rIns="0" bIns="0" anchor="b" anchorCtr="0">
            <a:noAutofit/>
          </a:bodyPr>
          <a:lstStyle>
            <a:lvl1pPr algn="l">
              <a:defRPr sz="4000" cap="all"/>
            </a:lvl1pPr>
          </a:lstStyle>
          <a:p>
            <a:r>
              <a:rPr lang="fr-FR" dirty="0"/>
              <a:t>Cliquez</a:t>
            </a:r>
          </a:p>
        </p:txBody>
      </p:sp>
      <p:sp>
        <p:nvSpPr>
          <p:cNvPr id="3" name="Sous-titre 2"/>
          <p:cNvSpPr>
            <a:spLocks noGrp="1"/>
          </p:cNvSpPr>
          <p:nvPr>
            <p:ph type="subTitle" idx="1"/>
          </p:nvPr>
        </p:nvSpPr>
        <p:spPr>
          <a:xfrm>
            <a:off x="3672000" y="3276000"/>
            <a:ext cx="6120000" cy="1932728"/>
          </a:xfrm>
          <a:prstGeom prst="rect">
            <a:avLst/>
          </a:prstGeom>
        </p:spPr>
        <p:txBody>
          <a:bodyPr lIns="0" tIns="0" rIns="0" bIns="0">
            <a:noAutofit/>
          </a:bodyPr>
          <a:lstStyle>
            <a:lvl1pPr marL="0" indent="0" algn="l">
              <a:lnSpc>
                <a:spcPts val="3000"/>
              </a:lnSpc>
              <a:spcBef>
                <a:spcPts val="0"/>
              </a:spcBef>
              <a:buNone/>
              <a:defRPr sz="3000" cap="all">
                <a:solidFill>
                  <a:schemeClr val="bg1"/>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fr-FR" dirty="0"/>
              <a:t>Cliquez pour modifier le style des sous-titres du masque</a:t>
            </a:r>
          </a:p>
        </p:txBody>
      </p:sp>
      <p:sp>
        <p:nvSpPr>
          <p:cNvPr id="8"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257205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2" name="Image 1" descr="powerpoint magenta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6" name="AutoShape 3"/>
          <p:cNvSpPr>
            <a:spLocks noChangeAspect="1" noChangeArrowheads="1" noTextEdit="1"/>
          </p:cNvSpPr>
          <p:nvPr userDrawn="1"/>
        </p:nvSpPr>
        <p:spPr bwMode="auto">
          <a:xfrm>
            <a:off x="468313" y="468313"/>
            <a:ext cx="97790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 name="Espace réservé du texte 10"/>
          <p:cNvSpPr>
            <a:spLocks noGrp="1"/>
          </p:cNvSpPr>
          <p:nvPr>
            <p:ph type="body" sz="quarter" idx="10"/>
          </p:nvPr>
        </p:nvSpPr>
        <p:spPr>
          <a:xfrm>
            <a:off x="2880000" y="3240000"/>
            <a:ext cx="2880000" cy="2520000"/>
          </a:xfrm>
          <a:prstGeom prst="rect">
            <a:avLst/>
          </a:prstGeom>
        </p:spPr>
        <p:txBody>
          <a:bodyPr vert="horz" lIns="0" tIns="0" rIns="0" bIns="0"/>
          <a:lstStyle>
            <a:lvl1pPr marL="0" indent="0">
              <a:lnSpc>
                <a:spcPts val="1800"/>
              </a:lnSpc>
              <a:spcBef>
                <a:spcPts val="0"/>
              </a:spcBef>
              <a:buNone/>
              <a:defRPr sz="1600">
                <a:solidFill>
                  <a:srgbClr val="FFFFFF"/>
                </a:solidFill>
              </a:defRPr>
            </a:lvl1pPr>
          </a:lstStyle>
          <a:p>
            <a:pPr lvl="0"/>
            <a:r>
              <a:rPr lang="fr-FR" dirty="0"/>
              <a:t>Cliquez pour modifier</a:t>
            </a:r>
          </a:p>
        </p:txBody>
      </p:sp>
      <p:sp>
        <p:nvSpPr>
          <p:cNvPr id="13" name="Espace réservé du texte 12"/>
          <p:cNvSpPr>
            <a:spLocks noGrp="1"/>
          </p:cNvSpPr>
          <p:nvPr>
            <p:ph type="body" sz="quarter" idx="11" hasCustomPrompt="1"/>
          </p:nvPr>
        </p:nvSpPr>
        <p:spPr>
          <a:xfrm>
            <a:off x="252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00</a:t>
            </a:r>
          </a:p>
        </p:txBody>
      </p:sp>
      <p:sp>
        <p:nvSpPr>
          <p:cNvPr id="14" name="Espace réservé du texte 10"/>
          <p:cNvSpPr>
            <a:spLocks noGrp="1"/>
          </p:cNvSpPr>
          <p:nvPr>
            <p:ph type="body" sz="quarter" idx="12"/>
          </p:nvPr>
        </p:nvSpPr>
        <p:spPr>
          <a:xfrm>
            <a:off x="6141600" y="3240000"/>
            <a:ext cx="2880000" cy="2520000"/>
          </a:xfrm>
          <a:prstGeom prst="rect">
            <a:avLst/>
          </a:prstGeom>
        </p:spPr>
        <p:txBody>
          <a:bodyPr vert="horz" lIns="0" tIns="0" rIns="0" bIns="0"/>
          <a:lstStyle>
            <a:lvl1pPr marL="0" indent="0">
              <a:lnSpc>
                <a:spcPts val="1800"/>
              </a:lnSpc>
              <a:spcBef>
                <a:spcPts val="0"/>
              </a:spcBef>
              <a:buNone/>
              <a:defRPr sz="1600">
                <a:solidFill>
                  <a:srgbClr val="FFFFFF"/>
                </a:solidFill>
              </a:defRPr>
            </a:lvl1pPr>
          </a:lstStyle>
          <a:p>
            <a:pPr lvl="0"/>
            <a:r>
              <a:rPr lang="fr-FR" dirty="0"/>
              <a:t>Cliquez pour modifier</a:t>
            </a:r>
          </a:p>
        </p:txBody>
      </p:sp>
      <p:sp>
        <p:nvSpPr>
          <p:cNvPr id="15" name="Espace réservé du texte 12"/>
          <p:cNvSpPr>
            <a:spLocks noGrp="1"/>
          </p:cNvSpPr>
          <p:nvPr>
            <p:ph type="body" sz="quarter" idx="13" hasCustomPrompt="1"/>
          </p:nvPr>
        </p:nvSpPr>
        <p:spPr>
          <a:xfrm>
            <a:off x="576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00</a:t>
            </a:r>
          </a:p>
        </p:txBody>
      </p:sp>
      <p:pic>
        <p:nvPicPr>
          <p:cNvPr id="17" name="Image 16" descr="FSCF Sommaire.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2000" y="684000"/>
            <a:ext cx="1752600" cy="2247900"/>
          </a:xfrm>
          <a:prstGeom prst="rect">
            <a:avLst/>
          </a:prstGeom>
        </p:spPr>
      </p:pic>
    </p:spTree>
    <p:extLst>
      <p:ext uri="{BB962C8B-B14F-4D97-AF65-F5344CB8AC3E}">
        <p14:creationId xmlns:p14="http://schemas.microsoft.com/office/powerpoint/2010/main" val="4142993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083304"/>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7" r:id="rId3"/>
    <p:sldLayoutId id="2147483670" r:id="rId4"/>
    <p:sldLayoutId id="2147483650" r:id="rId5"/>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5.jp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2.jpg"/><Relationship Id="rId7" Type="http://schemas.openxmlformats.org/officeDocument/2006/relationships/image" Target="../media/image22.jp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16.jp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14.jpg"/><Relationship Id="rId4" Type="http://schemas.openxmlformats.org/officeDocument/2006/relationships/image" Target="../media/image34.jp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14.jpg"/><Relationship Id="rId3" Type="http://schemas.openxmlformats.org/officeDocument/2006/relationships/image" Target="../media/image30.png"/><Relationship Id="rId7" Type="http://schemas.openxmlformats.org/officeDocument/2006/relationships/image" Target="../media/image43.png"/><Relationship Id="rId12" Type="http://schemas.openxmlformats.org/officeDocument/2006/relationships/image" Target="../media/image47.jp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42.jpg"/><Relationship Id="rId11" Type="http://schemas.openxmlformats.org/officeDocument/2006/relationships/image" Target="../media/image46.png"/><Relationship Id="rId5" Type="http://schemas.openxmlformats.org/officeDocument/2006/relationships/image" Target="../media/image41.jp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48.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15.png"/><Relationship Id="rId5" Type="http://schemas.openxmlformats.org/officeDocument/2006/relationships/image" Target="../media/image38.png"/><Relationship Id="rId10" Type="http://schemas.openxmlformats.org/officeDocument/2006/relationships/image" Target="../media/image51.jpg"/><Relationship Id="rId4" Type="http://schemas.openxmlformats.org/officeDocument/2006/relationships/image" Target="../media/image36.png"/><Relationship Id="rId9" Type="http://schemas.openxmlformats.org/officeDocument/2006/relationships/image" Target="../media/image50.jpg"/></Relationships>
</file>

<file path=ppt/slides/_rels/slide32.xml.rels><?xml version="1.0" encoding="UTF-8" standalone="yes"?>
<Relationships xmlns="http://schemas.openxmlformats.org/package/2006/relationships"><Relationship Id="rId8" Type="http://schemas.openxmlformats.org/officeDocument/2006/relationships/image" Target="../media/image55.jpg"/><Relationship Id="rId13" Type="http://schemas.openxmlformats.org/officeDocument/2006/relationships/image" Target="../media/image50.jpg"/><Relationship Id="rId3" Type="http://schemas.openxmlformats.org/officeDocument/2006/relationships/image" Target="../media/image29.png"/><Relationship Id="rId7" Type="http://schemas.openxmlformats.org/officeDocument/2006/relationships/image" Target="../media/image33.jpg"/><Relationship Id="rId12" Type="http://schemas.openxmlformats.org/officeDocument/2006/relationships/image" Target="../media/image57.jp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54.jpg"/><Relationship Id="rId11" Type="http://schemas.openxmlformats.org/officeDocument/2006/relationships/image" Target="../media/image44.jpg"/><Relationship Id="rId5" Type="http://schemas.openxmlformats.org/officeDocument/2006/relationships/image" Target="../media/image53.png"/><Relationship Id="rId10" Type="http://schemas.openxmlformats.org/officeDocument/2006/relationships/image" Target="../media/image41.jpg"/><Relationship Id="rId4" Type="http://schemas.openxmlformats.org/officeDocument/2006/relationships/image" Target="../media/image52.png"/><Relationship Id="rId9" Type="http://schemas.openxmlformats.org/officeDocument/2006/relationships/image" Target="../media/image56.jp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ous-titre 1"/>
          <p:cNvSpPr>
            <a:spLocks noGrp="1"/>
          </p:cNvSpPr>
          <p:nvPr>
            <p:ph type="subTitle" idx="1"/>
          </p:nvPr>
        </p:nvSpPr>
        <p:spPr>
          <a:xfrm>
            <a:off x="6251214" y="5703703"/>
            <a:ext cx="4282878" cy="1081908"/>
          </a:xfrm>
        </p:spPr>
        <p:txBody>
          <a:bodyPr/>
          <a:lstStyle/>
          <a:p>
            <a:r>
              <a:rPr lang="fr-FR" altLang="fr-FR" sz="5000" b="1" dirty="0"/>
              <a:t>2021-2022</a:t>
            </a:r>
          </a:p>
          <a:p>
            <a:endParaRPr lang="fr-FR" altLang="fr-FR" sz="5000" b="1" dirty="0"/>
          </a:p>
        </p:txBody>
      </p:sp>
      <p:sp>
        <p:nvSpPr>
          <p:cNvPr id="2" name="Titre 1"/>
          <p:cNvSpPr>
            <a:spLocks noGrp="1"/>
          </p:cNvSpPr>
          <p:nvPr>
            <p:ph type="ctrTitle"/>
          </p:nvPr>
        </p:nvSpPr>
        <p:spPr>
          <a:xfrm>
            <a:off x="3837482" y="2803162"/>
            <a:ext cx="5831173" cy="1918740"/>
          </a:xfrm>
        </p:spPr>
        <p:txBody>
          <a:bodyPr/>
          <a:lstStyle/>
          <a:p>
            <a:r>
              <a:rPr lang="fr-FR" sz="3200" dirty="0"/>
              <a:t>Guide du juge 6</a:t>
            </a:r>
            <a:r>
              <a:rPr lang="fr-FR" sz="3200" baseline="30000" dirty="0"/>
              <a:t>ème</a:t>
            </a:r>
            <a:r>
              <a:rPr lang="fr-FR" sz="3200" dirty="0"/>
              <a:t/>
            </a:r>
            <a:br>
              <a:rPr lang="fr-FR" sz="3200" dirty="0"/>
            </a:br>
            <a:r>
              <a:rPr lang="fr-FR" sz="3200" dirty="0"/>
              <a:t>Débutant</a:t>
            </a:r>
            <a:br>
              <a:rPr lang="fr-FR" sz="3200" dirty="0"/>
            </a:br>
            <a:endParaRPr lang="fr-FR" sz="3200" dirty="0"/>
          </a:p>
        </p:txBody>
      </p:sp>
    </p:spTree>
    <p:extLst>
      <p:ext uri="{BB962C8B-B14F-4D97-AF65-F5344CB8AC3E}">
        <p14:creationId xmlns:p14="http://schemas.microsoft.com/office/powerpoint/2010/main" val="2192396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Note D</a:t>
            </a: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873" y="1465614"/>
            <a:ext cx="3355734" cy="1946326"/>
          </a:xfrm>
          <a:prstGeom prst="rect">
            <a:avLst/>
          </a:prstGeom>
        </p:spPr>
      </p:pic>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264" y="1478034"/>
            <a:ext cx="3322351" cy="1933906"/>
          </a:xfrm>
          <a:prstGeom prst="rect">
            <a:avLst/>
          </a:prstGeom>
        </p:spPr>
      </p:pic>
      <p:sp>
        <p:nvSpPr>
          <p:cNvPr id="2" name="Rectangle 1"/>
          <p:cNvSpPr/>
          <p:nvPr/>
        </p:nvSpPr>
        <p:spPr>
          <a:xfrm>
            <a:off x="812800" y="3603008"/>
            <a:ext cx="9245600" cy="3616375"/>
          </a:xfrm>
          <a:prstGeom prst="rect">
            <a:avLst/>
          </a:prstGeom>
        </p:spPr>
        <p:txBody>
          <a:bodyPr wrap="square">
            <a:spAutoFit/>
          </a:bodyPr>
          <a:lstStyle/>
          <a:p>
            <a:pPr marL="99580" lvl="8" algn="just"/>
            <a:r>
              <a:rPr lang="fr-FR" sz="2400" dirty="0">
                <a:latin typeface="Trebuchet MS" charset="0"/>
              </a:rPr>
              <a:t>Pour obtenir la note D Maximum, l’exercice doit </a:t>
            </a:r>
            <a:r>
              <a:rPr lang="fr-FR" sz="2400" dirty="0" smtClean="0">
                <a:latin typeface="Trebuchet MS" charset="0"/>
              </a:rPr>
              <a:t>comporter :</a:t>
            </a:r>
            <a:endParaRPr lang="fr-FR" sz="2400" dirty="0">
              <a:latin typeface="Trebuchet MS" charset="0"/>
            </a:endParaRPr>
          </a:p>
          <a:p>
            <a:pPr marL="99580" lvl="8" algn="just"/>
            <a:endParaRPr lang="fr-FR" sz="2400" dirty="0">
              <a:latin typeface="Trebuchet MS" charset="0"/>
            </a:endParaRPr>
          </a:p>
          <a:p>
            <a:pPr marL="1231170" lvl="8" indent="-521437" algn="just">
              <a:buFont typeface="Wingdings" panose="05000000000000000000" pitchFamily="2" charset="2"/>
              <a:buChar char="v"/>
            </a:pPr>
            <a:r>
              <a:rPr lang="fr-FR" sz="2400" dirty="0">
                <a:latin typeface="Trebuchet MS" charset="0"/>
              </a:rPr>
              <a:t>3 difficultés 6</a:t>
            </a:r>
            <a:r>
              <a:rPr lang="fr-FR" sz="2400" baseline="30000" dirty="0">
                <a:latin typeface="Trebuchet MS" charset="0"/>
              </a:rPr>
              <a:t>ème</a:t>
            </a:r>
            <a:r>
              <a:rPr lang="fr-FR" sz="2400" dirty="0">
                <a:latin typeface="Trebuchet MS" charset="0"/>
              </a:rPr>
              <a:t> à 3,00 Pts = </a:t>
            </a:r>
            <a:r>
              <a:rPr lang="fr-FR" sz="2400" b="1" dirty="0">
                <a:latin typeface="Trebuchet MS" charset="0"/>
              </a:rPr>
              <a:t>9,00 Pts</a:t>
            </a:r>
          </a:p>
          <a:p>
            <a:pPr marL="709733" lvl="8" algn="just"/>
            <a:endParaRPr lang="fr-FR" sz="2400" b="1" dirty="0">
              <a:latin typeface="Trebuchet MS" charset="0"/>
            </a:endParaRPr>
          </a:p>
          <a:p>
            <a:pPr marL="1231170" lvl="8" indent="-521437" algn="just">
              <a:buFont typeface="Wingdings" panose="05000000000000000000" pitchFamily="2" charset="2"/>
              <a:buChar char="v"/>
            </a:pPr>
            <a:r>
              <a:rPr lang="fr-FR" sz="2400" dirty="0">
                <a:latin typeface="Trebuchet MS" charset="0"/>
              </a:rPr>
              <a:t>5 exigences de composition à 0,50 Pt = </a:t>
            </a:r>
            <a:r>
              <a:rPr lang="fr-FR" sz="2400" b="1" dirty="0">
                <a:latin typeface="Trebuchet MS" charset="0"/>
              </a:rPr>
              <a:t>2,50 Pts</a:t>
            </a:r>
          </a:p>
          <a:p>
            <a:pPr marL="709733" lvl="8" algn="just"/>
            <a:endParaRPr lang="fr-FR" sz="2400" b="1" dirty="0">
              <a:latin typeface="Trebuchet MS" charset="0"/>
            </a:endParaRPr>
          </a:p>
          <a:p>
            <a:pPr marL="1231170" lvl="8" indent="-521437" algn="just">
              <a:buFont typeface="Wingdings" panose="05000000000000000000" pitchFamily="2" charset="2"/>
              <a:buChar char="v"/>
            </a:pPr>
            <a:r>
              <a:rPr lang="fr-FR" sz="2400" dirty="0">
                <a:latin typeface="Trebuchet MS" charset="0"/>
              </a:rPr>
              <a:t>Les bonifications = </a:t>
            </a:r>
            <a:r>
              <a:rPr lang="fr-FR" sz="2400" b="1" dirty="0">
                <a:latin typeface="Trebuchet MS" charset="0"/>
              </a:rPr>
              <a:t>1,50 Pt</a:t>
            </a:r>
          </a:p>
          <a:p>
            <a:pPr marL="709733" lvl="8" algn="just"/>
            <a:endParaRPr lang="fr-FR" sz="2700" b="1" dirty="0">
              <a:latin typeface="Trebuchet MS" charset="0"/>
            </a:endParaRPr>
          </a:p>
          <a:p>
            <a:pPr marL="1231170" lvl="8" indent="-521437" algn="just">
              <a:buFont typeface="Wingdings" panose="05000000000000000000" pitchFamily="2" charset="2"/>
              <a:buChar char="v"/>
            </a:pPr>
            <a:r>
              <a:rPr lang="fr-FR" sz="3400" b="1" i="1" u="sng" dirty="0">
                <a:latin typeface="Trebuchet MS" charset="0"/>
              </a:rPr>
              <a:t>Note D</a:t>
            </a:r>
            <a:r>
              <a:rPr lang="fr-FR" sz="3400" dirty="0">
                <a:latin typeface="Trebuchet MS" charset="0"/>
              </a:rPr>
              <a:t> =</a:t>
            </a:r>
            <a:r>
              <a:rPr lang="fr-FR" sz="3400" b="1" dirty="0">
                <a:latin typeface="Trebuchet MS" charset="0"/>
              </a:rPr>
              <a:t> 13,00 Pts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478034"/>
            <a:ext cx="3541611" cy="1933906"/>
          </a:xfrm>
          <a:prstGeom prst="rect">
            <a:avLst/>
          </a:prstGeom>
        </p:spPr>
      </p:pic>
    </p:spTree>
    <p:extLst>
      <p:ext uri="{BB962C8B-B14F-4D97-AF65-F5344CB8AC3E}">
        <p14:creationId xmlns:p14="http://schemas.microsoft.com/office/powerpoint/2010/main" val="2270438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par>
                          <p:cTn id="13" fill="hold">
                            <p:stCondLst>
                              <p:cond delay="500"/>
                            </p:stCondLst>
                            <p:childTnLst>
                              <p:par>
                                <p:cTn id="14" presetID="16" presetClass="entr" presetSubtype="21" fill="hold" nodeType="afterEffect">
                                  <p:stCondLst>
                                    <p:cond delay="200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childTnLst>
                          </p:cTn>
                        </p:par>
                        <p:par>
                          <p:cTn id="17" fill="hold">
                            <p:stCondLst>
                              <p:cond delay="3000"/>
                            </p:stCondLst>
                            <p:childTnLst>
                              <p:par>
                                <p:cTn id="18" presetID="16" presetClass="entr" presetSubtype="21" fill="hold" nodeType="afterEffect">
                                  <p:stCondLst>
                                    <p:cond delay="200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arn(inVertical)">
                                      <p:cBhvr>
                                        <p:cTn id="20" dur="500"/>
                                        <p:tgtEl>
                                          <p:spTgt spid="2">
                                            <p:txEl>
                                              <p:pRg st="6" end="6"/>
                                            </p:txEl>
                                          </p:spTgt>
                                        </p:tgtEl>
                                      </p:cBhvr>
                                    </p:animEffect>
                                  </p:childTnLst>
                                </p:cTn>
                              </p:par>
                            </p:childTnLst>
                          </p:cTn>
                        </p:par>
                        <p:par>
                          <p:cTn id="21" fill="hold">
                            <p:stCondLst>
                              <p:cond delay="5500"/>
                            </p:stCondLst>
                            <p:childTnLst>
                              <p:par>
                                <p:cTn id="22" presetID="6" presetClass="entr" presetSubtype="16" fill="hold" nodeType="afterEffect">
                                  <p:stCondLst>
                                    <p:cond delay="200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circle(in)">
                                      <p:cBhvr>
                                        <p:cTn id="24"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Note E</a:t>
            </a: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873" y="1465614"/>
            <a:ext cx="3355734" cy="1946326"/>
          </a:xfrm>
          <a:prstGeom prst="rect">
            <a:avLst/>
          </a:prstGeom>
        </p:spPr>
      </p:pic>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527" y="1469381"/>
            <a:ext cx="3322351" cy="1933906"/>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406279149"/>
              </p:ext>
            </p:extLst>
          </p:nvPr>
        </p:nvGraphicFramePr>
        <p:xfrm>
          <a:off x="328156" y="3534769"/>
          <a:ext cx="2588958" cy="2807413"/>
        </p:xfrm>
        <a:graphic>
          <a:graphicData uri="http://schemas.openxmlformats.org/drawingml/2006/table">
            <a:tbl>
              <a:tblPr firstRow="1" bandRow="1">
                <a:tableStyleId>{5C22544A-7EE6-4342-B048-85BDC9FD1C3A}</a:tableStyleId>
              </a:tblPr>
              <a:tblGrid>
                <a:gridCol w="2588958">
                  <a:extLst>
                    <a:ext uri="{9D8B030D-6E8A-4147-A177-3AD203B41FA5}">
                      <a16:colId xmlns:a16="http://schemas.microsoft.com/office/drawing/2014/main" val="20000"/>
                    </a:ext>
                  </a:extLst>
                </a:gridCol>
              </a:tblGrid>
              <a:tr h="2807413">
                <a:tc>
                  <a:txBody>
                    <a:bodyPr/>
                    <a:lstStyle/>
                    <a:p>
                      <a:pPr algn="ctr"/>
                      <a:r>
                        <a:rPr lang="fr-FR" sz="3100" b="1" dirty="0">
                          <a:solidFill>
                            <a:schemeClr val="tx1"/>
                          </a:solidFill>
                        </a:rPr>
                        <a:t> Note E</a:t>
                      </a:r>
                    </a:p>
                    <a:p>
                      <a:pPr algn="ctr"/>
                      <a:r>
                        <a:rPr lang="fr-FR" sz="2300" b="0" dirty="0">
                          <a:solidFill>
                            <a:schemeClr val="tx1"/>
                          </a:solidFill>
                        </a:rPr>
                        <a:t>(Exécution)</a:t>
                      </a:r>
                    </a:p>
                  </a:txBody>
                  <a:tcPr marL="106886" marR="106886" marT="50419" marB="50419" anchor="ctr">
                    <a:solidFill>
                      <a:srgbClr val="FFFF00"/>
                    </a:solidFill>
                  </a:tcPr>
                </a:tc>
                <a:extLst>
                  <a:ext uri="{0D108BD9-81ED-4DB2-BD59-A6C34878D82A}">
                    <a16:rowId xmlns:a16="http://schemas.microsoft.com/office/drawing/2014/main" val="10000"/>
                  </a:ext>
                </a:extLst>
              </a:tr>
            </a:tbl>
          </a:graphicData>
        </a:graphic>
      </p:graphicFrame>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478034"/>
            <a:ext cx="3541611" cy="1933906"/>
          </a:xfrm>
          <a:prstGeom prst="rect">
            <a:avLst/>
          </a:prstGeom>
        </p:spPr>
      </p:pic>
      <p:graphicFrame>
        <p:nvGraphicFramePr>
          <p:cNvPr id="4" name="Tableau 5">
            <a:extLst>
              <a:ext uri="{FF2B5EF4-FFF2-40B4-BE49-F238E27FC236}">
                <a16:creationId xmlns:a16="http://schemas.microsoft.com/office/drawing/2014/main" id="{ABEF16A1-A4A2-4DAA-BB52-2ED376F8B8AB}"/>
              </a:ext>
            </a:extLst>
          </p:cNvPr>
          <p:cNvGraphicFramePr>
            <a:graphicFrameLocks noGrp="1"/>
          </p:cNvGraphicFramePr>
          <p:nvPr>
            <p:extLst>
              <p:ext uri="{D42A27DB-BD31-4B8C-83A1-F6EECF244321}">
                <p14:modId xmlns:p14="http://schemas.microsoft.com/office/powerpoint/2010/main" val="1008397394"/>
              </p:ext>
            </p:extLst>
          </p:nvPr>
        </p:nvGraphicFramePr>
        <p:xfrm>
          <a:off x="2931522" y="3555588"/>
          <a:ext cx="7163624" cy="483395"/>
        </p:xfrm>
        <a:graphic>
          <a:graphicData uri="http://schemas.openxmlformats.org/drawingml/2006/table">
            <a:tbl>
              <a:tblPr firstRow="1" bandRow="1">
                <a:tableStyleId>{5C22544A-7EE6-4342-B048-85BDC9FD1C3A}</a:tableStyleId>
              </a:tblPr>
              <a:tblGrid>
                <a:gridCol w="5187546">
                  <a:extLst>
                    <a:ext uri="{9D8B030D-6E8A-4147-A177-3AD203B41FA5}">
                      <a16:colId xmlns:a16="http://schemas.microsoft.com/office/drawing/2014/main" val="1907597041"/>
                    </a:ext>
                  </a:extLst>
                </a:gridCol>
                <a:gridCol w="1976078">
                  <a:extLst>
                    <a:ext uri="{9D8B030D-6E8A-4147-A177-3AD203B41FA5}">
                      <a16:colId xmlns:a16="http://schemas.microsoft.com/office/drawing/2014/main" val="3140522968"/>
                    </a:ext>
                  </a:extLst>
                </a:gridCol>
              </a:tblGrid>
              <a:tr h="483395">
                <a:tc>
                  <a:txBody>
                    <a:bodyPr/>
                    <a:lstStyle/>
                    <a:p>
                      <a:r>
                        <a:rPr lang="fr-FR" sz="1600" dirty="0">
                          <a:solidFill>
                            <a:schemeClr val="tx1"/>
                          </a:solidFill>
                        </a:rPr>
                        <a:t>Exécution de 7 éléments </a:t>
                      </a:r>
                      <a:r>
                        <a:rPr lang="fr-FR" sz="1600" u="sng" dirty="0">
                          <a:solidFill>
                            <a:schemeClr val="tx1"/>
                          </a:solidFill>
                        </a:rPr>
                        <a:t>reconnus</a:t>
                      </a:r>
                    </a:p>
                  </a:txBody>
                  <a:tcPr anchor="ctr">
                    <a:solidFill>
                      <a:srgbClr val="FFFF00"/>
                    </a:solidFill>
                  </a:tcPr>
                </a:tc>
                <a:tc>
                  <a:txBody>
                    <a:bodyPr/>
                    <a:lstStyle/>
                    <a:p>
                      <a:r>
                        <a:rPr lang="fr-FR" sz="1600" dirty="0">
                          <a:solidFill>
                            <a:schemeClr val="tx1"/>
                          </a:solidFill>
                        </a:rPr>
                        <a:t>Pas de déduction</a:t>
                      </a:r>
                    </a:p>
                  </a:txBody>
                  <a:tcPr anchor="ctr">
                    <a:solidFill>
                      <a:srgbClr val="FFFF00"/>
                    </a:solidFill>
                  </a:tcPr>
                </a:tc>
                <a:extLst>
                  <a:ext uri="{0D108BD9-81ED-4DB2-BD59-A6C34878D82A}">
                    <a16:rowId xmlns:a16="http://schemas.microsoft.com/office/drawing/2014/main" val="697446414"/>
                  </a:ext>
                </a:extLst>
              </a:tr>
            </a:tbl>
          </a:graphicData>
        </a:graphic>
      </p:graphicFrame>
      <p:graphicFrame>
        <p:nvGraphicFramePr>
          <p:cNvPr id="11" name="Tableau 5">
            <a:extLst>
              <a:ext uri="{FF2B5EF4-FFF2-40B4-BE49-F238E27FC236}">
                <a16:creationId xmlns:a16="http://schemas.microsoft.com/office/drawing/2014/main" id="{AECD352B-1F51-4020-800C-820862B63134}"/>
              </a:ext>
            </a:extLst>
          </p:cNvPr>
          <p:cNvGraphicFramePr>
            <a:graphicFrameLocks noGrp="1"/>
          </p:cNvGraphicFramePr>
          <p:nvPr>
            <p:extLst>
              <p:ext uri="{D42A27DB-BD31-4B8C-83A1-F6EECF244321}">
                <p14:modId xmlns:p14="http://schemas.microsoft.com/office/powerpoint/2010/main" val="624625663"/>
              </p:ext>
            </p:extLst>
          </p:nvPr>
        </p:nvGraphicFramePr>
        <p:xfrm>
          <a:off x="2943250" y="4057697"/>
          <a:ext cx="7155343" cy="563781"/>
        </p:xfrm>
        <a:graphic>
          <a:graphicData uri="http://schemas.openxmlformats.org/drawingml/2006/table">
            <a:tbl>
              <a:tblPr firstRow="1" bandRow="1">
                <a:tableStyleId>{5C22544A-7EE6-4342-B048-85BDC9FD1C3A}</a:tableStyleId>
              </a:tblPr>
              <a:tblGrid>
                <a:gridCol w="5165770">
                  <a:extLst>
                    <a:ext uri="{9D8B030D-6E8A-4147-A177-3AD203B41FA5}">
                      <a16:colId xmlns:a16="http://schemas.microsoft.com/office/drawing/2014/main" val="1907597041"/>
                    </a:ext>
                  </a:extLst>
                </a:gridCol>
                <a:gridCol w="1989573">
                  <a:extLst>
                    <a:ext uri="{9D8B030D-6E8A-4147-A177-3AD203B41FA5}">
                      <a16:colId xmlns:a16="http://schemas.microsoft.com/office/drawing/2014/main" val="3140522968"/>
                    </a:ext>
                  </a:extLst>
                </a:gridCol>
              </a:tblGrid>
              <a:tr h="563781">
                <a:tc>
                  <a:txBody>
                    <a:bodyPr/>
                    <a:lstStyle/>
                    <a:p>
                      <a:r>
                        <a:rPr lang="fr-FR" sz="1600" dirty="0">
                          <a:solidFill>
                            <a:schemeClr val="tx1"/>
                          </a:solidFill>
                        </a:rPr>
                        <a:t>Exécution de 6 éléments </a:t>
                      </a:r>
                      <a:r>
                        <a:rPr lang="fr-FR" sz="1600" u="sng" dirty="0">
                          <a:solidFill>
                            <a:schemeClr val="tx1"/>
                          </a:solidFill>
                        </a:rPr>
                        <a:t>reconnus</a:t>
                      </a:r>
                    </a:p>
                  </a:txBody>
                  <a:tcPr anchor="ctr">
                    <a:solidFill>
                      <a:srgbClr val="FFFF00"/>
                    </a:solidFill>
                  </a:tcPr>
                </a:tc>
                <a:tc>
                  <a:txBody>
                    <a:bodyPr/>
                    <a:lstStyle/>
                    <a:p>
                      <a:r>
                        <a:rPr lang="fr-FR" sz="1600" dirty="0">
                          <a:solidFill>
                            <a:schemeClr val="tx1"/>
                          </a:solidFill>
                        </a:rPr>
                        <a:t>- 2 Points</a:t>
                      </a:r>
                    </a:p>
                  </a:txBody>
                  <a:tcPr anchor="ctr">
                    <a:solidFill>
                      <a:srgbClr val="FFFF00"/>
                    </a:solidFill>
                  </a:tcPr>
                </a:tc>
                <a:extLst>
                  <a:ext uri="{0D108BD9-81ED-4DB2-BD59-A6C34878D82A}">
                    <a16:rowId xmlns:a16="http://schemas.microsoft.com/office/drawing/2014/main" val="697446414"/>
                  </a:ext>
                </a:extLst>
              </a:tr>
            </a:tbl>
          </a:graphicData>
        </a:graphic>
      </p:graphicFrame>
      <p:graphicFrame>
        <p:nvGraphicFramePr>
          <p:cNvPr id="12" name="Tableau 5">
            <a:extLst>
              <a:ext uri="{FF2B5EF4-FFF2-40B4-BE49-F238E27FC236}">
                <a16:creationId xmlns:a16="http://schemas.microsoft.com/office/drawing/2014/main" id="{976D4411-F5DD-4DE3-BC14-A3F72939B867}"/>
              </a:ext>
            </a:extLst>
          </p:cNvPr>
          <p:cNvGraphicFramePr>
            <a:graphicFrameLocks noGrp="1"/>
          </p:cNvGraphicFramePr>
          <p:nvPr>
            <p:extLst>
              <p:ext uri="{D42A27DB-BD31-4B8C-83A1-F6EECF244321}">
                <p14:modId xmlns:p14="http://schemas.microsoft.com/office/powerpoint/2010/main" val="1263383289"/>
              </p:ext>
            </p:extLst>
          </p:nvPr>
        </p:nvGraphicFramePr>
        <p:xfrm>
          <a:off x="2954978" y="4624037"/>
          <a:ext cx="7140168" cy="563782"/>
        </p:xfrm>
        <a:graphic>
          <a:graphicData uri="http://schemas.openxmlformats.org/drawingml/2006/table">
            <a:tbl>
              <a:tblPr firstRow="1" bandRow="1">
                <a:tableStyleId>{5C22544A-7EE6-4342-B048-85BDC9FD1C3A}</a:tableStyleId>
              </a:tblPr>
              <a:tblGrid>
                <a:gridCol w="5154042">
                  <a:extLst>
                    <a:ext uri="{9D8B030D-6E8A-4147-A177-3AD203B41FA5}">
                      <a16:colId xmlns:a16="http://schemas.microsoft.com/office/drawing/2014/main" val="1907597041"/>
                    </a:ext>
                  </a:extLst>
                </a:gridCol>
                <a:gridCol w="1986126">
                  <a:extLst>
                    <a:ext uri="{9D8B030D-6E8A-4147-A177-3AD203B41FA5}">
                      <a16:colId xmlns:a16="http://schemas.microsoft.com/office/drawing/2014/main" val="3140522968"/>
                    </a:ext>
                  </a:extLst>
                </a:gridCol>
              </a:tblGrid>
              <a:tr h="563782">
                <a:tc>
                  <a:txBody>
                    <a:bodyPr/>
                    <a:lstStyle/>
                    <a:p>
                      <a:r>
                        <a:rPr lang="fr-FR" sz="1600" dirty="0">
                          <a:solidFill>
                            <a:schemeClr val="tx1"/>
                          </a:solidFill>
                        </a:rPr>
                        <a:t>Exécution de 5 éléments </a:t>
                      </a:r>
                      <a:r>
                        <a:rPr lang="fr-FR" sz="1600" u="sng" dirty="0">
                          <a:solidFill>
                            <a:schemeClr val="tx1"/>
                          </a:solidFill>
                        </a:rPr>
                        <a:t>reconnus</a:t>
                      </a:r>
                    </a:p>
                  </a:txBody>
                  <a:tcPr anchor="ctr">
                    <a:solidFill>
                      <a:srgbClr val="FFFF00"/>
                    </a:solidFill>
                  </a:tcPr>
                </a:tc>
                <a:tc>
                  <a:txBody>
                    <a:bodyPr/>
                    <a:lstStyle/>
                    <a:p>
                      <a:r>
                        <a:rPr lang="fr-FR" sz="1600" dirty="0">
                          <a:solidFill>
                            <a:schemeClr val="tx1"/>
                          </a:solidFill>
                        </a:rPr>
                        <a:t>- 3 Points</a:t>
                      </a:r>
                    </a:p>
                  </a:txBody>
                  <a:tcPr anchor="ctr">
                    <a:solidFill>
                      <a:srgbClr val="FFFF00"/>
                    </a:solidFill>
                  </a:tcPr>
                </a:tc>
                <a:extLst>
                  <a:ext uri="{0D108BD9-81ED-4DB2-BD59-A6C34878D82A}">
                    <a16:rowId xmlns:a16="http://schemas.microsoft.com/office/drawing/2014/main" val="697446414"/>
                  </a:ext>
                </a:extLst>
              </a:tr>
            </a:tbl>
          </a:graphicData>
        </a:graphic>
      </p:graphicFrame>
      <p:graphicFrame>
        <p:nvGraphicFramePr>
          <p:cNvPr id="13" name="Tableau 5">
            <a:extLst>
              <a:ext uri="{FF2B5EF4-FFF2-40B4-BE49-F238E27FC236}">
                <a16:creationId xmlns:a16="http://schemas.microsoft.com/office/drawing/2014/main" id="{C4BEF6A3-A606-4847-A5DA-539ED8276659}"/>
              </a:ext>
            </a:extLst>
          </p:cNvPr>
          <p:cNvGraphicFramePr>
            <a:graphicFrameLocks noGrp="1"/>
          </p:cNvGraphicFramePr>
          <p:nvPr>
            <p:extLst>
              <p:ext uri="{D42A27DB-BD31-4B8C-83A1-F6EECF244321}">
                <p14:modId xmlns:p14="http://schemas.microsoft.com/office/powerpoint/2010/main" val="289530717"/>
              </p:ext>
            </p:extLst>
          </p:nvPr>
        </p:nvGraphicFramePr>
        <p:xfrm>
          <a:off x="2954978" y="5203971"/>
          <a:ext cx="7140168" cy="563782"/>
        </p:xfrm>
        <a:graphic>
          <a:graphicData uri="http://schemas.openxmlformats.org/drawingml/2006/table">
            <a:tbl>
              <a:tblPr firstRow="1" bandRow="1">
                <a:tableStyleId>{5C22544A-7EE6-4342-B048-85BDC9FD1C3A}</a:tableStyleId>
              </a:tblPr>
              <a:tblGrid>
                <a:gridCol w="5154042">
                  <a:extLst>
                    <a:ext uri="{9D8B030D-6E8A-4147-A177-3AD203B41FA5}">
                      <a16:colId xmlns:a16="http://schemas.microsoft.com/office/drawing/2014/main" val="1907597041"/>
                    </a:ext>
                  </a:extLst>
                </a:gridCol>
                <a:gridCol w="1986126">
                  <a:extLst>
                    <a:ext uri="{9D8B030D-6E8A-4147-A177-3AD203B41FA5}">
                      <a16:colId xmlns:a16="http://schemas.microsoft.com/office/drawing/2014/main" val="3140522968"/>
                    </a:ext>
                  </a:extLst>
                </a:gridCol>
              </a:tblGrid>
              <a:tr h="563782">
                <a:tc>
                  <a:txBody>
                    <a:bodyPr/>
                    <a:lstStyle/>
                    <a:p>
                      <a:r>
                        <a:rPr lang="fr-FR" sz="1600" dirty="0">
                          <a:solidFill>
                            <a:schemeClr val="tx1"/>
                          </a:solidFill>
                        </a:rPr>
                        <a:t>Exécution de 4 éléments </a:t>
                      </a:r>
                      <a:r>
                        <a:rPr lang="fr-FR" sz="1600" u="sng" dirty="0">
                          <a:solidFill>
                            <a:schemeClr val="tx1"/>
                          </a:solidFill>
                        </a:rPr>
                        <a:t>reconnus</a:t>
                      </a:r>
                    </a:p>
                  </a:txBody>
                  <a:tcPr anchor="ctr">
                    <a:solidFill>
                      <a:srgbClr val="FFFF00"/>
                    </a:solidFill>
                  </a:tcPr>
                </a:tc>
                <a:tc>
                  <a:txBody>
                    <a:bodyPr/>
                    <a:lstStyle/>
                    <a:p>
                      <a:r>
                        <a:rPr lang="fr-FR" sz="1600" dirty="0">
                          <a:solidFill>
                            <a:schemeClr val="tx1"/>
                          </a:solidFill>
                        </a:rPr>
                        <a:t>- 4 Points</a:t>
                      </a:r>
                    </a:p>
                  </a:txBody>
                  <a:tcPr anchor="ctr">
                    <a:solidFill>
                      <a:srgbClr val="FFFF00"/>
                    </a:solidFill>
                  </a:tcPr>
                </a:tc>
                <a:extLst>
                  <a:ext uri="{0D108BD9-81ED-4DB2-BD59-A6C34878D82A}">
                    <a16:rowId xmlns:a16="http://schemas.microsoft.com/office/drawing/2014/main" val="697446414"/>
                  </a:ext>
                </a:extLst>
              </a:tr>
            </a:tbl>
          </a:graphicData>
        </a:graphic>
      </p:graphicFrame>
      <p:graphicFrame>
        <p:nvGraphicFramePr>
          <p:cNvPr id="14" name="Tableau 5">
            <a:extLst>
              <a:ext uri="{FF2B5EF4-FFF2-40B4-BE49-F238E27FC236}">
                <a16:creationId xmlns:a16="http://schemas.microsoft.com/office/drawing/2014/main" id="{2DC4756C-E4EA-4398-84BF-344478CA1EC2}"/>
              </a:ext>
            </a:extLst>
          </p:cNvPr>
          <p:cNvGraphicFramePr>
            <a:graphicFrameLocks noGrp="1"/>
          </p:cNvGraphicFramePr>
          <p:nvPr>
            <p:extLst>
              <p:ext uri="{D42A27DB-BD31-4B8C-83A1-F6EECF244321}">
                <p14:modId xmlns:p14="http://schemas.microsoft.com/office/powerpoint/2010/main" val="590392018"/>
              </p:ext>
            </p:extLst>
          </p:nvPr>
        </p:nvGraphicFramePr>
        <p:xfrm>
          <a:off x="2966706" y="5767754"/>
          <a:ext cx="7140168" cy="574428"/>
        </p:xfrm>
        <a:graphic>
          <a:graphicData uri="http://schemas.openxmlformats.org/drawingml/2006/table">
            <a:tbl>
              <a:tblPr firstRow="1" bandRow="1">
                <a:tableStyleId>{5C22544A-7EE6-4342-B048-85BDC9FD1C3A}</a:tableStyleId>
              </a:tblPr>
              <a:tblGrid>
                <a:gridCol w="5142314">
                  <a:extLst>
                    <a:ext uri="{9D8B030D-6E8A-4147-A177-3AD203B41FA5}">
                      <a16:colId xmlns:a16="http://schemas.microsoft.com/office/drawing/2014/main" val="1907597041"/>
                    </a:ext>
                  </a:extLst>
                </a:gridCol>
                <a:gridCol w="1997854">
                  <a:extLst>
                    <a:ext uri="{9D8B030D-6E8A-4147-A177-3AD203B41FA5}">
                      <a16:colId xmlns:a16="http://schemas.microsoft.com/office/drawing/2014/main" val="3140522968"/>
                    </a:ext>
                  </a:extLst>
                </a:gridCol>
              </a:tblGrid>
              <a:tr h="574428">
                <a:tc>
                  <a:txBody>
                    <a:bodyPr/>
                    <a:lstStyle/>
                    <a:p>
                      <a:r>
                        <a:rPr lang="fr-FR" sz="1600" dirty="0">
                          <a:solidFill>
                            <a:schemeClr val="tx1"/>
                          </a:solidFill>
                        </a:rPr>
                        <a:t>Exécution de 3 éléments </a:t>
                      </a:r>
                      <a:r>
                        <a:rPr lang="fr-FR" sz="1600" u="sng" dirty="0">
                          <a:solidFill>
                            <a:srgbClr val="FF0000"/>
                          </a:solidFill>
                        </a:rPr>
                        <a:t>ou moins </a:t>
                      </a:r>
                      <a:r>
                        <a:rPr lang="fr-FR" sz="1600" u="sng" dirty="0">
                          <a:solidFill>
                            <a:schemeClr val="tx1"/>
                          </a:solidFill>
                        </a:rPr>
                        <a:t>reconnus</a:t>
                      </a:r>
                    </a:p>
                  </a:txBody>
                  <a:tcPr anchor="ctr">
                    <a:solidFill>
                      <a:srgbClr val="FFFF00"/>
                    </a:solidFill>
                  </a:tcPr>
                </a:tc>
                <a:tc>
                  <a:txBody>
                    <a:bodyPr/>
                    <a:lstStyle/>
                    <a:p>
                      <a:r>
                        <a:rPr lang="fr-FR" sz="1600" dirty="0">
                          <a:solidFill>
                            <a:schemeClr val="tx1"/>
                          </a:solidFill>
                        </a:rPr>
                        <a:t>- 5 Points</a:t>
                      </a:r>
                    </a:p>
                  </a:txBody>
                  <a:tcPr anchor="ctr">
                    <a:solidFill>
                      <a:srgbClr val="FFFF00"/>
                    </a:solidFill>
                  </a:tcPr>
                </a:tc>
                <a:extLst>
                  <a:ext uri="{0D108BD9-81ED-4DB2-BD59-A6C34878D82A}">
                    <a16:rowId xmlns:a16="http://schemas.microsoft.com/office/drawing/2014/main" val="697446414"/>
                  </a:ext>
                </a:extLst>
              </a:tr>
            </a:tbl>
          </a:graphicData>
        </a:graphic>
      </p:graphicFrame>
    </p:spTree>
    <p:extLst>
      <p:ext uri="{BB962C8B-B14F-4D97-AF65-F5344CB8AC3E}">
        <p14:creationId xmlns:p14="http://schemas.microsoft.com/office/powerpoint/2010/main" val="2417005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Les familles de difficultés</a:t>
            </a:r>
          </a:p>
        </p:txBody>
      </p:sp>
      <p:graphicFrame>
        <p:nvGraphicFramePr>
          <p:cNvPr id="7" name="Tableau 6"/>
          <p:cNvGraphicFramePr>
            <a:graphicFrameLocks noGrp="1"/>
          </p:cNvGraphicFramePr>
          <p:nvPr/>
        </p:nvGraphicFramePr>
        <p:xfrm>
          <a:off x="1366438" y="1399160"/>
          <a:ext cx="2693499" cy="794089"/>
        </p:xfrm>
        <a:graphic>
          <a:graphicData uri="http://schemas.openxmlformats.org/drawingml/2006/table">
            <a:tbl>
              <a:tblPr firstRow="1" bandRow="1">
                <a:tableStyleId>{5C22544A-7EE6-4342-B048-85BDC9FD1C3A}</a:tableStyleId>
              </a:tblPr>
              <a:tblGrid>
                <a:gridCol w="2693499">
                  <a:extLst>
                    <a:ext uri="{9D8B030D-6E8A-4147-A177-3AD203B41FA5}">
                      <a16:colId xmlns:a16="http://schemas.microsoft.com/office/drawing/2014/main" val="20000"/>
                    </a:ext>
                  </a:extLst>
                </a:gridCol>
              </a:tblGrid>
              <a:tr h="794089">
                <a:tc>
                  <a:txBody>
                    <a:bodyPr/>
                    <a:lstStyle/>
                    <a:p>
                      <a:pPr algn="ctr"/>
                      <a:r>
                        <a:rPr lang="fr-FR" sz="3200" dirty="0">
                          <a:solidFill>
                            <a:schemeClr val="tx1"/>
                          </a:solidFill>
                        </a:rPr>
                        <a:t>Barres</a:t>
                      </a:r>
                    </a:p>
                  </a:txBody>
                  <a:tcPr marL="106886" marR="106886" marT="50419" marB="50419" anchor="ctr">
                    <a:noFill/>
                  </a:tcPr>
                </a:tc>
                <a:extLst>
                  <a:ext uri="{0D108BD9-81ED-4DB2-BD59-A6C34878D82A}">
                    <a16:rowId xmlns:a16="http://schemas.microsoft.com/office/drawing/2014/main" val="10000"/>
                  </a:ext>
                </a:extLst>
              </a:tr>
            </a:tbl>
          </a:graphicData>
        </a:graphic>
      </p:graphicFrame>
      <p:graphicFrame>
        <p:nvGraphicFramePr>
          <p:cNvPr id="8" name="Tableau 7"/>
          <p:cNvGraphicFramePr>
            <a:graphicFrameLocks noGrp="1"/>
          </p:cNvGraphicFramePr>
          <p:nvPr/>
        </p:nvGraphicFramePr>
        <p:xfrm>
          <a:off x="4358172" y="1399160"/>
          <a:ext cx="2693499" cy="794088"/>
        </p:xfrm>
        <a:graphic>
          <a:graphicData uri="http://schemas.openxmlformats.org/drawingml/2006/table">
            <a:tbl>
              <a:tblPr firstRow="1" bandRow="1">
                <a:tableStyleId>{5C22544A-7EE6-4342-B048-85BDC9FD1C3A}</a:tableStyleId>
              </a:tblPr>
              <a:tblGrid>
                <a:gridCol w="2693499">
                  <a:extLst>
                    <a:ext uri="{9D8B030D-6E8A-4147-A177-3AD203B41FA5}">
                      <a16:colId xmlns:a16="http://schemas.microsoft.com/office/drawing/2014/main" val="20000"/>
                    </a:ext>
                  </a:extLst>
                </a:gridCol>
              </a:tblGrid>
              <a:tr h="794088">
                <a:tc>
                  <a:txBody>
                    <a:bodyPr/>
                    <a:lstStyle/>
                    <a:p>
                      <a:pPr algn="ctr"/>
                      <a:r>
                        <a:rPr lang="fr-FR" sz="3200" dirty="0">
                          <a:solidFill>
                            <a:schemeClr val="tx1"/>
                          </a:solidFill>
                        </a:rPr>
                        <a:t>Poutre</a:t>
                      </a:r>
                    </a:p>
                  </a:txBody>
                  <a:tcPr marL="106886" marR="106886" marT="50419" marB="50419" anchor="ctr">
                    <a:noFill/>
                  </a:tcPr>
                </a:tc>
                <a:extLst>
                  <a:ext uri="{0D108BD9-81ED-4DB2-BD59-A6C34878D82A}">
                    <a16:rowId xmlns:a16="http://schemas.microsoft.com/office/drawing/2014/main" val="10000"/>
                  </a:ext>
                </a:extLst>
              </a:tr>
            </a:tbl>
          </a:graphicData>
        </a:graphic>
      </p:graphicFrame>
      <p:graphicFrame>
        <p:nvGraphicFramePr>
          <p:cNvPr id="9" name="Tableau 8"/>
          <p:cNvGraphicFramePr>
            <a:graphicFrameLocks noGrp="1"/>
          </p:cNvGraphicFramePr>
          <p:nvPr/>
        </p:nvGraphicFramePr>
        <p:xfrm>
          <a:off x="7548027" y="1399161"/>
          <a:ext cx="2609328" cy="794089"/>
        </p:xfrm>
        <a:graphic>
          <a:graphicData uri="http://schemas.openxmlformats.org/drawingml/2006/table">
            <a:tbl>
              <a:tblPr firstRow="1" bandRow="1">
                <a:tableStyleId>{5C22544A-7EE6-4342-B048-85BDC9FD1C3A}</a:tableStyleId>
              </a:tblPr>
              <a:tblGrid>
                <a:gridCol w="2609328">
                  <a:extLst>
                    <a:ext uri="{9D8B030D-6E8A-4147-A177-3AD203B41FA5}">
                      <a16:colId xmlns:a16="http://schemas.microsoft.com/office/drawing/2014/main" val="20000"/>
                    </a:ext>
                  </a:extLst>
                </a:gridCol>
              </a:tblGrid>
              <a:tr h="794089">
                <a:tc>
                  <a:txBody>
                    <a:bodyPr/>
                    <a:lstStyle/>
                    <a:p>
                      <a:pPr algn="ctr"/>
                      <a:r>
                        <a:rPr lang="fr-FR" sz="3200" dirty="0">
                          <a:solidFill>
                            <a:schemeClr val="tx1"/>
                          </a:solidFill>
                        </a:rPr>
                        <a:t>Sol</a:t>
                      </a:r>
                    </a:p>
                  </a:txBody>
                  <a:tcPr marL="106886" marR="106886" marT="50419" marB="50419" anchor="ctr">
                    <a:noFill/>
                  </a:tcPr>
                </a:tc>
                <a:extLst>
                  <a:ext uri="{0D108BD9-81ED-4DB2-BD59-A6C34878D82A}">
                    <a16:rowId xmlns:a16="http://schemas.microsoft.com/office/drawing/2014/main" val="10000"/>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670425632"/>
              </p:ext>
            </p:extLst>
          </p:nvPr>
        </p:nvGraphicFramePr>
        <p:xfrm>
          <a:off x="283918" y="2329808"/>
          <a:ext cx="3754462" cy="4197038"/>
        </p:xfrm>
        <a:graphic>
          <a:graphicData uri="http://schemas.openxmlformats.org/drawingml/2006/table">
            <a:tbl>
              <a:tblPr firstRow="1" bandRow="1">
                <a:tableStyleId>{5C22544A-7EE6-4342-B048-85BDC9FD1C3A}</a:tableStyleId>
              </a:tblPr>
              <a:tblGrid>
                <a:gridCol w="1243977">
                  <a:extLst>
                    <a:ext uri="{9D8B030D-6E8A-4147-A177-3AD203B41FA5}">
                      <a16:colId xmlns:a16="http://schemas.microsoft.com/office/drawing/2014/main" val="20001"/>
                    </a:ext>
                  </a:extLst>
                </a:gridCol>
                <a:gridCol w="2510485">
                  <a:extLst>
                    <a:ext uri="{9D8B030D-6E8A-4147-A177-3AD203B41FA5}">
                      <a16:colId xmlns:a16="http://schemas.microsoft.com/office/drawing/2014/main" val="20000"/>
                    </a:ext>
                  </a:extLst>
                </a:gridCol>
              </a:tblGrid>
              <a:tr h="737939">
                <a:tc>
                  <a:txBody>
                    <a:bodyPr/>
                    <a:lstStyle/>
                    <a:p>
                      <a:pPr algn="ctr"/>
                      <a:r>
                        <a:rPr lang="fr-FR" sz="1800" b="1" dirty="0">
                          <a:solidFill>
                            <a:schemeClr val="tx1"/>
                          </a:solidFill>
                        </a:rPr>
                        <a:t>6,1</a:t>
                      </a:r>
                    </a:p>
                  </a:txBody>
                  <a:tcPr marL="106886" marR="106886" marT="50419" marB="50419" anchor="ctr">
                    <a:solidFill>
                      <a:schemeClr val="accent5">
                        <a:lumMod val="20000"/>
                        <a:lumOff val="80000"/>
                      </a:schemeClr>
                    </a:solidFill>
                  </a:tcPr>
                </a:tc>
                <a:tc>
                  <a:txBody>
                    <a:bodyPr/>
                    <a:lstStyle/>
                    <a:p>
                      <a:pPr algn="l"/>
                      <a:r>
                        <a:rPr lang="fr-FR" sz="1800" b="1" dirty="0">
                          <a:solidFill>
                            <a:schemeClr val="tx1"/>
                          </a:solidFill>
                        </a:rPr>
                        <a:t>Entrées &amp; bascules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0"/>
                  </a:ext>
                </a:extLst>
              </a:tr>
              <a:tr h="544232">
                <a:tc>
                  <a:txBody>
                    <a:bodyPr/>
                    <a:lstStyle/>
                    <a:p>
                      <a:pPr algn="ctr"/>
                      <a:r>
                        <a:rPr lang="fr-FR" sz="1800" b="1" dirty="0">
                          <a:solidFill>
                            <a:schemeClr val="tx1"/>
                          </a:solidFill>
                        </a:rPr>
                        <a:t>6,2</a:t>
                      </a:r>
                    </a:p>
                  </a:txBody>
                  <a:tcPr marL="106886" marR="106886" marT="50419" marB="50419" anchor="ctr">
                    <a:solidFill>
                      <a:schemeClr val="accent5">
                        <a:lumMod val="20000"/>
                        <a:lumOff val="80000"/>
                      </a:schemeClr>
                    </a:solidFill>
                  </a:tcPr>
                </a:tc>
                <a:tc>
                  <a:txBody>
                    <a:bodyPr/>
                    <a:lstStyle/>
                    <a:p>
                      <a:pPr algn="l"/>
                      <a:r>
                        <a:rPr lang="fr-FR" sz="1800" b="1" dirty="0">
                          <a:solidFill>
                            <a:schemeClr val="tx1"/>
                          </a:solidFill>
                        </a:rPr>
                        <a:t>Lâchers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1"/>
                  </a:ext>
                </a:extLst>
              </a:tr>
              <a:tr h="544232">
                <a:tc>
                  <a:txBody>
                    <a:bodyPr/>
                    <a:lstStyle/>
                    <a:p>
                      <a:pPr algn="ctr"/>
                      <a:r>
                        <a:rPr lang="fr-FR" sz="1800" b="1" dirty="0">
                          <a:solidFill>
                            <a:schemeClr val="tx1"/>
                          </a:solidFill>
                        </a:rPr>
                        <a:t>6,3</a:t>
                      </a:r>
                    </a:p>
                  </a:txBody>
                  <a:tcPr marL="106886" marR="106886" marT="50419" marB="50419" anchor="ctr">
                    <a:solidFill>
                      <a:schemeClr val="accent5">
                        <a:lumMod val="20000"/>
                        <a:lumOff val="80000"/>
                      </a:schemeClr>
                    </a:solidFill>
                  </a:tcPr>
                </a:tc>
                <a:tc>
                  <a:txBody>
                    <a:bodyPr/>
                    <a:lstStyle/>
                    <a:p>
                      <a:pPr algn="l"/>
                      <a:r>
                        <a:rPr lang="fr-FR" sz="1800" b="1" dirty="0">
                          <a:solidFill>
                            <a:schemeClr val="tx1"/>
                          </a:solidFill>
                        </a:rPr>
                        <a:t>Elans en AR</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2"/>
                  </a:ext>
                </a:extLst>
              </a:tr>
              <a:tr h="544232">
                <a:tc>
                  <a:txBody>
                    <a:bodyPr/>
                    <a:lstStyle/>
                    <a:p>
                      <a:pPr algn="ctr"/>
                      <a:r>
                        <a:rPr lang="fr-FR" sz="1800" b="1" dirty="0">
                          <a:solidFill>
                            <a:schemeClr val="tx1"/>
                          </a:solidFill>
                        </a:rPr>
                        <a:t>6,4</a:t>
                      </a:r>
                    </a:p>
                  </a:txBody>
                  <a:tcPr marL="106886" marR="106886" marT="50419" marB="50419" anchor="ctr">
                    <a:solidFill>
                      <a:schemeClr val="accent5">
                        <a:lumMod val="20000"/>
                        <a:lumOff val="80000"/>
                      </a:schemeClr>
                    </a:solidFill>
                  </a:tcPr>
                </a:tc>
                <a:tc>
                  <a:txBody>
                    <a:bodyPr/>
                    <a:lstStyle/>
                    <a:p>
                      <a:pPr algn="l"/>
                      <a:r>
                        <a:rPr lang="fr-FR" sz="1800" b="1" dirty="0">
                          <a:solidFill>
                            <a:schemeClr val="tx1"/>
                          </a:solidFill>
                        </a:rPr>
                        <a:t>Rétablissement</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3"/>
                  </a:ext>
                </a:extLst>
              </a:tr>
              <a:tr h="737939">
                <a:tc>
                  <a:txBody>
                    <a:bodyPr/>
                    <a:lstStyle/>
                    <a:p>
                      <a:pPr algn="ctr"/>
                      <a:r>
                        <a:rPr lang="fr-FR" sz="1800" b="1" dirty="0">
                          <a:solidFill>
                            <a:schemeClr val="tx1"/>
                          </a:solidFill>
                        </a:rPr>
                        <a:t>6,5</a:t>
                      </a:r>
                    </a:p>
                  </a:txBody>
                  <a:tcPr marL="106886" marR="106886" marT="50419" marB="50419" anchor="ctr">
                    <a:solidFill>
                      <a:schemeClr val="accent5">
                        <a:lumMod val="20000"/>
                        <a:lumOff val="80000"/>
                      </a:schemeClr>
                    </a:solidFill>
                  </a:tcPr>
                </a:tc>
                <a:tc>
                  <a:txBody>
                    <a:bodyPr/>
                    <a:lstStyle/>
                    <a:p>
                      <a:pPr algn="l"/>
                      <a:r>
                        <a:rPr lang="fr-FR" sz="1800" b="1" dirty="0">
                          <a:solidFill>
                            <a:schemeClr val="tx1"/>
                          </a:solidFill>
                        </a:rPr>
                        <a:t>Tours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4"/>
                  </a:ext>
                </a:extLst>
              </a:tr>
              <a:tr h="544232">
                <a:tc>
                  <a:txBody>
                    <a:bodyPr/>
                    <a:lstStyle/>
                    <a:p>
                      <a:pPr algn="ctr"/>
                      <a:r>
                        <a:rPr lang="fr-FR" sz="1800" b="1" dirty="0">
                          <a:solidFill>
                            <a:schemeClr val="tx1"/>
                          </a:solidFill>
                        </a:rPr>
                        <a:t>6,6</a:t>
                      </a:r>
                    </a:p>
                  </a:txBody>
                  <a:tcPr marL="106886" marR="106886" marT="50419" marB="50419" anchor="ctr">
                    <a:solidFill>
                      <a:schemeClr val="accent5">
                        <a:lumMod val="20000"/>
                        <a:lumOff val="80000"/>
                      </a:schemeClr>
                    </a:solidFill>
                  </a:tcPr>
                </a:tc>
                <a:tc>
                  <a:txBody>
                    <a:bodyPr/>
                    <a:lstStyle/>
                    <a:p>
                      <a:pPr algn="l"/>
                      <a:r>
                        <a:rPr lang="fr-FR" sz="1800" b="1" dirty="0">
                          <a:solidFill>
                            <a:schemeClr val="tx1"/>
                          </a:solidFill>
                        </a:rPr>
                        <a:t>Elans circulaires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6"/>
                  </a:ext>
                </a:extLst>
              </a:tr>
              <a:tr h="544232">
                <a:tc>
                  <a:txBody>
                    <a:bodyPr/>
                    <a:lstStyle/>
                    <a:p>
                      <a:pPr algn="ctr"/>
                      <a:r>
                        <a:rPr lang="fr-FR" sz="1800" b="1" dirty="0">
                          <a:solidFill>
                            <a:schemeClr val="tx1"/>
                          </a:solidFill>
                        </a:rPr>
                        <a:t>6,7</a:t>
                      </a:r>
                    </a:p>
                  </a:txBody>
                  <a:tcPr marL="106886" marR="106886" marT="50419" marB="50419" anchor="ctr">
                    <a:solidFill>
                      <a:schemeClr val="accent5">
                        <a:lumMod val="20000"/>
                        <a:lumOff val="80000"/>
                      </a:schemeClr>
                    </a:solidFill>
                  </a:tcPr>
                </a:tc>
                <a:tc>
                  <a:txBody>
                    <a:bodyPr/>
                    <a:lstStyle/>
                    <a:p>
                      <a:pPr algn="l"/>
                      <a:r>
                        <a:rPr lang="fr-FR" sz="1800" b="1" dirty="0">
                          <a:solidFill>
                            <a:schemeClr val="tx1"/>
                          </a:solidFill>
                        </a:rPr>
                        <a:t>Sorties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1604846648"/>
              </p:ext>
            </p:extLst>
          </p:nvPr>
        </p:nvGraphicFramePr>
        <p:xfrm>
          <a:off x="7574643" y="2340011"/>
          <a:ext cx="2693499" cy="3172946"/>
        </p:xfrm>
        <a:graphic>
          <a:graphicData uri="http://schemas.openxmlformats.org/drawingml/2006/table">
            <a:tbl>
              <a:tblPr firstRow="1" bandRow="1">
                <a:tableStyleId>{5C22544A-7EE6-4342-B048-85BDC9FD1C3A}</a:tableStyleId>
              </a:tblPr>
              <a:tblGrid>
                <a:gridCol w="2693499">
                  <a:extLst>
                    <a:ext uri="{9D8B030D-6E8A-4147-A177-3AD203B41FA5}">
                      <a16:colId xmlns:a16="http://schemas.microsoft.com/office/drawing/2014/main" val="20000"/>
                    </a:ext>
                  </a:extLst>
                </a:gridCol>
              </a:tblGrid>
              <a:tr h="723229">
                <a:tc>
                  <a:txBody>
                    <a:bodyPr/>
                    <a:lstStyle/>
                    <a:p>
                      <a:pPr algn="l"/>
                      <a:r>
                        <a:rPr lang="fr-FR" sz="1800" b="1" dirty="0">
                          <a:solidFill>
                            <a:schemeClr val="tx1"/>
                          </a:solidFill>
                        </a:rPr>
                        <a:t>Eléments gymniques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0"/>
                  </a:ext>
                </a:extLst>
              </a:tr>
              <a:tr h="565633">
                <a:tc>
                  <a:txBody>
                    <a:bodyPr/>
                    <a:lstStyle/>
                    <a:p>
                      <a:pPr algn="l"/>
                      <a:r>
                        <a:rPr lang="fr-FR" sz="1800" b="1" dirty="0">
                          <a:solidFill>
                            <a:schemeClr val="tx1"/>
                          </a:solidFill>
                        </a:rPr>
                        <a:t>ATR</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1"/>
                  </a:ext>
                </a:extLst>
              </a:tr>
              <a:tr h="602148">
                <a:tc>
                  <a:txBody>
                    <a:bodyPr/>
                    <a:lstStyle/>
                    <a:p>
                      <a:pPr algn="l"/>
                      <a:r>
                        <a:rPr lang="fr-FR" sz="1800" b="1" dirty="0">
                          <a:solidFill>
                            <a:schemeClr val="tx1"/>
                          </a:solidFill>
                        </a:rPr>
                        <a:t>Eléments acro. Lat.</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2"/>
                  </a:ext>
                </a:extLst>
              </a:tr>
              <a:tr h="596866">
                <a:tc>
                  <a:txBody>
                    <a:bodyPr/>
                    <a:lstStyle/>
                    <a:p>
                      <a:pPr algn="l"/>
                      <a:r>
                        <a:rPr lang="fr-FR" sz="1800" b="1" dirty="0">
                          <a:solidFill>
                            <a:schemeClr val="tx1"/>
                          </a:solidFill>
                        </a:rPr>
                        <a:t>Eléments acro. AV</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3"/>
                  </a:ext>
                </a:extLst>
              </a:tr>
              <a:tr h="685070">
                <a:tc>
                  <a:txBody>
                    <a:bodyPr/>
                    <a:lstStyle/>
                    <a:p>
                      <a:pPr algn="l"/>
                      <a:r>
                        <a:rPr lang="fr-FR" sz="1800" b="1" dirty="0">
                          <a:solidFill>
                            <a:schemeClr val="tx1"/>
                          </a:solidFill>
                        </a:rPr>
                        <a:t>Eléments acro. AR</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2325933258"/>
              </p:ext>
            </p:extLst>
          </p:nvPr>
        </p:nvGraphicFramePr>
        <p:xfrm>
          <a:off x="4497837" y="2352066"/>
          <a:ext cx="2584314" cy="3705131"/>
        </p:xfrm>
        <a:graphic>
          <a:graphicData uri="http://schemas.openxmlformats.org/drawingml/2006/table">
            <a:tbl>
              <a:tblPr firstRow="1" bandRow="1">
                <a:tableStyleId>{5C22544A-7EE6-4342-B048-85BDC9FD1C3A}</a:tableStyleId>
              </a:tblPr>
              <a:tblGrid>
                <a:gridCol w="2584314">
                  <a:extLst>
                    <a:ext uri="{9D8B030D-6E8A-4147-A177-3AD203B41FA5}">
                      <a16:colId xmlns:a16="http://schemas.microsoft.com/office/drawing/2014/main" val="20000"/>
                    </a:ext>
                  </a:extLst>
                </a:gridCol>
              </a:tblGrid>
              <a:tr h="699877">
                <a:tc>
                  <a:txBody>
                    <a:bodyPr/>
                    <a:lstStyle/>
                    <a:p>
                      <a:pPr algn="l"/>
                      <a:r>
                        <a:rPr lang="fr-FR" sz="1800" b="1" dirty="0">
                          <a:solidFill>
                            <a:schemeClr val="tx1"/>
                          </a:solidFill>
                        </a:rPr>
                        <a:t>Eléments gymniques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0"/>
                  </a:ext>
                </a:extLst>
              </a:tr>
              <a:tr h="597152">
                <a:tc>
                  <a:txBody>
                    <a:bodyPr/>
                    <a:lstStyle/>
                    <a:p>
                      <a:pPr algn="l"/>
                      <a:r>
                        <a:rPr lang="fr-FR" sz="1800" b="1" dirty="0">
                          <a:solidFill>
                            <a:schemeClr val="tx1"/>
                          </a:solidFill>
                        </a:rPr>
                        <a:t>ATR (jambes libres)-Maintiens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1"/>
                  </a:ext>
                </a:extLst>
              </a:tr>
              <a:tr h="549157">
                <a:tc>
                  <a:txBody>
                    <a:bodyPr/>
                    <a:lstStyle/>
                    <a:p>
                      <a:pPr algn="l"/>
                      <a:r>
                        <a:rPr lang="fr-FR" sz="1800" b="1" dirty="0">
                          <a:solidFill>
                            <a:schemeClr val="tx1"/>
                          </a:solidFill>
                        </a:rPr>
                        <a:t>Eléments acro. Lat.</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2"/>
                  </a:ext>
                </a:extLst>
              </a:tr>
              <a:tr h="590581">
                <a:tc>
                  <a:txBody>
                    <a:bodyPr/>
                    <a:lstStyle/>
                    <a:p>
                      <a:pPr algn="l"/>
                      <a:r>
                        <a:rPr lang="fr-FR" sz="1800" b="1" dirty="0">
                          <a:solidFill>
                            <a:schemeClr val="tx1"/>
                          </a:solidFill>
                        </a:rPr>
                        <a:t>Eléments acro. AV</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3"/>
                  </a:ext>
                </a:extLst>
              </a:tr>
              <a:tr h="699877">
                <a:tc>
                  <a:txBody>
                    <a:bodyPr/>
                    <a:lstStyle/>
                    <a:p>
                      <a:pPr algn="l"/>
                      <a:r>
                        <a:rPr lang="fr-FR" sz="1800" b="1" dirty="0">
                          <a:solidFill>
                            <a:schemeClr val="tx1"/>
                          </a:solidFill>
                        </a:rPr>
                        <a:t>Eléments acro. AR</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4"/>
                  </a:ext>
                </a:extLst>
              </a:tr>
              <a:tr h="516161">
                <a:tc>
                  <a:txBody>
                    <a:bodyPr/>
                    <a:lstStyle/>
                    <a:p>
                      <a:pPr algn="l"/>
                      <a:r>
                        <a:rPr lang="fr-FR" sz="1800" b="1" dirty="0">
                          <a:solidFill>
                            <a:schemeClr val="tx1"/>
                          </a:solidFill>
                        </a:rPr>
                        <a:t>Sorties</a:t>
                      </a:r>
                    </a:p>
                  </a:txBody>
                  <a:tcPr marL="106886" marR="106886" marT="50419" marB="50419" anchor="c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7929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766055" y="4285862"/>
            <a:ext cx="6120000" cy="1621111"/>
          </a:xfrm>
        </p:spPr>
        <p:txBody>
          <a:bodyPr/>
          <a:lstStyle/>
          <a:p>
            <a:r>
              <a:rPr lang="fr-FR" altLang="fr-FR" sz="3600" dirty="0"/>
              <a:t>TABLE DE SAUT</a:t>
            </a:r>
            <a:br>
              <a:rPr lang="fr-FR" altLang="fr-FR" sz="3600" dirty="0"/>
            </a:br>
            <a:endParaRPr lang="fr-FR" altLang="fr-FR" sz="3600" dirty="0"/>
          </a:p>
        </p:txBody>
      </p:sp>
      <p:pic>
        <p:nvPicPr>
          <p:cNvPr id="45064" name="Picture 8" descr="http://photos.be.com/private/1/mode/be_reserved-photos-blog/photo/hd/647262647/1685064cf4/be_reserved-photos-blog-saut-cheval-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3541" y="745017"/>
            <a:ext cx="5882544" cy="3283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4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Notes    D &amp; e</a:t>
            </a:r>
          </a:p>
        </p:txBody>
      </p:sp>
      <p:pic>
        <p:nvPicPr>
          <p:cNvPr id="8" name="Picture 8" descr="http://photos.be.com/private/1/mode/be_reserved-photos-blog/photo/hd/647262647/1685064cf4/be_reserved-photos-blog-saut-cheval-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1507" y="385136"/>
            <a:ext cx="1352021" cy="754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Espace réservé du contenu 2"/>
          <p:cNvSpPr>
            <a:spLocks noGrp="1"/>
          </p:cNvSpPr>
          <p:nvPr>
            <p:ph sz="quarter" idx="1"/>
          </p:nvPr>
        </p:nvSpPr>
        <p:spPr>
          <a:xfrm>
            <a:off x="190919" y="1369057"/>
            <a:ext cx="9963287" cy="4956744"/>
          </a:xfrm>
        </p:spPr>
        <p:txBody>
          <a:bodyPr anchor="t">
            <a:noAutofit/>
          </a:bodyPr>
          <a:lstStyle/>
          <a:p>
            <a:pPr>
              <a:buFont typeface="Wingdings" charset="0"/>
              <a:buChar char="v"/>
            </a:pPr>
            <a:r>
              <a:rPr lang="fr-FR" sz="2400" b="1" u="sng" dirty="0">
                <a:latin typeface="Trebuchet MS" charset="0"/>
              </a:rPr>
              <a:t> Saut </a:t>
            </a:r>
            <a:r>
              <a:rPr lang="fr-FR" sz="2400" b="1" dirty="0">
                <a:latin typeface="Trebuchet MS" charset="0"/>
              </a:rPr>
              <a:t>:</a:t>
            </a:r>
          </a:p>
          <a:p>
            <a:pPr lvl="1">
              <a:buFont typeface="Wingdings" charset="0"/>
              <a:buChar char="§"/>
            </a:pPr>
            <a:r>
              <a:rPr lang="fr-FR" sz="2400" b="1" dirty="0">
                <a:latin typeface="Trebuchet MS" charset="0"/>
              </a:rPr>
              <a:t>La gymnaste a le choix entre 12 sauts    </a:t>
            </a:r>
          </a:p>
          <a:p>
            <a:pPr lvl="2">
              <a:buFont typeface="Wingdings" charset="0"/>
              <a:buChar char="§"/>
            </a:pPr>
            <a:endParaRPr lang="fr-FR" sz="2400" dirty="0">
              <a:latin typeface="Trebuchet MS" charset="0"/>
            </a:endParaRPr>
          </a:p>
          <a:p>
            <a:pPr lvl="1">
              <a:buFont typeface="Wingdings" charset="0"/>
              <a:buChar char="§"/>
            </a:pPr>
            <a:r>
              <a:rPr lang="fr-FR" sz="2400" b="1" dirty="0">
                <a:latin typeface="Trebuchet MS" charset="0"/>
              </a:rPr>
              <a:t>Note D : </a:t>
            </a:r>
            <a:r>
              <a:rPr lang="fr-FR" sz="2400" dirty="0">
                <a:latin typeface="Trebuchet MS" charset="0"/>
              </a:rPr>
              <a:t>valeur du saut  de 11,70 points  à 13 points</a:t>
            </a:r>
          </a:p>
          <a:p>
            <a:pPr marL="521437" lvl="1" indent="0">
              <a:buNone/>
            </a:pPr>
            <a:endParaRPr lang="fr-FR" sz="2400" dirty="0">
              <a:latin typeface="Trebuchet MS" charset="0"/>
            </a:endParaRPr>
          </a:p>
          <a:p>
            <a:pPr lvl="1">
              <a:buFont typeface="Wingdings" charset="0"/>
              <a:buChar char="§"/>
            </a:pPr>
            <a:r>
              <a:rPr lang="fr-FR" sz="2400" b="1" dirty="0">
                <a:latin typeface="Trebuchet MS" charset="0"/>
              </a:rPr>
              <a:t>Note E : </a:t>
            </a:r>
            <a:r>
              <a:rPr lang="fr-FR" sz="2400" dirty="0">
                <a:latin typeface="Trebuchet MS" charset="0"/>
              </a:rPr>
              <a:t>exécution</a:t>
            </a:r>
            <a:r>
              <a:rPr lang="fr-FR" sz="2400" b="1" dirty="0">
                <a:latin typeface="Trebuchet MS" charset="0"/>
              </a:rPr>
              <a:t>  </a:t>
            </a:r>
            <a:r>
              <a:rPr lang="fr-FR" sz="2400" dirty="0">
                <a:latin typeface="Trebuchet MS" charset="0"/>
              </a:rPr>
              <a:t>sur 10 points</a:t>
            </a:r>
          </a:p>
          <a:p>
            <a:pPr lvl="1">
              <a:buFont typeface="Wingdings" charset="0"/>
              <a:buChar char="§"/>
            </a:pPr>
            <a:endParaRPr lang="fr-FR" sz="2400" b="1" dirty="0">
              <a:latin typeface="Trebuchet MS" charset="0"/>
            </a:endParaRPr>
          </a:p>
          <a:p>
            <a:pPr marL="0" indent="0">
              <a:buNone/>
            </a:pPr>
            <a:endParaRPr lang="fr-FR" sz="24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955" y="4152370"/>
            <a:ext cx="4152485" cy="2632676"/>
          </a:xfrm>
          <a:prstGeom prst="rect">
            <a:avLst/>
          </a:prstGeom>
        </p:spPr>
      </p:pic>
    </p:spTree>
    <p:extLst>
      <p:ext uri="{BB962C8B-B14F-4D97-AF65-F5344CB8AC3E}">
        <p14:creationId xmlns:p14="http://schemas.microsoft.com/office/powerpoint/2010/main" val="2979258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9">
                                            <p:txEl>
                                              <p:pRg st="1" end="1"/>
                                            </p:txEl>
                                          </p:spTgt>
                                        </p:tgtEl>
                                      </p:cBhvr>
                                    </p:animEffect>
                                  </p:childTnLst>
                                </p:cTn>
                              </p:par>
                            </p:childTnLst>
                          </p:cTn>
                        </p:par>
                        <p:par>
                          <p:cTn id="18" fill="hold">
                            <p:stCondLst>
                              <p:cond delay="2000"/>
                            </p:stCondLst>
                            <p:childTnLst>
                              <p:par>
                                <p:cTn id="19" presetID="55" presetClass="entr" presetSubtype="0" fill="hold" nodeType="afterEffect">
                                  <p:stCondLst>
                                    <p:cond delay="170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p:cTn id="21" dur="1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9">
                                            <p:txEl>
                                              <p:pRg st="3" end="3"/>
                                            </p:txEl>
                                          </p:spTgt>
                                        </p:tgtEl>
                                      </p:cBhvr>
                                    </p:animEffect>
                                  </p:childTnLst>
                                </p:cTn>
                              </p:par>
                            </p:childTnLst>
                          </p:cTn>
                        </p:par>
                        <p:par>
                          <p:cTn id="24" fill="hold">
                            <p:stCondLst>
                              <p:cond delay="4700"/>
                            </p:stCondLst>
                            <p:childTnLst>
                              <p:par>
                                <p:cTn id="25" presetID="55" presetClass="entr" presetSubtype="0" fill="hold" nodeType="afterEffect">
                                  <p:stCondLst>
                                    <p:cond delay="140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p:cTn id="27" dur="1400" fill="hold"/>
                                        <p:tgtEl>
                                          <p:spTgt spid="9">
                                            <p:txEl>
                                              <p:pRg st="5" end="5"/>
                                            </p:txEl>
                                          </p:spTgt>
                                        </p:tgtEl>
                                        <p:attrNameLst>
                                          <p:attrName>ppt_w</p:attrName>
                                        </p:attrNameLst>
                                      </p:cBhvr>
                                      <p:tavLst>
                                        <p:tav tm="0">
                                          <p:val>
                                            <p:strVal val="#ppt_w*0.70"/>
                                          </p:val>
                                        </p:tav>
                                        <p:tav tm="100000">
                                          <p:val>
                                            <p:strVal val="#ppt_w"/>
                                          </p:val>
                                        </p:tav>
                                      </p:tavLst>
                                    </p:anim>
                                    <p:anim calcmode="lin" valueType="num">
                                      <p:cBhvr>
                                        <p:cTn id="28" dur="1400" fill="hold"/>
                                        <p:tgtEl>
                                          <p:spTgt spid="9">
                                            <p:txEl>
                                              <p:pRg st="5" end="5"/>
                                            </p:txEl>
                                          </p:spTgt>
                                        </p:tgtEl>
                                        <p:attrNameLst>
                                          <p:attrName>ppt_h</p:attrName>
                                        </p:attrNameLst>
                                      </p:cBhvr>
                                      <p:tavLst>
                                        <p:tav tm="0">
                                          <p:val>
                                            <p:strVal val="#ppt_h"/>
                                          </p:val>
                                        </p:tav>
                                        <p:tav tm="100000">
                                          <p:val>
                                            <p:strVal val="#ppt_h"/>
                                          </p:val>
                                        </p:tav>
                                      </p:tavLst>
                                    </p:anim>
                                    <p:animEffect transition="in" filter="fade">
                                      <p:cBhvr>
                                        <p:cTn id="29" dur="14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Précisions</a:t>
            </a:r>
          </a:p>
        </p:txBody>
      </p:sp>
      <p:sp>
        <p:nvSpPr>
          <p:cNvPr id="9" name="Espace réservé du contenu 2"/>
          <p:cNvSpPr>
            <a:spLocks noGrp="1"/>
          </p:cNvSpPr>
          <p:nvPr>
            <p:ph sz="quarter" idx="1"/>
          </p:nvPr>
        </p:nvSpPr>
        <p:spPr>
          <a:xfrm>
            <a:off x="485422" y="1840090"/>
            <a:ext cx="9668784" cy="4143022"/>
          </a:xfrm>
        </p:spPr>
        <p:txBody>
          <a:bodyPr anchor="t">
            <a:noAutofit/>
          </a:bodyPr>
          <a:lstStyle/>
          <a:p>
            <a:pPr marL="361950" indent="-361950" algn="just">
              <a:buFont typeface="Wingdings" pitchFamily="2" charset="2"/>
              <a:buChar char="v"/>
            </a:pPr>
            <a:r>
              <a:rPr lang="fr-FR" sz="2400" cap="none" dirty="0">
                <a:latin typeface="Trebuchet MS" charset="0"/>
              </a:rPr>
              <a:t>Les gymnastes sont responsables de l’annonce des sauts </a:t>
            </a:r>
            <a:r>
              <a:rPr lang="fr-FR" sz="2400" cap="none" dirty="0" smtClean="0">
                <a:latin typeface="Trebuchet MS" charset="0"/>
              </a:rPr>
              <a:t>qu'</a:t>
            </a:r>
            <a:r>
              <a:rPr lang="fr-CA" sz="2400" cap="none" dirty="0" smtClean="0">
                <a:latin typeface="Trebuchet MS" charset="0"/>
              </a:rPr>
              <a:t>’</a:t>
            </a:r>
            <a:r>
              <a:rPr lang="fr-FR" sz="2400" cap="none" dirty="0">
                <a:latin typeface="Trebuchet MS" charset="0"/>
              </a:rPr>
              <a:t>elles exécutent. </a:t>
            </a:r>
          </a:p>
          <a:p>
            <a:pPr marL="361950" indent="-361950" algn="just">
              <a:buFont typeface="Wingdings" pitchFamily="2" charset="2"/>
              <a:buChar char="v"/>
            </a:pPr>
            <a:r>
              <a:rPr lang="fr-FR" sz="2400" cap="none" dirty="0">
                <a:latin typeface="Trebuchet MS" charset="0"/>
              </a:rPr>
              <a:t>Les sauts exécutés </a:t>
            </a:r>
            <a:r>
              <a:rPr lang="fr-FR" sz="2400" b="1" u="sng" cap="none" dirty="0">
                <a:latin typeface="Trebuchet MS" charset="0"/>
              </a:rPr>
              <a:t>peuvent être différents</a:t>
            </a:r>
          </a:p>
          <a:p>
            <a:pPr marL="361950" indent="-361950" algn="just">
              <a:buFont typeface="Wingdings" pitchFamily="2" charset="2"/>
              <a:buChar char="v"/>
            </a:pPr>
            <a:r>
              <a:rPr lang="fr-FR" sz="2400" cap="none" dirty="0">
                <a:latin typeface="Trebuchet MS" charset="0"/>
              </a:rPr>
              <a:t>Saut exécuté différent du saut annoncé appartenant à la grille </a:t>
            </a:r>
            <a:r>
              <a:rPr lang="fr-FR" sz="3200" i="1" cap="none" dirty="0">
                <a:latin typeface="Trebuchet MS" charset="0"/>
              </a:rPr>
              <a:t>SP</a:t>
            </a:r>
          </a:p>
          <a:p>
            <a:pPr marL="361950" indent="-361950" algn="just">
              <a:buFont typeface="Wingdings" pitchFamily="2" charset="2"/>
              <a:buChar char="v"/>
            </a:pPr>
            <a:r>
              <a:rPr lang="fr-FR" sz="2400" cap="none" dirty="0">
                <a:latin typeface="Trebuchet MS" charset="0"/>
              </a:rPr>
              <a:t>Saut exécuté avant le signal des juges, saut à refaire </a:t>
            </a:r>
            <a:r>
              <a:rPr lang="fr-FR" sz="3200" i="1" cap="none" dirty="0">
                <a:latin typeface="Trebuchet MS" charset="0"/>
              </a:rPr>
              <a:t>SP</a:t>
            </a:r>
          </a:p>
          <a:p>
            <a:pPr algn="just">
              <a:buFont typeface="Wingdings" pitchFamily="2" charset="2"/>
              <a:buChar char="v"/>
            </a:pPr>
            <a:endParaRPr lang="fr-FR" sz="2400" dirty="0">
              <a:latin typeface="Trebuchet MS" charset="0"/>
            </a:endParaRPr>
          </a:p>
          <a:p>
            <a:pPr lvl="1" algn="just">
              <a:buFont typeface="Wingdings" charset="0"/>
              <a:buChar char="§"/>
            </a:pPr>
            <a:endParaRPr lang="fr-FR" sz="2000" dirty="0">
              <a:latin typeface="Trebuchet MS" charset="0"/>
            </a:endParaRPr>
          </a:p>
          <a:p>
            <a:pPr marL="0" indent="0" algn="just">
              <a:buNone/>
            </a:pPr>
            <a:endParaRPr lang="fr-FR" sz="2000" dirty="0"/>
          </a:p>
        </p:txBody>
      </p:sp>
      <p:pic>
        <p:nvPicPr>
          <p:cNvPr id="6" name="Picture 8" descr="http://photos.be.com/private/1/mode/be_reserved-photos-blog/photo/hd/647262647/1685064cf4/be_reserved-photos-blog-saut-cheval-big.jpg">
            <a:extLst>
              <a:ext uri="{FF2B5EF4-FFF2-40B4-BE49-F238E27FC236}">
                <a16:creationId xmlns:a16="http://schemas.microsoft.com/office/drawing/2014/main" id="{C364D3BD-D622-497F-841F-2A04DD9557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6559" y="382714"/>
            <a:ext cx="1352021" cy="754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503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766055" y="4285862"/>
            <a:ext cx="6120000" cy="1621111"/>
          </a:xfrm>
        </p:spPr>
        <p:txBody>
          <a:bodyPr/>
          <a:lstStyle/>
          <a:p>
            <a:r>
              <a:rPr lang="fr-FR" altLang="fr-FR" sz="3600" dirty="0"/>
              <a:t>barres</a:t>
            </a:r>
            <a:br>
              <a:rPr lang="fr-FR" altLang="fr-FR" sz="3600" dirty="0"/>
            </a:br>
            <a:endParaRPr lang="fr-FR" altLang="fr-FR" sz="36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19" y="685554"/>
            <a:ext cx="6487536" cy="3542536"/>
          </a:xfrm>
          <a:prstGeom prst="rect">
            <a:avLst/>
          </a:prstGeom>
        </p:spPr>
      </p:pic>
    </p:spTree>
    <p:extLst>
      <p:ext uri="{BB962C8B-B14F-4D97-AF65-F5344CB8AC3E}">
        <p14:creationId xmlns:p14="http://schemas.microsoft.com/office/powerpoint/2010/main" val="308004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répétition</a:t>
            </a:r>
          </a:p>
        </p:txBody>
      </p:sp>
      <p:sp>
        <p:nvSpPr>
          <p:cNvPr id="7" name="Rectangle 6"/>
          <p:cNvSpPr/>
          <p:nvPr/>
        </p:nvSpPr>
        <p:spPr>
          <a:xfrm>
            <a:off x="283918" y="1375496"/>
            <a:ext cx="9955104" cy="5829951"/>
          </a:xfrm>
          <a:prstGeom prst="rect">
            <a:avLst/>
          </a:prstGeom>
        </p:spPr>
        <p:txBody>
          <a:bodyPr wrap="square" lIns="104287" tIns="52144" rIns="104287" bIns="52144">
            <a:spAutoFit/>
          </a:bodyPr>
          <a:lstStyle/>
          <a:p>
            <a:pPr algn="just"/>
            <a:r>
              <a:rPr lang="fr-FR" sz="2000" b="1" u="sng" dirty="0"/>
              <a:t>Particularité aux Barres Asymétriques :</a:t>
            </a:r>
            <a:r>
              <a:rPr lang="fr-FR" sz="2000" u="sng" dirty="0"/>
              <a:t> </a:t>
            </a:r>
          </a:p>
          <a:p>
            <a:pPr algn="just"/>
            <a:endParaRPr lang="fr-FR" sz="2000" u="sng" dirty="0"/>
          </a:p>
          <a:p>
            <a:pPr marL="274638" lvl="1" indent="-274638" algn="just">
              <a:spcAft>
                <a:spcPct val="20000"/>
              </a:spcAft>
              <a:buFont typeface="Courier New"/>
              <a:buChar char="o"/>
            </a:pPr>
            <a:r>
              <a:rPr lang="fr-FR" sz="2000" dirty="0"/>
              <a:t>Une Difficulté 6</a:t>
            </a:r>
            <a:r>
              <a:rPr lang="fr-FR" sz="2000" baseline="30000" dirty="0"/>
              <a:t>ème</a:t>
            </a:r>
            <a:r>
              <a:rPr lang="fr-FR" sz="2000" dirty="0"/>
              <a:t> ou une « autre difficulté » </a:t>
            </a:r>
            <a:r>
              <a:rPr lang="fr-FR" sz="2000" b="1" u="sng" dirty="0"/>
              <a:t>peut être exécutée 2 fois</a:t>
            </a:r>
            <a:r>
              <a:rPr lang="fr-FR" sz="2000" b="1" dirty="0"/>
              <a:t>, </a:t>
            </a:r>
            <a:r>
              <a:rPr lang="fr-FR" sz="2000" b="1" i="1" dirty="0">
                <a:solidFill>
                  <a:srgbClr val="FF0000"/>
                </a:solidFill>
              </a:rPr>
              <a:t>la 3</a:t>
            </a:r>
            <a:r>
              <a:rPr lang="fr-FR" sz="2000" b="1" i="1" baseline="30000" dirty="0">
                <a:solidFill>
                  <a:srgbClr val="FF0000"/>
                </a:solidFill>
              </a:rPr>
              <a:t>ème</a:t>
            </a:r>
            <a:r>
              <a:rPr lang="fr-FR" sz="2000" b="1" i="1" dirty="0">
                <a:solidFill>
                  <a:srgbClr val="FF0000"/>
                </a:solidFill>
              </a:rPr>
              <a:t> fois l’élément ne sera pas reconnu. Une pénalité de 0,50 Pt </a:t>
            </a:r>
            <a:r>
              <a:rPr lang="fr-FR" sz="2000" dirty="0"/>
              <a:t>plus d’éventuelles fautes d’exécution seront déduites de la note E.</a:t>
            </a:r>
          </a:p>
          <a:p>
            <a:pPr marL="274638" lvl="1" indent="-274638" algn="just">
              <a:spcAft>
                <a:spcPct val="20000"/>
              </a:spcAft>
              <a:buFont typeface="Courier New"/>
              <a:buChar char="o"/>
            </a:pPr>
            <a:endParaRPr lang="fr-FR" sz="2000" dirty="0"/>
          </a:p>
          <a:p>
            <a:pPr marL="274638" lvl="1" indent="-274638" algn="just">
              <a:spcAft>
                <a:spcPct val="20000"/>
              </a:spcAft>
              <a:buFont typeface="Courier New"/>
              <a:buChar char="o"/>
            </a:pPr>
            <a:r>
              <a:rPr lang="fr-FR" sz="2000" dirty="0"/>
              <a:t>Une difficulté 6</a:t>
            </a:r>
            <a:r>
              <a:rPr lang="fr-FR" sz="2000" baseline="30000" dirty="0"/>
              <a:t>ème</a:t>
            </a:r>
            <a:r>
              <a:rPr lang="fr-FR" sz="2000" dirty="0"/>
              <a:t> répétée sera reconnue et comptabilisée comme une « Autre difficulté » à sa deuxième exécution</a:t>
            </a:r>
          </a:p>
          <a:p>
            <a:pPr marL="274638" lvl="1" indent="-274638" algn="just">
              <a:spcAft>
                <a:spcPct val="20000"/>
              </a:spcAft>
            </a:pPr>
            <a:endParaRPr lang="fr-FR" sz="2000" dirty="0"/>
          </a:p>
          <a:p>
            <a:pPr marL="274638" lvl="1" indent="-274638" algn="just">
              <a:spcAft>
                <a:spcPct val="20000"/>
              </a:spcAft>
              <a:buFont typeface="Courier New" pitchFamily="49" charset="0"/>
              <a:buChar char="o"/>
            </a:pPr>
            <a:r>
              <a:rPr lang="fr-FR" sz="2000" dirty="0"/>
              <a:t> La gymnaste peut exécuter autant de bascules qu’elle le désire, mais 2 seulement seront retenues comme « Autre difficulté » (en plus d’une bascule difficulté 6</a:t>
            </a:r>
            <a:r>
              <a:rPr lang="fr-FR" sz="2000" baseline="30000" dirty="0"/>
              <a:t>ème</a:t>
            </a:r>
            <a:r>
              <a:rPr lang="fr-FR" sz="2000" dirty="0"/>
              <a:t>)</a:t>
            </a:r>
          </a:p>
          <a:p>
            <a:pPr marL="274638" lvl="1" indent="-274638" algn="just">
              <a:spcAft>
                <a:spcPct val="20000"/>
              </a:spcAft>
              <a:buFont typeface="Courier New" pitchFamily="49" charset="0"/>
              <a:buChar char="o"/>
            </a:pPr>
            <a:endParaRPr lang="fr-FR" sz="2000" dirty="0"/>
          </a:p>
          <a:p>
            <a:pPr marL="274638" lvl="1" indent="-274638" algn="just">
              <a:spcAft>
                <a:spcPct val="20000"/>
              </a:spcAft>
              <a:buFont typeface="Courier New" pitchFamily="49" charset="0"/>
              <a:buChar char="o"/>
            </a:pPr>
            <a:r>
              <a:rPr lang="fr-FR" sz="2000" b="1" dirty="0">
                <a:solidFill>
                  <a:srgbClr val="FF0000"/>
                </a:solidFill>
              </a:rPr>
              <a:t>La gymnaste peut exécuter autant de prises d’élans à l’ATR qu’elle le désire, mais 2 seulement seront retenues comme élément (1 difficulté 6</a:t>
            </a:r>
            <a:r>
              <a:rPr lang="fr-FR" sz="2000" b="1" baseline="30000" dirty="0">
                <a:solidFill>
                  <a:srgbClr val="FF0000"/>
                </a:solidFill>
              </a:rPr>
              <a:t>ème</a:t>
            </a:r>
            <a:r>
              <a:rPr lang="fr-FR" sz="2000" b="1" dirty="0">
                <a:solidFill>
                  <a:srgbClr val="FF0000"/>
                </a:solidFill>
              </a:rPr>
              <a:t> </a:t>
            </a:r>
            <a:r>
              <a:rPr lang="fr-FR" sz="2000" b="1" dirty="0" smtClean="0">
                <a:solidFill>
                  <a:srgbClr val="FF0000"/>
                </a:solidFill>
              </a:rPr>
              <a:t>et</a:t>
            </a:r>
            <a:br>
              <a:rPr lang="fr-FR" sz="2000" b="1" dirty="0" smtClean="0">
                <a:solidFill>
                  <a:srgbClr val="FF0000"/>
                </a:solidFill>
              </a:rPr>
            </a:br>
            <a:r>
              <a:rPr lang="fr-FR" sz="2000" b="1" dirty="0" smtClean="0">
                <a:solidFill>
                  <a:srgbClr val="FF0000"/>
                </a:solidFill>
              </a:rPr>
              <a:t>1 </a:t>
            </a:r>
            <a:r>
              <a:rPr lang="fr-FR" sz="2000" b="1" dirty="0">
                <a:solidFill>
                  <a:srgbClr val="FF0000"/>
                </a:solidFill>
              </a:rPr>
              <a:t>« Autre difficulté »)</a:t>
            </a:r>
          </a:p>
          <a:p>
            <a:pPr marL="274638" lvl="1" indent="-274638" algn="just">
              <a:spcAft>
                <a:spcPct val="20000"/>
              </a:spcAft>
              <a:buFont typeface="Courier New" pitchFamily="49" charset="0"/>
              <a:buChar char="o"/>
            </a:pPr>
            <a:endParaRPr lang="fr-FR" sz="2000" dirty="0"/>
          </a:p>
          <a:p>
            <a:pPr lvl="1" algn="just">
              <a:spcAft>
                <a:spcPct val="20000"/>
              </a:spcAft>
            </a:pPr>
            <a:endParaRPr lang="fr-FR" sz="2000" dirty="0"/>
          </a:p>
        </p:txBody>
      </p:sp>
      <p:sp>
        <p:nvSpPr>
          <p:cNvPr id="11" name="Triangle isocèle 10"/>
          <p:cNvSpPr/>
          <p:nvPr/>
        </p:nvSpPr>
        <p:spPr>
          <a:xfrm>
            <a:off x="6691071" y="517592"/>
            <a:ext cx="692224" cy="711367"/>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b"/>
          <a:lstStyle/>
          <a:p>
            <a:pPr algn="ctr">
              <a:defRPr/>
            </a:pPr>
            <a:r>
              <a:rPr lang="fr-FR" sz="3600" dirty="0">
                <a:solidFill>
                  <a:schemeClr val="tx1"/>
                </a:solidFill>
                <a:cs typeface="Arial" charset="0"/>
              </a:rPr>
              <a:t>!</a:t>
            </a:r>
            <a:endParaRPr lang="fr-FR" dirty="0">
              <a:solidFill>
                <a:schemeClr val="tx1"/>
              </a:solidFill>
              <a:latin typeface="Arial" charset="0"/>
              <a:cs typeface="Arial"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719" y="394830"/>
            <a:ext cx="1402081" cy="765610"/>
          </a:xfrm>
          <a:prstGeom prst="rect">
            <a:avLst/>
          </a:prstGeom>
        </p:spPr>
      </p:pic>
    </p:spTree>
    <p:extLst>
      <p:ext uri="{BB962C8B-B14F-4D97-AF65-F5344CB8AC3E}">
        <p14:creationId xmlns:p14="http://schemas.microsoft.com/office/powerpoint/2010/main" val="1672257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6"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3" presetClass="entr" presetSubtype="16" fill="hold" nodeType="afterEffect">
                                  <p:stCondLst>
                                    <p:cond delay="4500"/>
                                  </p:stCondLst>
                                  <p:childTnLst>
                                    <p:set>
                                      <p:cBhvr>
                                        <p:cTn id="19" dur="1" fill="hold">
                                          <p:stCondLst>
                                            <p:cond delay="0"/>
                                          </p:stCondLst>
                                        </p:cTn>
                                        <p:tgtEl>
                                          <p:spTgt spid="7">
                                            <p:txEl>
                                              <p:pRg st="4" end="4"/>
                                            </p:txEl>
                                          </p:spTgt>
                                        </p:tgtEl>
                                        <p:attrNameLst>
                                          <p:attrName>style.visibility</p:attrName>
                                        </p:attrNameLst>
                                      </p:cBhvr>
                                      <p:to>
                                        <p:strVal val="visible"/>
                                      </p:to>
                                    </p:set>
                                    <p:anim calcmode="lin" valueType="num">
                                      <p:cBhvr>
                                        <p:cTn id="2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 calcmode="lin" valueType="num">
                                      <p:cBhvr>
                                        <p:cTn id="26"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 calcmode="lin" valueType="num">
                                      <p:cBhvr>
                                        <p:cTn id="32"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Exigences de composition</a:t>
            </a:r>
          </a:p>
        </p:txBody>
      </p:sp>
      <p:sp>
        <p:nvSpPr>
          <p:cNvPr id="6" name="Rectangle 5"/>
          <p:cNvSpPr/>
          <p:nvPr/>
        </p:nvSpPr>
        <p:spPr>
          <a:xfrm>
            <a:off x="283918" y="1375497"/>
            <a:ext cx="9763193" cy="4488045"/>
          </a:xfrm>
          <a:prstGeom prst="rect">
            <a:avLst/>
          </a:prstGeom>
        </p:spPr>
        <p:txBody>
          <a:bodyPr wrap="square" lIns="104287" tIns="52144" rIns="104287" bIns="52144">
            <a:spAutoFit/>
          </a:bodyPr>
          <a:lstStyle/>
          <a:p>
            <a:pPr algn="just"/>
            <a:r>
              <a:rPr lang="fr-FR" sz="2800" b="1" dirty="0"/>
              <a:t>L’exercice doit comporter :</a:t>
            </a:r>
            <a:r>
              <a:rPr lang="fr-FR" sz="2800" dirty="0"/>
              <a:t> </a:t>
            </a:r>
          </a:p>
          <a:p>
            <a:pPr algn="just"/>
            <a:endParaRPr lang="fr-FR" sz="2800" dirty="0"/>
          </a:p>
          <a:p>
            <a:pPr marL="625475" lvl="1" indent="-533400" algn="just">
              <a:spcAft>
                <a:spcPct val="20000"/>
              </a:spcAft>
              <a:buFont typeface="+mj-ea"/>
              <a:buAutoNum type="circleNumDbPlain"/>
            </a:pPr>
            <a:r>
              <a:rPr lang="fr-FR" sz="2600" b="1" dirty="0">
                <a:solidFill>
                  <a:srgbClr val="FF0000"/>
                </a:solidFill>
              </a:rPr>
              <a:t>1 changement de barres (BS à BI ou BI à BS) exécuté avec une difficulté 6</a:t>
            </a:r>
            <a:r>
              <a:rPr lang="fr-FR" sz="2600" b="1" baseline="30000" dirty="0">
                <a:solidFill>
                  <a:srgbClr val="FF0000"/>
                </a:solidFill>
              </a:rPr>
              <a:t>ème</a:t>
            </a:r>
            <a:r>
              <a:rPr lang="fr-FR" sz="2600" b="1" dirty="0">
                <a:solidFill>
                  <a:srgbClr val="FF0000"/>
                </a:solidFill>
              </a:rPr>
              <a:t> avec envol</a:t>
            </a:r>
          </a:p>
          <a:p>
            <a:pPr marL="625475" lvl="1" indent="-533400" algn="just">
              <a:spcAft>
                <a:spcPct val="20000"/>
              </a:spcAft>
              <a:buFont typeface="+mj-ea"/>
              <a:buAutoNum type="circleNumDbPlain"/>
            </a:pPr>
            <a:r>
              <a:rPr lang="fr-FR" sz="2600" dirty="0"/>
              <a:t>1 élément avec rotation longitudinale </a:t>
            </a:r>
            <a:r>
              <a:rPr lang="fr-FR" sz="2600" dirty="0" smtClean="0"/>
              <a:t>180° mini (</a:t>
            </a:r>
            <a:r>
              <a:rPr lang="fr-FR" sz="2600" dirty="0"/>
              <a:t>E/S comprise)</a:t>
            </a:r>
          </a:p>
          <a:p>
            <a:pPr marL="625475" lvl="1" indent="-533400" algn="just">
              <a:spcAft>
                <a:spcPct val="20000"/>
              </a:spcAft>
              <a:buFont typeface="+mj-ea"/>
              <a:buAutoNum type="circleNumDbPlain"/>
            </a:pPr>
            <a:r>
              <a:rPr lang="fr-FR" sz="2600" dirty="0"/>
              <a:t>1 bascule en cours de mouvement </a:t>
            </a:r>
          </a:p>
          <a:p>
            <a:pPr marL="625475" lvl="1" indent="-533400" algn="just">
              <a:spcAft>
                <a:spcPct val="20000"/>
              </a:spcAft>
              <a:buFont typeface="+mj-ea"/>
              <a:buAutoNum type="circleNumDbPlain"/>
            </a:pPr>
            <a:r>
              <a:rPr lang="fr-FR" sz="2600" dirty="0"/>
              <a:t>1 tour autour d’une barre (tour AR, Pieds mains Tour, soleil….)</a:t>
            </a:r>
          </a:p>
          <a:p>
            <a:pPr marL="625475" lvl="1" indent="-533400" algn="just">
              <a:spcAft>
                <a:spcPct val="20000"/>
              </a:spcAft>
              <a:buFont typeface="+mj-ea"/>
              <a:buAutoNum type="circleNumDbPlain"/>
            </a:pPr>
            <a:r>
              <a:rPr lang="fr-FR" sz="2600" dirty="0"/>
              <a:t>1 passage du corps en arrière  à l’horizontale minimum</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719" y="384119"/>
            <a:ext cx="1402081" cy="765610"/>
          </a:xfrm>
          <a:prstGeom prst="rect">
            <a:avLst/>
          </a:prstGeom>
        </p:spPr>
      </p:pic>
    </p:spTree>
    <p:extLst>
      <p:ext uri="{BB962C8B-B14F-4D97-AF65-F5344CB8AC3E}">
        <p14:creationId xmlns:p14="http://schemas.microsoft.com/office/powerpoint/2010/main" val="3298373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p:cTn id="1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nodeType="afterEffect">
                                  <p:stCondLst>
                                    <p:cond delay="200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p:cTn id="23"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par>
                          <p:cTn id="25" fill="hold">
                            <p:stCondLst>
                              <p:cond delay="3000"/>
                            </p:stCondLst>
                            <p:childTnLst>
                              <p:par>
                                <p:cTn id="26" presetID="23" presetClass="entr" presetSubtype="16" fill="hold" nodeType="afterEffect">
                                  <p:stCondLst>
                                    <p:cond delay="200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p:cTn id="28"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par>
                          <p:cTn id="30" fill="hold">
                            <p:stCondLst>
                              <p:cond delay="5500"/>
                            </p:stCondLst>
                            <p:childTnLst>
                              <p:par>
                                <p:cTn id="31" presetID="23" presetClass="entr" presetSubtype="16" fill="hold" nodeType="afterEffect">
                                  <p:stCondLst>
                                    <p:cond delay="200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p:cTn id="3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pic>
        <p:nvPicPr>
          <p:cNvPr id="7" name="Picture 2" descr="Sablier, Sable, Bleu, Verre, Temps, Heure, Horlo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725" y="2398114"/>
            <a:ext cx="3206442" cy="3796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rezi-a.akamaihd.net/zuisite-versioned/1417/campaigns/sem-business-3/img/icon-create@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61" y="1834746"/>
            <a:ext cx="2777671" cy="240964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7719" y="368846"/>
            <a:ext cx="1402081" cy="765610"/>
          </a:xfrm>
          <a:prstGeom prst="rect">
            <a:avLst/>
          </a:prstGeom>
        </p:spPr>
      </p:pic>
    </p:spTree>
    <p:extLst>
      <p:ext uri="{BB962C8B-B14F-4D97-AF65-F5344CB8AC3E}">
        <p14:creationId xmlns:p14="http://schemas.microsoft.com/office/powerpoint/2010/main" val="6859946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Objectifs</a:t>
            </a:r>
            <a:r>
              <a:rPr lang="en-US" sz="2800" dirty="0">
                <a:latin typeface="+mn-lt"/>
                <a:cs typeface="Arial" charset="0"/>
              </a:rPr>
              <a:t> de formation</a:t>
            </a:r>
            <a:endParaRPr lang="fr-FR" sz="2800" dirty="0">
              <a:latin typeface="+mn-lt"/>
              <a:cs typeface="Arial" charset="0"/>
            </a:endParaRPr>
          </a:p>
        </p:txBody>
      </p:sp>
      <p:sp>
        <p:nvSpPr>
          <p:cNvPr id="9" name="Rectangle 8"/>
          <p:cNvSpPr/>
          <p:nvPr/>
        </p:nvSpPr>
        <p:spPr>
          <a:xfrm>
            <a:off x="0" y="3069943"/>
            <a:ext cx="3702055" cy="308116"/>
          </a:xfrm>
          <a:prstGeom prst="rect">
            <a:avLst/>
          </a:prstGeom>
          <a:solidFill>
            <a:srgbClr val="00B0F0">
              <a:alpha val="49804"/>
            </a:srgbClr>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dirty="0"/>
          </a:p>
        </p:txBody>
      </p:sp>
      <p:pic>
        <p:nvPicPr>
          <p:cNvPr id="10" name="Image 9" descr="objectifs.png"/>
          <p:cNvPicPr>
            <a:picLocks noChangeAspect="1"/>
          </p:cNvPicPr>
          <p:nvPr/>
        </p:nvPicPr>
        <p:blipFill>
          <a:blip r:embed="rId2" cstate="print"/>
          <a:stretch>
            <a:fillRect/>
          </a:stretch>
        </p:blipFill>
        <p:spPr>
          <a:xfrm>
            <a:off x="272355" y="2796860"/>
            <a:ext cx="3157343" cy="2978679"/>
          </a:xfrm>
          <a:prstGeom prst="round1Rect">
            <a:avLst>
              <a:gd name="adj" fmla="val 13694"/>
            </a:avLst>
          </a:prstGeom>
          <a:solidFill>
            <a:srgbClr val="FF0066"/>
          </a:solidFill>
          <a:ln>
            <a:solidFill>
              <a:srgbClr val="00B0F0"/>
            </a:solidFill>
          </a:ln>
          <a:effectLst>
            <a:outerShdw blurRad="50800" dist="38100" dir="2700000" algn="tl" rotWithShape="0">
              <a:prstClr val="black">
                <a:alpha val="40000"/>
              </a:prstClr>
            </a:outerShdw>
          </a:effectLst>
        </p:spPr>
      </p:pic>
      <p:sp>
        <p:nvSpPr>
          <p:cNvPr id="2" name="Rectangle 1"/>
          <p:cNvSpPr/>
          <p:nvPr/>
        </p:nvSpPr>
        <p:spPr>
          <a:xfrm>
            <a:off x="4025123" y="2161540"/>
            <a:ext cx="6370320" cy="3785652"/>
          </a:xfrm>
          <a:prstGeom prst="rect">
            <a:avLst/>
          </a:prstGeom>
        </p:spPr>
        <p:txBody>
          <a:bodyPr wrap="square">
            <a:spAutoFit/>
          </a:bodyPr>
          <a:lstStyle/>
          <a:p>
            <a:pPr marL="625475" lvl="1" indent="-350838">
              <a:defRPr/>
            </a:pPr>
            <a:r>
              <a:rPr lang="fr-FR" sz="2400" b="1" dirty="0">
                <a:solidFill>
                  <a:srgbClr val="00B0F0"/>
                </a:solidFill>
                <a:cs typeface="Arial" charset="0"/>
              </a:rPr>
              <a:t>Comprendre :</a:t>
            </a:r>
          </a:p>
          <a:p>
            <a:pPr marL="625475" lvl="1" indent="-350838" algn="just">
              <a:defRPr/>
            </a:pPr>
            <a:endParaRPr lang="fr-FR" sz="1200" b="1" dirty="0">
              <a:solidFill>
                <a:srgbClr val="00B0F0"/>
              </a:solidFill>
              <a:cs typeface="Arial" charset="0"/>
            </a:endParaRPr>
          </a:p>
          <a:p>
            <a:pPr marL="625475" lvl="2" indent="-350838">
              <a:buFont typeface="Wingdings" panose="05000000000000000000" pitchFamily="2" charset="2"/>
              <a:buChar char="Ø"/>
              <a:defRPr/>
            </a:pPr>
            <a:r>
              <a:rPr lang="fr-FR" sz="2400" dirty="0">
                <a:cs typeface="Arial" charset="0"/>
              </a:rPr>
              <a:t>Comment noter un exercice 6</a:t>
            </a:r>
            <a:r>
              <a:rPr lang="fr-FR" sz="2400" baseline="30000" dirty="0">
                <a:cs typeface="Arial" charset="0"/>
              </a:rPr>
              <a:t>ème</a:t>
            </a:r>
            <a:r>
              <a:rPr lang="fr-FR" sz="2400" dirty="0">
                <a:cs typeface="Arial" charset="0"/>
              </a:rPr>
              <a:t> degré</a:t>
            </a:r>
          </a:p>
          <a:p>
            <a:pPr marL="274637" lvl="2">
              <a:defRPr/>
            </a:pPr>
            <a:r>
              <a:rPr lang="fr-FR" sz="2400" dirty="0">
                <a:cs typeface="Arial" charset="0"/>
              </a:rPr>
              <a:t> </a:t>
            </a:r>
          </a:p>
          <a:p>
            <a:pPr marL="625475" lvl="1" indent="-350838">
              <a:defRPr/>
            </a:pPr>
            <a:r>
              <a:rPr lang="fr-FR" sz="2400" b="1" dirty="0">
                <a:solidFill>
                  <a:srgbClr val="00B0F0"/>
                </a:solidFill>
                <a:cs typeface="Arial" charset="0"/>
              </a:rPr>
              <a:t>Connaître :</a:t>
            </a:r>
          </a:p>
          <a:p>
            <a:pPr marL="625475" lvl="1" indent="-350838">
              <a:defRPr/>
            </a:pPr>
            <a:endParaRPr lang="fr-FR" sz="1200" b="1" dirty="0">
              <a:solidFill>
                <a:srgbClr val="00B0F0"/>
              </a:solidFill>
              <a:cs typeface="Arial" charset="0"/>
            </a:endParaRPr>
          </a:p>
          <a:p>
            <a:pPr marL="625475" lvl="2" indent="-350838">
              <a:buFont typeface="Wingdings" panose="05000000000000000000" pitchFamily="2" charset="2"/>
              <a:buChar char="Ø"/>
              <a:defRPr/>
            </a:pPr>
            <a:r>
              <a:rPr lang="fr-FR" sz="2400" dirty="0">
                <a:cs typeface="Arial" charset="0"/>
              </a:rPr>
              <a:t>La constitution de la note D</a:t>
            </a:r>
          </a:p>
          <a:p>
            <a:pPr marL="625475" lvl="2" indent="-350838">
              <a:buFont typeface="Wingdings" panose="05000000000000000000" pitchFamily="2" charset="2"/>
              <a:buChar char="Ø"/>
              <a:defRPr/>
            </a:pPr>
            <a:r>
              <a:rPr lang="fr-FR" sz="2400" dirty="0">
                <a:cs typeface="Arial" charset="0"/>
              </a:rPr>
              <a:t>La constitution de la note E</a:t>
            </a:r>
          </a:p>
          <a:p>
            <a:pPr marL="625475" lvl="2" indent="-350838">
              <a:buFont typeface="Wingdings" panose="05000000000000000000" pitchFamily="2" charset="2"/>
              <a:buChar char="Ø"/>
              <a:defRPr/>
            </a:pPr>
            <a:r>
              <a:rPr lang="fr-FR" sz="2400" dirty="0">
                <a:cs typeface="Arial" charset="0"/>
              </a:rPr>
              <a:t>Le principe de la grille des difficultés 6</a:t>
            </a:r>
            <a:r>
              <a:rPr lang="fr-FR" sz="2400" baseline="30000" dirty="0">
                <a:cs typeface="Arial" charset="0"/>
              </a:rPr>
              <a:t>ème </a:t>
            </a:r>
            <a:r>
              <a:rPr lang="fr-FR" sz="2400" dirty="0">
                <a:cs typeface="Arial" charset="0"/>
              </a:rPr>
              <a:t>degré </a:t>
            </a:r>
          </a:p>
          <a:p>
            <a:pPr marL="625475" lvl="2" indent="-350838">
              <a:buFont typeface="Wingdings" panose="05000000000000000000" pitchFamily="2" charset="2"/>
              <a:buChar char="Ø"/>
              <a:defRPr/>
            </a:pPr>
            <a:r>
              <a:rPr lang="fr-FR" sz="2400" dirty="0">
                <a:cs typeface="Arial" charset="0"/>
              </a:rPr>
              <a:t>Les principales spécificités aux agrès </a:t>
            </a:r>
          </a:p>
        </p:txBody>
      </p:sp>
      <p:sp>
        <p:nvSpPr>
          <p:cNvPr id="4" name="Rectangle 3"/>
          <p:cNvSpPr/>
          <p:nvPr/>
        </p:nvSpPr>
        <p:spPr>
          <a:xfrm>
            <a:off x="469900" y="1487557"/>
            <a:ext cx="5343525" cy="830997"/>
          </a:xfrm>
          <a:prstGeom prst="rect">
            <a:avLst/>
          </a:prstGeom>
        </p:spPr>
        <p:txBody>
          <a:bodyPr>
            <a:spAutoFit/>
          </a:bodyPr>
          <a:lstStyle/>
          <a:p>
            <a:pPr>
              <a:defRPr/>
            </a:pPr>
            <a:r>
              <a:rPr lang="fr-FR" sz="2400" dirty="0">
                <a:cs typeface="Arial" charset="0"/>
              </a:rPr>
              <a:t>Les objectifs de la formation sont :</a:t>
            </a:r>
          </a:p>
          <a:p>
            <a:pPr>
              <a:defRPr/>
            </a:pPr>
            <a:endParaRPr lang="fr-FR" sz="2400" dirty="0">
              <a:cs typeface="Arial" charset="0"/>
            </a:endParaRPr>
          </a:p>
        </p:txBody>
      </p:sp>
    </p:spTree>
    <p:extLst>
      <p:ext uri="{BB962C8B-B14F-4D97-AF65-F5344CB8AC3E}">
        <p14:creationId xmlns:p14="http://schemas.microsoft.com/office/powerpoint/2010/main" val="2834839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arn(inVertical)">
                                      <p:cBhvr>
                                        <p:cTn id="16" dur="500"/>
                                        <p:tgtEl>
                                          <p:spTgt spid="2">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par>
                          <p:cTn id="33" fill="hold">
                            <p:stCondLst>
                              <p:cond delay="500"/>
                            </p:stCondLst>
                            <p:childTnLst>
                              <p:par>
                                <p:cTn id="34" presetID="22" presetClass="entr" presetSubtype="4" fill="hold" nodeType="afterEffect">
                                  <p:stCondLst>
                                    <p:cond delay="200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wipe(down)">
                                      <p:cBhvr>
                                        <p:cTn id="36" dur="500"/>
                                        <p:tgtEl>
                                          <p:spTgt spid="2">
                                            <p:txEl>
                                              <p:pRg st="7" end="7"/>
                                            </p:txEl>
                                          </p:spTgt>
                                        </p:tgtEl>
                                      </p:cBhvr>
                                    </p:animEffect>
                                  </p:childTnLst>
                                </p:cTn>
                              </p:par>
                            </p:childTnLst>
                          </p:cTn>
                        </p:par>
                        <p:par>
                          <p:cTn id="37" fill="hold">
                            <p:stCondLst>
                              <p:cond delay="3000"/>
                            </p:stCondLst>
                            <p:childTnLst>
                              <p:par>
                                <p:cTn id="38" presetID="22" presetClass="entr" presetSubtype="4" fill="hold" nodeType="afterEffect">
                                  <p:stCondLst>
                                    <p:cond delay="200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wipe(down)">
                                      <p:cBhvr>
                                        <p:cTn id="40" dur="500"/>
                                        <p:tgtEl>
                                          <p:spTgt spid="2">
                                            <p:txEl>
                                              <p:pRg st="8" end="8"/>
                                            </p:txEl>
                                          </p:spTgt>
                                        </p:tgtEl>
                                      </p:cBhvr>
                                    </p:animEffect>
                                  </p:childTnLst>
                                </p:cTn>
                              </p:par>
                            </p:childTnLst>
                          </p:cTn>
                        </p:par>
                        <p:par>
                          <p:cTn id="41" fill="hold">
                            <p:stCondLst>
                              <p:cond delay="5500"/>
                            </p:stCondLst>
                            <p:childTnLst>
                              <p:par>
                                <p:cTn id="42" presetID="22" presetClass="entr" presetSubtype="4" fill="hold" nodeType="afterEffect">
                                  <p:stCondLst>
                                    <p:cond delay="200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wipe(down)">
                                      <p:cBhvr>
                                        <p:cTn id="4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sp>
        <p:nvSpPr>
          <p:cNvPr id="29" name="Rectangle 28"/>
          <p:cNvSpPr/>
          <p:nvPr/>
        </p:nvSpPr>
        <p:spPr>
          <a:xfrm>
            <a:off x="10049" y="1219604"/>
            <a:ext cx="10501480" cy="7210627"/>
          </a:xfrm>
          <a:prstGeom prst="rect">
            <a:avLst/>
          </a:prstGeom>
        </p:spPr>
        <p:txBody>
          <a:bodyPr wrap="square" lIns="104287" tIns="52144" rIns="104287" bIns="52144">
            <a:spAutoFit/>
          </a:bodyPr>
          <a:lstStyle/>
          <a:p>
            <a:pPr algn="just"/>
            <a:r>
              <a:rPr lang="fr-FR" b="1" u="sng" dirty="0">
                <a:latin typeface="Trebuchet MS" charset="0"/>
              </a:rPr>
              <a:t>La gymnaste exécute le mouvement suivant :</a:t>
            </a:r>
            <a:r>
              <a:rPr lang="fr-FR" sz="2700" u="sng" dirty="0">
                <a:latin typeface="Trebuchet MS" charset="0"/>
              </a:rPr>
              <a:t> </a:t>
            </a: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marL="812800" indent="-457200" algn="just">
              <a:buFont typeface="+mj-lt"/>
              <a:buAutoNum type="arabicParenR"/>
            </a:pPr>
            <a:r>
              <a:rPr lang="fr-FR" sz="2000" u="sng" dirty="0">
                <a:latin typeface="Trebuchet MS" charset="0"/>
              </a:rPr>
              <a:t>Donnez la symbolique et la catégorie des éléments retenus</a:t>
            </a:r>
          </a:p>
          <a:p>
            <a:pPr marL="812800" indent="-457200" algn="just">
              <a:buFont typeface="+mj-lt"/>
              <a:buAutoNum type="arabicParenR"/>
            </a:pPr>
            <a:r>
              <a:rPr lang="fr-FR" sz="2000" u="sng" dirty="0">
                <a:latin typeface="Trebuchet MS" charset="0"/>
              </a:rPr>
              <a:t>Pénalisez-vous cette composition de mouvement ?</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 est la note valeur de la note E ?</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Quelles sont les bonifications?</a:t>
            </a:r>
          </a:p>
          <a:p>
            <a:pPr marL="355600" algn="just"/>
            <a:endParaRPr lang="fr-FR" sz="2000" u="sng" dirty="0">
              <a:latin typeface="Trebuchet MS" charset="0"/>
            </a:endParaRPr>
          </a:p>
          <a:p>
            <a:pPr marL="355600" algn="just"/>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algn="just"/>
            <a:endParaRPr lang="fr-FR" sz="2700" u="sng" dirty="0">
              <a:latin typeface="Trebuchet MS" charset="0"/>
            </a:endParaRPr>
          </a:p>
          <a:p>
            <a:pPr lvl="1" algn="just">
              <a:spcAft>
                <a:spcPct val="20000"/>
              </a:spcAft>
            </a:pPr>
            <a:endParaRPr lang="fr-FR" sz="2300" dirty="0">
              <a:latin typeface="Trebuchet MS" charset="0"/>
            </a:endParaRPr>
          </a:p>
        </p:txBody>
      </p:sp>
      <p:graphicFrame>
        <p:nvGraphicFramePr>
          <p:cNvPr id="30" name="Tableau 29"/>
          <p:cNvGraphicFramePr>
            <a:graphicFrameLocks noGrp="1"/>
          </p:cNvGraphicFramePr>
          <p:nvPr/>
        </p:nvGraphicFramePr>
        <p:xfrm>
          <a:off x="1820020" y="4876040"/>
          <a:ext cx="8333932" cy="405638"/>
        </p:xfrm>
        <a:graphic>
          <a:graphicData uri="http://schemas.openxmlformats.org/drawingml/2006/table">
            <a:tbl>
              <a:tblPr firstRow="1" bandRow="1">
                <a:tableStyleId>{5C22544A-7EE6-4342-B048-85BDC9FD1C3A}</a:tableStyleId>
              </a:tblPr>
              <a:tblGrid>
                <a:gridCol w="8333932">
                  <a:extLst>
                    <a:ext uri="{9D8B030D-6E8A-4147-A177-3AD203B41FA5}">
                      <a16:colId xmlns:a16="http://schemas.microsoft.com/office/drawing/2014/main" val="20000"/>
                    </a:ext>
                  </a:extLst>
                </a:gridCol>
              </a:tblGrid>
              <a:tr h="378632">
                <a:tc>
                  <a:txBody>
                    <a:bodyPr/>
                    <a:lstStyle/>
                    <a:p>
                      <a:pPr algn="l"/>
                      <a:r>
                        <a:rPr lang="fr-FR" sz="2000" b="0" dirty="0">
                          <a:solidFill>
                            <a:schemeClr val="tx1"/>
                          </a:solidFill>
                        </a:rPr>
                        <a:t>Oui, Pénalité de 0,50 Pt sur la note E pour répétition du tour AR (3fois)</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1" name="Tableau 30"/>
          <p:cNvGraphicFramePr>
            <a:graphicFrameLocks noGrp="1"/>
          </p:cNvGraphicFramePr>
          <p:nvPr/>
        </p:nvGraphicFramePr>
        <p:xfrm>
          <a:off x="1792724" y="5772813"/>
          <a:ext cx="3939336" cy="464208"/>
        </p:xfrm>
        <a:graphic>
          <a:graphicData uri="http://schemas.openxmlformats.org/drawingml/2006/table">
            <a:tbl>
              <a:tblPr firstRow="1" bandRow="1">
                <a:tableStyleId>{5C22544A-7EE6-4342-B048-85BDC9FD1C3A}</a:tableStyleId>
              </a:tblPr>
              <a:tblGrid>
                <a:gridCol w="3939336">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10 Pts car 7 éléments retenus</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2" name="Tableau 31"/>
          <p:cNvGraphicFramePr>
            <a:graphicFrameLocks noGrp="1"/>
          </p:cNvGraphicFramePr>
          <p:nvPr/>
        </p:nvGraphicFramePr>
        <p:xfrm>
          <a:off x="1808644" y="6757741"/>
          <a:ext cx="3923416" cy="464208"/>
        </p:xfrm>
        <a:graphic>
          <a:graphicData uri="http://schemas.openxmlformats.org/drawingml/2006/table">
            <a:tbl>
              <a:tblPr firstRow="1" bandRow="1">
                <a:tableStyleId>{5C22544A-7EE6-4342-B048-85BDC9FD1C3A}</a:tableStyleId>
              </a:tblPr>
              <a:tblGrid>
                <a:gridCol w="3923416">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0,30 Pt pour le retrait</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pic>
        <p:nvPicPr>
          <p:cNvPr id="34" name="Imag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268" y="387512"/>
            <a:ext cx="1402081" cy="765610"/>
          </a:xfrm>
          <a:prstGeom prst="rect">
            <a:avLst/>
          </a:prstGeom>
        </p:spPr>
      </p:pic>
      <p:graphicFrame>
        <p:nvGraphicFramePr>
          <p:cNvPr id="35" name="Tableau 34"/>
          <p:cNvGraphicFramePr>
            <a:graphicFrameLocks noGrp="1"/>
          </p:cNvGraphicFramePr>
          <p:nvPr>
            <p:extLst>
              <p:ext uri="{D42A27DB-BD31-4B8C-83A1-F6EECF244321}">
                <p14:modId xmlns:p14="http://schemas.microsoft.com/office/powerpoint/2010/main" val="629144961"/>
              </p:ext>
            </p:extLst>
          </p:nvPr>
        </p:nvGraphicFramePr>
        <p:xfrm>
          <a:off x="258077" y="1839216"/>
          <a:ext cx="10293370" cy="2256143"/>
        </p:xfrm>
        <a:graphic>
          <a:graphicData uri="http://schemas.openxmlformats.org/drawingml/2006/table">
            <a:tbl>
              <a:tblPr firstRow="1" bandRow="1">
                <a:tableStyleId>{5C22544A-7EE6-4342-B048-85BDC9FD1C3A}</a:tableStyleId>
              </a:tblPr>
              <a:tblGrid>
                <a:gridCol w="1060052">
                  <a:extLst>
                    <a:ext uri="{9D8B030D-6E8A-4147-A177-3AD203B41FA5}">
                      <a16:colId xmlns:a16="http://schemas.microsoft.com/office/drawing/2014/main" val="20000"/>
                    </a:ext>
                  </a:extLst>
                </a:gridCol>
                <a:gridCol w="998622">
                  <a:extLst>
                    <a:ext uri="{9D8B030D-6E8A-4147-A177-3AD203B41FA5}">
                      <a16:colId xmlns:a16="http://schemas.microsoft.com/office/drawing/2014/main" val="20001"/>
                    </a:ext>
                  </a:extLst>
                </a:gridCol>
                <a:gridCol w="1029337">
                  <a:extLst>
                    <a:ext uri="{9D8B030D-6E8A-4147-A177-3AD203B41FA5}">
                      <a16:colId xmlns:a16="http://schemas.microsoft.com/office/drawing/2014/main" val="20002"/>
                    </a:ext>
                  </a:extLst>
                </a:gridCol>
                <a:gridCol w="1029337">
                  <a:extLst>
                    <a:ext uri="{9D8B030D-6E8A-4147-A177-3AD203B41FA5}">
                      <a16:colId xmlns:a16="http://schemas.microsoft.com/office/drawing/2014/main" val="20003"/>
                    </a:ext>
                  </a:extLst>
                </a:gridCol>
                <a:gridCol w="1029337">
                  <a:extLst>
                    <a:ext uri="{9D8B030D-6E8A-4147-A177-3AD203B41FA5}">
                      <a16:colId xmlns:a16="http://schemas.microsoft.com/office/drawing/2014/main" val="20004"/>
                    </a:ext>
                  </a:extLst>
                </a:gridCol>
                <a:gridCol w="1029337">
                  <a:extLst>
                    <a:ext uri="{9D8B030D-6E8A-4147-A177-3AD203B41FA5}">
                      <a16:colId xmlns:a16="http://schemas.microsoft.com/office/drawing/2014/main" val="20005"/>
                    </a:ext>
                  </a:extLst>
                </a:gridCol>
                <a:gridCol w="1029337">
                  <a:extLst>
                    <a:ext uri="{9D8B030D-6E8A-4147-A177-3AD203B41FA5}">
                      <a16:colId xmlns:a16="http://schemas.microsoft.com/office/drawing/2014/main" val="20006"/>
                    </a:ext>
                  </a:extLst>
                </a:gridCol>
                <a:gridCol w="1029337">
                  <a:extLst>
                    <a:ext uri="{9D8B030D-6E8A-4147-A177-3AD203B41FA5}">
                      <a16:colId xmlns:a16="http://schemas.microsoft.com/office/drawing/2014/main" val="20007"/>
                    </a:ext>
                  </a:extLst>
                </a:gridCol>
                <a:gridCol w="1029337">
                  <a:extLst>
                    <a:ext uri="{9D8B030D-6E8A-4147-A177-3AD203B41FA5}">
                      <a16:colId xmlns:a16="http://schemas.microsoft.com/office/drawing/2014/main" val="20008"/>
                    </a:ext>
                  </a:extLst>
                </a:gridCol>
                <a:gridCol w="1029337">
                  <a:extLst>
                    <a:ext uri="{9D8B030D-6E8A-4147-A177-3AD203B41FA5}">
                      <a16:colId xmlns:a16="http://schemas.microsoft.com/office/drawing/2014/main" val="20009"/>
                    </a:ext>
                  </a:extLst>
                </a:gridCol>
              </a:tblGrid>
              <a:tr h="818371">
                <a:tc>
                  <a:txBody>
                    <a:bodyPr/>
                    <a:lstStyle/>
                    <a:p>
                      <a:r>
                        <a:rPr lang="fr-FR" sz="1500" b="0" dirty="0">
                          <a:solidFill>
                            <a:schemeClr val="tx1"/>
                          </a:solidFill>
                        </a:rPr>
                        <a:t>Bascule BI</a:t>
                      </a:r>
                    </a:p>
                  </a:txBody>
                  <a:tcPr marL="106886" marR="106886" marT="50419" marB="50419">
                    <a:solidFill>
                      <a:srgbClr val="FFFF00"/>
                    </a:solidFill>
                  </a:tcPr>
                </a:tc>
                <a:tc>
                  <a:txBody>
                    <a:bodyPr/>
                    <a:lstStyle/>
                    <a:p>
                      <a:r>
                        <a:rPr lang="fr-FR" sz="1500" b="0" dirty="0">
                          <a:solidFill>
                            <a:schemeClr val="tx1"/>
                          </a:solidFill>
                        </a:rPr>
                        <a:t>Pose de pieds</a:t>
                      </a:r>
                    </a:p>
                  </a:txBody>
                  <a:tcPr marL="106886" marR="106886" marT="50419" marB="50419">
                    <a:solidFill>
                      <a:srgbClr val="FFFF00"/>
                    </a:solidFill>
                  </a:tcPr>
                </a:tc>
                <a:tc>
                  <a:txBody>
                    <a:bodyPr/>
                    <a:lstStyle/>
                    <a:p>
                      <a:r>
                        <a:rPr lang="fr-FR" sz="1500" b="0" dirty="0">
                          <a:solidFill>
                            <a:schemeClr val="tx1"/>
                          </a:solidFill>
                        </a:rPr>
                        <a:t>Bascule BS</a:t>
                      </a:r>
                    </a:p>
                  </a:txBody>
                  <a:tcPr marL="106886" marR="106886" marT="50419" marB="50419">
                    <a:solidFill>
                      <a:srgbClr val="FFFF00"/>
                    </a:solidFill>
                  </a:tcPr>
                </a:tc>
                <a:tc>
                  <a:txBody>
                    <a:bodyPr/>
                    <a:lstStyle/>
                    <a:p>
                      <a:r>
                        <a:rPr lang="fr-FR" sz="1500" b="0" dirty="0">
                          <a:solidFill>
                            <a:schemeClr val="tx1"/>
                          </a:solidFill>
                        </a:rPr>
                        <a:t>Tout facial AR</a:t>
                      </a:r>
                    </a:p>
                  </a:txBody>
                  <a:tcPr marL="106886" marR="106886" marT="50419" marB="50419">
                    <a:solidFill>
                      <a:srgbClr val="FFFF00"/>
                    </a:solidFill>
                  </a:tcPr>
                </a:tc>
                <a:tc>
                  <a:txBody>
                    <a:bodyPr/>
                    <a:lstStyle/>
                    <a:p>
                      <a:r>
                        <a:rPr lang="fr-FR" sz="1500" b="0" dirty="0">
                          <a:solidFill>
                            <a:schemeClr val="tx1"/>
                          </a:solidFill>
                        </a:rPr>
                        <a:t>Retrait</a:t>
                      </a:r>
                    </a:p>
                  </a:txBody>
                  <a:tcPr marL="106886" marR="106886" marT="50419" marB="50419">
                    <a:solidFill>
                      <a:srgbClr val="FFFF00"/>
                    </a:solidFill>
                  </a:tcPr>
                </a:tc>
                <a:tc>
                  <a:txBody>
                    <a:bodyPr/>
                    <a:lstStyle/>
                    <a:p>
                      <a:r>
                        <a:rPr lang="fr-FR" sz="1500" b="0" dirty="0">
                          <a:solidFill>
                            <a:schemeClr val="tx1"/>
                          </a:solidFill>
                        </a:rPr>
                        <a:t>Bascule</a:t>
                      </a:r>
                      <a:r>
                        <a:rPr lang="fr-FR" sz="1500" b="0" baseline="0" dirty="0">
                          <a:solidFill>
                            <a:schemeClr val="tx1"/>
                          </a:solidFill>
                        </a:rPr>
                        <a:t> BI</a:t>
                      </a:r>
                      <a:endParaRPr lang="fr-FR" sz="1500" b="0" dirty="0">
                        <a:solidFill>
                          <a:schemeClr val="tx1"/>
                        </a:solidFill>
                      </a:endParaRPr>
                    </a:p>
                  </a:txBody>
                  <a:tcPr marL="106886" marR="106886" marT="50419" marB="50419">
                    <a:solidFill>
                      <a:srgbClr val="FFFF00"/>
                    </a:solidFill>
                  </a:tcPr>
                </a:tc>
                <a:tc>
                  <a:txBody>
                    <a:bodyPr/>
                    <a:lstStyle/>
                    <a:p>
                      <a:r>
                        <a:rPr lang="fr-FR" sz="1500" b="0" dirty="0">
                          <a:solidFill>
                            <a:schemeClr val="tx1"/>
                          </a:solidFill>
                        </a:rPr>
                        <a:t>Tout facial AR</a:t>
                      </a:r>
                    </a:p>
                  </a:txBody>
                  <a:tcPr marL="106886" marR="106886" marT="50419" marB="50419">
                    <a:solidFill>
                      <a:srgbClr val="FFFF00"/>
                    </a:solidFill>
                  </a:tcPr>
                </a:tc>
                <a:tc>
                  <a:txBody>
                    <a:bodyPr/>
                    <a:lstStyle/>
                    <a:p>
                      <a:r>
                        <a:rPr lang="fr-FR" sz="1500" b="0" dirty="0">
                          <a:solidFill>
                            <a:schemeClr val="tx1"/>
                          </a:solidFill>
                        </a:rPr>
                        <a:t>Grand réta</a:t>
                      </a:r>
                    </a:p>
                  </a:txBody>
                  <a:tcPr marL="106886" marR="106886" marT="50419" marB="50419">
                    <a:solidFill>
                      <a:srgbClr val="FFFF00"/>
                    </a:solidFill>
                  </a:tcPr>
                </a:tc>
                <a:tc>
                  <a:txBody>
                    <a:bodyPr/>
                    <a:lstStyle/>
                    <a:p>
                      <a:r>
                        <a:rPr lang="fr-FR" sz="1500" b="0" dirty="0">
                          <a:solidFill>
                            <a:schemeClr val="tx1"/>
                          </a:solidFill>
                        </a:rPr>
                        <a:t>Tout facial AR</a:t>
                      </a:r>
                    </a:p>
                  </a:txBody>
                  <a:tcPr marL="106886" marR="106886" marT="50419" marB="50419">
                    <a:solidFill>
                      <a:srgbClr val="FFFF00"/>
                    </a:solidFill>
                  </a:tcPr>
                </a:tc>
                <a:tc>
                  <a:txBody>
                    <a:bodyPr/>
                    <a:lstStyle/>
                    <a:p>
                      <a:r>
                        <a:rPr lang="fr-FR" sz="1500" b="0" dirty="0">
                          <a:solidFill>
                            <a:schemeClr val="tx1"/>
                          </a:solidFill>
                        </a:rPr>
                        <a:t>Sortie échappe</a:t>
                      </a:r>
                      <a:r>
                        <a:rPr lang="fr-FR" sz="1500" b="0" baseline="0" dirty="0">
                          <a:solidFill>
                            <a:schemeClr val="tx1"/>
                          </a:solidFill>
                        </a:rPr>
                        <a:t> tendue</a:t>
                      </a:r>
                      <a:endParaRPr lang="fr-FR" sz="1500" b="0" dirty="0">
                        <a:solidFill>
                          <a:schemeClr val="tx1"/>
                        </a:solidFill>
                      </a:endParaRPr>
                    </a:p>
                  </a:txBody>
                  <a:tcPr marL="106886" marR="106886" marT="50419" marB="50419">
                    <a:solidFill>
                      <a:srgbClr val="FFFF00"/>
                    </a:solidFill>
                  </a:tcPr>
                </a:tc>
                <a:extLst>
                  <a:ext uri="{0D108BD9-81ED-4DB2-BD59-A6C34878D82A}">
                    <a16:rowId xmlns:a16="http://schemas.microsoft.com/office/drawing/2014/main" val="10000"/>
                  </a:ext>
                </a:extLst>
              </a:tr>
              <a:tr h="718886">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718886">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2"/>
                  </a:ext>
                </a:extLst>
              </a:tr>
            </a:tbl>
          </a:graphicData>
        </a:graphic>
      </p:graphicFrame>
      <p:pic>
        <p:nvPicPr>
          <p:cNvPr id="37" name="Imag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508" y="2907642"/>
            <a:ext cx="534432" cy="315119"/>
          </a:xfrm>
          <a:prstGeom prst="rect">
            <a:avLst/>
          </a:prstGeom>
        </p:spPr>
      </p:pic>
      <p:pic>
        <p:nvPicPr>
          <p:cNvPr id="38" name="Imag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696" y="2800408"/>
            <a:ext cx="801611" cy="465384"/>
          </a:xfrm>
          <a:prstGeom prst="rect">
            <a:avLst/>
          </a:prstGeom>
        </p:spPr>
      </p:pic>
      <p:pic>
        <p:nvPicPr>
          <p:cNvPr id="39" name="Imag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3849" y="2844498"/>
            <a:ext cx="472618" cy="394029"/>
          </a:xfrm>
          <a:prstGeom prst="rect">
            <a:avLst/>
          </a:prstGeom>
        </p:spPr>
      </p:pic>
      <p:pic>
        <p:nvPicPr>
          <p:cNvPr id="40" name="Imag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9971" y="2836565"/>
            <a:ext cx="730409" cy="401962"/>
          </a:xfrm>
          <a:prstGeom prst="rect">
            <a:avLst/>
          </a:prstGeom>
        </p:spPr>
      </p:pic>
      <p:pic>
        <p:nvPicPr>
          <p:cNvPr id="41" name="Imag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8178" y="2798129"/>
            <a:ext cx="731418" cy="424632"/>
          </a:xfrm>
          <a:prstGeom prst="rect">
            <a:avLst/>
          </a:prstGeom>
        </p:spPr>
      </p:pic>
      <p:pic>
        <p:nvPicPr>
          <p:cNvPr id="42" name="Imag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319" y="2813755"/>
            <a:ext cx="490583" cy="409006"/>
          </a:xfrm>
          <a:prstGeom prst="rect">
            <a:avLst/>
          </a:prstGeom>
        </p:spPr>
      </p:pic>
      <p:pic>
        <p:nvPicPr>
          <p:cNvPr id="43" name="Imag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6586" y="2785944"/>
            <a:ext cx="701442" cy="420158"/>
          </a:xfrm>
          <a:prstGeom prst="rect">
            <a:avLst/>
          </a:prstGeom>
        </p:spPr>
      </p:pic>
      <p:pic>
        <p:nvPicPr>
          <p:cNvPr id="44" name="Imag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8570" y="2845634"/>
            <a:ext cx="503959" cy="420158"/>
          </a:xfrm>
          <a:prstGeom prst="rect">
            <a:avLst/>
          </a:prstGeom>
        </p:spPr>
      </p:pic>
      <p:pic>
        <p:nvPicPr>
          <p:cNvPr id="45" name="Imag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04917" y="2857445"/>
            <a:ext cx="730453" cy="420159"/>
          </a:xfrm>
          <a:prstGeom prst="rect">
            <a:avLst/>
          </a:prstGeom>
        </p:spPr>
      </p:pic>
      <p:pic>
        <p:nvPicPr>
          <p:cNvPr id="46" name="Imag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99332" y="3509182"/>
            <a:ext cx="821615" cy="545456"/>
          </a:xfrm>
          <a:prstGeom prst="rect">
            <a:avLst/>
          </a:prstGeom>
        </p:spPr>
      </p:pic>
      <p:pic>
        <p:nvPicPr>
          <p:cNvPr id="48" name="Image 4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11378" y="3476999"/>
            <a:ext cx="821615" cy="545456"/>
          </a:xfrm>
          <a:prstGeom prst="rect">
            <a:avLst/>
          </a:prstGeom>
        </p:spPr>
      </p:pic>
      <p:pic>
        <p:nvPicPr>
          <p:cNvPr id="49" name="Imag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5393" y="3486372"/>
            <a:ext cx="821615" cy="545456"/>
          </a:xfrm>
          <a:prstGeom prst="rect">
            <a:avLst/>
          </a:prstGeom>
        </p:spPr>
      </p:pic>
      <p:pic>
        <p:nvPicPr>
          <p:cNvPr id="50" name="Image 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02010" y="3500183"/>
            <a:ext cx="825644" cy="531645"/>
          </a:xfrm>
          <a:prstGeom prst="rect">
            <a:avLst/>
          </a:prstGeom>
        </p:spPr>
      </p:pic>
      <p:pic>
        <p:nvPicPr>
          <p:cNvPr id="52" name="Image 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2085" y="3490810"/>
            <a:ext cx="825644" cy="531645"/>
          </a:xfrm>
          <a:prstGeom prst="rect">
            <a:avLst/>
          </a:prstGeom>
        </p:spPr>
      </p:pic>
      <p:sp>
        <p:nvSpPr>
          <p:cNvPr id="53" name="Ellipse 52"/>
          <p:cNvSpPr/>
          <p:nvPr/>
        </p:nvSpPr>
        <p:spPr>
          <a:xfrm>
            <a:off x="4408151" y="2501315"/>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54" name="Image 53">
            <a:extLst>
              <a:ext uri="{FF2B5EF4-FFF2-40B4-BE49-F238E27FC236}">
                <a16:creationId xmlns:a16="http://schemas.microsoft.com/office/drawing/2014/main" id="{6F7830FE-0994-481D-96D1-9B27C31FB4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471" y="2813895"/>
            <a:ext cx="731418" cy="424632"/>
          </a:xfrm>
          <a:prstGeom prst="rect">
            <a:avLst/>
          </a:prstGeom>
        </p:spPr>
      </p:pic>
      <p:pic>
        <p:nvPicPr>
          <p:cNvPr id="55" name="Image 54">
            <a:extLst>
              <a:ext uri="{FF2B5EF4-FFF2-40B4-BE49-F238E27FC236}">
                <a16:creationId xmlns:a16="http://schemas.microsoft.com/office/drawing/2014/main" id="{3C94B5F4-6614-4FE5-AD18-F7563B6BC1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04917" y="3509182"/>
            <a:ext cx="825644" cy="531645"/>
          </a:xfrm>
          <a:prstGeom prst="rect">
            <a:avLst/>
          </a:prstGeom>
        </p:spPr>
      </p:pic>
      <p:pic>
        <p:nvPicPr>
          <p:cNvPr id="56" name="Image 55">
            <a:extLst>
              <a:ext uri="{FF2B5EF4-FFF2-40B4-BE49-F238E27FC236}">
                <a16:creationId xmlns:a16="http://schemas.microsoft.com/office/drawing/2014/main" id="{206D0A24-AF6F-4518-AEB5-1A2BB51BED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032" y="3486372"/>
            <a:ext cx="821615" cy="545456"/>
          </a:xfrm>
          <a:prstGeom prst="rect">
            <a:avLst/>
          </a:prstGeom>
        </p:spPr>
      </p:pic>
    </p:spTree>
    <p:extLst>
      <p:ext uri="{BB962C8B-B14F-4D97-AF65-F5344CB8AC3E}">
        <p14:creationId xmlns:p14="http://schemas.microsoft.com/office/powerpoint/2010/main" val="117095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9">
                                            <p:txEl>
                                              <p:pRg st="7" end="7"/>
                                            </p:txEl>
                                          </p:spTgt>
                                        </p:tgtEl>
                                        <p:attrNameLst>
                                          <p:attrName>style.visibility</p:attrName>
                                        </p:attrNameLst>
                                      </p:cBhvr>
                                      <p:to>
                                        <p:strVal val="visible"/>
                                      </p:to>
                                    </p:set>
                                    <p:animEffect transition="in" filter="barn(inVertical)">
                                      <p:cBhvr>
                                        <p:cTn id="12" dur="500"/>
                                        <p:tgtEl>
                                          <p:spTgt spid="29">
                                            <p:txEl>
                                              <p:pRg st="7" end="7"/>
                                            </p:txEl>
                                          </p:spTgt>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xEl>
                                              <p:pRg st="8" end="8"/>
                                            </p:txEl>
                                          </p:spTgt>
                                        </p:tgtEl>
                                        <p:attrNameLst>
                                          <p:attrName>style.visibility</p:attrName>
                                        </p:attrNameLst>
                                      </p:cBhvr>
                                      <p:to>
                                        <p:strVal val="visible"/>
                                      </p:to>
                                    </p:set>
                                    <p:anim calcmode="lin" valueType="num">
                                      <p:cBhvr>
                                        <p:cTn id="16" dur="500" fill="hold"/>
                                        <p:tgtEl>
                                          <p:spTgt spid="29">
                                            <p:txEl>
                                              <p:pRg st="8" end="8"/>
                                            </p:txEl>
                                          </p:spTgt>
                                        </p:tgtEl>
                                        <p:attrNameLst>
                                          <p:attrName>ppt_w</p:attrName>
                                        </p:attrNameLst>
                                      </p:cBhvr>
                                      <p:tavLst>
                                        <p:tav tm="0">
                                          <p:val>
                                            <p:fltVal val="0"/>
                                          </p:val>
                                        </p:tav>
                                        <p:tav tm="100000">
                                          <p:val>
                                            <p:strVal val="#ppt_w"/>
                                          </p:val>
                                        </p:tav>
                                      </p:tavLst>
                                    </p:anim>
                                    <p:anim calcmode="lin" valueType="num">
                                      <p:cBhvr>
                                        <p:cTn id="17" dur="500" fill="hold"/>
                                        <p:tgtEl>
                                          <p:spTgt spid="29">
                                            <p:txEl>
                                              <p:pRg st="8" end="8"/>
                                            </p:txEl>
                                          </p:spTgt>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29">
                                            <p:txEl>
                                              <p:pRg st="11" end="11"/>
                                            </p:txEl>
                                          </p:spTgt>
                                        </p:tgtEl>
                                        <p:attrNameLst>
                                          <p:attrName>style.visibility</p:attrName>
                                        </p:attrNameLst>
                                      </p:cBhvr>
                                      <p:to>
                                        <p:strVal val="visible"/>
                                      </p:to>
                                    </p:set>
                                    <p:anim calcmode="lin" valueType="num">
                                      <p:cBhvr>
                                        <p:cTn id="21" dur="500" fill="hold"/>
                                        <p:tgtEl>
                                          <p:spTgt spid="29">
                                            <p:txEl>
                                              <p:pRg st="11" end="11"/>
                                            </p:txEl>
                                          </p:spTgt>
                                        </p:tgtEl>
                                        <p:attrNameLst>
                                          <p:attrName>ppt_w</p:attrName>
                                        </p:attrNameLst>
                                      </p:cBhvr>
                                      <p:tavLst>
                                        <p:tav tm="0">
                                          <p:val>
                                            <p:fltVal val="0"/>
                                          </p:val>
                                        </p:tav>
                                        <p:tav tm="100000">
                                          <p:val>
                                            <p:strVal val="#ppt_w"/>
                                          </p:val>
                                        </p:tav>
                                      </p:tavLst>
                                    </p:anim>
                                    <p:anim calcmode="lin" valueType="num">
                                      <p:cBhvr>
                                        <p:cTn id="22" dur="500" fill="hold"/>
                                        <p:tgtEl>
                                          <p:spTgt spid="29">
                                            <p:txEl>
                                              <p:pRg st="11" end="11"/>
                                            </p:txEl>
                                          </p:spTgt>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29">
                                            <p:txEl>
                                              <p:pRg st="14" end="14"/>
                                            </p:txEl>
                                          </p:spTgt>
                                        </p:tgtEl>
                                        <p:attrNameLst>
                                          <p:attrName>style.visibility</p:attrName>
                                        </p:attrNameLst>
                                      </p:cBhvr>
                                      <p:to>
                                        <p:strVal val="visible"/>
                                      </p:to>
                                    </p:set>
                                    <p:anim calcmode="lin" valueType="num">
                                      <p:cBhvr>
                                        <p:cTn id="26" dur="500" fill="hold"/>
                                        <p:tgtEl>
                                          <p:spTgt spid="29">
                                            <p:txEl>
                                              <p:pRg st="14" end="14"/>
                                            </p:txEl>
                                          </p:spTgt>
                                        </p:tgtEl>
                                        <p:attrNameLst>
                                          <p:attrName>ppt_w</p:attrName>
                                        </p:attrNameLst>
                                      </p:cBhvr>
                                      <p:tavLst>
                                        <p:tav tm="0">
                                          <p:val>
                                            <p:fltVal val="0"/>
                                          </p:val>
                                        </p:tav>
                                        <p:tav tm="100000">
                                          <p:val>
                                            <p:strVal val="#ppt_w"/>
                                          </p:val>
                                        </p:tav>
                                      </p:tavLst>
                                    </p:anim>
                                    <p:anim calcmode="lin" valueType="num">
                                      <p:cBhvr>
                                        <p:cTn id="27" dur="500" fill="hold"/>
                                        <p:tgtEl>
                                          <p:spTgt spid="29">
                                            <p:txEl>
                                              <p:pRg st="14" end="14"/>
                                            </p:txEl>
                                          </p:spTgt>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6" presetClass="entr" presetSubtype="16"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ircle(in)">
                                      <p:cBhvr>
                                        <p:cTn id="31" dur="20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down)">
                                      <p:cBhvr>
                                        <p:cTn id="40" dur="5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circle(in)">
                                      <p:cBhvr>
                                        <p:cTn id="45" dur="20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circle(in)">
                                      <p:cBhvr>
                                        <p:cTn id="50" dur="2000"/>
                                        <p:tgtEl>
                                          <p:spTgt spid="38"/>
                                        </p:tgtEl>
                                      </p:cBhvr>
                                    </p:animEffect>
                                  </p:childTnLst>
                                </p:cTn>
                              </p:par>
                            </p:childTnLst>
                          </p:cTn>
                        </p:par>
                        <p:par>
                          <p:cTn id="51" fill="hold">
                            <p:stCondLst>
                              <p:cond delay="2000"/>
                            </p:stCondLst>
                            <p:childTnLst>
                              <p:par>
                                <p:cTn id="52" presetID="22" presetClass="entr" presetSubtype="4" fill="hold"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down)">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circle(in)">
                                      <p:cBhvr>
                                        <p:cTn id="59" dur="2000"/>
                                        <p:tgtEl>
                                          <p:spTgt spid="39"/>
                                        </p:tgtEl>
                                      </p:cBhvr>
                                    </p:animEffect>
                                  </p:childTnLst>
                                </p:cTn>
                              </p:par>
                            </p:childTnLst>
                          </p:cTn>
                        </p:par>
                        <p:par>
                          <p:cTn id="60" fill="hold">
                            <p:stCondLst>
                              <p:cond delay="2000"/>
                            </p:stCondLst>
                            <p:childTnLst>
                              <p:par>
                                <p:cTn id="61" presetID="22" presetClass="entr" presetSubtype="4"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down)">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circle(in)">
                                      <p:cBhvr>
                                        <p:cTn id="68" dur="2000"/>
                                        <p:tgtEl>
                                          <p:spTgt spid="40"/>
                                        </p:tgtEl>
                                      </p:cBhvr>
                                    </p:animEffect>
                                  </p:childTnLst>
                                </p:cTn>
                              </p:par>
                            </p:childTnLst>
                          </p:cTn>
                        </p:par>
                        <p:par>
                          <p:cTn id="69" fill="hold">
                            <p:stCondLst>
                              <p:cond delay="2000"/>
                            </p:stCondLst>
                            <p:childTnLst>
                              <p:par>
                                <p:cTn id="70" presetID="22" presetClass="entr" presetSubtype="4"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down)">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circle(in)">
                                      <p:cBhvr>
                                        <p:cTn id="77" dur="20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circle(in)">
                                      <p:cBhvr>
                                        <p:cTn id="82" dur="2000"/>
                                        <p:tgtEl>
                                          <p:spTgt spid="42"/>
                                        </p:tgtEl>
                                      </p:cBhvr>
                                    </p:animEffect>
                                  </p:childTnLst>
                                </p:cTn>
                              </p:par>
                            </p:childTnLst>
                          </p:cTn>
                        </p:par>
                        <p:par>
                          <p:cTn id="83" fill="hold">
                            <p:stCondLst>
                              <p:cond delay="2000"/>
                            </p:stCondLst>
                            <p:childTnLst>
                              <p:par>
                                <p:cTn id="84" presetID="22" presetClass="entr" presetSubtype="4" fill="hold" nodeType="after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down)">
                                      <p:cBhvr>
                                        <p:cTn id="86" dur="5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circle(in)">
                                      <p:cBhvr>
                                        <p:cTn id="91" dur="2000"/>
                                        <p:tgtEl>
                                          <p:spTgt spid="43"/>
                                        </p:tgtEl>
                                      </p:cBhvr>
                                    </p:animEffect>
                                  </p:childTnLst>
                                </p:cTn>
                              </p:par>
                            </p:childTnLst>
                          </p:cTn>
                        </p:par>
                        <p:par>
                          <p:cTn id="92" fill="hold">
                            <p:stCondLst>
                              <p:cond delay="2000"/>
                            </p:stCondLst>
                            <p:childTnLst>
                              <p:par>
                                <p:cTn id="93" presetID="22" presetClass="entr" presetSubtype="4" fill="hold"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down)">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circle(in)">
                                      <p:cBhvr>
                                        <p:cTn id="100" dur="20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circle(in)">
                                      <p:cBhvr>
                                        <p:cTn id="105" dur="2000"/>
                                        <p:tgtEl>
                                          <p:spTgt spid="45"/>
                                        </p:tgtEl>
                                      </p:cBhvr>
                                    </p:animEffect>
                                  </p:childTnLst>
                                </p:cTn>
                              </p:par>
                            </p:childTnLst>
                          </p:cTn>
                        </p:par>
                        <p:par>
                          <p:cTn id="106" fill="hold">
                            <p:stCondLst>
                              <p:cond delay="2000"/>
                            </p:stCondLst>
                            <p:childTnLst>
                              <p:par>
                                <p:cTn id="107" presetID="22" presetClass="entr" presetSubtype="4" fill="hold"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ipe(down)">
                                      <p:cBhvr>
                                        <p:cTn id="109" dur="500"/>
                                        <p:tgtEl>
                                          <p:spTgt spid="55"/>
                                        </p:tgtEl>
                                      </p:cBhvr>
                                    </p:animEffect>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circle(in)">
                                      <p:cBhvr>
                                        <p:cTn id="114" dur="20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circle(in)">
                                      <p:cBhvr>
                                        <p:cTn id="119" dur="20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0"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heel(1)">
                                      <p:cBhvr>
                                        <p:cTn id="124" dur="2000"/>
                                        <p:tgtEl>
                                          <p:spTgt spid="53"/>
                                        </p:tgtEl>
                                      </p:cBhvr>
                                    </p:animEffect>
                                  </p:childTnLst>
                                </p:cTn>
                              </p:par>
                            </p:childTnLst>
                          </p:cTn>
                        </p:par>
                        <p:par>
                          <p:cTn id="125" fill="hold">
                            <p:stCondLst>
                              <p:cond delay="2000"/>
                            </p:stCondLst>
                            <p:childTnLst>
                              <p:par>
                                <p:cTn id="126" presetID="6" presetClass="entr" presetSubtype="16"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circle(in)">
                                      <p:cBhvr>
                                        <p:cTn id="12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sp>
        <p:nvSpPr>
          <p:cNvPr id="29" name="Rectangle 28"/>
          <p:cNvSpPr/>
          <p:nvPr/>
        </p:nvSpPr>
        <p:spPr>
          <a:xfrm>
            <a:off x="-8069" y="1311138"/>
            <a:ext cx="10403512" cy="5522174"/>
          </a:xfrm>
          <a:prstGeom prst="rect">
            <a:avLst/>
          </a:prstGeom>
        </p:spPr>
        <p:txBody>
          <a:bodyPr wrap="square" lIns="104287" tIns="52144" rIns="104287" bIns="52144">
            <a:spAutoFit/>
          </a:bodyPr>
          <a:lstStyle/>
          <a:p>
            <a:pPr algn="just"/>
            <a:r>
              <a:rPr lang="fr-FR" sz="2200" b="1" u="sng" dirty="0">
                <a:latin typeface="Trebuchet MS" charset="0"/>
              </a:rPr>
              <a:t>La gymnaste exécute le mouvement suivant :</a:t>
            </a:r>
            <a:r>
              <a:rPr lang="fr-FR" sz="2200" u="sng" dirty="0">
                <a:latin typeface="Trebuchet MS" charset="0"/>
              </a:rPr>
              <a:t> </a:t>
            </a:r>
          </a:p>
          <a:p>
            <a:pPr algn="just"/>
            <a:endParaRPr lang="fr-FR" sz="2200" u="sng" dirty="0">
              <a:latin typeface="Trebuchet MS" charset="0"/>
            </a:endParaRPr>
          </a:p>
          <a:p>
            <a:pPr algn="just"/>
            <a:endParaRPr lang="fr-FR" sz="2200" u="sng" dirty="0">
              <a:latin typeface="Trebuchet MS" charset="0"/>
            </a:endParaRPr>
          </a:p>
          <a:p>
            <a:pPr algn="just"/>
            <a:endParaRPr lang="fr-FR" sz="2200" u="sng" dirty="0">
              <a:latin typeface="Trebuchet MS" charset="0"/>
            </a:endParaRPr>
          </a:p>
          <a:p>
            <a:pPr algn="just"/>
            <a:endParaRPr lang="fr-FR" sz="2200" u="sng" dirty="0">
              <a:latin typeface="Trebuchet MS" charset="0"/>
            </a:endParaRPr>
          </a:p>
          <a:p>
            <a:pPr algn="just"/>
            <a:endParaRPr lang="fr-FR" sz="2200" u="sng" dirty="0">
              <a:latin typeface="Trebuchet MS" charset="0"/>
            </a:endParaRPr>
          </a:p>
          <a:p>
            <a:pPr algn="just"/>
            <a:endParaRPr lang="fr-FR" sz="2200" u="sng" dirty="0">
              <a:latin typeface="Trebuchet MS" charset="0"/>
            </a:endParaRPr>
          </a:p>
          <a:p>
            <a:pPr marL="812800" indent="-457200" algn="just">
              <a:buFont typeface="+mj-lt"/>
              <a:buAutoNum type="arabicParenR"/>
            </a:pPr>
            <a:r>
              <a:rPr lang="fr-FR" sz="2200" u="sng" dirty="0">
                <a:latin typeface="Trebuchet MS" charset="0"/>
              </a:rPr>
              <a:t>Donnez la symbolique et la catégorie des éléments retenus</a:t>
            </a:r>
          </a:p>
          <a:p>
            <a:pPr marL="812800" indent="-457200" algn="just">
              <a:buFont typeface="+mj-lt"/>
              <a:buAutoNum type="arabicParenR"/>
            </a:pPr>
            <a:r>
              <a:rPr lang="fr-FR" sz="2200" u="sng" dirty="0">
                <a:latin typeface="Trebuchet MS" charset="0"/>
              </a:rPr>
              <a:t>Pénalisez-vous cette composition de mouvement ?</a:t>
            </a:r>
          </a:p>
          <a:p>
            <a:pPr marL="812800" indent="-457200" algn="just">
              <a:buFont typeface="+mj-lt"/>
              <a:buAutoNum type="arabicParenR"/>
            </a:pPr>
            <a:endParaRPr lang="fr-FR" sz="2200" u="sng" dirty="0">
              <a:latin typeface="Trebuchet MS" charset="0"/>
            </a:endParaRPr>
          </a:p>
          <a:p>
            <a:pPr marL="812800" indent="-457200" algn="just">
              <a:buFont typeface="+mj-lt"/>
              <a:buAutoNum type="arabicParenR"/>
            </a:pPr>
            <a:endParaRPr lang="fr-FR" sz="2200" u="sng" dirty="0">
              <a:latin typeface="Trebuchet MS" charset="0"/>
            </a:endParaRPr>
          </a:p>
          <a:p>
            <a:pPr marL="812800" indent="-457200" algn="just">
              <a:buFont typeface="+mj-lt"/>
              <a:buAutoNum type="arabicParenR"/>
            </a:pPr>
            <a:r>
              <a:rPr lang="fr-FR" sz="2200" u="sng" dirty="0">
                <a:latin typeface="Trebuchet MS" charset="0"/>
              </a:rPr>
              <a:t>Quelle est la valeur de la note E ?</a:t>
            </a:r>
          </a:p>
          <a:p>
            <a:pPr marL="812800" indent="-457200" algn="just">
              <a:buFont typeface="+mj-lt"/>
              <a:buAutoNum type="arabicParenR"/>
            </a:pPr>
            <a:endParaRPr lang="fr-FR" sz="2200" u="sng" dirty="0">
              <a:latin typeface="Trebuchet MS" charset="0"/>
            </a:endParaRPr>
          </a:p>
          <a:p>
            <a:pPr marL="812800" indent="-457200" algn="just">
              <a:buFont typeface="+mj-lt"/>
              <a:buAutoNum type="arabicParenR"/>
            </a:pPr>
            <a:endParaRPr lang="fr-FR" sz="2200" u="sng" dirty="0">
              <a:latin typeface="Trebuchet MS" charset="0"/>
            </a:endParaRPr>
          </a:p>
          <a:p>
            <a:pPr marL="812800" indent="-457200" algn="just">
              <a:buFont typeface="+mj-lt"/>
              <a:buAutoNum type="arabicParenR"/>
            </a:pPr>
            <a:r>
              <a:rPr lang="fr-FR" sz="2200" u="sng" dirty="0">
                <a:latin typeface="Trebuchet MS" charset="0"/>
              </a:rPr>
              <a:t>Quelles sont les bonifications?</a:t>
            </a:r>
          </a:p>
          <a:p>
            <a:pPr lvl="1" algn="just">
              <a:spcAft>
                <a:spcPct val="20000"/>
              </a:spcAft>
            </a:pPr>
            <a:endParaRPr lang="fr-FR" sz="2200" dirty="0">
              <a:latin typeface="Trebuchet MS" charset="0"/>
            </a:endParaRPr>
          </a:p>
        </p:txBody>
      </p:sp>
      <p:graphicFrame>
        <p:nvGraphicFramePr>
          <p:cNvPr id="30" name="Tableau 29"/>
          <p:cNvGraphicFramePr>
            <a:graphicFrameLocks noGrp="1"/>
          </p:cNvGraphicFramePr>
          <p:nvPr/>
        </p:nvGraphicFramePr>
        <p:xfrm>
          <a:off x="1820020" y="4534840"/>
          <a:ext cx="892667" cy="405638"/>
        </p:xfrm>
        <a:graphic>
          <a:graphicData uri="http://schemas.openxmlformats.org/drawingml/2006/table">
            <a:tbl>
              <a:tblPr firstRow="1" bandRow="1">
                <a:tableStyleId>{5C22544A-7EE6-4342-B048-85BDC9FD1C3A}</a:tableStyleId>
              </a:tblPr>
              <a:tblGrid>
                <a:gridCol w="892667">
                  <a:extLst>
                    <a:ext uri="{9D8B030D-6E8A-4147-A177-3AD203B41FA5}">
                      <a16:colId xmlns:a16="http://schemas.microsoft.com/office/drawing/2014/main" val="20000"/>
                    </a:ext>
                  </a:extLst>
                </a:gridCol>
              </a:tblGrid>
              <a:tr h="378632">
                <a:tc>
                  <a:txBody>
                    <a:bodyPr/>
                    <a:lstStyle/>
                    <a:p>
                      <a:pPr algn="l"/>
                      <a:r>
                        <a:rPr lang="fr-FR" sz="2000" b="0" dirty="0">
                          <a:solidFill>
                            <a:schemeClr val="tx1"/>
                          </a:solidFill>
                        </a:rPr>
                        <a:t>Non</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1" name="Tableau 30"/>
          <p:cNvGraphicFramePr>
            <a:graphicFrameLocks noGrp="1"/>
          </p:cNvGraphicFramePr>
          <p:nvPr/>
        </p:nvGraphicFramePr>
        <p:xfrm>
          <a:off x="1792724" y="5431613"/>
          <a:ext cx="5879560" cy="464208"/>
        </p:xfrm>
        <a:graphic>
          <a:graphicData uri="http://schemas.openxmlformats.org/drawingml/2006/table">
            <a:tbl>
              <a:tblPr firstRow="1" bandRow="1">
                <a:tableStyleId>{5C22544A-7EE6-4342-B048-85BDC9FD1C3A}</a:tableStyleId>
              </a:tblPr>
              <a:tblGrid>
                <a:gridCol w="5879560">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10 -  2 Pts de déduction car 6 éléments reconnus</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2" name="Tableau 31"/>
          <p:cNvGraphicFramePr>
            <a:graphicFrameLocks noGrp="1"/>
          </p:cNvGraphicFramePr>
          <p:nvPr/>
        </p:nvGraphicFramePr>
        <p:xfrm>
          <a:off x="1808643" y="6483277"/>
          <a:ext cx="7516227" cy="464208"/>
        </p:xfrm>
        <a:graphic>
          <a:graphicData uri="http://schemas.openxmlformats.org/drawingml/2006/table">
            <a:tbl>
              <a:tblPr firstRow="1" bandRow="1">
                <a:tableStyleId>{5C22544A-7EE6-4342-B048-85BDC9FD1C3A}</a:tableStyleId>
              </a:tblPr>
              <a:tblGrid>
                <a:gridCol w="7516227">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0,80 Pt pour le tour d’appui libre ATR (0,50)et le retrait (0,30)</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3" name="Tableau 32"/>
          <p:cNvGraphicFramePr>
            <a:graphicFrameLocks noGrp="1"/>
          </p:cNvGraphicFramePr>
          <p:nvPr>
            <p:extLst>
              <p:ext uri="{D42A27DB-BD31-4B8C-83A1-F6EECF244321}">
                <p14:modId xmlns:p14="http://schemas.microsoft.com/office/powerpoint/2010/main" val="3931529173"/>
              </p:ext>
            </p:extLst>
          </p:nvPr>
        </p:nvGraphicFramePr>
        <p:xfrm>
          <a:off x="212312" y="1785512"/>
          <a:ext cx="10293370" cy="1824530"/>
        </p:xfrm>
        <a:graphic>
          <a:graphicData uri="http://schemas.openxmlformats.org/drawingml/2006/table">
            <a:tbl>
              <a:tblPr firstRow="1" bandRow="1">
                <a:tableStyleId>{5C22544A-7EE6-4342-B048-85BDC9FD1C3A}</a:tableStyleId>
              </a:tblPr>
              <a:tblGrid>
                <a:gridCol w="1029337">
                  <a:extLst>
                    <a:ext uri="{9D8B030D-6E8A-4147-A177-3AD203B41FA5}">
                      <a16:colId xmlns:a16="http://schemas.microsoft.com/office/drawing/2014/main" val="20000"/>
                    </a:ext>
                  </a:extLst>
                </a:gridCol>
                <a:gridCol w="1029337">
                  <a:extLst>
                    <a:ext uri="{9D8B030D-6E8A-4147-A177-3AD203B41FA5}">
                      <a16:colId xmlns:a16="http://schemas.microsoft.com/office/drawing/2014/main" val="20001"/>
                    </a:ext>
                  </a:extLst>
                </a:gridCol>
                <a:gridCol w="1029337">
                  <a:extLst>
                    <a:ext uri="{9D8B030D-6E8A-4147-A177-3AD203B41FA5}">
                      <a16:colId xmlns:a16="http://schemas.microsoft.com/office/drawing/2014/main" val="20002"/>
                    </a:ext>
                  </a:extLst>
                </a:gridCol>
                <a:gridCol w="1029337">
                  <a:extLst>
                    <a:ext uri="{9D8B030D-6E8A-4147-A177-3AD203B41FA5}">
                      <a16:colId xmlns:a16="http://schemas.microsoft.com/office/drawing/2014/main" val="20003"/>
                    </a:ext>
                  </a:extLst>
                </a:gridCol>
                <a:gridCol w="1029337">
                  <a:extLst>
                    <a:ext uri="{9D8B030D-6E8A-4147-A177-3AD203B41FA5}">
                      <a16:colId xmlns:a16="http://schemas.microsoft.com/office/drawing/2014/main" val="20004"/>
                    </a:ext>
                  </a:extLst>
                </a:gridCol>
                <a:gridCol w="1029337">
                  <a:extLst>
                    <a:ext uri="{9D8B030D-6E8A-4147-A177-3AD203B41FA5}">
                      <a16:colId xmlns:a16="http://schemas.microsoft.com/office/drawing/2014/main" val="20005"/>
                    </a:ext>
                  </a:extLst>
                </a:gridCol>
                <a:gridCol w="1029337">
                  <a:extLst>
                    <a:ext uri="{9D8B030D-6E8A-4147-A177-3AD203B41FA5}">
                      <a16:colId xmlns:a16="http://schemas.microsoft.com/office/drawing/2014/main" val="20006"/>
                    </a:ext>
                  </a:extLst>
                </a:gridCol>
                <a:gridCol w="1029337">
                  <a:extLst>
                    <a:ext uri="{9D8B030D-6E8A-4147-A177-3AD203B41FA5}">
                      <a16:colId xmlns:a16="http://schemas.microsoft.com/office/drawing/2014/main" val="20007"/>
                    </a:ext>
                  </a:extLst>
                </a:gridCol>
                <a:gridCol w="1029337">
                  <a:extLst>
                    <a:ext uri="{9D8B030D-6E8A-4147-A177-3AD203B41FA5}">
                      <a16:colId xmlns:a16="http://schemas.microsoft.com/office/drawing/2014/main" val="20008"/>
                    </a:ext>
                  </a:extLst>
                </a:gridCol>
                <a:gridCol w="1029337">
                  <a:extLst>
                    <a:ext uri="{9D8B030D-6E8A-4147-A177-3AD203B41FA5}">
                      <a16:colId xmlns:a16="http://schemas.microsoft.com/office/drawing/2014/main" val="20009"/>
                    </a:ext>
                  </a:extLst>
                </a:gridCol>
              </a:tblGrid>
              <a:tr h="841623">
                <a:tc>
                  <a:txBody>
                    <a:bodyPr/>
                    <a:lstStyle/>
                    <a:p>
                      <a:r>
                        <a:rPr lang="fr-FR" sz="1400" b="0" dirty="0">
                          <a:solidFill>
                            <a:schemeClr val="tx1"/>
                          </a:solidFill>
                        </a:rPr>
                        <a:t>½ Tour Bascule</a:t>
                      </a:r>
                      <a:r>
                        <a:rPr lang="fr-FR" sz="1400" b="0" baseline="0" dirty="0">
                          <a:solidFill>
                            <a:schemeClr val="tx1"/>
                          </a:solidFill>
                        </a:rPr>
                        <a:t> BI</a:t>
                      </a:r>
                      <a:endParaRPr lang="fr-FR" sz="1400" b="0" dirty="0">
                        <a:solidFill>
                          <a:schemeClr val="tx1"/>
                        </a:solidFill>
                      </a:endParaRPr>
                    </a:p>
                  </a:txBody>
                  <a:tcPr marL="106886" marR="106886" marT="50419" marB="50419">
                    <a:solidFill>
                      <a:srgbClr val="FFFF00"/>
                    </a:solidFill>
                  </a:tcPr>
                </a:tc>
                <a:tc>
                  <a:txBody>
                    <a:bodyPr/>
                    <a:lstStyle/>
                    <a:p>
                      <a:r>
                        <a:rPr lang="fr-FR" sz="1400" b="0" dirty="0">
                          <a:solidFill>
                            <a:schemeClr val="tx1"/>
                          </a:solidFill>
                        </a:rPr>
                        <a:t>Tour AR libre ATR</a:t>
                      </a:r>
                    </a:p>
                  </a:txBody>
                  <a:tcPr marL="106886" marR="106886" marT="50419" marB="50419">
                    <a:solidFill>
                      <a:srgbClr val="FFFF00"/>
                    </a:solidFill>
                  </a:tcPr>
                </a:tc>
                <a:tc>
                  <a:txBody>
                    <a:bodyPr/>
                    <a:lstStyle/>
                    <a:p>
                      <a:r>
                        <a:rPr lang="fr-FR" sz="1400" b="0" dirty="0">
                          <a:solidFill>
                            <a:schemeClr val="tx1"/>
                          </a:solidFill>
                        </a:rPr>
                        <a:t>Bascule BI</a:t>
                      </a:r>
                    </a:p>
                  </a:txBody>
                  <a:tcPr marL="106886" marR="106886" marT="50419" marB="50419">
                    <a:solidFill>
                      <a:srgbClr val="FFFF00"/>
                    </a:solidFill>
                  </a:tcPr>
                </a:tc>
                <a:tc>
                  <a:txBody>
                    <a:bodyPr/>
                    <a:lstStyle/>
                    <a:p>
                      <a:r>
                        <a:rPr lang="fr-FR" sz="1400" b="0" dirty="0">
                          <a:solidFill>
                            <a:schemeClr val="tx1"/>
                          </a:solidFill>
                        </a:rPr>
                        <a:t>Pose de pieds</a:t>
                      </a:r>
                    </a:p>
                  </a:txBody>
                  <a:tcPr marL="106886" marR="106886" marT="50419" marB="50419">
                    <a:solidFill>
                      <a:srgbClr val="FFFF00"/>
                    </a:solidFill>
                  </a:tcPr>
                </a:tc>
                <a:tc>
                  <a:txBody>
                    <a:bodyPr/>
                    <a:lstStyle/>
                    <a:p>
                      <a:r>
                        <a:rPr lang="fr-FR" sz="1400" b="0" dirty="0">
                          <a:solidFill>
                            <a:schemeClr val="tx1"/>
                          </a:solidFill>
                        </a:rPr>
                        <a:t>Bascule BS</a:t>
                      </a:r>
                    </a:p>
                  </a:txBody>
                  <a:tcPr marL="106886" marR="106886" marT="50419" marB="50419">
                    <a:solidFill>
                      <a:srgbClr val="FFFF00"/>
                    </a:solidFill>
                  </a:tcPr>
                </a:tc>
                <a:tc>
                  <a:txBody>
                    <a:bodyPr/>
                    <a:lstStyle/>
                    <a:p>
                      <a:r>
                        <a:rPr lang="fr-FR" sz="1400" b="0" dirty="0">
                          <a:solidFill>
                            <a:schemeClr val="tx1"/>
                          </a:solidFill>
                        </a:rPr>
                        <a:t>Retrait</a:t>
                      </a:r>
                    </a:p>
                  </a:txBody>
                  <a:tcPr marL="106886" marR="106886" marT="50419" marB="50419">
                    <a:solidFill>
                      <a:srgbClr val="FFFF00"/>
                    </a:solidFill>
                  </a:tcPr>
                </a:tc>
                <a:tc>
                  <a:txBody>
                    <a:bodyPr/>
                    <a:lstStyle/>
                    <a:p>
                      <a:r>
                        <a:rPr lang="fr-FR" sz="1400" b="0" dirty="0">
                          <a:solidFill>
                            <a:schemeClr val="tx1"/>
                          </a:solidFill>
                        </a:rPr>
                        <a:t>Bascule BI</a:t>
                      </a:r>
                    </a:p>
                  </a:txBody>
                  <a:tcPr marL="106886" marR="106886" marT="50419" marB="50419">
                    <a:solidFill>
                      <a:srgbClr val="FFFF00"/>
                    </a:solidFill>
                  </a:tcPr>
                </a:tc>
                <a:tc>
                  <a:txBody>
                    <a:bodyPr/>
                    <a:lstStyle/>
                    <a:p>
                      <a:r>
                        <a:rPr lang="fr-FR" sz="1400" b="0" dirty="0">
                          <a:solidFill>
                            <a:schemeClr val="tx1"/>
                          </a:solidFill>
                        </a:rPr>
                        <a:t>Pose de pieds</a:t>
                      </a:r>
                    </a:p>
                  </a:txBody>
                  <a:tcPr marL="106886" marR="106886" marT="50419" marB="50419">
                    <a:solidFill>
                      <a:srgbClr val="FFFF00"/>
                    </a:solidFill>
                  </a:tcPr>
                </a:tc>
                <a:tc>
                  <a:txBody>
                    <a:bodyPr/>
                    <a:lstStyle/>
                    <a:p>
                      <a:r>
                        <a:rPr lang="fr-FR" sz="1400" b="0" dirty="0">
                          <a:solidFill>
                            <a:schemeClr val="tx1"/>
                          </a:solidFill>
                        </a:rPr>
                        <a:t>Bascule BS</a:t>
                      </a:r>
                    </a:p>
                  </a:txBody>
                  <a:tcPr marL="106886" marR="106886" marT="50419" marB="50419">
                    <a:solidFill>
                      <a:srgbClr val="FFFF00"/>
                    </a:solidFill>
                  </a:tcPr>
                </a:tc>
                <a:tc>
                  <a:txBody>
                    <a:bodyPr/>
                    <a:lstStyle/>
                    <a:p>
                      <a:r>
                        <a:rPr lang="fr-FR" sz="1400" b="0" dirty="0">
                          <a:solidFill>
                            <a:schemeClr val="tx1"/>
                          </a:solidFill>
                        </a:rPr>
                        <a:t>Sortie échappe</a:t>
                      </a:r>
                      <a:r>
                        <a:rPr lang="fr-FR" sz="1400" b="0" baseline="0" dirty="0">
                          <a:solidFill>
                            <a:schemeClr val="tx1"/>
                          </a:solidFill>
                        </a:rPr>
                        <a:t> tendue</a:t>
                      </a:r>
                      <a:endParaRPr lang="fr-FR" sz="1400" b="0" dirty="0">
                        <a:solidFill>
                          <a:schemeClr val="tx1"/>
                        </a:solidFill>
                      </a:endParaRPr>
                    </a:p>
                  </a:txBody>
                  <a:tcPr marL="106886" marR="106886" marT="50419" marB="50419">
                    <a:solidFill>
                      <a:srgbClr val="FFFF00"/>
                    </a:solidFill>
                  </a:tcPr>
                </a:tc>
                <a:extLst>
                  <a:ext uri="{0D108BD9-81ED-4DB2-BD59-A6C34878D82A}">
                    <a16:rowId xmlns:a16="http://schemas.microsoft.com/office/drawing/2014/main" val="10000"/>
                  </a:ext>
                </a:extLst>
              </a:tr>
              <a:tr h="490017">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492890">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2"/>
                  </a:ext>
                </a:extLst>
              </a:tr>
            </a:tbl>
          </a:graphicData>
        </a:graphic>
      </p:graphicFrame>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99" y="2646034"/>
            <a:ext cx="602951" cy="40196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706" y="2646034"/>
            <a:ext cx="523875" cy="447675"/>
          </a:xfrm>
          <a:prstGeom prst="rect">
            <a:avLst/>
          </a:prstGeom>
        </p:spPr>
      </p:pic>
      <p:pic>
        <p:nvPicPr>
          <p:cNvPr id="35" name="Imag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45" y="3125455"/>
            <a:ext cx="825644" cy="531645"/>
          </a:xfrm>
          <a:prstGeom prst="rect">
            <a:avLst/>
          </a:prstGeom>
        </p:spPr>
      </p:pic>
      <p:pic>
        <p:nvPicPr>
          <p:cNvPr id="36" name="Imag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3178" y="2724977"/>
            <a:ext cx="579018" cy="336155"/>
          </a:xfrm>
          <a:prstGeom prst="rect">
            <a:avLst/>
          </a:prstGeom>
        </p:spPr>
      </p:pic>
      <p:pic>
        <p:nvPicPr>
          <p:cNvPr id="37" name="Imag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784" y="3108949"/>
            <a:ext cx="821615" cy="545456"/>
          </a:xfrm>
          <a:prstGeom prst="rect">
            <a:avLst/>
          </a:prstGeom>
        </p:spPr>
      </p:pic>
      <p:pic>
        <p:nvPicPr>
          <p:cNvPr id="38" name="Imag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1958" y="2730773"/>
            <a:ext cx="534432" cy="315119"/>
          </a:xfrm>
          <a:prstGeom prst="rect">
            <a:avLst/>
          </a:prstGeom>
        </p:spPr>
      </p:pic>
      <p:pic>
        <p:nvPicPr>
          <p:cNvPr id="39" name="Imag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3081" y="2713017"/>
            <a:ext cx="579018" cy="336155"/>
          </a:xfrm>
          <a:prstGeom prst="rect">
            <a:avLst/>
          </a:prstGeom>
        </p:spPr>
      </p:pic>
      <p:pic>
        <p:nvPicPr>
          <p:cNvPr id="40" name="Imag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3197" y="2697777"/>
            <a:ext cx="668040" cy="367639"/>
          </a:xfrm>
          <a:prstGeom prst="rect">
            <a:avLst/>
          </a:prstGeom>
        </p:spPr>
      </p:pic>
      <p:pic>
        <p:nvPicPr>
          <p:cNvPr id="41" name="Imag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25" y="3079652"/>
            <a:ext cx="825644" cy="531645"/>
          </a:xfrm>
          <a:prstGeom prst="rect">
            <a:avLst/>
          </a:prstGeom>
        </p:spPr>
      </p:pic>
      <p:pic>
        <p:nvPicPr>
          <p:cNvPr id="42" name="Imag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18" y="2694179"/>
            <a:ext cx="579018" cy="336155"/>
          </a:xfrm>
          <a:prstGeom prst="rect">
            <a:avLst/>
          </a:prstGeom>
        </p:spPr>
      </p:pic>
      <p:pic>
        <p:nvPicPr>
          <p:cNvPr id="43" name="Imag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998" y="2730773"/>
            <a:ext cx="534432" cy="315119"/>
          </a:xfrm>
          <a:prstGeom prst="rect">
            <a:avLst/>
          </a:prstGeom>
        </p:spPr>
      </p:pic>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3121" y="2728257"/>
            <a:ext cx="579018" cy="336155"/>
          </a:xfrm>
          <a:prstGeom prst="rect">
            <a:avLst/>
          </a:prstGeom>
        </p:spPr>
      </p:pic>
      <p:pic>
        <p:nvPicPr>
          <p:cNvPr id="46" name="Imag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8925" y="2724977"/>
            <a:ext cx="730453" cy="336155"/>
          </a:xfrm>
          <a:prstGeom prst="rect">
            <a:avLst/>
          </a:prstGeom>
        </p:spPr>
      </p:pic>
      <p:sp>
        <p:nvSpPr>
          <p:cNvPr id="6" name="Ellipse 5"/>
          <p:cNvSpPr/>
          <p:nvPr/>
        </p:nvSpPr>
        <p:spPr>
          <a:xfrm>
            <a:off x="1228957" y="2391723"/>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7" name="Ellipse 46"/>
          <p:cNvSpPr/>
          <p:nvPr/>
        </p:nvSpPr>
        <p:spPr>
          <a:xfrm>
            <a:off x="5358997" y="2406963"/>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26" name="Imag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48937" y="384791"/>
            <a:ext cx="1402081" cy="765610"/>
          </a:xfrm>
          <a:prstGeom prst="rect">
            <a:avLst/>
          </a:prstGeom>
        </p:spPr>
      </p:pic>
      <p:pic>
        <p:nvPicPr>
          <p:cNvPr id="27" name="Image 26">
            <a:extLst>
              <a:ext uri="{FF2B5EF4-FFF2-40B4-BE49-F238E27FC236}">
                <a16:creationId xmlns:a16="http://schemas.microsoft.com/office/drawing/2014/main" id="{C3E2E231-11E5-42AC-8523-A4124BA9C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19" y="3155934"/>
            <a:ext cx="825644" cy="531645"/>
          </a:xfrm>
          <a:prstGeom prst="rect">
            <a:avLst/>
          </a:prstGeom>
        </p:spPr>
      </p:pic>
      <p:pic>
        <p:nvPicPr>
          <p:cNvPr id="28" name="Image 27">
            <a:extLst>
              <a:ext uri="{FF2B5EF4-FFF2-40B4-BE49-F238E27FC236}">
                <a16:creationId xmlns:a16="http://schemas.microsoft.com/office/drawing/2014/main" id="{418B2D10-116B-4C06-82D2-250BFD644A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5896" y="3121731"/>
            <a:ext cx="821615" cy="545456"/>
          </a:xfrm>
          <a:prstGeom prst="rect">
            <a:avLst/>
          </a:prstGeom>
        </p:spPr>
      </p:pic>
      <p:pic>
        <p:nvPicPr>
          <p:cNvPr id="48" name="Image 47">
            <a:extLst>
              <a:ext uri="{FF2B5EF4-FFF2-40B4-BE49-F238E27FC236}">
                <a16:creationId xmlns:a16="http://schemas.microsoft.com/office/drawing/2014/main" id="{B6F8BC82-10FF-4A00-A6AF-047078F2C2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1782" y="3121731"/>
            <a:ext cx="821615" cy="545456"/>
          </a:xfrm>
          <a:prstGeom prst="rect">
            <a:avLst/>
          </a:prstGeom>
        </p:spPr>
      </p:pic>
    </p:spTree>
    <p:extLst>
      <p:ext uri="{BB962C8B-B14F-4D97-AF65-F5344CB8AC3E}">
        <p14:creationId xmlns:p14="http://schemas.microsoft.com/office/powerpoint/2010/main" val="324379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29">
                                            <p:txEl>
                                              <p:pRg st="7" end="7"/>
                                            </p:txEl>
                                          </p:spTgt>
                                        </p:tgtEl>
                                        <p:attrNameLst>
                                          <p:attrName>style.visibility</p:attrName>
                                        </p:attrNameLst>
                                      </p:cBhvr>
                                      <p:to>
                                        <p:strVal val="visible"/>
                                      </p:to>
                                    </p:set>
                                    <p:animEffect transition="in" filter="barn(inVertical)">
                                      <p:cBhvr>
                                        <p:cTn id="16" dur="500"/>
                                        <p:tgtEl>
                                          <p:spTgt spid="29">
                                            <p:txEl>
                                              <p:pRg st="7" end="7"/>
                                            </p:txEl>
                                          </p:spTgt>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9">
                                            <p:txEl>
                                              <p:pRg st="8" end="8"/>
                                            </p:txEl>
                                          </p:spTgt>
                                        </p:tgtEl>
                                        <p:attrNameLst>
                                          <p:attrName>style.visibility</p:attrName>
                                        </p:attrNameLst>
                                      </p:cBhvr>
                                      <p:to>
                                        <p:strVal val="visible"/>
                                      </p:to>
                                    </p:set>
                                    <p:anim calcmode="lin" valueType="num">
                                      <p:cBhvr>
                                        <p:cTn id="20" dur="500" fill="hold"/>
                                        <p:tgtEl>
                                          <p:spTgt spid="29">
                                            <p:txEl>
                                              <p:pRg st="8" end="8"/>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8" end="8"/>
                                            </p:txEl>
                                          </p:spTgt>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29">
                                            <p:txEl>
                                              <p:pRg st="11" end="11"/>
                                            </p:txEl>
                                          </p:spTgt>
                                        </p:tgtEl>
                                        <p:attrNameLst>
                                          <p:attrName>style.visibility</p:attrName>
                                        </p:attrNameLst>
                                      </p:cBhvr>
                                      <p:to>
                                        <p:strVal val="visible"/>
                                      </p:to>
                                    </p:set>
                                    <p:anim calcmode="lin" valueType="num">
                                      <p:cBhvr>
                                        <p:cTn id="25" dur="500" fill="hold"/>
                                        <p:tgtEl>
                                          <p:spTgt spid="29">
                                            <p:txEl>
                                              <p:pRg st="11" end="11"/>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11" end="11"/>
                                            </p:txEl>
                                          </p:spTgt>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9">
                                            <p:txEl>
                                              <p:pRg st="14" end="14"/>
                                            </p:txEl>
                                          </p:spTgt>
                                        </p:tgtEl>
                                        <p:attrNameLst>
                                          <p:attrName>style.visibility</p:attrName>
                                        </p:attrNameLst>
                                      </p:cBhvr>
                                      <p:to>
                                        <p:strVal val="visible"/>
                                      </p:to>
                                    </p:set>
                                    <p:anim calcmode="lin" valueType="num">
                                      <p:cBhvr>
                                        <p:cTn id="30" dur="500" fill="hold"/>
                                        <p:tgtEl>
                                          <p:spTgt spid="29">
                                            <p:txEl>
                                              <p:pRg st="14" end="14"/>
                                            </p:txEl>
                                          </p:spTgt>
                                        </p:tgtEl>
                                        <p:attrNameLst>
                                          <p:attrName>ppt_w</p:attrName>
                                        </p:attrNameLst>
                                      </p:cBhvr>
                                      <p:tavLst>
                                        <p:tav tm="0">
                                          <p:val>
                                            <p:fltVal val="0"/>
                                          </p:val>
                                        </p:tav>
                                        <p:tav tm="100000">
                                          <p:val>
                                            <p:strVal val="#ppt_w"/>
                                          </p:val>
                                        </p:tav>
                                      </p:tavLst>
                                    </p:anim>
                                    <p:anim calcmode="lin" valueType="num">
                                      <p:cBhvr>
                                        <p:cTn id="31" dur="500" fill="hold"/>
                                        <p:tgtEl>
                                          <p:spTgt spid="29">
                                            <p:txEl>
                                              <p:pRg st="14" end="14"/>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childTnLst>
                          </p:cTn>
                        </p:par>
                        <p:par>
                          <p:cTn id="46" fill="hold">
                            <p:stCondLst>
                              <p:cond delay="2000"/>
                            </p:stCondLst>
                            <p:childTnLst>
                              <p:par>
                                <p:cTn id="47" presetID="2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childTnLst>
                          </p:cTn>
                        </p:par>
                        <p:par>
                          <p:cTn id="55" fill="hold">
                            <p:stCondLst>
                              <p:cond delay="2000"/>
                            </p:stCondLst>
                            <p:childTnLst>
                              <p:par>
                                <p:cTn id="56" presetID="22" presetClass="entr" presetSubtype="4"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circle(in)">
                                      <p:cBhvr>
                                        <p:cTn id="63" dur="20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circle(in)">
                                      <p:cBhvr>
                                        <p:cTn id="68" dur="2000"/>
                                        <p:tgtEl>
                                          <p:spTgt spid="39"/>
                                        </p:tgtEl>
                                      </p:cBhvr>
                                    </p:animEffect>
                                  </p:childTnLst>
                                </p:cTn>
                              </p:par>
                            </p:childTnLst>
                          </p:cTn>
                        </p:par>
                        <p:par>
                          <p:cTn id="69" fill="hold">
                            <p:stCondLst>
                              <p:cond delay="2000"/>
                            </p:stCondLst>
                            <p:childTnLst>
                              <p:par>
                                <p:cTn id="70" presetID="22" presetClass="entr" presetSubtype="4"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down)">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circle(in)">
                                      <p:cBhvr>
                                        <p:cTn id="77" dur="2000"/>
                                        <p:tgtEl>
                                          <p:spTgt spid="40"/>
                                        </p:tgtEl>
                                      </p:cBhvr>
                                    </p:animEffect>
                                  </p:childTnLst>
                                </p:cTn>
                              </p:par>
                            </p:childTnLst>
                          </p:cTn>
                        </p:par>
                        <p:par>
                          <p:cTn id="78" fill="hold">
                            <p:stCondLst>
                              <p:cond delay="2000"/>
                            </p:stCondLst>
                            <p:childTnLst>
                              <p:par>
                                <p:cTn id="79" presetID="22" presetClass="entr" presetSubtype="4" fill="hold"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down)">
                                      <p:cBhvr>
                                        <p:cTn id="81" dur="500"/>
                                        <p:tgtEl>
                                          <p:spTgt spid="41"/>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circle(in)">
                                      <p:cBhvr>
                                        <p:cTn id="86" dur="20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circle(in)">
                                      <p:cBhvr>
                                        <p:cTn id="91" dur="20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circle(in)">
                                      <p:cBhvr>
                                        <p:cTn id="96" dur="20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circle(in)">
                                      <p:cBhvr>
                                        <p:cTn id="101" dur="2000"/>
                                        <p:tgtEl>
                                          <p:spTgt spid="46"/>
                                        </p:tgtEl>
                                      </p:cBhvr>
                                    </p:animEffect>
                                  </p:childTnLst>
                                </p:cTn>
                              </p:par>
                            </p:childTnLst>
                          </p:cTn>
                        </p:par>
                        <p:par>
                          <p:cTn id="102" fill="hold">
                            <p:stCondLst>
                              <p:cond delay="2000"/>
                            </p:stCondLst>
                            <p:childTnLst>
                              <p:par>
                                <p:cTn id="103" presetID="22" presetClass="entr" presetSubtype="4"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down)">
                                      <p:cBhvr>
                                        <p:cTn id="105" dur="5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circle(in)">
                                      <p:cBhvr>
                                        <p:cTn id="110" dur="20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circle(in)">
                                      <p:cBhvr>
                                        <p:cTn id="115" dur="20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21" presetClass="entr" presetSubtype="1" fill="hold" grpId="0" nodeType="clickEffect">
                                  <p:stCondLst>
                                    <p:cond delay="0"/>
                                  </p:stCondLst>
                                  <p:childTnLst>
                                    <p:set>
                                      <p:cBhvr>
                                        <p:cTn id="119" dur="1" fill="hold">
                                          <p:stCondLst>
                                            <p:cond delay="0"/>
                                          </p:stCondLst>
                                        </p:cTn>
                                        <p:tgtEl>
                                          <p:spTgt spid="6"/>
                                        </p:tgtEl>
                                        <p:attrNameLst>
                                          <p:attrName>style.visibility</p:attrName>
                                        </p:attrNameLst>
                                      </p:cBhvr>
                                      <p:to>
                                        <p:strVal val="visible"/>
                                      </p:to>
                                    </p:set>
                                    <p:animEffect transition="in" filter="wheel(1)">
                                      <p:cBhvr>
                                        <p:cTn id="120" dur="2000"/>
                                        <p:tgtEl>
                                          <p:spTgt spid="6"/>
                                        </p:tgtEl>
                                      </p:cBhvr>
                                    </p:animEffect>
                                  </p:childTnLst>
                                </p:cTn>
                              </p:par>
                            </p:childTnLst>
                          </p:cTn>
                        </p:par>
                        <p:par>
                          <p:cTn id="121" fill="hold">
                            <p:stCondLst>
                              <p:cond delay="2000"/>
                            </p:stCondLst>
                            <p:childTnLst>
                              <p:par>
                                <p:cTn id="122" presetID="21" presetClass="entr" presetSubtype="1" fill="hold" grpId="0" nodeType="afterEffect">
                                  <p:stCondLst>
                                    <p:cond delay="1000"/>
                                  </p:stCondLst>
                                  <p:childTnLst>
                                    <p:set>
                                      <p:cBhvr>
                                        <p:cTn id="123" dur="1" fill="hold">
                                          <p:stCondLst>
                                            <p:cond delay="0"/>
                                          </p:stCondLst>
                                        </p:cTn>
                                        <p:tgtEl>
                                          <p:spTgt spid="47"/>
                                        </p:tgtEl>
                                        <p:attrNameLst>
                                          <p:attrName>style.visibility</p:attrName>
                                        </p:attrNameLst>
                                      </p:cBhvr>
                                      <p:to>
                                        <p:strVal val="visible"/>
                                      </p:to>
                                    </p:set>
                                    <p:animEffect transition="in" filter="wheel(1)">
                                      <p:cBhvr>
                                        <p:cTn id="124" dur="2000"/>
                                        <p:tgtEl>
                                          <p:spTgt spid="47"/>
                                        </p:tgtEl>
                                      </p:cBhvr>
                                    </p:animEffect>
                                  </p:childTnLst>
                                </p:cTn>
                              </p:par>
                            </p:childTnLst>
                          </p:cTn>
                        </p:par>
                        <p:par>
                          <p:cTn id="125" fill="hold">
                            <p:stCondLst>
                              <p:cond delay="5000"/>
                            </p:stCondLst>
                            <p:childTnLst>
                              <p:par>
                                <p:cTn id="126" presetID="6" presetClass="entr" presetSubtype="16"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circle(in)">
                                      <p:cBhvr>
                                        <p:cTn id="12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943" y="773364"/>
            <a:ext cx="5188097" cy="3009096"/>
          </a:xfrm>
          <a:prstGeom prst="rect">
            <a:avLst/>
          </a:prstGeom>
        </p:spPr>
      </p:pic>
      <p:sp>
        <p:nvSpPr>
          <p:cNvPr id="4" name="Rectangle 2"/>
          <p:cNvSpPr>
            <a:spLocks noGrp="1" noChangeArrowheads="1"/>
          </p:cNvSpPr>
          <p:nvPr>
            <p:ph type="ctrTitle"/>
          </p:nvPr>
        </p:nvSpPr>
        <p:spPr>
          <a:xfrm>
            <a:off x="3766055" y="4285862"/>
            <a:ext cx="6120000" cy="1621111"/>
          </a:xfrm>
        </p:spPr>
        <p:txBody>
          <a:bodyPr/>
          <a:lstStyle/>
          <a:p>
            <a:r>
              <a:rPr lang="fr-FR" altLang="fr-FR" sz="3600" dirty="0"/>
              <a:t>Poutre</a:t>
            </a:r>
            <a:br>
              <a:rPr lang="fr-FR" altLang="fr-FR" sz="3600" dirty="0"/>
            </a:br>
            <a:endParaRPr lang="fr-FR" altLang="fr-FR" sz="3600" dirty="0"/>
          </a:p>
        </p:txBody>
      </p:sp>
    </p:spTree>
    <p:extLst>
      <p:ext uri="{BB962C8B-B14F-4D97-AF65-F5344CB8AC3E}">
        <p14:creationId xmlns:p14="http://schemas.microsoft.com/office/powerpoint/2010/main" val="1657077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Exigences de composition</a:t>
            </a:r>
          </a:p>
        </p:txBody>
      </p:sp>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817" y="439004"/>
            <a:ext cx="1466991" cy="736054"/>
          </a:xfrm>
          <a:prstGeom prst="rect">
            <a:avLst/>
          </a:prstGeom>
        </p:spPr>
      </p:pic>
      <p:sp>
        <p:nvSpPr>
          <p:cNvPr id="27" name="Rectangle 26"/>
          <p:cNvSpPr/>
          <p:nvPr/>
        </p:nvSpPr>
        <p:spPr>
          <a:xfrm>
            <a:off x="116897" y="1386786"/>
            <a:ext cx="9941504" cy="5349819"/>
          </a:xfrm>
          <a:prstGeom prst="rect">
            <a:avLst/>
          </a:prstGeom>
        </p:spPr>
        <p:txBody>
          <a:bodyPr wrap="square" lIns="104287" tIns="52144" rIns="104287" bIns="52144">
            <a:spAutoFit/>
          </a:bodyPr>
          <a:lstStyle/>
          <a:p>
            <a:pPr marL="199160" algn="just"/>
            <a:r>
              <a:rPr lang="fr-FR" sz="2400" b="1" dirty="0">
                <a:latin typeface="Trebuchet MS" charset="0"/>
              </a:rPr>
              <a:t>L’exercice doit comporter :</a:t>
            </a:r>
            <a:r>
              <a:rPr lang="fr-FR" sz="2400" dirty="0">
                <a:latin typeface="Trebuchet MS" charset="0"/>
              </a:rPr>
              <a:t> </a:t>
            </a:r>
          </a:p>
          <a:p>
            <a:pPr marL="1042873" lvl="1" indent="-521437" algn="just">
              <a:spcAft>
                <a:spcPct val="20000"/>
              </a:spcAft>
              <a:buFont typeface="+mj-ea"/>
              <a:buAutoNum type="circleNumDbPlain"/>
            </a:pPr>
            <a:r>
              <a:rPr lang="fr-FR" sz="2400" dirty="0">
                <a:latin typeface="Trebuchet MS" charset="0"/>
              </a:rPr>
              <a:t>1 élément acrobatique avec/sans envol(sortie exclue) ou 1 ATR de la grille des difficultés 6</a:t>
            </a:r>
            <a:r>
              <a:rPr lang="fr-FR" sz="2400" baseline="30000" dirty="0">
                <a:latin typeface="Trebuchet MS" charset="0"/>
              </a:rPr>
              <a:t>ème</a:t>
            </a:r>
            <a:r>
              <a:rPr lang="fr-FR" sz="2400" dirty="0">
                <a:latin typeface="Trebuchet MS" charset="0"/>
              </a:rPr>
              <a:t> </a:t>
            </a:r>
          </a:p>
          <a:p>
            <a:pPr marL="1042873" lvl="1" indent="-521437" algn="just">
              <a:spcAft>
                <a:spcPct val="20000"/>
              </a:spcAft>
              <a:buFont typeface="+mj-ea"/>
              <a:buAutoNum type="circleNumDbPlain"/>
            </a:pPr>
            <a:r>
              <a:rPr lang="fr-FR" sz="2400" dirty="0">
                <a:latin typeface="Trebuchet MS" charset="0"/>
              </a:rPr>
              <a:t>1 série gymnique de 2 sauts différents (« Autre difficulté » ou difficulté 6</a:t>
            </a:r>
            <a:r>
              <a:rPr lang="fr-FR" sz="2400" baseline="30000" dirty="0">
                <a:latin typeface="Trebuchet MS" charset="0"/>
              </a:rPr>
              <a:t>ème</a:t>
            </a:r>
            <a:r>
              <a:rPr lang="fr-FR" sz="2400" dirty="0">
                <a:latin typeface="Trebuchet MS" charset="0"/>
              </a:rPr>
              <a:t>)</a:t>
            </a:r>
          </a:p>
          <a:p>
            <a:pPr marL="1042873" lvl="1" indent="-521437" algn="just">
              <a:spcAft>
                <a:spcPct val="20000"/>
              </a:spcAft>
              <a:buFont typeface="+mj-ea"/>
              <a:buAutoNum type="circleNumDbPlain"/>
            </a:pPr>
            <a:r>
              <a:rPr lang="fr-FR" sz="2400" dirty="0">
                <a:latin typeface="Trebuchet MS" charset="0"/>
              </a:rPr>
              <a:t>1 pirouette 360° ou plus sur une jambe</a:t>
            </a:r>
          </a:p>
          <a:p>
            <a:pPr marL="1042873" lvl="1" indent="-521437" algn="just">
              <a:spcAft>
                <a:spcPct val="20000"/>
              </a:spcAft>
              <a:buFont typeface="+mj-ea"/>
              <a:buAutoNum type="circleNumDbPlain"/>
            </a:pPr>
            <a:r>
              <a:rPr lang="fr-FR" sz="2400" dirty="0">
                <a:latin typeface="Trebuchet MS" charset="0"/>
              </a:rPr>
              <a:t>1 saut écart antéropostérieur  ≥ 135°</a:t>
            </a:r>
          </a:p>
          <a:p>
            <a:pPr marL="1042873" lvl="1" indent="-521437" algn="just">
              <a:spcAft>
                <a:spcPct val="20000"/>
              </a:spcAft>
              <a:buFont typeface="+mj-ea"/>
              <a:buAutoNum type="circleNumDbPlain"/>
            </a:pPr>
            <a:r>
              <a:rPr lang="fr-FR" sz="2400" dirty="0">
                <a:latin typeface="Trebuchet MS" charset="0"/>
              </a:rPr>
              <a:t>1 passage proche de la poutre </a:t>
            </a:r>
            <a:r>
              <a:rPr lang="fr-FR" sz="3200" b="1" u="sng" dirty="0">
                <a:latin typeface="Trebuchet MS" charset="0"/>
              </a:rPr>
              <a:t>et</a:t>
            </a:r>
            <a:r>
              <a:rPr lang="fr-FR" sz="2400" dirty="0">
                <a:latin typeface="Trebuchet MS" charset="0"/>
              </a:rPr>
              <a:t> 3 longueurs minimum</a:t>
            </a:r>
          </a:p>
          <a:p>
            <a:pPr marL="1229360" lvl="1" indent="-315035" algn="just">
              <a:spcAft>
                <a:spcPct val="20000"/>
              </a:spcAft>
              <a:buFont typeface="Wingdings" charset="2"/>
              <a:buChar char="Ø"/>
            </a:pPr>
            <a:r>
              <a:rPr lang="fr-FR" sz="1800" i="1" dirty="0">
                <a:latin typeface="Trebuchet MS" charset="0"/>
              </a:rPr>
              <a:t>Le passage proche de la poutre ne doit pas être obligatoirement un élément codifié. Le seul fait de toucher la poutre avec une partie du corps autre que les pieds suffit pour remplir l’EC5</a:t>
            </a:r>
          </a:p>
          <a:p>
            <a:pPr marL="1229360" lvl="1" indent="-315035" algn="just">
              <a:spcAft>
                <a:spcPct val="20000"/>
              </a:spcAft>
              <a:buFont typeface="Wingdings" charset="2"/>
              <a:buChar char="Ø"/>
            </a:pPr>
            <a:r>
              <a:rPr lang="fr-FR" sz="1800" i="1" dirty="0">
                <a:latin typeface="Trebuchet MS" charset="0"/>
              </a:rPr>
              <a:t>Une longueur doit comporter au moins une « Autre difficulté » ou une difficulté 6ème</a:t>
            </a:r>
          </a:p>
          <a:p>
            <a:pPr marL="1229360" lvl="1" indent="-315035" algn="just">
              <a:spcAft>
                <a:spcPct val="20000"/>
              </a:spcAft>
              <a:buFont typeface="Wingdings" charset="2"/>
              <a:buChar char="Ø"/>
            </a:pPr>
            <a:endParaRPr lang="fr-FR" sz="1800" i="1" dirty="0">
              <a:latin typeface="Trebuchet MS" charset="0"/>
            </a:endParaRPr>
          </a:p>
        </p:txBody>
      </p:sp>
      <p:sp>
        <p:nvSpPr>
          <p:cNvPr id="6" name="Bouée 5"/>
          <p:cNvSpPr/>
          <p:nvPr/>
        </p:nvSpPr>
        <p:spPr>
          <a:xfrm>
            <a:off x="5303521" y="4160520"/>
            <a:ext cx="759190" cy="708378"/>
          </a:xfrm>
          <a:prstGeom prst="donut">
            <a:avLst>
              <a:gd name="adj" fmla="val 8333"/>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fr-FR" dirty="0">
              <a:solidFill>
                <a:schemeClr val="tx1"/>
              </a:solidFill>
            </a:endParaRPr>
          </a:p>
        </p:txBody>
      </p:sp>
    </p:spTree>
    <p:extLst>
      <p:ext uri="{BB962C8B-B14F-4D97-AF65-F5344CB8AC3E}">
        <p14:creationId xmlns:p14="http://schemas.microsoft.com/office/powerpoint/2010/main" val="3670891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 calcmode="lin" valueType="num">
                                      <p:cBhvr>
                                        <p:cTn id="12"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7">
                                            <p:txEl>
                                              <p:pRg st="2" end="2"/>
                                            </p:txEl>
                                          </p:spTgt>
                                        </p:tgtEl>
                                        <p:attrNameLst>
                                          <p:attrName>style.visibility</p:attrName>
                                        </p:attrNameLst>
                                      </p:cBhvr>
                                      <p:to>
                                        <p:strVal val="visible"/>
                                      </p:to>
                                    </p:set>
                                    <p:anim calcmode="lin" valueType="num">
                                      <p:cBhvr>
                                        <p:cTn id="18" dur="500" fill="hold"/>
                                        <p:tgtEl>
                                          <p:spTgt spid="27">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7">
                                            <p:txEl>
                                              <p:pRg st="2" end="2"/>
                                            </p:txEl>
                                          </p:spTgt>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nodeType="afterEffect">
                                  <p:stCondLst>
                                    <p:cond delay="2500"/>
                                  </p:stCondLst>
                                  <p:childTnLst>
                                    <p:set>
                                      <p:cBhvr>
                                        <p:cTn id="22" dur="1" fill="hold">
                                          <p:stCondLst>
                                            <p:cond delay="0"/>
                                          </p:stCondLst>
                                        </p:cTn>
                                        <p:tgtEl>
                                          <p:spTgt spid="27">
                                            <p:txEl>
                                              <p:pRg st="3" end="3"/>
                                            </p:txEl>
                                          </p:spTgt>
                                        </p:tgtEl>
                                        <p:attrNameLst>
                                          <p:attrName>style.visibility</p:attrName>
                                        </p:attrNameLst>
                                      </p:cBhvr>
                                      <p:to>
                                        <p:strVal val="visible"/>
                                      </p:to>
                                    </p:set>
                                    <p:anim calcmode="lin" valueType="num">
                                      <p:cBhvr>
                                        <p:cTn id="23" dur="500" fill="hold"/>
                                        <p:tgtEl>
                                          <p:spTgt spid="2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7">
                                            <p:txEl>
                                              <p:pRg st="3" end="3"/>
                                            </p:txEl>
                                          </p:spTgt>
                                        </p:tgtEl>
                                        <p:attrNameLst>
                                          <p:attrName>ppt_h</p:attrName>
                                        </p:attrNameLst>
                                      </p:cBhvr>
                                      <p:tavLst>
                                        <p:tav tm="0">
                                          <p:val>
                                            <p:fltVal val="0"/>
                                          </p:val>
                                        </p:tav>
                                        <p:tav tm="100000">
                                          <p:val>
                                            <p:strVal val="#ppt_h"/>
                                          </p:val>
                                        </p:tav>
                                      </p:tavLst>
                                    </p:anim>
                                  </p:childTnLst>
                                </p:cTn>
                              </p:par>
                            </p:childTnLst>
                          </p:cTn>
                        </p:par>
                        <p:par>
                          <p:cTn id="25" fill="hold">
                            <p:stCondLst>
                              <p:cond delay="3500"/>
                            </p:stCondLst>
                            <p:childTnLst>
                              <p:par>
                                <p:cTn id="26" presetID="23" presetClass="entr" presetSubtype="16" fill="hold" nodeType="afterEffect">
                                  <p:stCondLst>
                                    <p:cond delay="2500"/>
                                  </p:stCondLst>
                                  <p:childTnLst>
                                    <p:set>
                                      <p:cBhvr>
                                        <p:cTn id="27" dur="1" fill="hold">
                                          <p:stCondLst>
                                            <p:cond delay="0"/>
                                          </p:stCondLst>
                                        </p:cTn>
                                        <p:tgtEl>
                                          <p:spTgt spid="27">
                                            <p:txEl>
                                              <p:pRg st="4" end="4"/>
                                            </p:txEl>
                                          </p:spTgt>
                                        </p:tgtEl>
                                        <p:attrNameLst>
                                          <p:attrName>style.visibility</p:attrName>
                                        </p:attrNameLst>
                                      </p:cBhvr>
                                      <p:to>
                                        <p:strVal val="visible"/>
                                      </p:to>
                                    </p:set>
                                    <p:anim calcmode="lin" valueType="num">
                                      <p:cBhvr>
                                        <p:cTn id="28" dur="500" fill="hold"/>
                                        <p:tgtEl>
                                          <p:spTgt spid="2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7">
                                            <p:txEl>
                                              <p:pRg st="4" end="4"/>
                                            </p:txEl>
                                          </p:spTgt>
                                        </p:tgtEl>
                                        <p:attrNameLst>
                                          <p:attrName>ppt_h</p:attrName>
                                        </p:attrNameLst>
                                      </p:cBhvr>
                                      <p:tavLst>
                                        <p:tav tm="0">
                                          <p:val>
                                            <p:fltVal val="0"/>
                                          </p:val>
                                        </p:tav>
                                        <p:tav tm="100000">
                                          <p:val>
                                            <p:strVal val="#ppt_h"/>
                                          </p:val>
                                        </p:tav>
                                      </p:tavLst>
                                    </p:anim>
                                  </p:childTnLst>
                                </p:cTn>
                              </p:par>
                            </p:childTnLst>
                          </p:cTn>
                        </p:par>
                        <p:par>
                          <p:cTn id="30" fill="hold">
                            <p:stCondLst>
                              <p:cond delay="6500"/>
                            </p:stCondLst>
                            <p:childTnLst>
                              <p:par>
                                <p:cTn id="31" presetID="23" presetClass="entr" presetSubtype="16" fill="hold" nodeType="afterEffect">
                                  <p:stCondLst>
                                    <p:cond delay="2500"/>
                                  </p:stCondLst>
                                  <p:childTnLst>
                                    <p:set>
                                      <p:cBhvr>
                                        <p:cTn id="32" dur="1" fill="hold">
                                          <p:stCondLst>
                                            <p:cond delay="0"/>
                                          </p:stCondLst>
                                        </p:cTn>
                                        <p:tgtEl>
                                          <p:spTgt spid="27">
                                            <p:txEl>
                                              <p:pRg st="5" end="5"/>
                                            </p:txEl>
                                          </p:spTgt>
                                        </p:tgtEl>
                                        <p:attrNameLst>
                                          <p:attrName>style.visibility</p:attrName>
                                        </p:attrNameLst>
                                      </p:cBhvr>
                                      <p:to>
                                        <p:strVal val="visible"/>
                                      </p:to>
                                    </p:set>
                                    <p:anim calcmode="lin" valueType="num">
                                      <p:cBhvr>
                                        <p:cTn id="33" dur="500" fill="hold"/>
                                        <p:tgtEl>
                                          <p:spTgt spid="27">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27">
                                            <p:txEl>
                                              <p:pRg st="5" end="5"/>
                                            </p:txEl>
                                          </p:spTgt>
                                        </p:tgtEl>
                                        <p:attrNameLst>
                                          <p:attrName>ppt_h</p:attrName>
                                        </p:attrNameLst>
                                      </p:cBhvr>
                                      <p:tavLst>
                                        <p:tav tm="0">
                                          <p:val>
                                            <p:fltVal val="0"/>
                                          </p:val>
                                        </p:tav>
                                        <p:tav tm="100000">
                                          <p:val>
                                            <p:strVal val="#ppt_h"/>
                                          </p:val>
                                        </p:tav>
                                      </p:tavLst>
                                    </p:anim>
                                  </p:childTnLst>
                                </p:cTn>
                              </p:par>
                            </p:childTnLst>
                          </p:cTn>
                        </p:par>
                        <p:par>
                          <p:cTn id="35" fill="hold">
                            <p:stCondLst>
                              <p:cond delay="9500"/>
                            </p:stCondLst>
                            <p:childTnLst>
                              <p:par>
                                <p:cTn id="36" presetID="21" presetClass="entr" presetSubtype="1" fill="hold" grpId="0" nodeType="afterEffect">
                                  <p:stCondLst>
                                    <p:cond delay="150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par>
                          <p:cTn id="39" fill="hold">
                            <p:stCondLst>
                              <p:cond delay="13000"/>
                            </p:stCondLst>
                            <p:childTnLst>
                              <p:par>
                                <p:cTn id="40" presetID="23" presetClass="entr" presetSubtype="16" fill="hold" nodeType="afterEffect">
                                  <p:stCondLst>
                                    <p:cond delay="1000"/>
                                  </p:stCondLst>
                                  <p:childTnLst>
                                    <p:set>
                                      <p:cBhvr>
                                        <p:cTn id="41" dur="1" fill="hold">
                                          <p:stCondLst>
                                            <p:cond delay="0"/>
                                          </p:stCondLst>
                                        </p:cTn>
                                        <p:tgtEl>
                                          <p:spTgt spid="27">
                                            <p:txEl>
                                              <p:pRg st="6" end="6"/>
                                            </p:txEl>
                                          </p:spTgt>
                                        </p:tgtEl>
                                        <p:attrNameLst>
                                          <p:attrName>style.visibility</p:attrName>
                                        </p:attrNameLst>
                                      </p:cBhvr>
                                      <p:to>
                                        <p:strVal val="visible"/>
                                      </p:to>
                                    </p:set>
                                    <p:anim calcmode="lin" valueType="num">
                                      <p:cBhvr>
                                        <p:cTn id="42" dur="2000" fill="hold"/>
                                        <p:tgtEl>
                                          <p:spTgt spid="27">
                                            <p:txEl>
                                              <p:pRg st="6" end="6"/>
                                            </p:txEl>
                                          </p:spTgt>
                                        </p:tgtEl>
                                        <p:attrNameLst>
                                          <p:attrName>ppt_w</p:attrName>
                                        </p:attrNameLst>
                                      </p:cBhvr>
                                      <p:tavLst>
                                        <p:tav tm="0">
                                          <p:val>
                                            <p:fltVal val="0"/>
                                          </p:val>
                                        </p:tav>
                                        <p:tav tm="100000">
                                          <p:val>
                                            <p:strVal val="#ppt_w"/>
                                          </p:val>
                                        </p:tav>
                                      </p:tavLst>
                                    </p:anim>
                                    <p:anim calcmode="lin" valueType="num">
                                      <p:cBhvr>
                                        <p:cTn id="43" dur="2000" fill="hold"/>
                                        <p:tgtEl>
                                          <p:spTgt spid="27">
                                            <p:txEl>
                                              <p:pRg st="6" end="6"/>
                                            </p:txEl>
                                          </p:spTgt>
                                        </p:tgtEl>
                                        <p:attrNameLst>
                                          <p:attrName>ppt_h</p:attrName>
                                        </p:attrNameLst>
                                      </p:cBhvr>
                                      <p:tavLst>
                                        <p:tav tm="0">
                                          <p:val>
                                            <p:fltVal val="0"/>
                                          </p:val>
                                        </p:tav>
                                        <p:tav tm="100000">
                                          <p:val>
                                            <p:strVal val="#ppt_h"/>
                                          </p:val>
                                        </p:tav>
                                      </p:tavLst>
                                    </p:anim>
                                  </p:childTnLst>
                                </p:cTn>
                              </p:par>
                            </p:childTnLst>
                          </p:cTn>
                        </p:par>
                        <p:par>
                          <p:cTn id="44" fill="hold">
                            <p:stCondLst>
                              <p:cond delay="16000"/>
                            </p:stCondLst>
                            <p:childTnLst>
                              <p:par>
                                <p:cTn id="45" presetID="23" presetClass="entr" presetSubtype="16" fill="hold" nodeType="afterEffect">
                                  <p:stCondLst>
                                    <p:cond delay="1000"/>
                                  </p:stCondLst>
                                  <p:childTnLst>
                                    <p:set>
                                      <p:cBhvr>
                                        <p:cTn id="46" dur="1" fill="hold">
                                          <p:stCondLst>
                                            <p:cond delay="0"/>
                                          </p:stCondLst>
                                        </p:cTn>
                                        <p:tgtEl>
                                          <p:spTgt spid="27">
                                            <p:txEl>
                                              <p:pRg st="7" end="7"/>
                                            </p:txEl>
                                          </p:spTgt>
                                        </p:tgtEl>
                                        <p:attrNameLst>
                                          <p:attrName>style.visibility</p:attrName>
                                        </p:attrNameLst>
                                      </p:cBhvr>
                                      <p:to>
                                        <p:strVal val="visible"/>
                                      </p:to>
                                    </p:set>
                                    <p:anim calcmode="lin" valueType="num">
                                      <p:cBhvr>
                                        <p:cTn id="47" dur="2000" fill="hold"/>
                                        <p:tgtEl>
                                          <p:spTgt spid="27">
                                            <p:txEl>
                                              <p:pRg st="7" end="7"/>
                                            </p:txEl>
                                          </p:spTgt>
                                        </p:tgtEl>
                                        <p:attrNameLst>
                                          <p:attrName>ppt_w</p:attrName>
                                        </p:attrNameLst>
                                      </p:cBhvr>
                                      <p:tavLst>
                                        <p:tav tm="0">
                                          <p:val>
                                            <p:fltVal val="0"/>
                                          </p:val>
                                        </p:tav>
                                        <p:tav tm="100000">
                                          <p:val>
                                            <p:strVal val="#ppt_w"/>
                                          </p:val>
                                        </p:tav>
                                      </p:tavLst>
                                    </p:anim>
                                    <p:anim calcmode="lin" valueType="num">
                                      <p:cBhvr>
                                        <p:cTn id="48" dur="2000" fill="hold"/>
                                        <p:tgtEl>
                                          <p:spTgt spid="2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pic>
        <p:nvPicPr>
          <p:cNvPr id="7" name="Picture 2" descr="Sablier, Sable, Bleu, Verre, Temps, Heure, Horlo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725" y="2398114"/>
            <a:ext cx="3206442" cy="3796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rezi-a.akamaihd.net/zuisite-versioned/1417/campaigns/sem-business-3/img/icon-create@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61" y="1834746"/>
            <a:ext cx="2777671" cy="240964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55569E37-78E6-40A2-8D02-AE9B7AF78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768" y="424014"/>
            <a:ext cx="1466991" cy="736054"/>
          </a:xfrm>
          <a:prstGeom prst="rect">
            <a:avLst/>
          </a:prstGeom>
        </p:spPr>
      </p:pic>
    </p:spTree>
    <p:extLst>
      <p:ext uri="{BB962C8B-B14F-4D97-AF65-F5344CB8AC3E}">
        <p14:creationId xmlns:p14="http://schemas.microsoft.com/office/powerpoint/2010/main" val="81743805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sp>
        <p:nvSpPr>
          <p:cNvPr id="6" name="Rectangle 5"/>
          <p:cNvSpPr/>
          <p:nvPr/>
        </p:nvSpPr>
        <p:spPr>
          <a:xfrm>
            <a:off x="439327" y="1318297"/>
            <a:ext cx="4770945" cy="874748"/>
          </a:xfrm>
          <a:prstGeom prst="rect">
            <a:avLst/>
          </a:prstGeom>
        </p:spPr>
        <p:txBody>
          <a:bodyPr wrap="square" lIns="104287" tIns="52144" rIns="104287" bIns="52144">
            <a:spAutoFit/>
          </a:bodyPr>
          <a:lstStyle/>
          <a:p>
            <a:pPr algn="just"/>
            <a:r>
              <a:rPr lang="fr-FR" b="1" u="sng" dirty="0">
                <a:latin typeface="Trebuchet MS" charset="0"/>
              </a:rPr>
              <a:t>Quelles sont les bonifications ?</a:t>
            </a:r>
            <a:r>
              <a:rPr lang="fr-FR" sz="2700" u="sng" dirty="0">
                <a:latin typeface="Trebuchet MS" charset="0"/>
              </a:rPr>
              <a:t> </a:t>
            </a:r>
          </a:p>
          <a:p>
            <a:pPr lvl="1" algn="just">
              <a:spcAft>
                <a:spcPct val="20000"/>
              </a:spcAft>
            </a:pPr>
            <a:endParaRPr lang="fr-FR" sz="2300" dirty="0">
              <a:latin typeface="Trebuchet MS"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3173248906"/>
              </p:ext>
            </p:extLst>
          </p:nvPr>
        </p:nvGraphicFramePr>
        <p:xfrm>
          <a:off x="294009" y="1955023"/>
          <a:ext cx="9932280" cy="3130605"/>
        </p:xfrm>
        <a:graphic>
          <a:graphicData uri="http://schemas.openxmlformats.org/drawingml/2006/table">
            <a:tbl>
              <a:tblPr firstRow="1" bandRow="1">
                <a:tableStyleId>{5C22544A-7EE6-4342-B048-85BDC9FD1C3A}</a:tableStyleId>
              </a:tblPr>
              <a:tblGrid>
                <a:gridCol w="3310760">
                  <a:extLst>
                    <a:ext uri="{9D8B030D-6E8A-4147-A177-3AD203B41FA5}">
                      <a16:colId xmlns:a16="http://schemas.microsoft.com/office/drawing/2014/main" val="20000"/>
                    </a:ext>
                  </a:extLst>
                </a:gridCol>
                <a:gridCol w="6621520">
                  <a:extLst>
                    <a:ext uri="{9D8B030D-6E8A-4147-A177-3AD203B41FA5}">
                      <a16:colId xmlns:a16="http://schemas.microsoft.com/office/drawing/2014/main" val="20001"/>
                    </a:ext>
                  </a:extLst>
                </a:gridCol>
              </a:tblGrid>
              <a:tr h="771028">
                <a:tc>
                  <a:txBody>
                    <a:bodyPr/>
                    <a:lstStyle/>
                    <a:p>
                      <a:pPr algn="ctr"/>
                      <a:r>
                        <a:rPr lang="fr-FR" sz="2000" b="1" dirty="0">
                          <a:solidFill>
                            <a:schemeClr val="tx1"/>
                          </a:solidFill>
                        </a:rPr>
                        <a:t>Rondade</a:t>
                      </a:r>
                    </a:p>
                  </a:txBody>
                  <a:tcPr marL="106886" marR="106886" marT="50419" marB="50419" anchor="ctr">
                    <a:solidFill>
                      <a:srgbClr val="FFFF00"/>
                    </a:solidFill>
                  </a:tcPr>
                </a:tc>
                <a:tc>
                  <a:txBody>
                    <a:bodyPr/>
                    <a:lstStyle/>
                    <a:p>
                      <a:pPr algn="ctr"/>
                      <a:r>
                        <a:rPr lang="fr-FR" sz="1800" b="1" dirty="0">
                          <a:solidFill>
                            <a:schemeClr val="tx1"/>
                          </a:solidFill>
                        </a:rPr>
                        <a:t>Rondade - Sortie Salto AR tendu</a:t>
                      </a:r>
                    </a:p>
                  </a:txBody>
                  <a:tcPr marL="106886" marR="106886" marT="50419" marB="50419" anchor="ctr">
                    <a:solidFill>
                      <a:srgbClr val="FFFF00"/>
                    </a:solidFill>
                  </a:tcPr>
                </a:tc>
                <a:extLst>
                  <a:ext uri="{0D108BD9-81ED-4DB2-BD59-A6C34878D82A}">
                    <a16:rowId xmlns:a16="http://schemas.microsoft.com/office/drawing/2014/main" val="10000"/>
                  </a:ext>
                </a:extLst>
              </a:tr>
              <a:tr h="617519">
                <a:tc>
                  <a:txBody>
                    <a:bodyPr/>
                    <a:lstStyle/>
                    <a:p>
                      <a:pPr algn="ctr"/>
                      <a:endParaRPr lang="fr-FR" sz="2300" dirty="0"/>
                    </a:p>
                  </a:txBody>
                  <a:tcPr marL="106886" marR="106886" marT="50419" marB="50419" anchor="ctr">
                    <a:solidFill>
                      <a:schemeClr val="accent3">
                        <a:lumMod val="40000"/>
                        <a:lumOff val="60000"/>
                      </a:schemeClr>
                    </a:solidFill>
                  </a:tcPr>
                </a:tc>
                <a:tc>
                  <a:txBody>
                    <a:bodyPr/>
                    <a:lstStyle/>
                    <a:p>
                      <a:pPr algn="ctr"/>
                      <a:endParaRPr lang="fr-FR" sz="2300" dirty="0"/>
                    </a:p>
                  </a:txBody>
                  <a:tcPr marL="106886" marR="106886" marT="50419" marB="50419" anchor="ctr">
                    <a:solidFill>
                      <a:schemeClr val="accent3">
                        <a:lumMod val="40000"/>
                        <a:lumOff val="60000"/>
                      </a:schemeClr>
                    </a:solidFill>
                  </a:tcPr>
                </a:tc>
                <a:extLst>
                  <a:ext uri="{0D108BD9-81ED-4DB2-BD59-A6C34878D82A}">
                    <a16:rowId xmlns:a16="http://schemas.microsoft.com/office/drawing/2014/main" val="10001"/>
                  </a:ext>
                </a:extLst>
              </a:tr>
              <a:tr h="561171">
                <a:tc>
                  <a:txBody>
                    <a:bodyPr/>
                    <a:lstStyle/>
                    <a:p>
                      <a:pPr algn="ctr"/>
                      <a:endParaRPr lang="fr-FR" sz="1800" b="1" i="1" dirty="0"/>
                    </a:p>
                  </a:txBody>
                  <a:tcPr marL="106886" marR="106886" marT="50419" marB="50419" anchor="ctr">
                    <a:solidFill>
                      <a:schemeClr val="accent3">
                        <a:lumMod val="40000"/>
                        <a:lumOff val="60000"/>
                      </a:schemeClr>
                    </a:solidFill>
                  </a:tcPr>
                </a:tc>
                <a:tc>
                  <a:txBody>
                    <a:bodyPr/>
                    <a:lstStyle/>
                    <a:p>
                      <a:pPr algn="ctr"/>
                      <a:endParaRPr lang="fr-FR" sz="1800" b="1" i="1" dirty="0"/>
                    </a:p>
                  </a:txBody>
                  <a:tcPr marL="106886" marR="106886" marT="50419" marB="50419" anchor="ctr">
                    <a:solidFill>
                      <a:schemeClr val="accent3">
                        <a:lumMod val="40000"/>
                        <a:lumOff val="60000"/>
                      </a:schemeClr>
                    </a:solidFill>
                  </a:tcPr>
                </a:tc>
                <a:extLst>
                  <a:ext uri="{0D108BD9-81ED-4DB2-BD59-A6C34878D82A}">
                    <a16:rowId xmlns:a16="http://schemas.microsoft.com/office/drawing/2014/main" val="10002"/>
                  </a:ext>
                </a:extLst>
              </a:tr>
              <a:tr h="561171">
                <a:tc>
                  <a:txBody>
                    <a:bodyPr/>
                    <a:lstStyle/>
                    <a:p>
                      <a:pPr algn="ctr"/>
                      <a:endParaRPr lang="fr-FR" sz="1800" b="1" i="1" dirty="0"/>
                    </a:p>
                  </a:txBody>
                  <a:tcPr marL="106886" marR="106886" marT="50419" marB="50419" anchor="ctr">
                    <a:solidFill>
                      <a:schemeClr val="accent3">
                        <a:lumMod val="40000"/>
                        <a:lumOff val="60000"/>
                      </a:schemeClr>
                    </a:solidFill>
                  </a:tcPr>
                </a:tc>
                <a:tc>
                  <a:txBody>
                    <a:bodyPr/>
                    <a:lstStyle/>
                    <a:p>
                      <a:pPr algn="ctr"/>
                      <a:endParaRPr lang="fr-FR" sz="1800" b="1" i="1" dirty="0"/>
                    </a:p>
                  </a:txBody>
                  <a:tcPr marL="106886" marR="106886" marT="50419" marB="50419" anchor="ctr">
                    <a:solidFill>
                      <a:schemeClr val="accent3">
                        <a:lumMod val="40000"/>
                        <a:lumOff val="60000"/>
                      </a:schemeClr>
                    </a:solidFill>
                  </a:tcPr>
                </a:tc>
                <a:extLst>
                  <a:ext uri="{0D108BD9-81ED-4DB2-BD59-A6C34878D82A}">
                    <a16:rowId xmlns:a16="http://schemas.microsoft.com/office/drawing/2014/main" val="10003"/>
                  </a:ext>
                </a:extLst>
              </a:tr>
              <a:tr h="619716">
                <a:tc>
                  <a:txBody>
                    <a:bodyPr/>
                    <a:lstStyle/>
                    <a:p>
                      <a:pPr algn="ctr"/>
                      <a:endParaRPr lang="fr-FR" sz="2000" b="1" dirty="0"/>
                    </a:p>
                  </a:txBody>
                  <a:tcPr marL="106886" marR="106886" marT="50419" marB="50419" anchor="ctr">
                    <a:solidFill>
                      <a:schemeClr val="accent3">
                        <a:lumMod val="40000"/>
                        <a:lumOff val="60000"/>
                      </a:schemeClr>
                    </a:solidFill>
                  </a:tcPr>
                </a:tc>
                <a:tc>
                  <a:txBody>
                    <a:bodyPr/>
                    <a:lstStyle/>
                    <a:p>
                      <a:pPr algn="ctr"/>
                      <a:endParaRPr lang="fr-FR" sz="2000" b="1" dirty="0"/>
                    </a:p>
                  </a:txBody>
                  <a:tcPr marL="106886" marR="106886" marT="50419" marB="50419" anchor="ct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396" y="3355975"/>
            <a:ext cx="825644" cy="531645"/>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391" y="2795125"/>
            <a:ext cx="670802" cy="438075"/>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441" y="2840844"/>
            <a:ext cx="670802" cy="438075"/>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353" y="2825605"/>
            <a:ext cx="639978" cy="468555"/>
          </a:xfrm>
          <a:prstGeom prst="rect">
            <a:avLst/>
          </a:prstGeom>
        </p:spPr>
      </p:pic>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391" y="3355975"/>
            <a:ext cx="825644" cy="531645"/>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767" y="4511040"/>
            <a:ext cx="735882" cy="501026"/>
          </a:xfrm>
          <a:prstGeom prst="rect">
            <a:avLst/>
          </a:prstGeom>
        </p:spPr>
      </p:pic>
      <p:graphicFrame>
        <p:nvGraphicFramePr>
          <p:cNvPr id="17" name="Tableau 16"/>
          <p:cNvGraphicFramePr>
            <a:graphicFrameLocks noGrp="1"/>
          </p:cNvGraphicFramePr>
          <p:nvPr/>
        </p:nvGraphicFramePr>
        <p:xfrm>
          <a:off x="1719831" y="5222815"/>
          <a:ext cx="6649577" cy="555862"/>
        </p:xfrm>
        <a:graphic>
          <a:graphicData uri="http://schemas.openxmlformats.org/drawingml/2006/table">
            <a:tbl>
              <a:tblPr firstRow="1" bandRow="1">
                <a:tableStyleId>{5C22544A-7EE6-4342-B048-85BDC9FD1C3A}</a:tableStyleId>
              </a:tblPr>
              <a:tblGrid>
                <a:gridCol w="6649577">
                  <a:extLst>
                    <a:ext uri="{9D8B030D-6E8A-4147-A177-3AD203B41FA5}">
                      <a16:colId xmlns:a16="http://schemas.microsoft.com/office/drawing/2014/main" val="20000"/>
                    </a:ext>
                  </a:extLst>
                </a:gridCol>
              </a:tblGrid>
              <a:tr h="555862">
                <a:tc>
                  <a:txBody>
                    <a:bodyPr/>
                    <a:lstStyle/>
                    <a:p>
                      <a:pPr algn="ctr"/>
                      <a:r>
                        <a:rPr lang="fr-FR" sz="1800" dirty="0">
                          <a:solidFill>
                            <a:schemeClr val="tx1"/>
                          </a:solidFill>
                        </a:rPr>
                        <a:t>Rondade 0,30Pt + Liaison 0,50Pt + Sortie 0,30Pt</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8" name="Tableau 17"/>
          <p:cNvGraphicFramePr>
            <a:graphicFrameLocks noGrp="1"/>
          </p:cNvGraphicFramePr>
          <p:nvPr/>
        </p:nvGraphicFramePr>
        <p:xfrm>
          <a:off x="1750261" y="5932192"/>
          <a:ext cx="6615158" cy="555862"/>
        </p:xfrm>
        <a:graphic>
          <a:graphicData uri="http://schemas.openxmlformats.org/drawingml/2006/table">
            <a:tbl>
              <a:tblPr firstRow="1" bandRow="1">
                <a:tableStyleId>{5C22544A-7EE6-4342-B048-85BDC9FD1C3A}</a:tableStyleId>
              </a:tblPr>
              <a:tblGrid>
                <a:gridCol w="6615158">
                  <a:extLst>
                    <a:ext uri="{9D8B030D-6E8A-4147-A177-3AD203B41FA5}">
                      <a16:colId xmlns:a16="http://schemas.microsoft.com/office/drawing/2014/main" val="20000"/>
                    </a:ext>
                  </a:extLst>
                </a:gridCol>
              </a:tblGrid>
              <a:tr h="555862">
                <a:tc>
                  <a:txBody>
                    <a:bodyPr/>
                    <a:lstStyle/>
                    <a:p>
                      <a:pPr algn="ctr"/>
                      <a:r>
                        <a:rPr lang="fr-FR" sz="1800" dirty="0">
                          <a:solidFill>
                            <a:schemeClr val="tx1"/>
                          </a:solidFill>
                        </a:rPr>
                        <a:t>Bonification totale 1,10 Pt</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095" y="3355975"/>
            <a:ext cx="1139786" cy="535003"/>
          </a:xfrm>
          <a:prstGeom prst="rect">
            <a:avLst/>
          </a:prstGeom>
        </p:spPr>
      </p:pic>
      <p:pic>
        <p:nvPicPr>
          <p:cNvPr id="20" name="Imag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0784" y="3961428"/>
            <a:ext cx="634638" cy="427691"/>
          </a:xfrm>
          <a:prstGeom prst="rect">
            <a:avLst/>
          </a:prstGeom>
        </p:spPr>
      </p:pic>
      <p:pic>
        <p:nvPicPr>
          <p:cNvPr id="21" name="Imag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9758" y="3961427"/>
            <a:ext cx="634638" cy="427691"/>
          </a:xfrm>
          <a:prstGeom prst="rect">
            <a:avLst/>
          </a:prstGeom>
        </p:spPr>
      </p:pic>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2590" y="4537734"/>
            <a:ext cx="711649" cy="479590"/>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1114" y="3963332"/>
            <a:ext cx="728948" cy="350456"/>
          </a:xfrm>
          <a:prstGeom prst="rect">
            <a:avLst/>
          </a:prstGeom>
        </p:spPr>
      </p:pic>
      <p:pic>
        <p:nvPicPr>
          <p:cNvPr id="25" name="Image 24">
            <a:extLst>
              <a:ext uri="{FF2B5EF4-FFF2-40B4-BE49-F238E27FC236}">
                <a16:creationId xmlns:a16="http://schemas.microsoft.com/office/drawing/2014/main" id="{BC0CC7C2-CC4F-4A62-AA03-380BAD5736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65419" y="424014"/>
            <a:ext cx="1466991" cy="736054"/>
          </a:xfrm>
          <a:prstGeom prst="rect">
            <a:avLst/>
          </a:prstGeom>
        </p:spPr>
      </p:pic>
    </p:spTree>
    <p:extLst>
      <p:ext uri="{BB962C8B-B14F-4D97-AF65-F5344CB8AC3E}">
        <p14:creationId xmlns:p14="http://schemas.microsoft.com/office/powerpoint/2010/main" val="375200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6"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500"/>
                            </p:stCondLst>
                            <p:childTnLst>
                              <p:par>
                                <p:cTn id="30" presetID="6"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par>
                          <p:cTn id="38" fill="hold">
                            <p:stCondLst>
                              <p:cond delay="2000"/>
                            </p:stCondLst>
                            <p:childTnLst>
                              <p:par>
                                <p:cTn id="39" presetID="6"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circle(in)">
                                      <p:cBhvr>
                                        <p:cTn id="41" dur="2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par>
                          <p:cTn id="47" fill="hold">
                            <p:stCondLst>
                              <p:cond delay="500"/>
                            </p:stCondLst>
                            <p:childTnLst>
                              <p:par>
                                <p:cTn id="48" presetID="6" presetClass="entr" presetSubtype="16"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ircle(in)">
                                      <p:cBhvr>
                                        <p:cTn id="50" dur="2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2000"/>
                                        <p:tgtEl>
                                          <p:spTgt spid="16"/>
                                        </p:tgtEl>
                                      </p:cBhvr>
                                    </p:animEffect>
                                  </p:childTnLst>
                                </p:cTn>
                              </p:par>
                            </p:childTnLst>
                          </p:cTn>
                        </p:par>
                        <p:par>
                          <p:cTn id="56" fill="hold">
                            <p:stCondLst>
                              <p:cond delay="2000"/>
                            </p:stCondLst>
                            <p:childTnLst>
                              <p:par>
                                <p:cTn id="57" presetID="6" presetClass="entr" presetSubtype="16"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circle(in)">
                                      <p:cBhvr>
                                        <p:cTn id="59" dur="2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2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circle(in)">
                                      <p:cBhvr>
                                        <p:cTn id="6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graphicFrame>
        <p:nvGraphicFramePr>
          <p:cNvPr id="10" name="Tableau 9"/>
          <p:cNvGraphicFramePr>
            <a:graphicFrameLocks noGrp="1"/>
          </p:cNvGraphicFramePr>
          <p:nvPr>
            <p:extLst>
              <p:ext uri="{D42A27DB-BD31-4B8C-83A1-F6EECF244321}">
                <p14:modId xmlns:p14="http://schemas.microsoft.com/office/powerpoint/2010/main" val="109153779"/>
              </p:ext>
            </p:extLst>
          </p:nvPr>
        </p:nvGraphicFramePr>
        <p:xfrm>
          <a:off x="206296" y="1685549"/>
          <a:ext cx="10204470" cy="2158192"/>
        </p:xfrm>
        <a:graphic>
          <a:graphicData uri="http://schemas.openxmlformats.org/drawingml/2006/table">
            <a:tbl>
              <a:tblPr firstRow="1" bandRow="1">
                <a:tableStyleId>{5C22544A-7EE6-4342-B048-85BDC9FD1C3A}</a:tableStyleId>
              </a:tblPr>
              <a:tblGrid>
                <a:gridCol w="1133830">
                  <a:extLst>
                    <a:ext uri="{9D8B030D-6E8A-4147-A177-3AD203B41FA5}">
                      <a16:colId xmlns:a16="http://schemas.microsoft.com/office/drawing/2014/main" val="20000"/>
                    </a:ext>
                  </a:extLst>
                </a:gridCol>
                <a:gridCol w="1133830">
                  <a:extLst>
                    <a:ext uri="{9D8B030D-6E8A-4147-A177-3AD203B41FA5}">
                      <a16:colId xmlns:a16="http://schemas.microsoft.com/office/drawing/2014/main" val="20001"/>
                    </a:ext>
                  </a:extLst>
                </a:gridCol>
                <a:gridCol w="1133830">
                  <a:extLst>
                    <a:ext uri="{9D8B030D-6E8A-4147-A177-3AD203B41FA5}">
                      <a16:colId xmlns:a16="http://schemas.microsoft.com/office/drawing/2014/main" val="20002"/>
                    </a:ext>
                  </a:extLst>
                </a:gridCol>
                <a:gridCol w="1133830">
                  <a:extLst>
                    <a:ext uri="{9D8B030D-6E8A-4147-A177-3AD203B41FA5}">
                      <a16:colId xmlns:a16="http://schemas.microsoft.com/office/drawing/2014/main" val="20003"/>
                    </a:ext>
                  </a:extLst>
                </a:gridCol>
                <a:gridCol w="1133830">
                  <a:extLst>
                    <a:ext uri="{9D8B030D-6E8A-4147-A177-3AD203B41FA5}">
                      <a16:colId xmlns:a16="http://schemas.microsoft.com/office/drawing/2014/main" val="20004"/>
                    </a:ext>
                  </a:extLst>
                </a:gridCol>
                <a:gridCol w="1133830">
                  <a:extLst>
                    <a:ext uri="{9D8B030D-6E8A-4147-A177-3AD203B41FA5}">
                      <a16:colId xmlns:a16="http://schemas.microsoft.com/office/drawing/2014/main" val="20005"/>
                    </a:ext>
                  </a:extLst>
                </a:gridCol>
                <a:gridCol w="1133830">
                  <a:extLst>
                    <a:ext uri="{9D8B030D-6E8A-4147-A177-3AD203B41FA5}">
                      <a16:colId xmlns:a16="http://schemas.microsoft.com/office/drawing/2014/main" val="20006"/>
                    </a:ext>
                  </a:extLst>
                </a:gridCol>
                <a:gridCol w="1133830">
                  <a:extLst>
                    <a:ext uri="{9D8B030D-6E8A-4147-A177-3AD203B41FA5}">
                      <a16:colId xmlns:a16="http://schemas.microsoft.com/office/drawing/2014/main" val="20007"/>
                    </a:ext>
                  </a:extLst>
                </a:gridCol>
                <a:gridCol w="1133830">
                  <a:extLst>
                    <a:ext uri="{9D8B030D-6E8A-4147-A177-3AD203B41FA5}">
                      <a16:colId xmlns:a16="http://schemas.microsoft.com/office/drawing/2014/main" val="20008"/>
                    </a:ext>
                  </a:extLst>
                </a:gridCol>
              </a:tblGrid>
              <a:tr h="735373">
                <a:tc>
                  <a:txBody>
                    <a:bodyPr/>
                    <a:lstStyle/>
                    <a:p>
                      <a:r>
                        <a:rPr lang="fr-FR" sz="1400" b="0" dirty="0">
                          <a:solidFill>
                            <a:schemeClr val="tx1"/>
                          </a:solidFill>
                        </a:rPr>
                        <a:t>Entrée Arabesque</a:t>
                      </a:r>
                    </a:p>
                  </a:txBody>
                  <a:tcPr marL="106886" marR="106886" marT="50419" marB="50419">
                    <a:solidFill>
                      <a:srgbClr val="FFFF00"/>
                    </a:solidFill>
                  </a:tcPr>
                </a:tc>
                <a:tc>
                  <a:txBody>
                    <a:bodyPr/>
                    <a:lstStyle/>
                    <a:p>
                      <a:r>
                        <a:rPr lang="fr-FR" sz="1400" b="0" dirty="0">
                          <a:solidFill>
                            <a:schemeClr val="tx1"/>
                          </a:solidFill>
                        </a:rPr>
                        <a:t>Saut chgt de jambe 150°</a:t>
                      </a:r>
                    </a:p>
                  </a:txBody>
                  <a:tcPr marL="106886" marR="106886" marT="50419" marB="50419">
                    <a:solidFill>
                      <a:srgbClr val="FFFF00"/>
                    </a:solidFill>
                  </a:tcPr>
                </a:tc>
                <a:tc>
                  <a:txBody>
                    <a:bodyPr/>
                    <a:lstStyle/>
                    <a:p>
                      <a:r>
                        <a:rPr lang="fr-FR" sz="1400" b="0" dirty="0">
                          <a:solidFill>
                            <a:schemeClr val="tx1"/>
                          </a:solidFill>
                        </a:rPr>
                        <a:t>Saut enjambé</a:t>
                      </a:r>
                    </a:p>
                  </a:txBody>
                  <a:tcPr marL="106886" marR="106886" marT="50419" marB="50419">
                    <a:solidFill>
                      <a:srgbClr val="FFFF00"/>
                    </a:solidFill>
                  </a:tcPr>
                </a:tc>
                <a:tc>
                  <a:txBody>
                    <a:bodyPr/>
                    <a:lstStyle/>
                    <a:p>
                      <a:r>
                        <a:rPr lang="fr-FR" sz="1400" b="0" dirty="0">
                          <a:solidFill>
                            <a:schemeClr val="tx1"/>
                          </a:solidFill>
                        </a:rPr>
                        <a:t>½ tour</a:t>
                      </a:r>
                    </a:p>
                  </a:txBody>
                  <a:tcPr marL="106886" marR="106886" marT="50419" marB="50419">
                    <a:solidFill>
                      <a:srgbClr val="FFFF00"/>
                    </a:solidFill>
                  </a:tcPr>
                </a:tc>
                <a:tc>
                  <a:txBody>
                    <a:bodyPr/>
                    <a:lstStyle/>
                    <a:p>
                      <a:r>
                        <a:rPr lang="fr-FR" sz="1400" b="0" dirty="0">
                          <a:solidFill>
                            <a:schemeClr val="tx1"/>
                          </a:solidFill>
                        </a:rPr>
                        <a:t>Rondade</a:t>
                      </a:r>
                    </a:p>
                  </a:txBody>
                  <a:tcPr marL="106886" marR="106886" marT="50419" marB="50419">
                    <a:solidFill>
                      <a:srgbClr val="FFFF00"/>
                    </a:solidFill>
                  </a:tcPr>
                </a:tc>
                <a:tc>
                  <a:txBody>
                    <a:bodyPr/>
                    <a:lstStyle/>
                    <a:p>
                      <a:r>
                        <a:rPr lang="fr-FR" sz="1400" b="0" dirty="0">
                          <a:solidFill>
                            <a:schemeClr val="tx1"/>
                          </a:solidFill>
                        </a:rPr>
                        <a:t>Pirouette</a:t>
                      </a:r>
                    </a:p>
                  </a:txBody>
                  <a:tcPr marL="106886" marR="106886" marT="50419" marB="50419">
                    <a:solidFill>
                      <a:srgbClr val="FFFF00"/>
                    </a:solidFill>
                  </a:tcPr>
                </a:tc>
                <a:tc>
                  <a:txBody>
                    <a:bodyPr/>
                    <a:lstStyle/>
                    <a:p>
                      <a:r>
                        <a:rPr lang="fr-FR" sz="1400" b="0" dirty="0">
                          <a:solidFill>
                            <a:schemeClr val="tx1"/>
                          </a:solidFill>
                        </a:rPr>
                        <a:t>Saut cosaque</a:t>
                      </a:r>
                    </a:p>
                  </a:txBody>
                  <a:tcPr marL="106886" marR="106886" marT="50419" marB="50419">
                    <a:solidFill>
                      <a:srgbClr val="FFFF00"/>
                    </a:solidFill>
                  </a:tcPr>
                </a:tc>
                <a:tc>
                  <a:txBody>
                    <a:bodyPr/>
                    <a:lstStyle/>
                    <a:p>
                      <a:r>
                        <a:rPr lang="fr-FR" sz="1400" b="0" dirty="0">
                          <a:solidFill>
                            <a:schemeClr val="tx1"/>
                          </a:solidFill>
                        </a:rPr>
                        <a:t>ATR ½ Tour</a:t>
                      </a:r>
                    </a:p>
                  </a:txBody>
                  <a:tcPr marL="106886" marR="106886" marT="50419" marB="50419">
                    <a:solidFill>
                      <a:srgbClr val="FFFF00"/>
                    </a:solidFill>
                  </a:tcPr>
                </a:tc>
                <a:tc>
                  <a:txBody>
                    <a:bodyPr/>
                    <a:lstStyle/>
                    <a:p>
                      <a:r>
                        <a:rPr lang="fr-FR" sz="1400" b="0" dirty="0">
                          <a:solidFill>
                            <a:schemeClr val="tx1"/>
                          </a:solidFill>
                        </a:rPr>
                        <a:t>Sortie salto AV carpé</a:t>
                      </a:r>
                    </a:p>
                  </a:txBody>
                  <a:tcPr marL="106886" marR="106886" marT="50419" marB="50419">
                    <a:solidFill>
                      <a:srgbClr val="FFFF00"/>
                    </a:solidFill>
                  </a:tcPr>
                </a:tc>
                <a:extLst>
                  <a:ext uri="{0D108BD9-81ED-4DB2-BD59-A6C34878D82A}">
                    <a16:rowId xmlns:a16="http://schemas.microsoft.com/office/drawing/2014/main" val="10000"/>
                  </a:ext>
                </a:extLst>
              </a:tr>
              <a:tr h="708637">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708637">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2"/>
                  </a:ext>
                </a:extLst>
              </a:tr>
            </a:tbl>
          </a:graphicData>
        </a:graphic>
      </p:graphicFrame>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270" y="3227637"/>
            <a:ext cx="821615" cy="545456"/>
          </a:xfrm>
          <a:prstGeom prst="rect">
            <a:avLst/>
          </a:prstGeom>
        </p:spPr>
      </p:pic>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04" y="3223909"/>
            <a:ext cx="821615" cy="545456"/>
          </a:xfrm>
          <a:prstGeom prst="rect">
            <a:avLst/>
          </a:prstGeom>
        </p:spPr>
      </p:pic>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220" y="3241382"/>
            <a:ext cx="825644" cy="531645"/>
          </a:xfrm>
          <a:prstGeom prst="rect">
            <a:avLst/>
          </a:prstGeom>
        </p:spPr>
      </p:pic>
      <p:pic>
        <p:nvPicPr>
          <p:cNvPr id="23" name="Imag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938" y="3246024"/>
            <a:ext cx="821615" cy="545456"/>
          </a:xfrm>
          <a:prstGeom prst="rect">
            <a:avLst/>
          </a:prstGeom>
        </p:spPr>
      </p:pic>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452" y="3227637"/>
            <a:ext cx="825644" cy="531645"/>
          </a:xfrm>
          <a:prstGeom prst="rect">
            <a:avLst/>
          </a:prstGeom>
        </p:spPr>
      </p:pic>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933" y="3227636"/>
            <a:ext cx="825644" cy="531645"/>
          </a:xfrm>
          <a:prstGeom prst="rect">
            <a:avLst/>
          </a:prstGeom>
        </p:spPr>
      </p:pic>
      <p:sp>
        <p:nvSpPr>
          <p:cNvPr id="29" name="Rectangle 28"/>
          <p:cNvSpPr/>
          <p:nvPr/>
        </p:nvSpPr>
        <p:spPr>
          <a:xfrm>
            <a:off x="305041" y="1175165"/>
            <a:ext cx="10111525" cy="5168231"/>
          </a:xfrm>
          <a:prstGeom prst="rect">
            <a:avLst/>
          </a:prstGeom>
        </p:spPr>
        <p:txBody>
          <a:bodyPr wrap="square" lIns="104287" tIns="52144" rIns="104287" bIns="52144">
            <a:spAutoFit/>
          </a:bodyPr>
          <a:lstStyle/>
          <a:p>
            <a:pPr algn="just"/>
            <a:r>
              <a:rPr lang="fr-FR" b="1" u="sng" dirty="0">
                <a:latin typeface="Trebuchet MS" charset="0"/>
              </a:rPr>
              <a:t>La gymnaste exécute le mouvement suivant :</a:t>
            </a:r>
            <a:r>
              <a:rPr lang="fr-FR" sz="2700" u="sng" dirty="0">
                <a:latin typeface="Trebuchet MS" charset="0"/>
              </a:rPr>
              <a:t> </a:t>
            </a: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marL="812800" indent="-457200" algn="just">
              <a:buFont typeface="+mj-lt"/>
              <a:buAutoNum type="arabicParenR"/>
            </a:pPr>
            <a:r>
              <a:rPr lang="fr-FR" sz="2000" u="sng" dirty="0">
                <a:latin typeface="Trebuchet MS" charset="0"/>
              </a:rPr>
              <a:t>Donnez la symbolique et la catégorie des éléments retenus</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 est la note de départ de la note E ?</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Quelles sont les bonifications?</a:t>
            </a:r>
          </a:p>
          <a:p>
            <a:pPr marL="812800" indent="-457200" algn="just">
              <a:buFont typeface="+mj-lt"/>
              <a:buAutoNum type="arabicParenR"/>
            </a:pPr>
            <a:endParaRPr lang="fr-FR" sz="2000" u="sng" dirty="0">
              <a:latin typeface="Trebuchet MS" charset="0"/>
            </a:endParaRPr>
          </a:p>
        </p:txBody>
      </p:sp>
      <p:graphicFrame>
        <p:nvGraphicFramePr>
          <p:cNvPr id="31" name="Tableau 30"/>
          <p:cNvGraphicFramePr>
            <a:graphicFrameLocks noGrp="1"/>
          </p:cNvGraphicFramePr>
          <p:nvPr/>
        </p:nvGraphicFramePr>
        <p:xfrm>
          <a:off x="1792724" y="5178453"/>
          <a:ext cx="3939336" cy="464208"/>
        </p:xfrm>
        <a:graphic>
          <a:graphicData uri="http://schemas.openxmlformats.org/drawingml/2006/table">
            <a:tbl>
              <a:tblPr firstRow="1" bandRow="1">
                <a:tableStyleId>{5C22544A-7EE6-4342-B048-85BDC9FD1C3A}</a:tableStyleId>
              </a:tblPr>
              <a:tblGrid>
                <a:gridCol w="3939336">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10 Pts car 7 éléments retenus</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2" name="Tableau 31"/>
          <p:cNvGraphicFramePr>
            <a:graphicFrameLocks noGrp="1"/>
          </p:cNvGraphicFramePr>
          <p:nvPr/>
        </p:nvGraphicFramePr>
        <p:xfrm>
          <a:off x="1792724" y="6141069"/>
          <a:ext cx="6933521" cy="464208"/>
        </p:xfrm>
        <a:graphic>
          <a:graphicData uri="http://schemas.openxmlformats.org/drawingml/2006/table">
            <a:tbl>
              <a:tblPr firstRow="1" bandRow="1">
                <a:tableStyleId>{5C22544A-7EE6-4342-B048-85BDC9FD1C3A}</a:tableStyleId>
              </a:tblPr>
              <a:tblGrid>
                <a:gridCol w="6933521">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0,50 + 0,30 + 0,50 = 1,30 Pt</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33" name="Ellipse 32"/>
          <p:cNvSpPr/>
          <p:nvPr/>
        </p:nvSpPr>
        <p:spPr>
          <a:xfrm>
            <a:off x="1291016" y="2271341"/>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00" y="2574109"/>
            <a:ext cx="498266" cy="425791"/>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5219" y="2574109"/>
            <a:ext cx="633735" cy="425791"/>
          </a:xfrm>
          <a:prstGeom prst="rect">
            <a:avLst/>
          </a:prstGeom>
        </p:spPr>
      </p:pic>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7316" y="2545609"/>
            <a:ext cx="771525" cy="485775"/>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2359" y="2580314"/>
            <a:ext cx="724933" cy="451070"/>
          </a:xfrm>
          <a:prstGeom prst="rect">
            <a:avLst/>
          </a:prstGeom>
        </p:spPr>
      </p:pic>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0314" y="2545608"/>
            <a:ext cx="670802" cy="438075"/>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9184" y="2545609"/>
            <a:ext cx="606564" cy="438074"/>
          </a:xfrm>
          <a:prstGeom prst="rect">
            <a:avLst/>
          </a:prstGeom>
        </p:spPr>
      </p:pic>
      <p:pic>
        <p:nvPicPr>
          <p:cNvPr id="35" name="Imag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3336" y="2544294"/>
            <a:ext cx="528406" cy="457275"/>
          </a:xfrm>
          <a:prstGeom prst="rect">
            <a:avLst/>
          </a:prstGeom>
        </p:spPr>
      </p:pic>
      <p:pic>
        <p:nvPicPr>
          <p:cNvPr id="36" name="Imag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8928" y="2482135"/>
            <a:ext cx="579566" cy="501548"/>
          </a:xfrm>
          <a:prstGeom prst="rect">
            <a:avLst/>
          </a:prstGeom>
        </p:spPr>
      </p:pic>
      <p:pic>
        <p:nvPicPr>
          <p:cNvPr id="37" name="Imag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753" y="3215700"/>
            <a:ext cx="821615" cy="545456"/>
          </a:xfrm>
          <a:prstGeom prst="rect">
            <a:avLst/>
          </a:prstGeom>
        </p:spPr>
      </p:pic>
      <p:pic>
        <p:nvPicPr>
          <p:cNvPr id="40" name="Imag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53705" y="2542252"/>
            <a:ext cx="660956" cy="533403"/>
          </a:xfrm>
          <a:prstGeom prst="rect">
            <a:avLst/>
          </a:prstGeom>
        </p:spPr>
      </p:pic>
      <p:sp>
        <p:nvSpPr>
          <p:cNvPr id="41" name="Ellipse 40"/>
          <p:cNvSpPr/>
          <p:nvPr/>
        </p:nvSpPr>
        <p:spPr>
          <a:xfrm>
            <a:off x="4857176" y="2286581"/>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2" name="Ellipse 41"/>
          <p:cNvSpPr/>
          <p:nvPr/>
        </p:nvSpPr>
        <p:spPr>
          <a:xfrm>
            <a:off x="8159161" y="2272477"/>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34" name="Image 33">
            <a:extLst>
              <a:ext uri="{FF2B5EF4-FFF2-40B4-BE49-F238E27FC236}">
                <a16:creationId xmlns:a16="http://schemas.microsoft.com/office/drawing/2014/main" id="{D4288075-D3D3-4A22-9B02-5DDD274B4C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36933" y="387759"/>
            <a:ext cx="1466991" cy="736054"/>
          </a:xfrm>
          <a:prstGeom prst="rect">
            <a:avLst/>
          </a:prstGeom>
        </p:spPr>
      </p:pic>
    </p:spTree>
    <p:extLst>
      <p:ext uri="{BB962C8B-B14F-4D97-AF65-F5344CB8AC3E}">
        <p14:creationId xmlns:p14="http://schemas.microsoft.com/office/powerpoint/2010/main" val="326760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par>
                          <p:cTn id="13" fill="hold">
                            <p:stCondLst>
                              <p:cond delay="2500"/>
                            </p:stCondLst>
                            <p:childTnLst>
                              <p:par>
                                <p:cTn id="14" presetID="16" presetClass="entr" presetSubtype="21" fill="hold" nodeType="afterEffect">
                                  <p:stCondLst>
                                    <p:cond delay="0"/>
                                  </p:stCondLst>
                                  <p:childTnLst>
                                    <p:set>
                                      <p:cBhvr>
                                        <p:cTn id="15" dur="1" fill="hold">
                                          <p:stCondLst>
                                            <p:cond delay="0"/>
                                          </p:stCondLst>
                                        </p:cTn>
                                        <p:tgtEl>
                                          <p:spTgt spid="29">
                                            <p:txEl>
                                              <p:pRg st="7" end="7"/>
                                            </p:txEl>
                                          </p:spTgt>
                                        </p:tgtEl>
                                        <p:attrNameLst>
                                          <p:attrName>style.visibility</p:attrName>
                                        </p:attrNameLst>
                                      </p:cBhvr>
                                      <p:to>
                                        <p:strVal val="visible"/>
                                      </p:to>
                                    </p:set>
                                    <p:animEffect transition="in" filter="barn(inVertical)">
                                      <p:cBhvr>
                                        <p:cTn id="16" dur="500"/>
                                        <p:tgtEl>
                                          <p:spTgt spid="29">
                                            <p:txEl>
                                              <p:pRg st="7" end="7"/>
                                            </p:txEl>
                                          </p:spTgt>
                                        </p:tgtEl>
                                      </p:cBhvr>
                                    </p:animEffect>
                                  </p:childTnLst>
                                </p:cTn>
                              </p:par>
                            </p:childTnLst>
                          </p:cTn>
                        </p:par>
                        <p:par>
                          <p:cTn id="17" fill="hold">
                            <p:stCondLst>
                              <p:cond delay="3000"/>
                            </p:stCondLst>
                            <p:childTnLst>
                              <p:par>
                                <p:cTn id="18" presetID="23" presetClass="entr" presetSubtype="16" fill="hold" nodeType="afterEffect">
                                  <p:stCondLst>
                                    <p:cond delay="0"/>
                                  </p:stCondLst>
                                  <p:childTnLst>
                                    <p:set>
                                      <p:cBhvr>
                                        <p:cTn id="19" dur="1" fill="hold">
                                          <p:stCondLst>
                                            <p:cond delay="0"/>
                                          </p:stCondLst>
                                        </p:cTn>
                                        <p:tgtEl>
                                          <p:spTgt spid="29">
                                            <p:txEl>
                                              <p:pRg st="9" end="9"/>
                                            </p:txEl>
                                          </p:spTgt>
                                        </p:tgtEl>
                                        <p:attrNameLst>
                                          <p:attrName>style.visibility</p:attrName>
                                        </p:attrNameLst>
                                      </p:cBhvr>
                                      <p:to>
                                        <p:strVal val="visible"/>
                                      </p:to>
                                    </p:set>
                                    <p:anim calcmode="lin" valueType="num">
                                      <p:cBhvr>
                                        <p:cTn id="20" dur="500" fill="hold"/>
                                        <p:tgtEl>
                                          <p:spTgt spid="29">
                                            <p:txEl>
                                              <p:pRg st="9" end="9"/>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9" end="9"/>
                                            </p:txEl>
                                          </p:spTgt>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3" presetClass="entr" presetSubtype="16" fill="hold" nodeType="afterEffect">
                                  <p:stCondLst>
                                    <p:cond delay="0"/>
                                  </p:stCondLst>
                                  <p:childTnLst>
                                    <p:set>
                                      <p:cBhvr>
                                        <p:cTn id="24" dur="1" fill="hold">
                                          <p:stCondLst>
                                            <p:cond delay="0"/>
                                          </p:stCondLst>
                                        </p:cTn>
                                        <p:tgtEl>
                                          <p:spTgt spid="29">
                                            <p:txEl>
                                              <p:pRg st="12" end="12"/>
                                            </p:txEl>
                                          </p:spTgt>
                                        </p:tgtEl>
                                        <p:attrNameLst>
                                          <p:attrName>style.visibility</p:attrName>
                                        </p:attrNameLst>
                                      </p:cBhvr>
                                      <p:to>
                                        <p:strVal val="visible"/>
                                      </p:to>
                                    </p:set>
                                    <p:anim calcmode="lin" valueType="num">
                                      <p:cBhvr>
                                        <p:cTn id="25" dur="500" fill="hold"/>
                                        <p:tgtEl>
                                          <p:spTgt spid="29">
                                            <p:txEl>
                                              <p:pRg st="12" end="12"/>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ircle(in)">
                                      <p:cBhvr>
                                        <p:cTn id="40" dur="2000"/>
                                        <p:tgtEl>
                                          <p:spTgt spid="3"/>
                                        </p:tgtEl>
                                      </p:cBhvr>
                                    </p:animEffect>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2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circle(in)">
                                      <p:cBhvr>
                                        <p:cTn id="63" dur="2000"/>
                                        <p:tgtEl>
                                          <p:spTgt spid="7"/>
                                        </p:tgtEl>
                                      </p:cBhvr>
                                    </p:animEffect>
                                  </p:childTnLst>
                                </p:cTn>
                              </p:par>
                            </p:childTnLst>
                          </p:cTn>
                        </p:par>
                        <p:par>
                          <p:cTn id="64" fill="hold">
                            <p:stCondLst>
                              <p:cond delay="2000"/>
                            </p:stCondLst>
                            <p:childTnLst>
                              <p:par>
                                <p:cTn id="65" presetID="22" presetClass="entr" presetSubtype="4"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circle(in)">
                                      <p:cBhvr>
                                        <p:cTn id="72" dur="2000"/>
                                        <p:tgtEl>
                                          <p:spTgt spid="8"/>
                                        </p:tgtEl>
                                      </p:cBhvr>
                                    </p:animEffect>
                                  </p:childTnLst>
                                </p:cTn>
                              </p:par>
                            </p:childTnLst>
                          </p:cTn>
                        </p:par>
                        <p:par>
                          <p:cTn id="73" fill="hold">
                            <p:stCondLst>
                              <p:cond delay="2000"/>
                            </p:stCondLst>
                            <p:childTnLst>
                              <p:par>
                                <p:cTn id="74" presetID="22" presetClass="entr" presetSubtype="4"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circle(in)">
                                      <p:cBhvr>
                                        <p:cTn id="81" dur="2000"/>
                                        <p:tgtEl>
                                          <p:spTgt spid="36"/>
                                        </p:tgtEl>
                                      </p:cBhvr>
                                    </p:animEffect>
                                  </p:childTnLst>
                                </p:cTn>
                              </p:par>
                            </p:childTnLst>
                          </p:cTn>
                        </p:par>
                        <p:par>
                          <p:cTn id="82" fill="hold">
                            <p:stCondLst>
                              <p:cond delay="2000"/>
                            </p:stCondLst>
                            <p:childTnLst>
                              <p:par>
                                <p:cTn id="83" presetID="22" presetClass="entr" presetSubtype="4"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down)">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circle(in)">
                                      <p:cBhvr>
                                        <p:cTn id="90" dur="2000"/>
                                        <p:tgtEl>
                                          <p:spTgt spid="35"/>
                                        </p:tgtEl>
                                      </p:cBhvr>
                                    </p:animEffect>
                                  </p:childTnLst>
                                </p:cTn>
                              </p:par>
                            </p:childTnLst>
                          </p:cTn>
                        </p:par>
                        <p:par>
                          <p:cTn id="91" fill="hold">
                            <p:stCondLst>
                              <p:cond delay="2000"/>
                            </p:stCondLst>
                            <p:childTnLst>
                              <p:par>
                                <p:cTn id="92" presetID="22" presetClass="entr" presetSubtype="4" fill="hold"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down)">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circle(in)">
                                      <p:cBhvr>
                                        <p:cTn id="99" dur="20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circle(in)">
                                      <p:cBhvr>
                                        <p:cTn id="104" dur="20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heel(1)">
                                      <p:cBhvr>
                                        <p:cTn id="109" dur="2000"/>
                                        <p:tgtEl>
                                          <p:spTgt spid="33"/>
                                        </p:tgtEl>
                                      </p:cBhvr>
                                    </p:animEffect>
                                  </p:childTnLst>
                                </p:cTn>
                              </p:par>
                            </p:childTnLst>
                          </p:cTn>
                        </p:par>
                        <p:par>
                          <p:cTn id="110" fill="hold">
                            <p:stCondLst>
                              <p:cond delay="2000"/>
                            </p:stCondLst>
                            <p:childTnLst>
                              <p:par>
                                <p:cTn id="111" presetID="21" presetClass="entr" presetSubtype="1" fill="hold" grpId="0" nodeType="after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wheel(1)">
                                      <p:cBhvr>
                                        <p:cTn id="113" dur="2000"/>
                                        <p:tgtEl>
                                          <p:spTgt spid="41"/>
                                        </p:tgtEl>
                                      </p:cBhvr>
                                    </p:animEffect>
                                  </p:childTnLst>
                                </p:cTn>
                              </p:par>
                            </p:childTnLst>
                          </p:cTn>
                        </p:par>
                        <p:par>
                          <p:cTn id="114" fill="hold">
                            <p:stCondLst>
                              <p:cond delay="4000"/>
                            </p:stCondLst>
                            <p:childTnLst>
                              <p:par>
                                <p:cTn id="115" presetID="21" presetClass="entr" presetSubtype="1"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heel(1)">
                                      <p:cBhvr>
                                        <p:cTn id="117" dur="2000"/>
                                        <p:tgtEl>
                                          <p:spTgt spid="42"/>
                                        </p:tgtEl>
                                      </p:cBhvr>
                                    </p:animEffect>
                                  </p:childTnLst>
                                </p:cTn>
                              </p:par>
                            </p:childTnLst>
                          </p:cTn>
                        </p:par>
                        <p:par>
                          <p:cTn id="118" fill="hold">
                            <p:stCondLst>
                              <p:cond delay="6000"/>
                            </p:stCondLst>
                            <p:childTnLst>
                              <p:par>
                                <p:cTn id="119" presetID="6" presetClass="entr" presetSubtype="16" fill="hold"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circle(in)">
                                      <p:cBhvr>
                                        <p:cTn id="12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672000" y="4419599"/>
            <a:ext cx="1692480" cy="792481"/>
          </a:xfrm>
        </p:spPr>
        <p:txBody>
          <a:bodyPr/>
          <a:lstStyle/>
          <a:p>
            <a:r>
              <a:rPr lang="fr-FR" altLang="fr-FR" dirty="0">
                <a:solidFill>
                  <a:schemeClr val="tx1"/>
                </a:solidFill>
              </a:rPr>
              <a:t>SOL</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591" y="455718"/>
            <a:ext cx="5945753" cy="3460961"/>
          </a:xfrm>
          <a:prstGeom prst="rect">
            <a:avLst/>
          </a:prstGeom>
        </p:spPr>
      </p:pic>
    </p:spTree>
    <p:extLst>
      <p:ext uri="{BB962C8B-B14F-4D97-AF65-F5344CB8AC3E}">
        <p14:creationId xmlns:p14="http://schemas.microsoft.com/office/powerpoint/2010/main" val="100820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EXIgences de composition</a:t>
            </a:r>
          </a:p>
        </p:txBody>
      </p:sp>
      <p:sp>
        <p:nvSpPr>
          <p:cNvPr id="7" name="Rectangle 6"/>
          <p:cNvSpPr/>
          <p:nvPr/>
        </p:nvSpPr>
        <p:spPr>
          <a:xfrm>
            <a:off x="283918" y="1817114"/>
            <a:ext cx="9729326" cy="3872492"/>
          </a:xfrm>
          <a:prstGeom prst="rect">
            <a:avLst/>
          </a:prstGeom>
          <a:noFill/>
        </p:spPr>
        <p:txBody>
          <a:bodyPr wrap="square" lIns="104287" tIns="52144" rIns="104287" bIns="52144">
            <a:spAutoFit/>
          </a:bodyPr>
          <a:lstStyle/>
          <a:p>
            <a:pPr algn="just"/>
            <a:r>
              <a:rPr lang="fr-FR" sz="2400" b="1" dirty="0"/>
              <a:t>L’exercice doit comporter :</a:t>
            </a:r>
            <a:r>
              <a:rPr lang="fr-FR" sz="2400" dirty="0"/>
              <a:t> </a:t>
            </a:r>
          </a:p>
          <a:p>
            <a:pPr algn="just"/>
            <a:endParaRPr lang="fr-FR" sz="2400" dirty="0"/>
          </a:p>
          <a:p>
            <a:pPr marL="625475" lvl="1" indent="-625475" algn="just">
              <a:spcAft>
                <a:spcPct val="20000"/>
              </a:spcAft>
              <a:buFont typeface="+mj-ea"/>
              <a:buAutoNum type="circleNumDbPlain"/>
            </a:pPr>
            <a:r>
              <a:rPr lang="fr-FR" sz="2400" dirty="0"/>
              <a:t>1 série acrobatique de minimum 2 éléments avec envol dont un salto            </a:t>
            </a:r>
            <a:r>
              <a:rPr lang="fr-FR" sz="2400" i="1" dirty="0"/>
              <a:t>Ex : Rondade +  salto AR Gr</a:t>
            </a:r>
            <a:endParaRPr lang="fr-FR" sz="2400" dirty="0"/>
          </a:p>
          <a:p>
            <a:pPr marL="625475" lvl="1" indent="-625475" algn="just">
              <a:spcAft>
                <a:spcPct val="20000"/>
              </a:spcAft>
              <a:buFont typeface="+mj-ea"/>
              <a:buAutoNum type="circleNumDbPlain"/>
            </a:pPr>
            <a:r>
              <a:rPr lang="fr-FR" sz="2400" dirty="0"/>
              <a:t>2 salti différents dans le mouvement</a:t>
            </a:r>
          </a:p>
          <a:p>
            <a:pPr marL="625475" lvl="1" indent="-625475" algn="just">
              <a:spcAft>
                <a:spcPct val="20000"/>
              </a:spcAft>
              <a:buFont typeface="+mj-ea"/>
              <a:buAutoNum type="circleNumDbPlain"/>
            </a:pPr>
            <a:r>
              <a:rPr lang="fr-FR" sz="2400" dirty="0"/>
              <a:t>1 passage gymnique d’au moins 2 sauts différents appel 1 pied </a:t>
            </a:r>
            <a:r>
              <a:rPr lang="fr-FR" sz="3200" b="1" dirty="0"/>
              <a:t>et  </a:t>
            </a:r>
            <a:r>
              <a:rPr lang="fr-FR" sz="2400" dirty="0" smtClean="0"/>
              <a:t>1 </a:t>
            </a:r>
            <a:r>
              <a:rPr lang="fr-FR" sz="2400" dirty="0"/>
              <a:t>pirouette de 360° minimum</a:t>
            </a:r>
          </a:p>
          <a:p>
            <a:pPr marL="625475" lvl="1" indent="-625475" algn="just">
              <a:spcAft>
                <a:spcPct val="20000"/>
              </a:spcAft>
              <a:buFont typeface="+mj-ea"/>
              <a:buAutoNum type="circleNumDbPlain"/>
            </a:pPr>
            <a:r>
              <a:rPr lang="fr-FR" sz="2400" dirty="0"/>
              <a:t>3 éléments acrobatiques avec envol AV, AR et latéral</a:t>
            </a:r>
          </a:p>
          <a:p>
            <a:pPr marL="625475" lvl="1" indent="-625475" algn="just">
              <a:spcAft>
                <a:spcPct val="20000"/>
              </a:spcAft>
              <a:buFont typeface="+mj-ea"/>
              <a:buAutoNum type="circleNumDbPlain"/>
            </a:pPr>
            <a:r>
              <a:rPr lang="fr-FR" sz="2400" dirty="0"/>
              <a:t>1 saut à l’écart antéropostérieur ≥ à 150°</a:t>
            </a:r>
          </a:p>
        </p:txBody>
      </p:sp>
      <p:sp>
        <p:nvSpPr>
          <p:cNvPr id="8" name="Bouée 7"/>
          <p:cNvSpPr/>
          <p:nvPr/>
        </p:nvSpPr>
        <p:spPr>
          <a:xfrm>
            <a:off x="787514" y="4134189"/>
            <a:ext cx="759190" cy="708378"/>
          </a:xfrm>
          <a:prstGeom prst="donut">
            <a:avLst>
              <a:gd name="adj" fmla="val 8333"/>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fr-FR" dirty="0">
              <a:solidFill>
                <a:schemeClr val="tx1"/>
              </a:solidFill>
            </a:endParaRPr>
          </a:p>
        </p:txBody>
      </p:sp>
      <p:pic>
        <p:nvPicPr>
          <p:cNvPr id="6" name="Image 5">
            <a:extLst>
              <a:ext uri="{FF2B5EF4-FFF2-40B4-BE49-F238E27FC236}">
                <a16:creationId xmlns:a16="http://schemas.microsoft.com/office/drawing/2014/main" id="{AA138995-26F1-4F14-9B7D-88922260F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98" y="453994"/>
            <a:ext cx="1413624" cy="707421"/>
          </a:xfrm>
          <a:prstGeom prst="rect">
            <a:avLst/>
          </a:prstGeom>
        </p:spPr>
      </p:pic>
    </p:spTree>
    <p:extLst>
      <p:ext uri="{BB962C8B-B14F-4D97-AF65-F5344CB8AC3E}">
        <p14:creationId xmlns:p14="http://schemas.microsoft.com/office/powerpoint/2010/main" val="3924292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200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par>
                          <p:cTn id="19" fill="hold">
                            <p:stCondLst>
                              <p:cond delay="3500"/>
                            </p:stCondLst>
                            <p:childTnLst>
                              <p:par>
                                <p:cTn id="20" presetID="23" presetClass="entr" presetSubtype="16" fill="hold" nodeType="afterEffect">
                                  <p:stCondLst>
                                    <p:cond delay="200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par>
                          <p:cTn id="24" fill="hold">
                            <p:stCondLst>
                              <p:cond delay="6000"/>
                            </p:stCondLst>
                            <p:childTnLst>
                              <p:par>
                                <p:cTn id="25" presetID="21" presetClass="entr" presetSubtype="1" fill="hold" grpId="0" nodeType="afterEffect">
                                  <p:stCondLst>
                                    <p:cond delay="250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par>
                          <p:cTn id="28" fill="hold">
                            <p:stCondLst>
                              <p:cond delay="10500"/>
                            </p:stCondLst>
                            <p:childTnLst>
                              <p:par>
                                <p:cTn id="29" presetID="23" presetClass="entr" presetSubtype="16" fill="hold" nodeType="afterEffect">
                                  <p:stCondLst>
                                    <p:cond delay="200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par>
                          <p:cTn id="33" fill="hold">
                            <p:stCondLst>
                              <p:cond delay="13000"/>
                            </p:stCondLst>
                            <p:childTnLst>
                              <p:par>
                                <p:cTn id="34" presetID="23" presetClass="entr" presetSubtype="16" fill="hold" nodeType="afterEffect">
                                  <p:stCondLst>
                                    <p:cond delay="2000"/>
                                  </p:stCondLst>
                                  <p:childTnLst>
                                    <p:set>
                                      <p:cBhvr>
                                        <p:cTn id="35" dur="1" fill="hold">
                                          <p:stCondLst>
                                            <p:cond delay="0"/>
                                          </p:stCondLst>
                                        </p:cTn>
                                        <p:tgtEl>
                                          <p:spTgt spid="7">
                                            <p:txEl>
                                              <p:pRg st="6" end="6"/>
                                            </p:txEl>
                                          </p:spTgt>
                                        </p:tgtEl>
                                        <p:attrNameLst>
                                          <p:attrName>style.visibility</p:attrName>
                                        </p:attrNameLst>
                                      </p:cBhvr>
                                      <p:to>
                                        <p:strVal val="visible"/>
                                      </p:to>
                                    </p:set>
                                    <p:anim calcmode="lin" valueType="num">
                                      <p:cBhvr>
                                        <p:cTn id="36"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précisions</a:t>
            </a:r>
          </a:p>
        </p:txBody>
      </p:sp>
      <p:sp>
        <p:nvSpPr>
          <p:cNvPr id="6" name="Rectangle 5"/>
          <p:cNvSpPr/>
          <p:nvPr/>
        </p:nvSpPr>
        <p:spPr>
          <a:xfrm>
            <a:off x="283917" y="1805176"/>
            <a:ext cx="9718039" cy="3884803"/>
          </a:xfrm>
          <a:prstGeom prst="rect">
            <a:avLst/>
          </a:prstGeom>
        </p:spPr>
        <p:txBody>
          <a:bodyPr wrap="square" lIns="104287" tIns="52144" rIns="104287" bIns="52144">
            <a:spAutoFit/>
          </a:bodyPr>
          <a:lstStyle/>
          <a:p>
            <a:pPr marL="503331" lvl="1" indent="-295119" algn="just">
              <a:spcAft>
                <a:spcPct val="20000"/>
              </a:spcAft>
              <a:buFont typeface="Wingdings" charset="2"/>
              <a:buChar char="²"/>
            </a:pPr>
            <a:endParaRPr lang="fr-FR" sz="1800" dirty="0">
              <a:latin typeface="Trebuchet MS" charset="0"/>
            </a:endParaRPr>
          </a:p>
          <a:p>
            <a:pPr marL="361950" lvl="1" indent="-361950" algn="just" defTabSz="182563">
              <a:spcAft>
                <a:spcPct val="20000"/>
              </a:spcAft>
              <a:buFont typeface="Wingdings" panose="05000000000000000000" pitchFamily="2" charset="2"/>
              <a:buChar char="Ø"/>
            </a:pPr>
            <a:r>
              <a:rPr lang="fr-FR" sz="2000" dirty="0"/>
              <a:t>Le renversement latéral libre et le renversement AV libre sont considérés comme des salti</a:t>
            </a:r>
          </a:p>
          <a:p>
            <a:pPr marL="361950" lvl="1" indent="-361950" algn="just" defTabSz="182563">
              <a:spcAft>
                <a:spcPct val="20000"/>
              </a:spcAft>
            </a:pPr>
            <a:endParaRPr lang="fr-FR" sz="2000" dirty="0"/>
          </a:p>
          <a:p>
            <a:pPr marL="361950" lvl="1" indent="-361950" algn="just" defTabSz="182563">
              <a:spcAft>
                <a:spcPct val="20000"/>
              </a:spcAft>
              <a:buFont typeface="Wingdings" panose="05000000000000000000" pitchFamily="2" charset="2"/>
              <a:buChar char="Ø"/>
            </a:pPr>
            <a:r>
              <a:rPr lang="fr-FR" sz="2000" dirty="0"/>
              <a:t>Les 2 salti différents peuvent faire partie de la même série acrobatique </a:t>
            </a:r>
          </a:p>
          <a:p>
            <a:pPr marL="361950" lvl="1" indent="-361950" algn="just" defTabSz="182563">
              <a:spcAft>
                <a:spcPct val="20000"/>
              </a:spcAft>
            </a:pPr>
            <a:endParaRPr lang="fr-FR" sz="2000" dirty="0"/>
          </a:p>
          <a:p>
            <a:pPr marL="361950" lvl="1" indent="-361950" algn="just" defTabSz="182563">
              <a:spcAft>
                <a:spcPct val="20000"/>
              </a:spcAft>
              <a:buFont typeface="Wingdings" panose="05000000000000000000" pitchFamily="2" charset="2"/>
              <a:buChar char="Ø"/>
            </a:pPr>
            <a:r>
              <a:rPr lang="fr-FR" sz="2000" dirty="0"/>
              <a:t>Aucun Salto dans le mouvement: </a:t>
            </a:r>
            <a:r>
              <a:rPr lang="fr-FR" sz="2000" b="1" dirty="0">
                <a:solidFill>
                  <a:srgbClr val="FF0000"/>
                </a:solidFill>
              </a:rPr>
              <a:t>-2 </a:t>
            </a:r>
            <a:r>
              <a:rPr lang="fr-FR" sz="2000" b="1" u="sng" dirty="0">
                <a:solidFill>
                  <a:srgbClr val="FF0000"/>
                </a:solidFill>
              </a:rPr>
              <a:t>Pts sur la note E (salto de la grille ou autre difficulté</a:t>
            </a:r>
            <a:r>
              <a:rPr lang="fr-FR" sz="2000" b="1" dirty="0">
                <a:solidFill>
                  <a:srgbClr val="FF0000"/>
                </a:solidFill>
              </a:rPr>
              <a:t>)</a:t>
            </a:r>
          </a:p>
          <a:p>
            <a:pPr marL="361950" lvl="1" indent="-361950" algn="just" defTabSz="182563">
              <a:spcAft>
                <a:spcPct val="20000"/>
              </a:spcAft>
            </a:pPr>
            <a:endParaRPr lang="fr-FR" sz="2000" dirty="0"/>
          </a:p>
          <a:p>
            <a:pPr marL="361950" lvl="1" indent="-361950" algn="just" defTabSz="182563">
              <a:spcAft>
                <a:spcPct val="20000"/>
              </a:spcAft>
              <a:buFont typeface="Wingdings" panose="05000000000000000000" pitchFamily="2" charset="2"/>
              <a:buChar char="Ø"/>
            </a:pPr>
            <a:r>
              <a:rPr lang="fr-FR" sz="2000" dirty="0"/>
              <a:t>Le Twist tendu ou le Salto AR tendu ½ tour seront reconnus au bénéfice de la gymnaste</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498" y="453994"/>
            <a:ext cx="1413624" cy="707421"/>
          </a:xfrm>
          <a:prstGeom prst="rect">
            <a:avLst/>
          </a:prstGeom>
        </p:spPr>
      </p:pic>
    </p:spTree>
    <p:extLst>
      <p:ext uri="{BB962C8B-B14F-4D97-AF65-F5344CB8AC3E}">
        <p14:creationId xmlns:p14="http://schemas.microsoft.com/office/powerpoint/2010/main" val="3208410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p:cTn id="1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p:cTn id="1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p:cTn id="25"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sommaire</a:t>
            </a:r>
          </a:p>
        </p:txBody>
      </p:sp>
      <p:sp>
        <p:nvSpPr>
          <p:cNvPr id="8" name="Espace réservé du texte 2"/>
          <p:cNvSpPr txBox="1">
            <a:spLocks/>
          </p:cNvSpPr>
          <p:nvPr/>
        </p:nvSpPr>
        <p:spPr>
          <a:xfrm>
            <a:off x="3324195" y="990275"/>
            <a:ext cx="5928738" cy="5518252"/>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spcBef>
                <a:spcPts val="1711"/>
              </a:spcBef>
              <a:buClr>
                <a:srgbClr val="00B6CA"/>
              </a:buClr>
              <a:buFont typeface="Arial"/>
              <a:buNone/>
            </a:pPr>
            <a:endParaRPr lang="fr-FR" altLang="fr-FR" sz="2400" dirty="0">
              <a:cs typeface="Arial" pitchFamily="34" charset="0"/>
            </a:endParaRPr>
          </a:p>
          <a:p>
            <a:pPr>
              <a:spcBef>
                <a:spcPts val="1711"/>
              </a:spcBef>
              <a:buClr>
                <a:srgbClr val="00B6CA"/>
              </a:buClr>
              <a:buFont typeface="Arial"/>
              <a:buNone/>
            </a:pPr>
            <a:endParaRPr lang="fr-FR" altLang="fr-FR" sz="2400" dirty="0">
              <a:cs typeface="Arial" pitchFamily="34" charset="0"/>
            </a:endParaRPr>
          </a:p>
          <a:p>
            <a:pPr>
              <a:spcBef>
                <a:spcPts val="1711"/>
              </a:spcBef>
              <a:buClr>
                <a:srgbClr val="00B6CA"/>
              </a:buClr>
              <a:buFont typeface="Arial"/>
              <a:buNone/>
            </a:pPr>
            <a:r>
              <a:rPr lang="fr-FR" altLang="fr-FR" sz="2500" dirty="0">
                <a:cs typeface="Arial" pitchFamily="34" charset="0"/>
              </a:rPr>
              <a:t>Généralités</a:t>
            </a:r>
          </a:p>
          <a:p>
            <a:pPr>
              <a:spcBef>
                <a:spcPts val="1711"/>
              </a:spcBef>
              <a:buClr>
                <a:srgbClr val="00B6CA"/>
              </a:buClr>
              <a:buFont typeface="Arial"/>
              <a:buNone/>
            </a:pPr>
            <a:r>
              <a:rPr lang="en-GB" altLang="fr-FR" sz="2500" dirty="0">
                <a:cs typeface="Arial" pitchFamily="34" charset="0"/>
              </a:rPr>
              <a:t>La note D</a:t>
            </a:r>
          </a:p>
          <a:p>
            <a:pPr>
              <a:spcBef>
                <a:spcPts val="1711"/>
              </a:spcBef>
              <a:buClr>
                <a:srgbClr val="00B6CA"/>
              </a:buClr>
              <a:buFont typeface="Arial"/>
              <a:buNone/>
            </a:pPr>
            <a:r>
              <a:rPr lang="fr-FR" altLang="fr-FR" sz="2500" dirty="0">
                <a:cs typeface="Arial" pitchFamily="34" charset="0"/>
              </a:rPr>
              <a:t>La note E</a:t>
            </a:r>
          </a:p>
          <a:p>
            <a:pPr>
              <a:spcBef>
                <a:spcPts val="1711"/>
              </a:spcBef>
              <a:buClr>
                <a:srgbClr val="00B6CA"/>
              </a:buClr>
              <a:buFont typeface="Arial"/>
              <a:buNone/>
            </a:pPr>
            <a:r>
              <a:rPr lang="fr-FR" altLang="fr-FR" sz="2500" dirty="0">
                <a:cs typeface="Arial" pitchFamily="34" charset="0"/>
              </a:rPr>
              <a:t>Saut </a:t>
            </a:r>
          </a:p>
          <a:p>
            <a:pPr>
              <a:spcBef>
                <a:spcPts val="1711"/>
              </a:spcBef>
              <a:buClr>
                <a:srgbClr val="00B6CA"/>
              </a:buClr>
              <a:buFont typeface="Arial"/>
              <a:buNone/>
            </a:pPr>
            <a:r>
              <a:rPr lang="fr-FR" altLang="fr-FR" sz="2500" dirty="0">
                <a:cs typeface="Arial" pitchFamily="34" charset="0"/>
              </a:rPr>
              <a:t>Barres </a:t>
            </a:r>
          </a:p>
          <a:p>
            <a:pPr>
              <a:spcBef>
                <a:spcPts val="1711"/>
              </a:spcBef>
              <a:buClr>
                <a:srgbClr val="00B6CA"/>
              </a:buClr>
              <a:buFont typeface="Arial"/>
              <a:buNone/>
            </a:pPr>
            <a:r>
              <a:rPr lang="fr-FR" altLang="fr-FR" sz="2500" dirty="0">
                <a:cs typeface="Arial" pitchFamily="34" charset="0"/>
              </a:rPr>
              <a:t>Poutre </a:t>
            </a:r>
          </a:p>
          <a:p>
            <a:pPr>
              <a:spcBef>
                <a:spcPts val="1711"/>
              </a:spcBef>
              <a:buClr>
                <a:srgbClr val="00B6CA"/>
              </a:buClr>
              <a:buFont typeface="Arial"/>
              <a:buNone/>
            </a:pPr>
            <a:r>
              <a:rPr lang="fr-FR" altLang="fr-FR" sz="2500" dirty="0">
                <a:cs typeface="Arial" pitchFamily="34" charset="0"/>
              </a:rPr>
              <a:t>Sol</a:t>
            </a:r>
          </a:p>
        </p:txBody>
      </p:sp>
      <p:sp>
        <p:nvSpPr>
          <p:cNvPr id="11" name="Rectangle 10"/>
          <p:cNvSpPr/>
          <p:nvPr/>
        </p:nvSpPr>
        <p:spPr>
          <a:xfrm>
            <a:off x="491196" y="2217177"/>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1" name="Rectangle 20"/>
          <p:cNvSpPr/>
          <p:nvPr/>
        </p:nvSpPr>
        <p:spPr>
          <a:xfrm>
            <a:off x="502916" y="2805685"/>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2" name="Rectangle 21"/>
          <p:cNvSpPr/>
          <p:nvPr/>
        </p:nvSpPr>
        <p:spPr>
          <a:xfrm>
            <a:off x="488848" y="3382473"/>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3" name="Rectangle 22"/>
          <p:cNvSpPr/>
          <p:nvPr/>
        </p:nvSpPr>
        <p:spPr>
          <a:xfrm>
            <a:off x="502916" y="3959261"/>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4" name="Rectangle 23"/>
          <p:cNvSpPr/>
          <p:nvPr/>
        </p:nvSpPr>
        <p:spPr>
          <a:xfrm>
            <a:off x="502916" y="4564185"/>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5" name="Rectangle 24"/>
          <p:cNvSpPr/>
          <p:nvPr/>
        </p:nvSpPr>
        <p:spPr>
          <a:xfrm>
            <a:off x="488848" y="5155041"/>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6" name="Rectangle 25"/>
          <p:cNvSpPr/>
          <p:nvPr/>
        </p:nvSpPr>
        <p:spPr>
          <a:xfrm>
            <a:off x="488848" y="5731829"/>
            <a:ext cx="2668920" cy="34314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sz="2000" dirty="0"/>
          </a:p>
        </p:txBody>
      </p:sp>
      <p:sp>
        <p:nvSpPr>
          <p:cNvPr id="27" name="Arrondir un rectangle à un seul coin 26"/>
          <p:cNvSpPr/>
          <p:nvPr/>
        </p:nvSpPr>
        <p:spPr>
          <a:xfrm>
            <a:off x="1029083" y="1973529"/>
            <a:ext cx="1588450" cy="4460681"/>
          </a:xfrm>
          <a:prstGeom prst="round1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a:defRPr/>
            </a:pPr>
            <a:endParaRPr lang="fr-FR" dirty="0"/>
          </a:p>
        </p:txBody>
      </p:sp>
      <p:pic>
        <p:nvPicPr>
          <p:cNvPr id="28" name="Image 6" descr="btn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7477" y="2082714"/>
            <a:ext cx="717486" cy="676077"/>
          </a:xfrm>
          <a:prstGeom prst="rect">
            <a:avLst/>
          </a:prstGeom>
          <a:noFill/>
          <a:ln>
            <a:noFill/>
          </a:ln>
        </p:spPr>
      </p:pic>
      <p:pic>
        <p:nvPicPr>
          <p:cNvPr id="29" name="Image 7" descr="btn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259" y="2663255"/>
            <a:ext cx="668040" cy="745781"/>
          </a:xfrm>
          <a:prstGeom prst="rect">
            <a:avLst/>
          </a:prstGeom>
          <a:noFill/>
          <a:ln>
            <a:noFill/>
          </a:ln>
        </p:spPr>
      </p:pic>
      <p:pic>
        <p:nvPicPr>
          <p:cNvPr id="30" name="Image 9" descr="btn_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907" y="3254620"/>
            <a:ext cx="668040" cy="745781"/>
          </a:xfrm>
          <a:prstGeom prst="rect">
            <a:avLst/>
          </a:prstGeom>
          <a:noFill/>
          <a:ln>
            <a:noFill/>
          </a:ln>
        </p:spPr>
      </p:pic>
      <p:pic>
        <p:nvPicPr>
          <p:cNvPr id="31" name="Image 10" descr="btn_4.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2259" y="3847415"/>
            <a:ext cx="668040" cy="745781"/>
          </a:xfrm>
          <a:prstGeom prst="rect">
            <a:avLst/>
          </a:prstGeom>
          <a:noFill/>
          <a:ln>
            <a:noFill/>
          </a:ln>
        </p:spPr>
      </p:pic>
      <p:pic>
        <p:nvPicPr>
          <p:cNvPr id="32" name="Image 11" descr="btn_5.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6724" y="4476419"/>
            <a:ext cx="668040" cy="747531"/>
          </a:xfrm>
          <a:prstGeom prst="rect">
            <a:avLst/>
          </a:prstGeom>
          <a:noFill/>
          <a:ln>
            <a:noFill/>
          </a:ln>
        </p:spPr>
      </p:pic>
      <p:pic>
        <p:nvPicPr>
          <p:cNvPr id="33" name="Image 12" descr="btn_6.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2259" y="5094242"/>
            <a:ext cx="668040" cy="745781"/>
          </a:xfrm>
          <a:prstGeom prst="rect">
            <a:avLst/>
          </a:prstGeom>
          <a:noFill/>
          <a:ln>
            <a:noFill/>
          </a:ln>
        </p:spPr>
      </p:pic>
      <p:pic>
        <p:nvPicPr>
          <p:cNvPr id="34" name="Image 13" descr="btn_7.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7104" y="5700327"/>
            <a:ext cx="668040" cy="747531"/>
          </a:xfrm>
          <a:prstGeom prst="rect">
            <a:avLst/>
          </a:prstGeom>
          <a:noFill/>
          <a:ln>
            <a:noFill/>
          </a:ln>
        </p:spPr>
      </p:pic>
    </p:spTree>
    <p:extLst>
      <p:ext uri="{BB962C8B-B14F-4D97-AF65-F5344CB8AC3E}">
        <p14:creationId xmlns:p14="http://schemas.microsoft.com/office/powerpoint/2010/main" val="30876504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pic>
        <p:nvPicPr>
          <p:cNvPr id="7" name="Picture 2" descr="Sablier, Sable, Bleu, Verre, Temps, Heure, Horlo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725" y="2398114"/>
            <a:ext cx="3206442" cy="3796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rezi-a.akamaihd.net/zuisite-versioned/1417/campaigns/sem-business-3/img/icon-create@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61" y="1834746"/>
            <a:ext cx="2777671" cy="240964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0D4CAC03-F829-4B92-9B38-17B9DF73F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543" y="453994"/>
            <a:ext cx="1413624" cy="707421"/>
          </a:xfrm>
          <a:prstGeom prst="rect">
            <a:avLst/>
          </a:prstGeom>
        </p:spPr>
      </p:pic>
    </p:spTree>
    <p:extLst>
      <p:ext uri="{BB962C8B-B14F-4D97-AF65-F5344CB8AC3E}">
        <p14:creationId xmlns:p14="http://schemas.microsoft.com/office/powerpoint/2010/main" val="42321499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sp>
        <p:nvSpPr>
          <p:cNvPr id="6" name="Rectangle 5"/>
          <p:cNvSpPr/>
          <p:nvPr/>
        </p:nvSpPr>
        <p:spPr>
          <a:xfrm>
            <a:off x="439327" y="1318297"/>
            <a:ext cx="4770945" cy="874748"/>
          </a:xfrm>
          <a:prstGeom prst="rect">
            <a:avLst/>
          </a:prstGeom>
        </p:spPr>
        <p:txBody>
          <a:bodyPr wrap="square" lIns="104287" tIns="52144" rIns="104287" bIns="52144">
            <a:spAutoFit/>
          </a:bodyPr>
          <a:lstStyle/>
          <a:p>
            <a:pPr algn="just"/>
            <a:r>
              <a:rPr lang="fr-FR" b="1" u="sng" dirty="0">
                <a:latin typeface="Trebuchet MS" charset="0"/>
              </a:rPr>
              <a:t>Quelles sont les bonifications ?</a:t>
            </a:r>
            <a:r>
              <a:rPr lang="fr-FR" sz="2700" u="sng" dirty="0">
                <a:latin typeface="Trebuchet MS" charset="0"/>
              </a:rPr>
              <a:t> </a:t>
            </a:r>
          </a:p>
          <a:p>
            <a:pPr lvl="1" algn="just">
              <a:spcAft>
                <a:spcPct val="20000"/>
              </a:spcAft>
            </a:pPr>
            <a:endParaRPr lang="fr-FR" sz="2300" dirty="0">
              <a:latin typeface="Trebuchet MS"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1214622484"/>
              </p:ext>
            </p:extLst>
          </p:nvPr>
        </p:nvGraphicFramePr>
        <p:xfrm>
          <a:off x="294009" y="1955023"/>
          <a:ext cx="9932280" cy="3130605"/>
        </p:xfrm>
        <a:graphic>
          <a:graphicData uri="http://schemas.openxmlformats.org/drawingml/2006/table">
            <a:tbl>
              <a:tblPr firstRow="1" bandRow="1">
                <a:tableStyleId>{5C22544A-7EE6-4342-B048-85BDC9FD1C3A}</a:tableStyleId>
              </a:tblPr>
              <a:tblGrid>
                <a:gridCol w="3310760">
                  <a:extLst>
                    <a:ext uri="{9D8B030D-6E8A-4147-A177-3AD203B41FA5}">
                      <a16:colId xmlns:a16="http://schemas.microsoft.com/office/drawing/2014/main" val="20000"/>
                    </a:ext>
                  </a:extLst>
                </a:gridCol>
                <a:gridCol w="6621520">
                  <a:extLst>
                    <a:ext uri="{9D8B030D-6E8A-4147-A177-3AD203B41FA5}">
                      <a16:colId xmlns:a16="http://schemas.microsoft.com/office/drawing/2014/main" val="20001"/>
                    </a:ext>
                  </a:extLst>
                </a:gridCol>
              </a:tblGrid>
              <a:tr h="771028">
                <a:tc>
                  <a:txBody>
                    <a:bodyPr/>
                    <a:lstStyle/>
                    <a:p>
                      <a:pPr algn="ctr"/>
                      <a:r>
                        <a:rPr lang="fr-FR" sz="2000" b="1" dirty="0">
                          <a:solidFill>
                            <a:schemeClr val="tx1"/>
                          </a:solidFill>
                        </a:rPr>
                        <a:t>Salto AV tendu en cours de mouvement</a:t>
                      </a:r>
                    </a:p>
                  </a:txBody>
                  <a:tcPr marL="106886" marR="106886" marT="50419" marB="50419" anchor="ctr">
                    <a:solidFill>
                      <a:srgbClr val="FFFF00"/>
                    </a:solidFill>
                  </a:tcPr>
                </a:tc>
                <a:tc>
                  <a:txBody>
                    <a:bodyPr/>
                    <a:lstStyle/>
                    <a:p>
                      <a:pPr algn="ctr"/>
                      <a:r>
                        <a:rPr lang="fr-FR" sz="2000" b="1" dirty="0">
                          <a:solidFill>
                            <a:schemeClr val="tx1"/>
                          </a:solidFill>
                        </a:rPr>
                        <a:t>Flip AV + Salto AV tendu</a:t>
                      </a:r>
                    </a:p>
                  </a:txBody>
                  <a:tcPr marL="106886" marR="106886" marT="50419" marB="50419" anchor="ctr">
                    <a:solidFill>
                      <a:srgbClr val="FFFF00"/>
                    </a:solidFill>
                  </a:tcPr>
                </a:tc>
                <a:extLst>
                  <a:ext uri="{0D108BD9-81ED-4DB2-BD59-A6C34878D82A}">
                    <a16:rowId xmlns:a16="http://schemas.microsoft.com/office/drawing/2014/main" val="10000"/>
                  </a:ext>
                </a:extLst>
              </a:tr>
              <a:tr h="617519">
                <a:tc>
                  <a:txBody>
                    <a:bodyPr/>
                    <a:lstStyle/>
                    <a:p>
                      <a:pPr algn="ctr"/>
                      <a:endParaRPr lang="fr-FR" sz="2300" dirty="0"/>
                    </a:p>
                  </a:txBody>
                  <a:tcPr marL="106886" marR="106886" marT="50419" marB="50419" anchor="ctr">
                    <a:solidFill>
                      <a:schemeClr val="accent3">
                        <a:lumMod val="40000"/>
                        <a:lumOff val="60000"/>
                      </a:schemeClr>
                    </a:solidFill>
                  </a:tcPr>
                </a:tc>
                <a:tc>
                  <a:txBody>
                    <a:bodyPr/>
                    <a:lstStyle/>
                    <a:p>
                      <a:pPr algn="ctr"/>
                      <a:endParaRPr lang="fr-FR" sz="2300" dirty="0"/>
                    </a:p>
                  </a:txBody>
                  <a:tcPr marL="106886" marR="106886" marT="50419" marB="50419" anchor="ctr">
                    <a:solidFill>
                      <a:schemeClr val="accent3">
                        <a:lumMod val="40000"/>
                        <a:lumOff val="60000"/>
                      </a:schemeClr>
                    </a:solidFill>
                  </a:tcPr>
                </a:tc>
                <a:extLst>
                  <a:ext uri="{0D108BD9-81ED-4DB2-BD59-A6C34878D82A}">
                    <a16:rowId xmlns:a16="http://schemas.microsoft.com/office/drawing/2014/main" val="10001"/>
                  </a:ext>
                </a:extLst>
              </a:tr>
              <a:tr h="561171">
                <a:tc>
                  <a:txBody>
                    <a:bodyPr/>
                    <a:lstStyle/>
                    <a:p>
                      <a:pPr algn="ctr"/>
                      <a:endParaRPr lang="fr-FR" sz="1800" b="1" i="1" dirty="0"/>
                    </a:p>
                  </a:txBody>
                  <a:tcPr marL="106886" marR="106886" marT="50419" marB="50419" anchor="ctr">
                    <a:solidFill>
                      <a:schemeClr val="accent3">
                        <a:lumMod val="40000"/>
                        <a:lumOff val="60000"/>
                      </a:schemeClr>
                    </a:solidFill>
                  </a:tcPr>
                </a:tc>
                <a:tc>
                  <a:txBody>
                    <a:bodyPr/>
                    <a:lstStyle/>
                    <a:p>
                      <a:pPr algn="ctr"/>
                      <a:endParaRPr lang="fr-FR" sz="1800" b="1" i="1" dirty="0"/>
                    </a:p>
                  </a:txBody>
                  <a:tcPr marL="106886" marR="106886" marT="50419" marB="50419" anchor="ctr">
                    <a:solidFill>
                      <a:schemeClr val="accent3">
                        <a:lumMod val="40000"/>
                        <a:lumOff val="60000"/>
                      </a:schemeClr>
                    </a:solidFill>
                  </a:tcPr>
                </a:tc>
                <a:extLst>
                  <a:ext uri="{0D108BD9-81ED-4DB2-BD59-A6C34878D82A}">
                    <a16:rowId xmlns:a16="http://schemas.microsoft.com/office/drawing/2014/main" val="10002"/>
                  </a:ext>
                </a:extLst>
              </a:tr>
              <a:tr h="561171">
                <a:tc>
                  <a:txBody>
                    <a:bodyPr/>
                    <a:lstStyle/>
                    <a:p>
                      <a:pPr algn="ctr"/>
                      <a:endParaRPr lang="fr-FR" sz="1800" b="1" i="1" dirty="0"/>
                    </a:p>
                  </a:txBody>
                  <a:tcPr marL="106886" marR="106886" marT="50419" marB="50419" anchor="ctr">
                    <a:solidFill>
                      <a:schemeClr val="accent3">
                        <a:lumMod val="40000"/>
                        <a:lumOff val="60000"/>
                      </a:schemeClr>
                    </a:solidFill>
                  </a:tcPr>
                </a:tc>
                <a:tc>
                  <a:txBody>
                    <a:bodyPr/>
                    <a:lstStyle/>
                    <a:p>
                      <a:pPr algn="ctr"/>
                      <a:endParaRPr lang="fr-FR" sz="1800" b="1" i="1" dirty="0"/>
                    </a:p>
                  </a:txBody>
                  <a:tcPr marL="106886" marR="106886" marT="50419" marB="50419" anchor="ctr">
                    <a:solidFill>
                      <a:schemeClr val="accent3">
                        <a:lumMod val="40000"/>
                        <a:lumOff val="60000"/>
                      </a:schemeClr>
                    </a:solidFill>
                  </a:tcPr>
                </a:tc>
                <a:extLst>
                  <a:ext uri="{0D108BD9-81ED-4DB2-BD59-A6C34878D82A}">
                    <a16:rowId xmlns:a16="http://schemas.microsoft.com/office/drawing/2014/main" val="10003"/>
                  </a:ext>
                </a:extLst>
              </a:tr>
              <a:tr h="619716">
                <a:tc>
                  <a:txBody>
                    <a:bodyPr/>
                    <a:lstStyle/>
                    <a:p>
                      <a:pPr algn="ctr"/>
                      <a:endParaRPr lang="fr-FR" sz="2000" b="1" dirty="0"/>
                    </a:p>
                  </a:txBody>
                  <a:tcPr marL="106886" marR="106886" marT="50419" marB="50419" anchor="ctr">
                    <a:solidFill>
                      <a:schemeClr val="accent3">
                        <a:lumMod val="40000"/>
                        <a:lumOff val="60000"/>
                      </a:schemeClr>
                    </a:solidFill>
                  </a:tcPr>
                </a:tc>
                <a:tc>
                  <a:txBody>
                    <a:bodyPr/>
                    <a:lstStyle/>
                    <a:p>
                      <a:pPr algn="ctr"/>
                      <a:endParaRPr lang="fr-FR" sz="2000" b="1" dirty="0"/>
                    </a:p>
                  </a:txBody>
                  <a:tcPr marL="106886" marR="106886" marT="50419" marB="50419" anchor="ct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396" y="3355975"/>
            <a:ext cx="825644" cy="531645"/>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767" y="4511040"/>
            <a:ext cx="735882" cy="501026"/>
          </a:xfrm>
          <a:prstGeom prst="rect">
            <a:avLst/>
          </a:prstGeom>
        </p:spPr>
      </p:pic>
      <p:graphicFrame>
        <p:nvGraphicFramePr>
          <p:cNvPr id="17" name="Tableau 16"/>
          <p:cNvGraphicFramePr>
            <a:graphicFrameLocks noGrp="1"/>
          </p:cNvGraphicFramePr>
          <p:nvPr/>
        </p:nvGraphicFramePr>
        <p:xfrm>
          <a:off x="1719831" y="5222815"/>
          <a:ext cx="6649577" cy="555862"/>
        </p:xfrm>
        <a:graphic>
          <a:graphicData uri="http://schemas.openxmlformats.org/drawingml/2006/table">
            <a:tbl>
              <a:tblPr firstRow="1" bandRow="1">
                <a:tableStyleId>{5C22544A-7EE6-4342-B048-85BDC9FD1C3A}</a:tableStyleId>
              </a:tblPr>
              <a:tblGrid>
                <a:gridCol w="6649577">
                  <a:extLst>
                    <a:ext uri="{9D8B030D-6E8A-4147-A177-3AD203B41FA5}">
                      <a16:colId xmlns:a16="http://schemas.microsoft.com/office/drawing/2014/main" val="20000"/>
                    </a:ext>
                  </a:extLst>
                </a:gridCol>
              </a:tblGrid>
              <a:tr h="555862">
                <a:tc>
                  <a:txBody>
                    <a:bodyPr/>
                    <a:lstStyle/>
                    <a:p>
                      <a:pPr algn="ctr"/>
                      <a:r>
                        <a:rPr lang="fr-FR" sz="1800" dirty="0">
                          <a:solidFill>
                            <a:schemeClr val="tx1"/>
                          </a:solidFill>
                        </a:rPr>
                        <a:t>Salto Av 0,50Pt + Liaison 0,50Pt </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8" name="Tableau 17"/>
          <p:cNvGraphicFramePr>
            <a:graphicFrameLocks noGrp="1"/>
          </p:cNvGraphicFramePr>
          <p:nvPr/>
        </p:nvGraphicFramePr>
        <p:xfrm>
          <a:off x="1750261" y="5932192"/>
          <a:ext cx="6615158" cy="555862"/>
        </p:xfrm>
        <a:graphic>
          <a:graphicData uri="http://schemas.openxmlformats.org/drawingml/2006/table">
            <a:tbl>
              <a:tblPr firstRow="1" bandRow="1">
                <a:tableStyleId>{5C22544A-7EE6-4342-B048-85BDC9FD1C3A}</a:tableStyleId>
              </a:tblPr>
              <a:tblGrid>
                <a:gridCol w="6615158">
                  <a:extLst>
                    <a:ext uri="{9D8B030D-6E8A-4147-A177-3AD203B41FA5}">
                      <a16:colId xmlns:a16="http://schemas.microsoft.com/office/drawing/2014/main" val="20000"/>
                    </a:ext>
                  </a:extLst>
                </a:gridCol>
              </a:tblGrid>
              <a:tr h="555862">
                <a:tc>
                  <a:txBody>
                    <a:bodyPr/>
                    <a:lstStyle/>
                    <a:p>
                      <a:pPr algn="ctr"/>
                      <a:r>
                        <a:rPr lang="fr-FR" sz="1800" dirty="0">
                          <a:solidFill>
                            <a:schemeClr val="tx1"/>
                          </a:solidFill>
                        </a:rPr>
                        <a:t>Bonification totale 1,00 Pt</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67" y="3352617"/>
            <a:ext cx="1139786" cy="535003"/>
          </a:xfrm>
          <a:prstGeom prst="rect">
            <a:avLst/>
          </a:prstGeom>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2590" y="4537734"/>
            <a:ext cx="711649" cy="479590"/>
          </a:xfrm>
          <a:prstGeom prst="rect">
            <a:avLst/>
          </a:prstGeom>
        </p:spPr>
      </p:pic>
      <p:pic>
        <p:nvPicPr>
          <p:cNvPr id="23" name="Imag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9935" y="3963332"/>
            <a:ext cx="728948" cy="350456"/>
          </a:xfrm>
          <a:prstGeom prst="rect">
            <a:avLst/>
          </a:prstGeom>
        </p:spPr>
      </p:pic>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8855" y="3355975"/>
            <a:ext cx="911796" cy="543570"/>
          </a:xfrm>
          <a:prstGeom prst="rect">
            <a:avLst/>
          </a:prstGeom>
        </p:spPr>
      </p:pic>
      <p:pic>
        <p:nvPicPr>
          <p:cNvPr id="24" name="Imag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430" y="3958614"/>
            <a:ext cx="711649" cy="479590"/>
          </a:xfrm>
          <a:prstGeom prst="rect">
            <a:avLst/>
          </a:prstGeom>
        </p:spPr>
      </p:pic>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3608" y="3339282"/>
            <a:ext cx="1734507" cy="527892"/>
          </a:xfrm>
          <a:prstGeom prst="rect">
            <a:avLst/>
          </a:prstGeom>
        </p:spPr>
      </p:pic>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9235" y="2759392"/>
            <a:ext cx="784844" cy="535121"/>
          </a:xfrm>
          <a:prstGeom prst="rect">
            <a:avLst/>
          </a:prstGeom>
        </p:spPr>
      </p:pic>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2121" y="2759392"/>
            <a:ext cx="675993" cy="529038"/>
          </a:xfrm>
          <a:prstGeom prst="rect">
            <a:avLst/>
          </a:prstGeom>
        </p:spPr>
      </p:pic>
      <p:pic>
        <p:nvPicPr>
          <p:cNvPr id="25" name="Imag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15" y="2753309"/>
            <a:ext cx="784844" cy="535121"/>
          </a:xfrm>
          <a:prstGeom prst="rect">
            <a:avLst/>
          </a:prstGeom>
        </p:spPr>
      </p:pic>
      <p:pic>
        <p:nvPicPr>
          <p:cNvPr id="21" name="Image 20">
            <a:extLst>
              <a:ext uri="{FF2B5EF4-FFF2-40B4-BE49-F238E27FC236}">
                <a16:creationId xmlns:a16="http://schemas.microsoft.com/office/drawing/2014/main" id="{C034D646-033F-44C0-AD4C-6FBD2C8BFC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9935" y="453994"/>
            <a:ext cx="1413624" cy="707421"/>
          </a:xfrm>
          <a:prstGeom prst="rect">
            <a:avLst/>
          </a:prstGeom>
        </p:spPr>
      </p:pic>
    </p:spTree>
    <p:extLst>
      <p:ext uri="{BB962C8B-B14F-4D97-AF65-F5344CB8AC3E}">
        <p14:creationId xmlns:p14="http://schemas.microsoft.com/office/powerpoint/2010/main" val="3183327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ircle(in)">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500"/>
                            </p:stCondLst>
                            <p:childTnLst>
                              <p:par>
                                <p:cTn id="30" presetID="6" presetClass="entr" presetSubtype="16"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par>
                          <p:cTn id="38" fill="hold">
                            <p:stCondLst>
                              <p:cond delay="2000"/>
                            </p:stCondLst>
                            <p:childTnLst>
                              <p:par>
                                <p:cTn id="39" presetID="6"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childTnLst>
                          </p:cTn>
                        </p:par>
                        <p:par>
                          <p:cTn id="47" fill="hold">
                            <p:stCondLst>
                              <p:cond delay="2000"/>
                            </p:stCondLst>
                            <p:childTnLst>
                              <p:par>
                                <p:cTn id="48" presetID="6" presetClass="entr" presetSubtype="16"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ircle(in)">
                                      <p:cBhvr>
                                        <p:cTn id="50" dur="2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2000"/>
                                        <p:tgtEl>
                                          <p:spTgt spid="16"/>
                                        </p:tgtEl>
                                      </p:cBhvr>
                                    </p:animEffect>
                                  </p:childTnLst>
                                </p:cTn>
                              </p:par>
                            </p:childTnLst>
                          </p:cTn>
                        </p:par>
                        <p:par>
                          <p:cTn id="56" fill="hold">
                            <p:stCondLst>
                              <p:cond delay="2000"/>
                            </p:stCondLst>
                            <p:childTnLst>
                              <p:par>
                                <p:cTn id="57" presetID="6" presetClass="entr" presetSubtype="16"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circle(in)">
                                      <p:cBhvr>
                                        <p:cTn id="59" dur="2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2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circle(in)">
                                      <p:cBhvr>
                                        <p:cTn id="6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Exercices</a:t>
            </a:r>
          </a:p>
        </p:txBody>
      </p:sp>
      <p:graphicFrame>
        <p:nvGraphicFramePr>
          <p:cNvPr id="10" name="Tableau 9"/>
          <p:cNvGraphicFramePr>
            <a:graphicFrameLocks noGrp="1"/>
          </p:cNvGraphicFramePr>
          <p:nvPr>
            <p:extLst>
              <p:ext uri="{D42A27DB-BD31-4B8C-83A1-F6EECF244321}">
                <p14:modId xmlns:p14="http://schemas.microsoft.com/office/powerpoint/2010/main" val="2094052165"/>
              </p:ext>
            </p:extLst>
          </p:nvPr>
        </p:nvGraphicFramePr>
        <p:xfrm>
          <a:off x="193159" y="1728428"/>
          <a:ext cx="10204472" cy="2158192"/>
        </p:xfrm>
        <a:graphic>
          <a:graphicData uri="http://schemas.openxmlformats.org/drawingml/2006/table">
            <a:tbl>
              <a:tblPr firstRow="1" bandRow="1">
                <a:tableStyleId>{5C22544A-7EE6-4342-B048-85BDC9FD1C3A}</a:tableStyleId>
              </a:tblPr>
              <a:tblGrid>
                <a:gridCol w="860587">
                  <a:extLst>
                    <a:ext uri="{9D8B030D-6E8A-4147-A177-3AD203B41FA5}">
                      <a16:colId xmlns:a16="http://schemas.microsoft.com/office/drawing/2014/main" val="20000"/>
                    </a:ext>
                  </a:extLst>
                </a:gridCol>
                <a:gridCol w="944880">
                  <a:extLst>
                    <a:ext uri="{9D8B030D-6E8A-4147-A177-3AD203B41FA5}">
                      <a16:colId xmlns:a16="http://schemas.microsoft.com/office/drawing/2014/main" val="20001"/>
                    </a:ext>
                  </a:extLst>
                </a:gridCol>
                <a:gridCol w="92964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gridCol w="929640">
                  <a:extLst>
                    <a:ext uri="{9D8B030D-6E8A-4147-A177-3AD203B41FA5}">
                      <a16:colId xmlns:a16="http://schemas.microsoft.com/office/drawing/2014/main" val="20005"/>
                    </a:ext>
                  </a:extLst>
                </a:gridCol>
                <a:gridCol w="563880">
                  <a:extLst>
                    <a:ext uri="{9D8B030D-6E8A-4147-A177-3AD203B41FA5}">
                      <a16:colId xmlns:a16="http://schemas.microsoft.com/office/drawing/2014/main" val="20006"/>
                    </a:ext>
                  </a:extLst>
                </a:gridCol>
                <a:gridCol w="1083895">
                  <a:extLst>
                    <a:ext uri="{9D8B030D-6E8A-4147-A177-3AD203B41FA5}">
                      <a16:colId xmlns:a16="http://schemas.microsoft.com/office/drawing/2014/main" val="20007"/>
                    </a:ext>
                  </a:extLst>
                </a:gridCol>
                <a:gridCol w="929464">
                  <a:extLst>
                    <a:ext uri="{9D8B030D-6E8A-4147-A177-3AD203B41FA5}">
                      <a16:colId xmlns:a16="http://schemas.microsoft.com/office/drawing/2014/main" val="20008"/>
                    </a:ext>
                  </a:extLst>
                </a:gridCol>
                <a:gridCol w="1013503">
                  <a:extLst>
                    <a:ext uri="{9D8B030D-6E8A-4147-A177-3AD203B41FA5}">
                      <a16:colId xmlns:a16="http://schemas.microsoft.com/office/drawing/2014/main" val="20009"/>
                    </a:ext>
                  </a:extLst>
                </a:gridCol>
                <a:gridCol w="1013503">
                  <a:extLst>
                    <a:ext uri="{9D8B030D-6E8A-4147-A177-3AD203B41FA5}">
                      <a16:colId xmlns:a16="http://schemas.microsoft.com/office/drawing/2014/main" val="20010"/>
                    </a:ext>
                  </a:extLst>
                </a:gridCol>
              </a:tblGrid>
              <a:tr h="735373">
                <a:tc>
                  <a:txBody>
                    <a:bodyPr/>
                    <a:lstStyle/>
                    <a:p>
                      <a:r>
                        <a:rPr lang="fr-FR" sz="1400" b="0" dirty="0">
                          <a:solidFill>
                            <a:schemeClr val="tx1"/>
                          </a:solidFill>
                        </a:rPr>
                        <a:t>Popa</a:t>
                      </a:r>
                    </a:p>
                  </a:txBody>
                  <a:tcPr marL="106886" marR="106886" marT="50419" marB="50419">
                    <a:solidFill>
                      <a:srgbClr val="FFFF00"/>
                    </a:solidFill>
                  </a:tcPr>
                </a:tc>
                <a:tc>
                  <a:txBody>
                    <a:bodyPr/>
                    <a:lstStyle/>
                    <a:p>
                      <a:r>
                        <a:rPr lang="fr-FR" sz="1400" b="0" dirty="0">
                          <a:solidFill>
                            <a:schemeClr val="tx1"/>
                          </a:solidFill>
                        </a:rPr>
                        <a:t>Rondade</a:t>
                      </a:r>
                    </a:p>
                  </a:txBody>
                  <a:tcPr marL="106886" marR="106886" marT="50419" marB="50419">
                    <a:solidFill>
                      <a:srgbClr val="FFFF00"/>
                    </a:solidFill>
                  </a:tcPr>
                </a:tc>
                <a:tc>
                  <a:txBody>
                    <a:bodyPr/>
                    <a:lstStyle/>
                    <a:p>
                      <a:r>
                        <a:rPr lang="fr-FR" sz="1400" b="0" dirty="0">
                          <a:solidFill>
                            <a:schemeClr val="tx1"/>
                          </a:solidFill>
                        </a:rPr>
                        <a:t>Salto AR Tendu</a:t>
                      </a:r>
                    </a:p>
                    <a:p>
                      <a:r>
                        <a:rPr lang="fr-FR" sz="1400" b="0" dirty="0">
                          <a:solidFill>
                            <a:schemeClr val="tx1"/>
                          </a:solidFill>
                        </a:rPr>
                        <a:t>vrille</a:t>
                      </a:r>
                    </a:p>
                  </a:txBody>
                  <a:tcPr marL="106886" marR="106886" marT="50419" marB="50419">
                    <a:solidFill>
                      <a:srgbClr val="FFFF00"/>
                    </a:solidFill>
                  </a:tcPr>
                </a:tc>
                <a:tc>
                  <a:txBody>
                    <a:bodyPr/>
                    <a:lstStyle/>
                    <a:p>
                      <a:r>
                        <a:rPr lang="fr-FR" sz="1400" b="0" dirty="0">
                          <a:solidFill>
                            <a:schemeClr val="tx1"/>
                          </a:solidFill>
                        </a:rPr>
                        <a:t>Saut chgt</a:t>
                      </a:r>
                      <a:r>
                        <a:rPr lang="fr-FR" sz="1400" b="0" baseline="0" dirty="0">
                          <a:solidFill>
                            <a:schemeClr val="tx1"/>
                          </a:solidFill>
                        </a:rPr>
                        <a:t> Jambe</a:t>
                      </a:r>
                      <a:endParaRPr lang="fr-FR" sz="1400" b="0" dirty="0">
                        <a:solidFill>
                          <a:schemeClr val="tx1"/>
                        </a:solidFill>
                      </a:endParaRPr>
                    </a:p>
                  </a:txBody>
                  <a:tcPr marL="106886" marR="106886" marT="50419" marB="50419">
                    <a:solidFill>
                      <a:srgbClr val="FFFF00"/>
                    </a:solidFill>
                  </a:tcPr>
                </a:tc>
                <a:tc>
                  <a:txBody>
                    <a:bodyPr/>
                    <a:lstStyle/>
                    <a:p>
                      <a:r>
                        <a:rPr lang="fr-FR" sz="1400" b="0" dirty="0">
                          <a:solidFill>
                            <a:schemeClr val="tx1"/>
                          </a:solidFill>
                        </a:rPr>
                        <a:t>Saut chgt ¼ tour</a:t>
                      </a:r>
                    </a:p>
                  </a:txBody>
                  <a:tcPr marL="106886" marR="106886" marT="50419" marB="50419">
                    <a:solidFill>
                      <a:srgbClr val="FFFF00"/>
                    </a:solidFill>
                  </a:tcPr>
                </a:tc>
                <a:tc>
                  <a:txBody>
                    <a:bodyPr/>
                    <a:lstStyle/>
                    <a:p>
                      <a:r>
                        <a:rPr lang="fr-FR" sz="1400" b="0" dirty="0">
                          <a:solidFill>
                            <a:schemeClr val="tx1"/>
                          </a:solidFill>
                        </a:rPr>
                        <a:t>Pirouette</a:t>
                      </a:r>
                    </a:p>
                  </a:txBody>
                  <a:tcPr marL="106886" marR="106886" marT="50419" marB="50419">
                    <a:solidFill>
                      <a:srgbClr val="FFFF00"/>
                    </a:solidFill>
                  </a:tcPr>
                </a:tc>
                <a:tc>
                  <a:txBody>
                    <a:bodyPr/>
                    <a:lstStyle/>
                    <a:p>
                      <a:r>
                        <a:rPr lang="fr-FR" sz="1400" b="0" dirty="0">
                          <a:solidFill>
                            <a:schemeClr val="tx1"/>
                          </a:solidFill>
                        </a:rPr>
                        <a:t>PS</a:t>
                      </a:r>
                    </a:p>
                  </a:txBody>
                  <a:tcPr marL="106886" marR="106886" marT="50419" marB="50419">
                    <a:solidFill>
                      <a:srgbClr val="FFFF00"/>
                    </a:solidFill>
                  </a:tcPr>
                </a:tc>
                <a:tc>
                  <a:txBody>
                    <a:bodyPr/>
                    <a:lstStyle/>
                    <a:p>
                      <a:r>
                        <a:rPr lang="fr-FR" sz="1400" b="0" dirty="0">
                          <a:solidFill>
                            <a:schemeClr val="tx1"/>
                          </a:solidFill>
                        </a:rPr>
                        <a:t>ATR 2/1  tour</a:t>
                      </a:r>
                    </a:p>
                  </a:txBody>
                  <a:tcPr marL="106886" marR="106886" marT="50419" marB="50419">
                    <a:solidFill>
                      <a:srgbClr val="FFFF00"/>
                    </a:solidFill>
                  </a:tcPr>
                </a:tc>
                <a:tc>
                  <a:txBody>
                    <a:bodyPr/>
                    <a:lstStyle/>
                    <a:p>
                      <a:r>
                        <a:rPr lang="fr-FR" sz="1400" b="0" dirty="0">
                          <a:solidFill>
                            <a:schemeClr val="tx1"/>
                          </a:solidFill>
                        </a:rPr>
                        <a:t>Saut cosaque</a:t>
                      </a:r>
                    </a:p>
                  </a:txBody>
                  <a:tcPr marL="106886" marR="106886" marT="50419" marB="50419">
                    <a:solidFill>
                      <a:srgbClr val="FFFF00"/>
                    </a:solidFill>
                  </a:tcPr>
                </a:tc>
                <a:tc>
                  <a:txBody>
                    <a:bodyPr/>
                    <a:lstStyle/>
                    <a:p>
                      <a:r>
                        <a:rPr lang="fr-FR" sz="1400" b="0" dirty="0">
                          <a:solidFill>
                            <a:schemeClr val="tx1"/>
                          </a:solidFill>
                        </a:rPr>
                        <a:t>Saut de</a:t>
                      </a:r>
                      <a:r>
                        <a:rPr lang="fr-FR" sz="1400" b="0" baseline="0" dirty="0">
                          <a:solidFill>
                            <a:schemeClr val="tx1"/>
                          </a:solidFill>
                        </a:rPr>
                        <a:t> mains</a:t>
                      </a:r>
                      <a:endParaRPr lang="fr-FR" sz="1400" b="0" dirty="0">
                        <a:solidFill>
                          <a:schemeClr val="tx1"/>
                        </a:solidFill>
                      </a:endParaRPr>
                    </a:p>
                  </a:txBody>
                  <a:tcPr marL="106886" marR="106886" marT="50419" marB="50419">
                    <a:solidFill>
                      <a:srgbClr val="FFFF00"/>
                    </a:solidFill>
                  </a:tcPr>
                </a:tc>
                <a:tc>
                  <a:txBody>
                    <a:bodyPr/>
                    <a:lstStyle/>
                    <a:p>
                      <a:r>
                        <a:rPr lang="fr-FR" sz="1400" b="0" dirty="0">
                          <a:solidFill>
                            <a:schemeClr val="tx1"/>
                          </a:solidFill>
                        </a:rPr>
                        <a:t>Salto Av tendu</a:t>
                      </a:r>
                    </a:p>
                  </a:txBody>
                  <a:tcPr marL="106886" marR="106886" marT="50419" marB="50419">
                    <a:solidFill>
                      <a:srgbClr val="FFFF00"/>
                    </a:solidFill>
                  </a:tcPr>
                </a:tc>
                <a:extLst>
                  <a:ext uri="{0D108BD9-81ED-4DB2-BD59-A6C34878D82A}">
                    <a16:rowId xmlns:a16="http://schemas.microsoft.com/office/drawing/2014/main" val="10000"/>
                  </a:ext>
                </a:extLst>
              </a:tr>
              <a:tr h="708637">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tc>
                  <a:txBody>
                    <a:bodyPr/>
                    <a:lstStyle/>
                    <a:p>
                      <a:endParaRPr lang="fr-FR" sz="23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708637">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tc>
                  <a:txBody>
                    <a:bodyPr/>
                    <a:lstStyle/>
                    <a:p>
                      <a:endParaRPr lang="fr-FR" sz="1500" dirty="0"/>
                    </a:p>
                  </a:txBody>
                  <a:tcPr marL="106886" marR="106886" marT="50419" marB="50419">
                    <a:solidFill>
                      <a:schemeClr val="accent3">
                        <a:lumMod val="40000"/>
                        <a:lumOff val="60000"/>
                      </a:schemeClr>
                    </a:solidFill>
                  </a:tcPr>
                </a:tc>
                <a:extLst>
                  <a:ext uri="{0D108BD9-81ED-4DB2-BD59-A6C34878D82A}">
                    <a16:rowId xmlns:a16="http://schemas.microsoft.com/office/drawing/2014/main" val="10002"/>
                  </a:ext>
                </a:extLst>
              </a:tr>
            </a:tbl>
          </a:graphicData>
        </a:graphic>
      </p:graphicFrame>
      <p:pic>
        <p:nvPicPr>
          <p:cNvPr id="28" name="Imag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98" y="3259835"/>
            <a:ext cx="650348" cy="531645"/>
          </a:xfrm>
          <a:prstGeom prst="rect">
            <a:avLst/>
          </a:prstGeom>
        </p:spPr>
      </p:pic>
      <p:sp>
        <p:nvSpPr>
          <p:cNvPr id="29" name="Rectangle 28"/>
          <p:cNvSpPr/>
          <p:nvPr/>
        </p:nvSpPr>
        <p:spPr>
          <a:xfrm>
            <a:off x="-2" y="1176883"/>
            <a:ext cx="10395445" cy="5168231"/>
          </a:xfrm>
          <a:prstGeom prst="rect">
            <a:avLst/>
          </a:prstGeom>
        </p:spPr>
        <p:txBody>
          <a:bodyPr wrap="square" lIns="104287" tIns="52144" rIns="104287" bIns="52144">
            <a:spAutoFit/>
          </a:bodyPr>
          <a:lstStyle/>
          <a:p>
            <a:pPr algn="just"/>
            <a:r>
              <a:rPr lang="fr-FR" b="1" u="sng" dirty="0">
                <a:latin typeface="Trebuchet MS" charset="0"/>
              </a:rPr>
              <a:t>La gymnaste exécute le mouvement suivant :</a:t>
            </a:r>
            <a:r>
              <a:rPr lang="fr-FR" sz="2700" u="sng" dirty="0">
                <a:latin typeface="Trebuchet MS" charset="0"/>
              </a:rPr>
              <a:t> </a:t>
            </a: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algn="just"/>
            <a:endParaRPr lang="fr-FR" sz="2700" u="sng" dirty="0">
              <a:latin typeface="Trebuchet MS" charset="0"/>
            </a:endParaRPr>
          </a:p>
          <a:p>
            <a:pPr marL="812800" indent="-457200" algn="just">
              <a:buFont typeface="+mj-lt"/>
              <a:buAutoNum type="arabicParenR"/>
            </a:pPr>
            <a:r>
              <a:rPr lang="fr-FR" sz="2000" u="sng" dirty="0">
                <a:latin typeface="Trebuchet MS" charset="0"/>
              </a:rPr>
              <a:t>Donnez la symbolique et la catégorie des éléments retenus</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 est la note de départ de la note E ?</a:t>
            </a: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endParaRPr lang="fr-FR" sz="2000" u="sng" dirty="0">
              <a:latin typeface="Trebuchet MS" charset="0"/>
            </a:endParaRPr>
          </a:p>
          <a:p>
            <a:pPr marL="812800" indent="-457200" algn="just">
              <a:buFont typeface="+mj-lt"/>
              <a:buAutoNum type="arabicParenR"/>
            </a:pPr>
            <a:r>
              <a:rPr lang="fr-FR" sz="2000" u="sng" dirty="0">
                <a:latin typeface="Trebuchet MS" charset="0"/>
              </a:rPr>
              <a:t>Quelles sont les bonifications?</a:t>
            </a:r>
          </a:p>
          <a:p>
            <a:pPr marL="812800" indent="-457200" algn="just">
              <a:buFont typeface="+mj-lt"/>
              <a:buAutoNum type="arabicParenR"/>
            </a:pPr>
            <a:endParaRPr lang="fr-FR" sz="2000" u="sng" dirty="0">
              <a:latin typeface="Trebuchet MS" charset="0"/>
            </a:endParaRPr>
          </a:p>
        </p:txBody>
      </p:sp>
      <p:graphicFrame>
        <p:nvGraphicFramePr>
          <p:cNvPr id="31" name="Tableau 30"/>
          <p:cNvGraphicFramePr>
            <a:graphicFrameLocks noGrp="1"/>
          </p:cNvGraphicFramePr>
          <p:nvPr/>
        </p:nvGraphicFramePr>
        <p:xfrm>
          <a:off x="1004987" y="5117493"/>
          <a:ext cx="3939336" cy="464208"/>
        </p:xfrm>
        <a:graphic>
          <a:graphicData uri="http://schemas.openxmlformats.org/drawingml/2006/table">
            <a:tbl>
              <a:tblPr firstRow="1" bandRow="1">
                <a:tableStyleId>{5C22544A-7EE6-4342-B048-85BDC9FD1C3A}</a:tableStyleId>
              </a:tblPr>
              <a:tblGrid>
                <a:gridCol w="3939336">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 10 Pts car 7 éléments retenus</a:t>
                      </a: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2" name="Tableau 31"/>
          <p:cNvGraphicFramePr>
            <a:graphicFrameLocks noGrp="1"/>
          </p:cNvGraphicFramePr>
          <p:nvPr>
            <p:extLst>
              <p:ext uri="{D42A27DB-BD31-4B8C-83A1-F6EECF244321}">
                <p14:modId xmlns:p14="http://schemas.microsoft.com/office/powerpoint/2010/main" val="918425299"/>
              </p:ext>
            </p:extLst>
          </p:nvPr>
        </p:nvGraphicFramePr>
        <p:xfrm>
          <a:off x="984478" y="6130645"/>
          <a:ext cx="9272041" cy="464208"/>
        </p:xfrm>
        <a:graphic>
          <a:graphicData uri="http://schemas.openxmlformats.org/drawingml/2006/table">
            <a:tbl>
              <a:tblPr firstRow="1" bandRow="1">
                <a:tableStyleId>{5C22544A-7EE6-4342-B048-85BDC9FD1C3A}</a:tableStyleId>
              </a:tblPr>
              <a:tblGrid>
                <a:gridCol w="9272041">
                  <a:extLst>
                    <a:ext uri="{9D8B030D-6E8A-4147-A177-3AD203B41FA5}">
                      <a16:colId xmlns:a16="http://schemas.microsoft.com/office/drawing/2014/main" val="20000"/>
                    </a:ext>
                  </a:extLst>
                </a:gridCol>
              </a:tblGrid>
              <a:tr h="464208">
                <a:tc>
                  <a:txBody>
                    <a:bodyPr/>
                    <a:lstStyle/>
                    <a:p>
                      <a:pPr algn="l"/>
                      <a:r>
                        <a:rPr lang="fr-FR" sz="2000" b="0" dirty="0">
                          <a:solidFill>
                            <a:schemeClr val="tx1"/>
                          </a:solidFill>
                        </a:rPr>
                        <a:t>0,50 + 0,50 + 0,30 + 0,50 liaison + 0,50 = 2,30 Pts  </a:t>
                      </a:r>
                      <a:r>
                        <a:rPr lang="fr-FR" sz="2000" b="1" i="1" u="sng" dirty="0">
                          <a:solidFill>
                            <a:schemeClr val="tx1"/>
                          </a:solidFill>
                        </a:rPr>
                        <a:t>1,50 Pt </a:t>
                      </a:r>
                      <a:r>
                        <a:rPr lang="fr-FR" sz="2000" b="1" i="1" u="sng" dirty="0" smtClean="0">
                          <a:solidFill>
                            <a:schemeClr val="tx1"/>
                          </a:solidFill>
                        </a:rPr>
                        <a:t>Maximum </a:t>
                      </a:r>
                      <a:endParaRPr lang="fr-FR" sz="2000" b="1" i="1" u="sng" dirty="0">
                        <a:solidFill>
                          <a:schemeClr val="tx1"/>
                        </a:solidFill>
                      </a:endParaRPr>
                    </a:p>
                  </a:txBody>
                  <a:tcPr marL="106886" marR="106886" marT="50419" marB="50419">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33" name="Ellipse 32"/>
          <p:cNvSpPr/>
          <p:nvPr/>
        </p:nvSpPr>
        <p:spPr>
          <a:xfrm>
            <a:off x="144745" y="2255474"/>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37" name="Imag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260" y="3259835"/>
            <a:ext cx="800812" cy="531645"/>
          </a:xfrm>
          <a:prstGeom prst="rect">
            <a:avLst/>
          </a:prstGeom>
        </p:spPr>
      </p:pic>
      <p:sp>
        <p:nvSpPr>
          <p:cNvPr id="41" name="Ellipse 40"/>
          <p:cNvSpPr/>
          <p:nvPr/>
        </p:nvSpPr>
        <p:spPr>
          <a:xfrm>
            <a:off x="1929072" y="2273058"/>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2" name="Ellipse 41"/>
          <p:cNvSpPr/>
          <p:nvPr/>
        </p:nvSpPr>
        <p:spPr>
          <a:xfrm>
            <a:off x="3921128" y="2283656"/>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3" name="Ellipse 42"/>
          <p:cNvSpPr/>
          <p:nvPr/>
        </p:nvSpPr>
        <p:spPr>
          <a:xfrm>
            <a:off x="9392029" y="2329376"/>
            <a:ext cx="1003416"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400" y="2496003"/>
            <a:ext cx="630467" cy="560415"/>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9821" y="2543628"/>
            <a:ext cx="557335" cy="482310"/>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371" y="2564637"/>
            <a:ext cx="590550" cy="485775"/>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556" y="2543627"/>
            <a:ext cx="728062" cy="475469"/>
          </a:xfrm>
          <a:prstGeom prst="rect">
            <a:avLst/>
          </a:prstGeom>
        </p:spPr>
      </p:pic>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397" y="2525313"/>
            <a:ext cx="650349" cy="493783"/>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49378" y="2551421"/>
            <a:ext cx="749776" cy="497204"/>
          </a:xfrm>
          <a:prstGeom prst="rect">
            <a:avLst/>
          </a:prstGeom>
        </p:spPr>
      </p:pic>
      <p:pic>
        <p:nvPicPr>
          <p:cNvPr id="19" name="Imag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97358" y="2543627"/>
            <a:ext cx="763225" cy="512792"/>
          </a:xfrm>
          <a:prstGeom prst="rect">
            <a:avLst/>
          </a:prstGeom>
        </p:spPr>
      </p:pic>
      <p:pic>
        <p:nvPicPr>
          <p:cNvPr id="21" name="Imag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38603" y="2558867"/>
            <a:ext cx="637240" cy="460229"/>
          </a:xfrm>
          <a:prstGeom prst="rect">
            <a:avLst/>
          </a:prstGeom>
        </p:spPr>
      </p:pic>
      <p:pic>
        <p:nvPicPr>
          <p:cNvPr id="22" name="Imag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39156" y="2539161"/>
            <a:ext cx="550992" cy="517258"/>
          </a:xfrm>
          <a:prstGeom prst="rect">
            <a:avLst/>
          </a:prstGeom>
        </p:spPr>
      </p:pic>
      <p:pic>
        <p:nvPicPr>
          <p:cNvPr id="24" name="Imag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05950" y="2546656"/>
            <a:ext cx="750570" cy="511752"/>
          </a:xfrm>
          <a:prstGeom prst="rect">
            <a:avLst/>
          </a:prstGeom>
        </p:spPr>
      </p:pic>
      <p:pic>
        <p:nvPicPr>
          <p:cNvPr id="39" name="Imag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918" y="3259835"/>
            <a:ext cx="650348" cy="531645"/>
          </a:xfrm>
          <a:prstGeom prst="rect">
            <a:avLst/>
          </a:prstGeom>
        </p:spPr>
      </p:pic>
      <p:pic>
        <p:nvPicPr>
          <p:cNvPr id="44" name="Imag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220" y="3259835"/>
            <a:ext cx="800812" cy="531645"/>
          </a:xfrm>
          <a:prstGeom prst="rect">
            <a:avLst/>
          </a:prstGeom>
        </p:spPr>
      </p:pic>
      <p:pic>
        <p:nvPicPr>
          <p:cNvPr id="45" name="Imag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860" y="3244595"/>
            <a:ext cx="800812" cy="531645"/>
          </a:xfrm>
          <a:prstGeom prst="rect">
            <a:avLst/>
          </a:prstGeom>
        </p:spPr>
      </p:pic>
      <p:pic>
        <p:nvPicPr>
          <p:cNvPr id="46" name="Imag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500" y="3229355"/>
            <a:ext cx="800812" cy="531645"/>
          </a:xfrm>
          <a:prstGeom prst="rect">
            <a:avLst/>
          </a:prstGeom>
        </p:spPr>
      </p:pic>
      <p:pic>
        <p:nvPicPr>
          <p:cNvPr id="47" name="Imag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00" y="3229354"/>
            <a:ext cx="650348" cy="531645"/>
          </a:xfrm>
          <a:prstGeom prst="rect">
            <a:avLst/>
          </a:prstGeom>
        </p:spPr>
      </p:pic>
      <p:sp>
        <p:nvSpPr>
          <p:cNvPr id="48" name="Ellipse 47"/>
          <p:cNvSpPr/>
          <p:nvPr/>
        </p:nvSpPr>
        <p:spPr>
          <a:xfrm>
            <a:off x="8545689" y="2352622"/>
            <a:ext cx="1806148" cy="95629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30" name="Image 29">
            <a:extLst>
              <a:ext uri="{FF2B5EF4-FFF2-40B4-BE49-F238E27FC236}">
                <a16:creationId xmlns:a16="http://schemas.microsoft.com/office/drawing/2014/main" id="{E13C4433-2617-44BA-9009-24F0011D046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34109" y="417960"/>
            <a:ext cx="1413624" cy="707421"/>
          </a:xfrm>
          <a:prstGeom prst="rect">
            <a:avLst/>
          </a:prstGeom>
        </p:spPr>
      </p:pic>
    </p:spTree>
    <p:extLst>
      <p:ext uri="{BB962C8B-B14F-4D97-AF65-F5344CB8AC3E}">
        <p14:creationId xmlns:p14="http://schemas.microsoft.com/office/powerpoint/2010/main" val="2448286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par>
                          <p:cTn id="13" fill="hold">
                            <p:stCondLst>
                              <p:cond delay="2500"/>
                            </p:stCondLst>
                            <p:childTnLst>
                              <p:par>
                                <p:cTn id="14" presetID="16" presetClass="entr" presetSubtype="21" fill="hold" nodeType="afterEffect">
                                  <p:stCondLst>
                                    <p:cond delay="0"/>
                                  </p:stCondLst>
                                  <p:childTnLst>
                                    <p:set>
                                      <p:cBhvr>
                                        <p:cTn id="15" dur="1" fill="hold">
                                          <p:stCondLst>
                                            <p:cond delay="0"/>
                                          </p:stCondLst>
                                        </p:cTn>
                                        <p:tgtEl>
                                          <p:spTgt spid="29">
                                            <p:txEl>
                                              <p:pRg st="7" end="7"/>
                                            </p:txEl>
                                          </p:spTgt>
                                        </p:tgtEl>
                                        <p:attrNameLst>
                                          <p:attrName>style.visibility</p:attrName>
                                        </p:attrNameLst>
                                      </p:cBhvr>
                                      <p:to>
                                        <p:strVal val="visible"/>
                                      </p:to>
                                    </p:set>
                                    <p:animEffect transition="in" filter="barn(inVertical)">
                                      <p:cBhvr>
                                        <p:cTn id="16" dur="500"/>
                                        <p:tgtEl>
                                          <p:spTgt spid="29">
                                            <p:txEl>
                                              <p:pRg st="7" end="7"/>
                                            </p:txEl>
                                          </p:spTgt>
                                        </p:tgtEl>
                                      </p:cBhvr>
                                    </p:animEffect>
                                  </p:childTnLst>
                                </p:cTn>
                              </p:par>
                            </p:childTnLst>
                          </p:cTn>
                        </p:par>
                        <p:par>
                          <p:cTn id="17" fill="hold">
                            <p:stCondLst>
                              <p:cond delay="3000"/>
                            </p:stCondLst>
                            <p:childTnLst>
                              <p:par>
                                <p:cTn id="18" presetID="23" presetClass="entr" presetSubtype="16" fill="hold" nodeType="afterEffect">
                                  <p:stCondLst>
                                    <p:cond delay="0"/>
                                  </p:stCondLst>
                                  <p:childTnLst>
                                    <p:set>
                                      <p:cBhvr>
                                        <p:cTn id="19" dur="1" fill="hold">
                                          <p:stCondLst>
                                            <p:cond delay="0"/>
                                          </p:stCondLst>
                                        </p:cTn>
                                        <p:tgtEl>
                                          <p:spTgt spid="29">
                                            <p:txEl>
                                              <p:pRg st="9" end="9"/>
                                            </p:txEl>
                                          </p:spTgt>
                                        </p:tgtEl>
                                        <p:attrNameLst>
                                          <p:attrName>style.visibility</p:attrName>
                                        </p:attrNameLst>
                                      </p:cBhvr>
                                      <p:to>
                                        <p:strVal val="visible"/>
                                      </p:to>
                                    </p:set>
                                    <p:anim calcmode="lin" valueType="num">
                                      <p:cBhvr>
                                        <p:cTn id="20" dur="500" fill="hold"/>
                                        <p:tgtEl>
                                          <p:spTgt spid="29">
                                            <p:txEl>
                                              <p:pRg st="9" end="9"/>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9" end="9"/>
                                            </p:txEl>
                                          </p:spTgt>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3" presetClass="entr" presetSubtype="16" fill="hold" nodeType="afterEffect">
                                  <p:stCondLst>
                                    <p:cond delay="0"/>
                                  </p:stCondLst>
                                  <p:childTnLst>
                                    <p:set>
                                      <p:cBhvr>
                                        <p:cTn id="24" dur="1" fill="hold">
                                          <p:stCondLst>
                                            <p:cond delay="0"/>
                                          </p:stCondLst>
                                        </p:cTn>
                                        <p:tgtEl>
                                          <p:spTgt spid="29">
                                            <p:txEl>
                                              <p:pRg st="12" end="12"/>
                                            </p:txEl>
                                          </p:spTgt>
                                        </p:tgtEl>
                                        <p:attrNameLst>
                                          <p:attrName>style.visibility</p:attrName>
                                        </p:attrNameLst>
                                      </p:cBhvr>
                                      <p:to>
                                        <p:strVal val="visible"/>
                                      </p:to>
                                    </p:set>
                                    <p:anim calcmode="lin" valueType="num">
                                      <p:cBhvr>
                                        <p:cTn id="25" dur="500" fill="hold"/>
                                        <p:tgtEl>
                                          <p:spTgt spid="29">
                                            <p:txEl>
                                              <p:pRg st="12" end="12"/>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par>
                          <p:cTn id="32" fill="hold">
                            <p:stCondLst>
                              <p:cond delay="2000"/>
                            </p:stCondLst>
                            <p:childTnLst>
                              <p:par>
                                <p:cTn id="33" presetID="6" presetClass="entr" presetSubtype="16"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ircle(in)">
                                      <p:cBhvr>
                                        <p:cTn id="35" dur="20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childTnLst>
                          </p:cTn>
                        </p:par>
                        <p:par>
                          <p:cTn id="59" fill="hold">
                            <p:stCondLst>
                              <p:cond delay="2000"/>
                            </p:stCondLst>
                            <p:childTnLst>
                              <p:par>
                                <p:cTn id="60" presetID="22" presetClass="entr" presetSubtype="4"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par>
                          <p:cTn id="68" fill="hold">
                            <p:stCondLst>
                              <p:cond delay="2000"/>
                            </p:stCondLst>
                            <p:childTnLst>
                              <p:par>
                                <p:cTn id="69" presetID="22" presetClass="entr" presetSubtype="4"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ircle(in)">
                                      <p:cBhvr>
                                        <p:cTn id="76" dur="2000"/>
                                        <p:tgtEl>
                                          <p:spTgt spid="21"/>
                                        </p:tgtEl>
                                      </p:cBhvr>
                                    </p:animEffect>
                                  </p:childTnLst>
                                </p:cTn>
                              </p:par>
                            </p:childTnLst>
                          </p:cTn>
                        </p:par>
                        <p:par>
                          <p:cTn id="77" fill="hold">
                            <p:stCondLst>
                              <p:cond delay="2000"/>
                            </p:stCondLst>
                            <p:childTnLst>
                              <p:par>
                                <p:cTn id="78" presetID="22" presetClass="entr" presetSubtype="4"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circle(in)">
                                      <p:cBhvr>
                                        <p:cTn id="85" dur="2000"/>
                                        <p:tgtEl>
                                          <p:spTgt spid="9"/>
                                        </p:tgtEl>
                                      </p:cBhvr>
                                    </p:animEffect>
                                  </p:childTnLst>
                                </p:cTn>
                              </p:par>
                            </p:childTnLst>
                          </p:cTn>
                        </p:par>
                        <p:par>
                          <p:cTn id="86" fill="hold">
                            <p:stCondLst>
                              <p:cond delay="2000"/>
                            </p:stCondLst>
                            <p:childTnLst>
                              <p:par>
                                <p:cTn id="87" presetID="22" presetClass="entr" presetSubtype="4" fill="hold"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wipe(down)">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circle(in)">
                                      <p:cBhvr>
                                        <p:cTn id="94" dur="20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circle(in)">
                                      <p:cBhvr>
                                        <p:cTn id="99" dur="2000"/>
                                        <p:tgtEl>
                                          <p:spTgt spid="13"/>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circle(in)">
                                      <p:cBhvr>
                                        <p:cTn id="104" dur="20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circle(in)">
                                      <p:cBhvr>
                                        <p:cTn id="109" dur="20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wheel(1)">
                                      <p:cBhvr>
                                        <p:cTn id="114" dur="2000"/>
                                        <p:tgtEl>
                                          <p:spTgt spid="33"/>
                                        </p:tgtEl>
                                      </p:cBhvr>
                                    </p:animEffect>
                                  </p:childTnLst>
                                </p:cTn>
                              </p:par>
                            </p:childTnLst>
                          </p:cTn>
                        </p:par>
                        <p:par>
                          <p:cTn id="115" fill="hold">
                            <p:stCondLst>
                              <p:cond delay="2000"/>
                            </p:stCondLst>
                            <p:childTnLst>
                              <p:par>
                                <p:cTn id="116" presetID="21" presetClass="entr" presetSubtype="1" fill="hold" grpId="0"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heel(1)">
                                      <p:cBhvr>
                                        <p:cTn id="118" dur="2000"/>
                                        <p:tgtEl>
                                          <p:spTgt spid="41"/>
                                        </p:tgtEl>
                                      </p:cBhvr>
                                    </p:animEffect>
                                  </p:childTnLst>
                                </p:cTn>
                              </p:par>
                            </p:childTnLst>
                          </p:cTn>
                        </p:par>
                        <p:par>
                          <p:cTn id="119" fill="hold">
                            <p:stCondLst>
                              <p:cond delay="4000"/>
                            </p:stCondLst>
                            <p:childTnLst>
                              <p:par>
                                <p:cTn id="120" presetID="21" presetClass="entr" presetSubtype="1" fill="hold" grpId="0"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heel(1)">
                                      <p:cBhvr>
                                        <p:cTn id="122" dur="2000"/>
                                        <p:tgtEl>
                                          <p:spTgt spid="42"/>
                                        </p:tgtEl>
                                      </p:cBhvr>
                                    </p:animEffect>
                                  </p:childTnLst>
                                </p:cTn>
                              </p:par>
                            </p:childTnLst>
                          </p:cTn>
                        </p:par>
                        <p:par>
                          <p:cTn id="123" fill="hold">
                            <p:stCondLst>
                              <p:cond delay="6000"/>
                            </p:stCondLst>
                            <p:childTnLst>
                              <p:par>
                                <p:cTn id="124" presetID="21" presetClass="entr" presetSubtype="1" fill="hold" grpId="0" nodeType="after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wheel(1)">
                                      <p:cBhvr>
                                        <p:cTn id="126" dur="2000"/>
                                        <p:tgtEl>
                                          <p:spTgt spid="43"/>
                                        </p:tgtEl>
                                      </p:cBhvr>
                                    </p:animEffect>
                                  </p:childTnLst>
                                </p:cTn>
                              </p:par>
                            </p:childTnLst>
                          </p:cTn>
                        </p:par>
                        <p:par>
                          <p:cTn id="127" fill="hold">
                            <p:stCondLst>
                              <p:cond delay="8000"/>
                            </p:stCondLst>
                            <p:childTnLst>
                              <p:par>
                                <p:cTn id="128" presetID="21" presetClass="entr" presetSubtype="1"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wheel(1)">
                                      <p:cBhvr>
                                        <p:cTn id="130" dur="2000"/>
                                        <p:tgtEl>
                                          <p:spTgt spid="48"/>
                                        </p:tgtEl>
                                      </p:cBhvr>
                                    </p:animEffect>
                                  </p:childTnLst>
                                </p:cTn>
                              </p:par>
                            </p:childTnLst>
                          </p:cTn>
                        </p:par>
                        <p:par>
                          <p:cTn id="131" fill="hold">
                            <p:stCondLst>
                              <p:cond delay="10000"/>
                            </p:stCondLst>
                            <p:childTnLst>
                              <p:par>
                                <p:cTn id="132" presetID="6" presetClass="entr" presetSubtype="16" fill="hold"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circle(in)">
                                      <p:cBhvr>
                                        <p:cTn id="13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2" grpId="0" animBg="1"/>
      <p:bldP spid="43"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Généralités</a:t>
            </a:r>
          </a:p>
        </p:txBody>
      </p:sp>
      <p:sp>
        <p:nvSpPr>
          <p:cNvPr id="2" name="Rectangle 1"/>
          <p:cNvSpPr/>
          <p:nvPr/>
        </p:nvSpPr>
        <p:spPr>
          <a:xfrm>
            <a:off x="469900" y="1583140"/>
            <a:ext cx="9793216" cy="3765133"/>
          </a:xfrm>
          <a:prstGeom prst="rect">
            <a:avLst/>
          </a:prstGeom>
        </p:spPr>
        <p:txBody>
          <a:bodyPr wrap="square">
            <a:spAutoFit/>
          </a:bodyPr>
          <a:lstStyle/>
          <a:p>
            <a:pPr marL="342900" indent="-342900" algn="just">
              <a:spcBef>
                <a:spcPts val="1369"/>
              </a:spcBef>
              <a:spcAft>
                <a:spcPts val="1369"/>
              </a:spcAft>
              <a:buFont typeface="Wingdings" panose="05000000000000000000" pitchFamily="2" charset="2"/>
              <a:buChar char="Ø"/>
            </a:pPr>
            <a:r>
              <a:rPr lang="fr-FR" sz="3200" dirty="0"/>
              <a:t>Un exercice 6</a:t>
            </a:r>
            <a:r>
              <a:rPr lang="fr-FR" sz="3200" baseline="30000" dirty="0"/>
              <a:t>ème</a:t>
            </a:r>
            <a:r>
              <a:rPr lang="fr-FR" sz="3200" dirty="0"/>
              <a:t> degré est un mouvement </a:t>
            </a:r>
            <a:r>
              <a:rPr lang="fr-FR" sz="3200" b="1" u="sng" dirty="0"/>
              <a:t>composé librement</a:t>
            </a:r>
            <a:r>
              <a:rPr lang="fr-FR" sz="3200" b="1" dirty="0"/>
              <a:t> </a:t>
            </a:r>
            <a:r>
              <a:rPr lang="fr-FR" sz="3200" dirty="0"/>
              <a:t>par la gymnaste en respectant des règles FSCF</a:t>
            </a:r>
          </a:p>
          <a:p>
            <a:pPr algn="just">
              <a:spcBef>
                <a:spcPts val="1369"/>
              </a:spcBef>
              <a:spcAft>
                <a:spcPts val="1369"/>
              </a:spcAft>
            </a:pPr>
            <a:endParaRPr lang="fr-FR" sz="3200" dirty="0"/>
          </a:p>
          <a:p>
            <a:pPr marL="342900" indent="-342900" algn="just">
              <a:spcBef>
                <a:spcPts val="1369"/>
              </a:spcBef>
              <a:spcAft>
                <a:spcPts val="1369"/>
              </a:spcAft>
              <a:buFont typeface="Wingdings" panose="05000000000000000000" pitchFamily="2" charset="2"/>
              <a:buChar char="Ø"/>
            </a:pPr>
            <a:r>
              <a:rPr lang="fr-FR" sz="3200" dirty="0"/>
              <a:t>Il doit être composé de </a:t>
            </a:r>
            <a:r>
              <a:rPr lang="fr-FR" sz="3200" b="1" u="sng" dirty="0"/>
              <a:t>7 éléments minimum </a:t>
            </a:r>
            <a:r>
              <a:rPr lang="fr-FR" sz="3200" dirty="0"/>
              <a:t>dont des éléments de difficultés 6</a:t>
            </a:r>
            <a:r>
              <a:rPr lang="fr-FR" sz="3200" baseline="30000" dirty="0"/>
              <a:t>ème</a:t>
            </a:r>
            <a:r>
              <a:rPr lang="fr-FR" sz="3200" dirty="0"/>
              <a:t>  </a:t>
            </a:r>
          </a:p>
        </p:txBody>
      </p:sp>
    </p:spTree>
    <p:extLst>
      <p:ext uri="{BB962C8B-B14F-4D97-AF65-F5344CB8AC3E}">
        <p14:creationId xmlns:p14="http://schemas.microsoft.com/office/powerpoint/2010/main" val="3968023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Qu’appelle-t-on élément ?</a:t>
            </a:r>
          </a:p>
        </p:txBody>
      </p:sp>
      <p:sp>
        <p:nvSpPr>
          <p:cNvPr id="4" name="Rectangle à coins arrondis 3"/>
          <p:cNvSpPr/>
          <p:nvPr/>
        </p:nvSpPr>
        <p:spPr bwMode="auto">
          <a:xfrm>
            <a:off x="2987507" y="1395743"/>
            <a:ext cx="4376936" cy="1235994"/>
          </a:xfrm>
          <a:prstGeom prst="round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4287" tIns="52144" rIns="104287" bIns="52144"/>
          <a:lstStyle/>
          <a:p>
            <a:pPr algn="ctr">
              <a:defRPr/>
            </a:pPr>
            <a:r>
              <a:rPr lang="fr-FR" sz="5000" dirty="0">
                <a:solidFill>
                  <a:schemeClr val="tx1"/>
                </a:solidFill>
              </a:rPr>
              <a:t>Eléments </a:t>
            </a:r>
          </a:p>
          <a:p>
            <a:pPr algn="ctr">
              <a:defRPr/>
            </a:pPr>
            <a:r>
              <a:rPr lang="fr-FR" sz="1600" dirty="0">
                <a:solidFill>
                  <a:schemeClr val="tx1"/>
                </a:solidFill>
              </a:rPr>
              <a:t>(Mouvements Gymniques ou acrobatiques)</a:t>
            </a:r>
          </a:p>
        </p:txBody>
      </p:sp>
      <p:cxnSp>
        <p:nvCxnSpPr>
          <p:cNvPr id="6" name="Connecteur droit 5"/>
          <p:cNvCxnSpPr>
            <a:cxnSpLocks noChangeShapeType="1"/>
          </p:cNvCxnSpPr>
          <p:nvPr/>
        </p:nvCxnSpPr>
        <p:spPr bwMode="auto">
          <a:xfrm>
            <a:off x="5260815" y="2668249"/>
            <a:ext cx="0" cy="351889"/>
          </a:xfrm>
          <a:prstGeom prst="line">
            <a:avLst/>
          </a:prstGeom>
          <a:noFill/>
          <a:ln w="38100" algn="ctr">
            <a:solidFill>
              <a:schemeClr val="tx1"/>
            </a:solidFill>
            <a:round/>
            <a:headEnd/>
            <a:tailEnd/>
          </a:ln>
        </p:spPr>
      </p:cxnSp>
      <p:cxnSp>
        <p:nvCxnSpPr>
          <p:cNvPr id="7" name="Connecteur droit 7"/>
          <p:cNvCxnSpPr>
            <a:cxnSpLocks noChangeShapeType="1"/>
          </p:cNvCxnSpPr>
          <p:nvPr/>
        </p:nvCxnSpPr>
        <p:spPr bwMode="auto">
          <a:xfrm>
            <a:off x="2230511" y="3006490"/>
            <a:ext cx="6312977" cy="0"/>
          </a:xfrm>
          <a:prstGeom prst="line">
            <a:avLst/>
          </a:prstGeom>
          <a:noFill/>
          <a:ln w="38100" algn="ctr">
            <a:solidFill>
              <a:schemeClr val="tx1"/>
            </a:solidFill>
            <a:round/>
            <a:headEnd/>
            <a:tailEnd/>
          </a:ln>
        </p:spPr>
      </p:cxnSp>
      <p:cxnSp>
        <p:nvCxnSpPr>
          <p:cNvPr id="8" name="Connecteur droit avec flèche 11"/>
          <p:cNvCxnSpPr>
            <a:cxnSpLocks noChangeShapeType="1"/>
          </p:cNvCxnSpPr>
          <p:nvPr/>
        </p:nvCxnSpPr>
        <p:spPr bwMode="auto">
          <a:xfrm>
            <a:off x="8543488" y="2992843"/>
            <a:ext cx="0" cy="395649"/>
          </a:xfrm>
          <a:prstGeom prst="straightConnector1">
            <a:avLst/>
          </a:prstGeom>
          <a:noFill/>
          <a:ln w="38100" algn="ctr">
            <a:solidFill>
              <a:schemeClr val="tx1"/>
            </a:solidFill>
            <a:round/>
            <a:headEnd/>
            <a:tailEnd type="arrow" w="med" len="med"/>
          </a:ln>
        </p:spPr>
      </p:cxnSp>
      <p:cxnSp>
        <p:nvCxnSpPr>
          <p:cNvPr id="9" name="Connecteur droit avec flèche 9"/>
          <p:cNvCxnSpPr>
            <a:cxnSpLocks noChangeShapeType="1"/>
          </p:cNvCxnSpPr>
          <p:nvPr/>
        </p:nvCxnSpPr>
        <p:spPr bwMode="auto">
          <a:xfrm>
            <a:off x="2230511" y="2992843"/>
            <a:ext cx="0" cy="395649"/>
          </a:xfrm>
          <a:prstGeom prst="straightConnector1">
            <a:avLst/>
          </a:prstGeom>
          <a:noFill/>
          <a:ln w="38100" algn="ctr">
            <a:solidFill>
              <a:schemeClr val="tx1"/>
            </a:solidFill>
            <a:round/>
            <a:headEnd/>
            <a:tailEnd type="arrow" w="med" len="med"/>
          </a:ln>
        </p:spPr>
      </p:cxnSp>
      <p:sp>
        <p:nvSpPr>
          <p:cNvPr id="10" name="Rectangle à coins arrondis 9"/>
          <p:cNvSpPr/>
          <p:nvPr/>
        </p:nvSpPr>
        <p:spPr bwMode="auto">
          <a:xfrm>
            <a:off x="462352" y="3416635"/>
            <a:ext cx="3787733" cy="1270541"/>
          </a:xfrm>
          <a:prstGeom prst="roundRect">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4287" tIns="52144" rIns="104287" bIns="52144" anchor="ctr"/>
          <a:lstStyle/>
          <a:p>
            <a:pPr algn="ctr">
              <a:defRPr/>
            </a:pPr>
            <a:r>
              <a:rPr lang="fr-FR" sz="3200" dirty="0">
                <a:solidFill>
                  <a:schemeClr val="tx1"/>
                </a:solidFill>
              </a:rPr>
              <a:t>Difficultés 6</a:t>
            </a:r>
            <a:r>
              <a:rPr lang="fr-FR" sz="3200" baseline="30000" dirty="0">
                <a:solidFill>
                  <a:schemeClr val="tx1"/>
                </a:solidFill>
              </a:rPr>
              <a:t>ème</a:t>
            </a:r>
            <a:endParaRPr lang="fr-FR" sz="3200" dirty="0">
              <a:solidFill>
                <a:schemeClr val="tx1"/>
              </a:solidFill>
            </a:endParaRPr>
          </a:p>
        </p:txBody>
      </p:sp>
      <p:sp>
        <p:nvSpPr>
          <p:cNvPr id="11" name="Flèche vers le bas 10"/>
          <p:cNvSpPr/>
          <p:nvPr/>
        </p:nvSpPr>
        <p:spPr>
          <a:xfrm>
            <a:off x="2133548" y="4742335"/>
            <a:ext cx="228300" cy="391519"/>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fr-FR" dirty="0"/>
          </a:p>
        </p:txBody>
      </p:sp>
      <p:sp>
        <p:nvSpPr>
          <p:cNvPr id="12" name="ZoneTexte 15"/>
          <p:cNvSpPr txBox="1">
            <a:spLocks noChangeArrowheads="1"/>
          </p:cNvSpPr>
          <p:nvPr/>
        </p:nvSpPr>
        <p:spPr bwMode="auto">
          <a:xfrm>
            <a:off x="131288" y="5146103"/>
            <a:ext cx="4501672" cy="1321024"/>
          </a:xfrm>
          <a:prstGeom prst="rect">
            <a:avLst/>
          </a:prstGeom>
          <a:noFill/>
          <a:ln w="9525">
            <a:noFill/>
            <a:miter lim="800000"/>
            <a:headEnd/>
            <a:tailEnd/>
          </a:ln>
        </p:spPr>
        <p:txBody>
          <a:bodyPr wrap="square" lIns="104287" tIns="52144" rIns="104287" bIns="52144">
            <a:spAutoFit/>
          </a:bodyPr>
          <a:lstStyle/>
          <a:p>
            <a:pPr algn="just"/>
            <a:r>
              <a:rPr lang="fr-FR" b="0" dirty="0"/>
              <a:t>Eléments contenus dans les grilles  6</a:t>
            </a:r>
            <a:r>
              <a:rPr lang="fr-FR" b="0" baseline="30000" dirty="0"/>
              <a:t>ème</a:t>
            </a:r>
            <a:r>
              <a:rPr lang="fr-FR" b="0" dirty="0"/>
              <a:t> et classés par familles en barres, poutre et sol </a:t>
            </a:r>
          </a:p>
          <a:p>
            <a:pPr algn="ctr"/>
            <a:r>
              <a:rPr lang="fr-FR" sz="1600" b="1" i="1" u="sng" dirty="0"/>
              <a:t>(Programme Fédéral  de la saison en cours) </a:t>
            </a:r>
          </a:p>
        </p:txBody>
      </p:sp>
      <p:sp>
        <p:nvSpPr>
          <p:cNvPr id="13" name="Rectangle à coins arrondis 12"/>
          <p:cNvSpPr/>
          <p:nvPr/>
        </p:nvSpPr>
        <p:spPr bwMode="auto">
          <a:xfrm>
            <a:off x="6480818" y="3415043"/>
            <a:ext cx="3913991" cy="1270541"/>
          </a:xfrm>
          <a:prstGeom prst="round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4287" tIns="52144" rIns="104287" bIns="52144" anchor="ctr"/>
          <a:lstStyle/>
          <a:p>
            <a:pPr algn="ctr">
              <a:defRPr/>
            </a:pPr>
            <a:r>
              <a:rPr lang="fr-FR" sz="3200" dirty="0">
                <a:solidFill>
                  <a:schemeClr val="tx1"/>
                </a:solidFill>
              </a:rPr>
              <a:t>Autres difficultés</a:t>
            </a:r>
          </a:p>
        </p:txBody>
      </p:sp>
      <p:sp>
        <p:nvSpPr>
          <p:cNvPr id="14" name="Flèche vers le bas 13"/>
          <p:cNvSpPr/>
          <p:nvPr/>
        </p:nvSpPr>
        <p:spPr>
          <a:xfrm>
            <a:off x="8429338" y="4755983"/>
            <a:ext cx="228300" cy="391519"/>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fr-FR" dirty="0"/>
          </a:p>
        </p:txBody>
      </p:sp>
      <p:sp>
        <p:nvSpPr>
          <p:cNvPr id="15" name="ZoneTexte 14"/>
          <p:cNvSpPr txBox="1">
            <a:spLocks noChangeArrowheads="1"/>
          </p:cNvSpPr>
          <p:nvPr/>
        </p:nvSpPr>
        <p:spPr bwMode="auto">
          <a:xfrm>
            <a:off x="5623560" y="5200695"/>
            <a:ext cx="4862827" cy="1644189"/>
          </a:xfrm>
          <a:prstGeom prst="rect">
            <a:avLst/>
          </a:prstGeom>
          <a:noFill/>
          <a:ln w="9525">
            <a:noFill/>
            <a:miter lim="800000"/>
            <a:headEnd/>
            <a:tailEnd/>
          </a:ln>
        </p:spPr>
        <p:txBody>
          <a:bodyPr wrap="square" lIns="104287" tIns="52144" rIns="104287" bIns="52144">
            <a:spAutoFit/>
          </a:bodyPr>
          <a:lstStyle/>
          <a:p>
            <a:pPr algn="ctr"/>
            <a:r>
              <a:rPr lang="fr-FR" b="0" dirty="0"/>
              <a:t>Eléments contenus au minimum dans le 5</a:t>
            </a:r>
            <a:r>
              <a:rPr lang="fr-FR" b="0" baseline="30000" dirty="0"/>
              <a:t>ème</a:t>
            </a:r>
            <a:r>
              <a:rPr lang="fr-FR" b="0" dirty="0"/>
              <a:t> degré du PF </a:t>
            </a:r>
            <a:r>
              <a:rPr lang="fr-FR" b="0" dirty="0" smtClean="0"/>
              <a:t>et / ou </a:t>
            </a:r>
            <a:r>
              <a:rPr lang="fr-FR" b="0" dirty="0"/>
              <a:t>code catégorie </a:t>
            </a:r>
            <a:r>
              <a:rPr lang="fr-FR" b="0" dirty="0" smtClean="0"/>
              <a:t>2 &amp; 3 ou </a:t>
            </a:r>
            <a:r>
              <a:rPr lang="fr-FR" b="0" dirty="0"/>
              <a:t>code FIG</a:t>
            </a:r>
          </a:p>
          <a:p>
            <a:pPr algn="ctr"/>
            <a:r>
              <a:rPr lang="fr-FR" sz="1600" b="1" i="1" u="sng" dirty="0"/>
              <a:t>(Programmes de la saison en cours) </a:t>
            </a:r>
          </a:p>
          <a:p>
            <a:pPr algn="ctr"/>
            <a:r>
              <a:rPr lang="fr-FR" b="0" dirty="0"/>
              <a:t> </a:t>
            </a:r>
          </a:p>
        </p:txBody>
      </p:sp>
    </p:spTree>
    <p:extLst>
      <p:ext uri="{BB962C8B-B14F-4D97-AF65-F5344CB8AC3E}">
        <p14:creationId xmlns:p14="http://schemas.microsoft.com/office/powerpoint/2010/main" val="2221853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par>
                                <p:cTn id="12" presetID="1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par>
                                <p:cTn id="15" presetID="1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par>
                                <p:cTn id="18" presetID="1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500"/>
                                        <p:tgtEl>
                                          <p:spTgt spid="1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Bottom)">
                                      <p:cBhvr>
                                        <p:cTn id="28" dur="500"/>
                                        <p:tgtEl>
                                          <p:spTgt spid="11"/>
                                        </p:tgtEl>
                                      </p:cBhvr>
                                    </p:animEffect>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lide(fromBottom)">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Bottom)">
                                      <p:cBhvr>
                                        <p:cTn id="37" dur="500"/>
                                        <p:tgtEl>
                                          <p:spTgt spid="13"/>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lide(fromBottom)">
                                      <p:cBhvr>
                                        <p:cTn id="40" dur="500"/>
                                        <p:tgtEl>
                                          <p:spTgt spid="14"/>
                                        </p:tgtEl>
                                      </p:cBhvr>
                                    </p:animEffect>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lide(fromBottom)">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Composition du mouvement</a:t>
            </a:r>
          </a:p>
        </p:txBody>
      </p:sp>
      <p:sp>
        <p:nvSpPr>
          <p:cNvPr id="17" name="Espace réservé du contenu 2"/>
          <p:cNvSpPr txBox="1">
            <a:spLocks/>
          </p:cNvSpPr>
          <p:nvPr/>
        </p:nvSpPr>
        <p:spPr>
          <a:xfrm>
            <a:off x="283919" y="3531910"/>
            <a:ext cx="9977682" cy="3255761"/>
          </a:xfrm>
          <a:prstGeom prst="rect">
            <a:avLst/>
          </a:prstGeom>
        </p:spPr>
        <p:txBody>
          <a:bodyPr vert="horz" lIns="104287" tIns="52144" rIns="104287" bIns="52144" rtlCol="0" anchor="t">
            <a:normAutofit fontScale="92500" lnSpcReduction="20000"/>
          </a:bodyPr>
          <a:lstStyle>
            <a:lvl1pPr marL="0" indent="0" algn="ctr" defTabSz="914400" rtl="0" eaLnBrk="1" latinLnBrk="0" hangingPunct="1">
              <a:spcBef>
                <a:spcPct val="20000"/>
              </a:spcBef>
              <a:buClr>
                <a:srgbClr val="FF0066"/>
              </a:buClr>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0070C0"/>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FFC000"/>
              </a:buClr>
              <a:buSzPct val="90000"/>
              <a:buFont typeface="Wingdings" panose="05000000000000000000"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FF0000"/>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fr-FR" sz="2700" dirty="0">
                <a:solidFill>
                  <a:schemeClr val="tx1"/>
                </a:solidFill>
                <a:latin typeface="Trebuchet MS" charset="0"/>
              </a:rPr>
              <a:t>L’exercice doit comporter :</a:t>
            </a:r>
          </a:p>
          <a:p>
            <a:pPr algn="just"/>
            <a:endParaRPr lang="fr-FR" sz="2700" dirty="0">
              <a:solidFill>
                <a:schemeClr val="tx1"/>
              </a:solidFill>
              <a:latin typeface="Trebuchet MS" charset="0"/>
            </a:endParaRPr>
          </a:p>
          <a:p>
            <a:pPr lvl="1" algn="just">
              <a:buFont typeface="Wingdings" pitchFamily="2" charset="2"/>
              <a:buChar char="v"/>
            </a:pPr>
            <a:r>
              <a:rPr lang="fr-FR" sz="3600" b="1" dirty="0">
                <a:solidFill>
                  <a:schemeClr val="tx1"/>
                </a:solidFill>
                <a:latin typeface="Trebuchet MS" charset="0"/>
              </a:rPr>
              <a:t> 3</a:t>
            </a:r>
            <a:r>
              <a:rPr lang="fr-FR" dirty="0">
                <a:solidFill>
                  <a:schemeClr val="tx1"/>
                </a:solidFill>
                <a:latin typeface="Trebuchet MS" charset="0"/>
              </a:rPr>
              <a:t> Difficultés 6</a:t>
            </a:r>
            <a:r>
              <a:rPr lang="fr-FR" baseline="30000" dirty="0">
                <a:solidFill>
                  <a:schemeClr val="tx1"/>
                </a:solidFill>
                <a:latin typeface="Trebuchet MS" charset="0"/>
              </a:rPr>
              <a:t>ème</a:t>
            </a:r>
            <a:r>
              <a:rPr lang="fr-FR" dirty="0">
                <a:solidFill>
                  <a:schemeClr val="tx1"/>
                </a:solidFill>
                <a:latin typeface="Trebuchet MS" charset="0"/>
              </a:rPr>
              <a:t> prises dans </a:t>
            </a:r>
            <a:r>
              <a:rPr lang="fr-FR" b="1" dirty="0">
                <a:solidFill>
                  <a:schemeClr val="accent5">
                    <a:lumMod val="75000"/>
                  </a:schemeClr>
                </a:solidFill>
                <a:latin typeface="Trebuchet MS" charset="0"/>
              </a:rPr>
              <a:t>3</a:t>
            </a:r>
            <a:r>
              <a:rPr lang="fr-FR" dirty="0">
                <a:solidFill>
                  <a:schemeClr val="accent5">
                    <a:lumMod val="75000"/>
                  </a:schemeClr>
                </a:solidFill>
                <a:latin typeface="Trebuchet MS" charset="0"/>
              </a:rPr>
              <a:t> </a:t>
            </a:r>
            <a:r>
              <a:rPr lang="fr-FR" b="1" dirty="0">
                <a:solidFill>
                  <a:schemeClr val="accent5">
                    <a:lumMod val="75000"/>
                  </a:schemeClr>
                </a:solidFill>
                <a:latin typeface="Trebuchet MS" charset="0"/>
              </a:rPr>
              <a:t>familles</a:t>
            </a:r>
            <a:r>
              <a:rPr lang="fr-FR" dirty="0">
                <a:solidFill>
                  <a:schemeClr val="accent5">
                    <a:lumMod val="75000"/>
                  </a:schemeClr>
                </a:solidFill>
                <a:latin typeface="Trebuchet MS" charset="0"/>
              </a:rPr>
              <a:t> </a:t>
            </a:r>
            <a:r>
              <a:rPr lang="fr-FR" b="1" dirty="0">
                <a:solidFill>
                  <a:schemeClr val="accent5">
                    <a:lumMod val="75000"/>
                  </a:schemeClr>
                </a:solidFill>
                <a:latin typeface="Trebuchet MS" charset="0"/>
              </a:rPr>
              <a:t>différentes </a:t>
            </a:r>
            <a:r>
              <a:rPr lang="fr-FR" dirty="0">
                <a:solidFill>
                  <a:schemeClr val="tx1"/>
                </a:solidFill>
                <a:latin typeface="Trebuchet MS" charset="0"/>
              </a:rPr>
              <a:t>de la grille.</a:t>
            </a:r>
          </a:p>
          <a:p>
            <a:pPr marL="847334" lvl="1" indent="-325898" algn="just">
              <a:buFont typeface="Wingdings" pitchFamily="2" charset="2"/>
              <a:buChar char="v"/>
            </a:pPr>
            <a:endParaRPr lang="fr-FR" dirty="0">
              <a:solidFill>
                <a:schemeClr val="tx1"/>
              </a:solidFill>
              <a:latin typeface="Trebuchet MS" charset="0"/>
            </a:endParaRPr>
          </a:p>
          <a:p>
            <a:pPr lvl="1" algn="just">
              <a:buFont typeface="Wingdings" pitchFamily="2" charset="2"/>
              <a:buChar char="v"/>
            </a:pPr>
            <a:r>
              <a:rPr lang="fr-FR" sz="3600" b="1" dirty="0">
                <a:solidFill>
                  <a:schemeClr val="tx1"/>
                </a:solidFill>
                <a:latin typeface="Trebuchet MS" charset="0"/>
              </a:rPr>
              <a:t> 4</a:t>
            </a:r>
            <a:r>
              <a:rPr lang="fr-FR" dirty="0">
                <a:solidFill>
                  <a:schemeClr val="tx1"/>
                </a:solidFill>
                <a:latin typeface="Trebuchet MS" charset="0"/>
              </a:rPr>
              <a:t> autres difficultés</a:t>
            </a:r>
          </a:p>
          <a:p>
            <a:pPr marL="1347045" lvl="1" algn="just">
              <a:buFont typeface="Wingdings" pitchFamily="2" charset="2"/>
              <a:buChar char="ü"/>
            </a:pPr>
            <a:r>
              <a:rPr lang="fr-FR" dirty="0">
                <a:solidFill>
                  <a:schemeClr val="tx1"/>
                </a:solidFill>
                <a:latin typeface="Trebuchet MS" charset="0"/>
              </a:rPr>
              <a:t> sauf les éléments de liaison et certains éléments listés à chaque agrès</a:t>
            </a:r>
          </a:p>
          <a:p>
            <a:pPr lvl="1" algn="just">
              <a:buFont typeface="Wingdings" pitchFamily="2" charset="2"/>
              <a:buChar char="v"/>
            </a:pPr>
            <a:endParaRPr lang="fr-FR" dirty="0">
              <a:latin typeface="Trebuchet MS" charset="0"/>
            </a:endParaRPr>
          </a:p>
          <a:p>
            <a:pPr marL="365006" lvl="1" algn="just"/>
            <a:endParaRPr lang="fr-FR" sz="2100" i="1" dirty="0">
              <a:latin typeface="Trebuchet MS" charset="0"/>
            </a:endParaRPr>
          </a:p>
          <a:p>
            <a:pPr lvl="1" algn="just"/>
            <a:endParaRPr lang="fr-FR" sz="2100" i="1" dirty="0">
              <a:latin typeface="Trebuchet MS" charset="0"/>
            </a:endParaRP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633" y="1465614"/>
            <a:ext cx="3355734" cy="1946326"/>
          </a:xfrm>
          <a:prstGeom prst="rect">
            <a:avLst/>
          </a:prstGeom>
        </p:spPr>
      </p:pic>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024" y="1478034"/>
            <a:ext cx="3322351" cy="1933906"/>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478034"/>
            <a:ext cx="3541611" cy="1933906"/>
          </a:xfrm>
          <a:prstGeom prst="rect">
            <a:avLst/>
          </a:prstGeom>
        </p:spPr>
      </p:pic>
    </p:spTree>
    <p:extLst>
      <p:ext uri="{BB962C8B-B14F-4D97-AF65-F5344CB8AC3E}">
        <p14:creationId xmlns:p14="http://schemas.microsoft.com/office/powerpoint/2010/main" val="3514197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 calcmode="lin" valueType="num">
                                      <p:cBhvr>
                                        <p:cTn id="15"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 calcmode="lin" valueType="num">
                                      <p:cBhvr>
                                        <p:cTn id="21"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7">
                                            <p:txEl>
                                              <p:pRg st="4" end="4"/>
                                            </p:txEl>
                                          </p:spTgt>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3" presetClass="entr" presetSubtype="16" fill="hold" nodeType="afterEffect">
                                  <p:stCondLst>
                                    <p:cond delay="1000"/>
                                  </p:stCondLst>
                                  <p:childTnLst>
                                    <p:set>
                                      <p:cBhvr>
                                        <p:cTn id="25" dur="1" fill="hold">
                                          <p:stCondLst>
                                            <p:cond delay="0"/>
                                          </p:stCondLst>
                                        </p:cTn>
                                        <p:tgtEl>
                                          <p:spTgt spid="17">
                                            <p:txEl>
                                              <p:pRg st="5" end="5"/>
                                            </p:txEl>
                                          </p:spTgt>
                                        </p:tgtEl>
                                        <p:attrNameLst>
                                          <p:attrName>style.visibility</p:attrName>
                                        </p:attrNameLst>
                                      </p:cBhvr>
                                      <p:to>
                                        <p:strVal val="visible"/>
                                      </p:to>
                                    </p:set>
                                    <p:anim calcmode="lin" valueType="num">
                                      <p:cBhvr>
                                        <p:cTn id="26" dur="500" fill="hold"/>
                                        <p:tgtEl>
                                          <p:spTgt spid="17">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1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Composition de mouvement</a:t>
            </a:r>
          </a:p>
        </p:txBody>
      </p:sp>
      <p:sp>
        <p:nvSpPr>
          <p:cNvPr id="2" name="Rectangle 1"/>
          <p:cNvSpPr/>
          <p:nvPr/>
        </p:nvSpPr>
        <p:spPr>
          <a:xfrm>
            <a:off x="469901" y="1483790"/>
            <a:ext cx="9568834" cy="4745915"/>
          </a:xfrm>
          <a:prstGeom prst="rect">
            <a:avLst/>
          </a:prstGeom>
        </p:spPr>
        <p:txBody>
          <a:bodyPr wrap="square">
            <a:spAutoFit/>
          </a:bodyPr>
          <a:lstStyle/>
          <a:p>
            <a:pPr marL="342900" indent="-342900" algn="just">
              <a:spcAft>
                <a:spcPct val="20000"/>
              </a:spcAft>
              <a:buFont typeface="Wingdings" panose="05000000000000000000" pitchFamily="2" charset="2"/>
              <a:buChar char="§"/>
            </a:pPr>
            <a:r>
              <a:rPr lang="fr-FR" altLang="fr-FR" sz="2800" dirty="0"/>
              <a:t>Le mouvement doit respecter un certain nombre de critères, ce sont </a:t>
            </a:r>
            <a:r>
              <a:rPr lang="fr-FR" altLang="fr-FR" sz="2800" b="1" u="sng" dirty="0">
                <a:solidFill>
                  <a:srgbClr val="0099FF"/>
                </a:solidFill>
              </a:rPr>
              <a:t>les Exigences de Composition (EC) au nombre de 5 </a:t>
            </a:r>
          </a:p>
          <a:p>
            <a:pPr algn="just">
              <a:spcAft>
                <a:spcPct val="20000"/>
              </a:spcAft>
            </a:pPr>
            <a:endParaRPr lang="fr-FR" altLang="fr-FR" sz="2800" b="1" u="sng" dirty="0">
              <a:solidFill>
                <a:srgbClr val="0099FF"/>
              </a:solidFill>
            </a:endParaRPr>
          </a:p>
          <a:p>
            <a:pPr marL="342900" indent="-342900" algn="just">
              <a:spcAft>
                <a:spcPct val="20000"/>
              </a:spcAft>
              <a:buFont typeface="Wingdings" panose="05000000000000000000" pitchFamily="2" charset="2"/>
              <a:buChar char="§"/>
            </a:pPr>
            <a:r>
              <a:rPr lang="fr-FR" altLang="fr-FR" sz="2800" dirty="0"/>
              <a:t>Chaque EC  a une valeur de </a:t>
            </a:r>
            <a:r>
              <a:rPr lang="fr-FR" altLang="fr-FR" sz="2800" b="1" dirty="0">
                <a:solidFill>
                  <a:srgbClr val="3399FF"/>
                </a:solidFill>
              </a:rPr>
              <a:t>0,50 point </a:t>
            </a:r>
            <a:r>
              <a:rPr lang="fr-FR" altLang="fr-FR" sz="2800" dirty="0"/>
              <a:t>soit un total de </a:t>
            </a:r>
            <a:r>
              <a:rPr lang="fr-FR" altLang="fr-FR" sz="2800" b="1" dirty="0">
                <a:solidFill>
                  <a:srgbClr val="3399FF"/>
                </a:solidFill>
              </a:rPr>
              <a:t>2,50 pts</a:t>
            </a:r>
          </a:p>
          <a:p>
            <a:pPr algn="just">
              <a:spcAft>
                <a:spcPct val="20000"/>
              </a:spcAft>
            </a:pPr>
            <a:endParaRPr lang="fr-FR" altLang="fr-FR" sz="2800" dirty="0"/>
          </a:p>
          <a:p>
            <a:pPr marL="342900" indent="-342900" algn="just">
              <a:spcAft>
                <a:spcPct val="20000"/>
              </a:spcAft>
              <a:buFont typeface="Wingdings" panose="05000000000000000000" pitchFamily="2" charset="2"/>
              <a:buChar char="§"/>
            </a:pPr>
            <a:r>
              <a:rPr lang="fr-FR" altLang="fr-FR" sz="2800" dirty="0"/>
              <a:t>Quand dans une EC  2 critères sont demandés, la gymnaste doit réaliser les 2 critères pour obtenir  </a:t>
            </a:r>
            <a:r>
              <a:rPr lang="fr-FR" altLang="fr-FR" sz="2800" b="1" dirty="0">
                <a:solidFill>
                  <a:srgbClr val="3399FF"/>
                </a:solidFill>
              </a:rPr>
              <a:t>0,50 point</a:t>
            </a:r>
          </a:p>
        </p:txBody>
      </p:sp>
    </p:spTree>
    <p:extLst>
      <p:ext uri="{BB962C8B-B14F-4D97-AF65-F5344CB8AC3E}">
        <p14:creationId xmlns:p14="http://schemas.microsoft.com/office/powerpoint/2010/main" val="2016101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Les bonifications</a:t>
            </a:r>
          </a:p>
        </p:txBody>
      </p:sp>
      <p:sp>
        <p:nvSpPr>
          <p:cNvPr id="4" name="Rectangle 3"/>
          <p:cNvSpPr>
            <a:spLocks noGrp="1" noChangeArrowheads="1"/>
          </p:cNvSpPr>
          <p:nvPr>
            <p:ph sz="quarter" idx="1"/>
          </p:nvPr>
        </p:nvSpPr>
        <p:spPr>
          <a:xfrm>
            <a:off x="462352" y="1399161"/>
            <a:ext cx="9607338" cy="4922472"/>
          </a:xfrm>
          <a:noFill/>
        </p:spPr>
        <p:txBody>
          <a:bodyPr>
            <a:normAutofit/>
          </a:bodyPr>
          <a:lstStyle/>
          <a:p>
            <a:pPr marL="457200" indent="-457200" algn="just">
              <a:spcAft>
                <a:spcPct val="20000"/>
              </a:spcAft>
              <a:buFont typeface="Arial" panose="020B0604020202020204" pitchFamily="34" charset="0"/>
              <a:buChar char="•"/>
            </a:pPr>
            <a:r>
              <a:rPr lang="fr-FR" altLang="fr-FR" sz="2800" cap="none" dirty="0"/>
              <a:t>La bonification  sert à valoriser certaines difficultés 6</a:t>
            </a:r>
            <a:r>
              <a:rPr lang="fr-FR" altLang="fr-FR" sz="2800" cap="none" baseline="30000" dirty="0"/>
              <a:t>ème</a:t>
            </a:r>
            <a:r>
              <a:rPr lang="fr-FR" altLang="fr-FR" sz="2800" cap="none" dirty="0"/>
              <a:t> </a:t>
            </a:r>
          </a:p>
          <a:p>
            <a:pPr marL="457200" indent="-457200" algn="just">
              <a:spcAft>
                <a:spcPct val="20000"/>
              </a:spcAft>
              <a:buFont typeface="Arial" panose="020B0604020202020204" pitchFamily="34" charset="0"/>
              <a:buChar char="•"/>
            </a:pPr>
            <a:r>
              <a:rPr lang="fr-FR" altLang="fr-FR" sz="2800" cap="none" dirty="0"/>
              <a:t>Quelques liaisons de difficultés sont bonifiées, voir la liste à chaque agrès.</a:t>
            </a:r>
          </a:p>
          <a:p>
            <a:pPr marL="457200" indent="-457200" algn="just">
              <a:spcAft>
                <a:spcPct val="20000"/>
              </a:spcAft>
              <a:buFont typeface="Arial" panose="020B0604020202020204" pitchFamily="34" charset="0"/>
              <a:buChar char="•"/>
            </a:pPr>
            <a:r>
              <a:rPr lang="fr-FR" altLang="fr-FR" sz="2800" cap="none" dirty="0"/>
              <a:t>Une difficulté 6</a:t>
            </a:r>
            <a:r>
              <a:rPr lang="fr-FR" altLang="fr-FR" sz="2800" cap="none" baseline="30000" dirty="0"/>
              <a:t>ème</a:t>
            </a:r>
            <a:r>
              <a:rPr lang="fr-FR" altLang="fr-FR" sz="2800" cap="none" dirty="0"/>
              <a:t> ou une liaison de difficultés peuvent obtenir une valeur de bonification de </a:t>
            </a:r>
            <a:r>
              <a:rPr lang="fr-FR" altLang="fr-FR" sz="2800" b="1" cap="none" dirty="0">
                <a:solidFill>
                  <a:srgbClr val="0099FF"/>
                </a:solidFill>
              </a:rPr>
              <a:t>0,30 pt</a:t>
            </a:r>
            <a:r>
              <a:rPr lang="fr-FR" altLang="fr-FR" sz="2800" cap="none" dirty="0"/>
              <a:t> ou de </a:t>
            </a:r>
            <a:r>
              <a:rPr lang="fr-FR" altLang="fr-FR" sz="2800" b="1" cap="none" dirty="0">
                <a:solidFill>
                  <a:srgbClr val="3399FF"/>
                </a:solidFill>
              </a:rPr>
              <a:t>0,50 point </a:t>
            </a:r>
          </a:p>
          <a:p>
            <a:pPr marL="450850" lvl="1" indent="-450850" algn="just">
              <a:spcAft>
                <a:spcPct val="20000"/>
              </a:spcAft>
              <a:buFont typeface="Arial" panose="020B0604020202020204" pitchFamily="34" charset="0"/>
              <a:buChar char="•"/>
            </a:pPr>
            <a:r>
              <a:rPr lang="fr-FR" altLang="fr-FR" sz="2800" dirty="0"/>
              <a:t>La bonification est accordée pour des difficultés 6</a:t>
            </a:r>
            <a:r>
              <a:rPr lang="fr-FR" altLang="fr-FR" sz="2800" baseline="30000" dirty="0"/>
              <a:t>ème</a:t>
            </a:r>
            <a:r>
              <a:rPr lang="fr-FR" altLang="fr-FR" sz="2800" dirty="0"/>
              <a:t> </a:t>
            </a:r>
            <a:r>
              <a:rPr lang="fr-FR" altLang="fr-FR" sz="2800" b="1" dirty="0"/>
              <a:t>différentes </a:t>
            </a:r>
            <a:r>
              <a:rPr lang="fr-FR" altLang="fr-FR" sz="2800" dirty="0"/>
              <a:t>même si elles font partie de la même famille</a:t>
            </a:r>
          </a:p>
          <a:p>
            <a:pPr marL="361950" lvl="1" algn="just">
              <a:spcAft>
                <a:spcPct val="20000"/>
              </a:spcAft>
            </a:pPr>
            <a:r>
              <a:rPr lang="fr-FR" sz="2800" b="1" u="sng" dirty="0"/>
              <a:t>L</a:t>
            </a:r>
            <a:r>
              <a:rPr lang="ja-JP" altLang="fr-FR" sz="2800" b="1" u="sng" dirty="0"/>
              <a:t>’</a:t>
            </a:r>
            <a:r>
              <a:rPr lang="fr-FR" sz="2800" b="1" u="sng" dirty="0"/>
              <a:t>ensemble des bonifications ne peut excéder 1,50 pt.</a:t>
            </a:r>
          </a:p>
          <a:p>
            <a:pPr marL="391077" lvl="1" indent="-391077" algn="just">
              <a:spcAft>
                <a:spcPct val="20000"/>
              </a:spcAft>
              <a:buClr>
                <a:srgbClr val="FF0066"/>
              </a:buClr>
              <a:buFont typeface="Arial" panose="020B0604020202020204" pitchFamily="34" charset="0"/>
              <a:buChar char="•"/>
            </a:pPr>
            <a:endParaRPr lang="fr-FR" b="1" u="sng" dirty="0"/>
          </a:p>
          <a:p>
            <a:pPr algn="just">
              <a:spcAft>
                <a:spcPct val="20000"/>
              </a:spcAft>
            </a:pPr>
            <a:endParaRPr lang="fr-FR" altLang="fr-FR" dirty="0"/>
          </a:p>
          <a:p>
            <a:pPr algn="just">
              <a:buFont typeface="Wingdings" pitchFamily="2" charset="2"/>
              <a:buNone/>
            </a:pPr>
            <a:endParaRPr lang="fr-FR" altLang="fr-FR" dirty="0">
              <a:cs typeface="Arial" pitchFamily="34" charset="0"/>
            </a:endParaRPr>
          </a:p>
        </p:txBody>
      </p:sp>
      <p:sp>
        <p:nvSpPr>
          <p:cNvPr id="6" name="Cadre 5"/>
          <p:cNvSpPr/>
          <p:nvPr/>
        </p:nvSpPr>
        <p:spPr>
          <a:xfrm>
            <a:off x="347993" y="5590611"/>
            <a:ext cx="9983373" cy="731022"/>
          </a:xfrm>
          <a:prstGeom prst="frame">
            <a:avLst/>
          </a:prstGeom>
          <a:solidFill>
            <a:srgbClr val="FF3300"/>
          </a:solidFill>
          <a:ln w="12700">
            <a:solidFill>
              <a:srgbClr val="FF3300"/>
            </a:solidFill>
            <a:prstDash val="sysDash"/>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r>
              <a:rPr lang="fr-FR" dirty="0">
                <a:solidFill>
                  <a:schemeClr val="tx1"/>
                </a:solidFill>
              </a:rPr>
              <a:t> </a:t>
            </a:r>
          </a:p>
        </p:txBody>
      </p:sp>
    </p:spTree>
    <p:extLst>
      <p:ext uri="{BB962C8B-B14F-4D97-AF65-F5344CB8AC3E}">
        <p14:creationId xmlns:p14="http://schemas.microsoft.com/office/powerpoint/2010/main" val="3188004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2500"/>
                            </p:stCondLst>
                            <p:childTnLst>
                              <p:par>
                                <p:cTn id="9" presetID="22" presetClass="entr" presetSubtype="4" fill="hold" nodeType="afterEffect">
                                  <p:stCondLst>
                                    <p:cond delay="2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par>
                          <p:cTn id="12" fill="hold">
                            <p:stCondLst>
                              <p:cond delay="5000"/>
                            </p:stCondLst>
                            <p:childTnLst>
                              <p:par>
                                <p:cTn id="13" presetID="22" presetClass="entr" presetSubtype="4" fill="hold" nodeType="afterEffect">
                                  <p:stCondLst>
                                    <p:cond delay="3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2000"/>
                                        <p:tgtEl>
                                          <p:spTgt spid="4">
                                            <p:txEl>
                                              <p:pRg st="2" end="2"/>
                                            </p:txEl>
                                          </p:spTgt>
                                        </p:tgtEl>
                                      </p:cBhvr>
                                    </p:animEffect>
                                  </p:childTnLst>
                                </p:cTn>
                              </p:par>
                            </p:childTnLst>
                          </p:cTn>
                        </p:par>
                        <p:par>
                          <p:cTn id="16" fill="hold">
                            <p:stCondLst>
                              <p:cond delay="10500"/>
                            </p:stCondLst>
                            <p:childTnLst>
                              <p:par>
                                <p:cTn id="17" presetID="22" presetClass="entr" presetSubtype="4" fill="hold" nodeType="afterEffect">
                                  <p:stCondLst>
                                    <p:cond delay="2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childTnLst>
                          </p:cTn>
                        </p:par>
                        <p:par>
                          <p:cTn id="25" fill="hold">
                            <p:stCondLst>
                              <p:cond delay="500"/>
                            </p:stCondLst>
                            <p:childTnLst>
                              <p:par>
                                <p:cTn id="26" presetID="21" presetClass="entr" presetSubtype="1" fill="hold" grpId="0" nodeType="afterEffect">
                                  <p:stCondLst>
                                    <p:cond delay="150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p:cNvSpPr>
            <a:spLocks noGrp="1"/>
          </p:cNvSpPr>
          <p:nvPr>
            <p:ph type="title"/>
          </p:nvPr>
        </p:nvSpPr>
        <p:spPr>
          <a:xfrm>
            <a:off x="283918" y="453994"/>
            <a:ext cx="10111525" cy="745781"/>
          </a:xfrm>
        </p:spPr>
        <p:txBody>
          <a:bodyPr/>
          <a:lstStyle/>
          <a:p>
            <a:pPr eaLnBrk="1" hangingPunct="1">
              <a:defRPr/>
            </a:pPr>
            <a:r>
              <a:rPr lang="fr-FR" sz="2800" dirty="0">
                <a:latin typeface="+mn-lt"/>
                <a:cs typeface="Arial" charset="0"/>
              </a:rPr>
              <a:t>Les bonifications</a:t>
            </a:r>
          </a:p>
        </p:txBody>
      </p:sp>
      <p:sp>
        <p:nvSpPr>
          <p:cNvPr id="7" name="Rectangle 3"/>
          <p:cNvSpPr>
            <a:spLocks noGrp="1" noChangeArrowheads="1"/>
          </p:cNvSpPr>
          <p:nvPr>
            <p:ph sz="quarter" idx="1"/>
          </p:nvPr>
        </p:nvSpPr>
        <p:spPr>
          <a:xfrm>
            <a:off x="451803" y="1647517"/>
            <a:ext cx="9606597" cy="4922618"/>
          </a:xfrm>
          <a:noFill/>
        </p:spPr>
        <p:txBody>
          <a:bodyPr>
            <a:noAutofit/>
          </a:bodyPr>
          <a:lstStyle/>
          <a:p>
            <a:pPr marL="0" indent="0">
              <a:spcAft>
                <a:spcPct val="20000"/>
              </a:spcAft>
              <a:buNone/>
            </a:pPr>
            <a:r>
              <a:rPr lang="fr-FR" altLang="fr-FR" sz="2400" b="1" u="sng" cap="none" dirty="0"/>
              <a:t>La bonification  n’est pas accordée en cas de </a:t>
            </a:r>
            <a:r>
              <a:rPr lang="fr-FR" altLang="fr-FR" sz="2400" cap="none" dirty="0"/>
              <a:t> :</a:t>
            </a:r>
            <a:r>
              <a:rPr lang="fr-FR" altLang="fr-FR" sz="2400" b="1" u="sng" cap="none" dirty="0"/>
              <a:t> </a:t>
            </a:r>
          </a:p>
          <a:p>
            <a:pPr marL="1070975" indent="-457200">
              <a:spcAft>
                <a:spcPct val="20000"/>
              </a:spcAft>
              <a:buFont typeface="Wingdings" panose="05000000000000000000" pitchFamily="2" charset="2"/>
              <a:buChar char="§"/>
            </a:pPr>
            <a:r>
              <a:rPr lang="fr-FR" altLang="fr-FR" sz="2400" cap="none" dirty="0"/>
              <a:t>Chute</a:t>
            </a:r>
          </a:p>
          <a:p>
            <a:pPr marL="1070975" indent="-457200">
              <a:lnSpc>
                <a:spcPct val="100000"/>
              </a:lnSpc>
              <a:spcBef>
                <a:spcPts val="1200"/>
              </a:spcBef>
              <a:spcAft>
                <a:spcPts val="600"/>
              </a:spcAft>
              <a:buFont typeface="Wingdings" panose="05000000000000000000" pitchFamily="2" charset="2"/>
              <a:buChar char="§"/>
            </a:pPr>
            <a:r>
              <a:rPr lang="fr-FR" altLang="fr-FR" sz="2400" cap="none" dirty="0"/>
              <a:t>Répétition (sauf pour les liaisons bonifiées)</a:t>
            </a:r>
            <a:r>
              <a:rPr lang="fr-FR" altLang="fr-FR" sz="2400" b="1" cap="none" dirty="0">
                <a:solidFill>
                  <a:srgbClr val="3399FF"/>
                </a:solidFill>
              </a:rPr>
              <a:t> </a:t>
            </a:r>
          </a:p>
          <a:p>
            <a:pPr marL="1070975" lvl="1" indent="-457200">
              <a:spcAft>
                <a:spcPts val="600"/>
              </a:spcAft>
              <a:buFont typeface="Wingdings" panose="05000000000000000000" pitchFamily="2" charset="2"/>
              <a:buChar char="§"/>
            </a:pPr>
            <a:r>
              <a:rPr lang="fr-FR" altLang="fr-FR" sz="2400" dirty="0"/>
              <a:t>Position tenue non respectée</a:t>
            </a:r>
          </a:p>
          <a:p>
            <a:pPr marL="1070975" lvl="1" indent="-457200">
              <a:spcAft>
                <a:spcPts val="600"/>
              </a:spcAft>
              <a:buFont typeface="Wingdings" panose="05000000000000000000" pitchFamily="2" charset="2"/>
              <a:buChar char="§"/>
            </a:pPr>
            <a:r>
              <a:rPr lang="fr-FR" sz="2400" dirty="0"/>
              <a:t>Fautes égales ou supérieures à 0,60 pt</a:t>
            </a:r>
          </a:p>
          <a:p>
            <a:pPr marL="613775" lvl="1">
              <a:spcAft>
                <a:spcPct val="20000"/>
              </a:spcAft>
            </a:pPr>
            <a:endParaRPr lang="fr-FR" sz="2400" dirty="0"/>
          </a:p>
          <a:p>
            <a:pPr lvl="1">
              <a:spcAft>
                <a:spcPct val="20000"/>
              </a:spcAft>
            </a:pPr>
            <a:r>
              <a:rPr lang="fr-FR" altLang="fr-FR" sz="2400" b="1" u="sng" dirty="0"/>
              <a:t>La bonification  est accordée pour une liaison, même si chaque élément est pénalisé de 0,60 pt </a:t>
            </a:r>
          </a:p>
          <a:p>
            <a:pPr marL="613775" lvl="1">
              <a:spcAft>
                <a:spcPct val="20000"/>
              </a:spcAft>
            </a:pPr>
            <a:endParaRPr lang="fr-FR" sz="2400" dirty="0"/>
          </a:p>
        </p:txBody>
      </p:sp>
    </p:spTree>
    <p:extLst>
      <p:ext uri="{BB962C8B-B14F-4D97-AF65-F5344CB8AC3E}">
        <p14:creationId xmlns:p14="http://schemas.microsoft.com/office/powerpoint/2010/main" val="1407675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26" presetClass="entr" presetSubtype="0" fill="hold" nodeType="afterEffect">
                                  <p:stCondLst>
                                    <p:cond delay="1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down)">
                                      <p:cBhvr>
                                        <p:cTn id="11" dur="580">
                                          <p:stCondLst>
                                            <p:cond delay="0"/>
                                          </p:stCondLst>
                                        </p:cTn>
                                        <p:tgtEl>
                                          <p:spTgt spid="7">
                                            <p:txEl>
                                              <p:pRg st="1" end="1"/>
                                            </p:txEl>
                                          </p:spTgt>
                                        </p:tgtEl>
                                      </p:cBhvr>
                                    </p:animEffect>
                                    <p:anim calcmode="lin" valueType="num">
                                      <p:cBhvr>
                                        <p:cTn id="12"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xEl>
                                              <p:pRg st="1" end="1"/>
                                            </p:txEl>
                                          </p:spTgt>
                                        </p:tgtEl>
                                      </p:cBhvr>
                                      <p:to x="100000" y="60000"/>
                                    </p:animScale>
                                    <p:animScale>
                                      <p:cBhvr>
                                        <p:cTn id="18" dur="166" decel="50000">
                                          <p:stCondLst>
                                            <p:cond delay="676"/>
                                          </p:stCondLst>
                                        </p:cTn>
                                        <p:tgtEl>
                                          <p:spTgt spid="7">
                                            <p:txEl>
                                              <p:pRg st="1" end="1"/>
                                            </p:txEl>
                                          </p:spTgt>
                                        </p:tgtEl>
                                      </p:cBhvr>
                                      <p:to x="100000" y="100000"/>
                                    </p:animScale>
                                    <p:animScale>
                                      <p:cBhvr>
                                        <p:cTn id="19" dur="26">
                                          <p:stCondLst>
                                            <p:cond delay="1312"/>
                                          </p:stCondLst>
                                        </p:cTn>
                                        <p:tgtEl>
                                          <p:spTgt spid="7">
                                            <p:txEl>
                                              <p:pRg st="1" end="1"/>
                                            </p:txEl>
                                          </p:spTgt>
                                        </p:tgtEl>
                                      </p:cBhvr>
                                      <p:to x="100000" y="80000"/>
                                    </p:animScale>
                                    <p:animScale>
                                      <p:cBhvr>
                                        <p:cTn id="20" dur="166" decel="50000">
                                          <p:stCondLst>
                                            <p:cond delay="1338"/>
                                          </p:stCondLst>
                                        </p:cTn>
                                        <p:tgtEl>
                                          <p:spTgt spid="7">
                                            <p:txEl>
                                              <p:pRg st="1" end="1"/>
                                            </p:txEl>
                                          </p:spTgt>
                                        </p:tgtEl>
                                      </p:cBhvr>
                                      <p:to x="100000" y="100000"/>
                                    </p:animScale>
                                    <p:animScale>
                                      <p:cBhvr>
                                        <p:cTn id="21" dur="26">
                                          <p:stCondLst>
                                            <p:cond delay="1642"/>
                                          </p:stCondLst>
                                        </p:cTn>
                                        <p:tgtEl>
                                          <p:spTgt spid="7">
                                            <p:txEl>
                                              <p:pRg st="1" end="1"/>
                                            </p:txEl>
                                          </p:spTgt>
                                        </p:tgtEl>
                                      </p:cBhvr>
                                      <p:to x="100000" y="90000"/>
                                    </p:animScale>
                                    <p:animScale>
                                      <p:cBhvr>
                                        <p:cTn id="22" dur="166" decel="50000">
                                          <p:stCondLst>
                                            <p:cond delay="1668"/>
                                          </p:stCondLst>
                                        </p:cTn>
                                        <p:tgtEl>
                                          <p:spTgt spid="7">
                                            <p:txEl>
                                              <p:pRg st="1" end="1"/>
                                            </p:txEl>
                                          </p:spTgt>
                                        </p:tgtEl>
                                      </p:cBhvr>
                                      <p:to x="100000" y="100000"/>
                                    </p:animScale>
                                    <p:animScale>
                                      <p:cBhvr>
                                        <p:cTn id="23" dur="26">
                                          <p:stCondLst>
                                            <p:cond delay="1808"/>
                                          </p:stCondLst>
                                        </p:cTn>
                                        <p:tgtEl>
                                          <p:spTgt spid="7">
                                            <p:txEl>
                                              <p:pRg st="1" end="1"/>
                                            </p:txEl>
                                          </p:spTgt>
                                        </p:tgtEl>
                                      </p:cBhvr>
                                      <p:to x="100000" y="95000"/>
                                    </p:animScale>
                                    <p:animScale>
                                      <p:cBhvr>
                                        <p:cTn id="24" dur="166" decel="50000">
                                          <p:stCondLst>
                                            <p:cond delay="1834"/>
                                          </p:stCondLst>
                                        </p:cTn>
                                        <p:tgtEl>
                                          <p:spTgt spid="7">
                                            <p:txEl>
                                              <p:pRg st="1" end="1"/>
                                            </p:txEl>
                                          </p:spTgt>
                                        </p:tgtEl>
                                      </p:cBhvr>
                                      <p:to x="100000" y="100000"/>
                                    </p:animScale>
                                  </p:childTnLst>
                                </p:cTn>
                              </p:par>
                            </p:childTnLst>
                          </p:cTn>
                        </p:par>
                        <p:par>
                          <p:cTn id="25" fill="hold">
                            <p:stCondLst>
                              <p:cond delay="4000"/>
                            </p:stCondLst>
                            <p:childTnLst>
                              <p:par>
                                <p:cTn id="26" presetID="45" presetClass="entr" presetSubtype="0" fill="hold" nodeType="afterEffect">
                                  <p:stCondLst>
                                    <p:cond delay="200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2000"/>
                                        <p:tgtEl>
                                          <p:spTgt spid="7">
                                            <p:txEl>
                                              <p:pRg st="2" end="2"/>
                                            </p:txEl>
                                          </p:spTgt>
                                        </p:tgtEl>
                                      </p:cBhvr>
                                    </p:animEffect>
                                    <p:anim calcmode="lin" valueType="num">
                                      <p:cBhvr>
                                        <p:cTn id="29"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par>
                          <p:cTn id="31" fill="hold">
                            <p:stCondLst>
                              <p:cond delay="8000"/>
                            </p:stCondLst>
                            <p:childTnLst>
                              <p:par>
                                <p:cTn id="32" presetID="14" presetClass="entr" presetSubtype="10" fill="hold" nodeType="afterEffect">
                                  <p:stCondLst>
                                    <p:cond delay="200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4" dur="1900"/>
                                        <p:tgtEl>
                                          <p:spTgt spid="7">
                                            <p:txEl>
                                              <p:pRg st="3" end="3"/>
                                            </p:txEl>
                                          </p:spTgt>
                                        </p:tgtEl>
                                      </p:cBhvr>
                                    </p:animEffect>
                                  </p:childTnLst>
                                </p:cTn>
                              </p:par>
                            </p:childTnLst>
                          </p:cTn>
                        </p:par>
                        <p:par>
                          <p:cTn id="35" fill="hold">
                            <p:stCondLst>
                              <p:cond delay="11900"/>
                            </p:stCondLst>
                            <p:childTnLst>
                              <p:par>
                                <p:cTn id="36" presetID="14" presetClass="entr" presetSubtype="10" fill="hold" nodeType="after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8" dur="20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que des Contenus">
  <a:themeElements>
    <a:clrScheme name="FSCF">
      <a:dk1>
        <a:sysClr val="windowText" lastClr="000000"/>
      </a:dk1>
      <a:lt1>
        <a:sysClr val="window" lastClr="FFFFFF"/>
      </a:lt1>
      <a:dk2>
        <a:srgbClr val="808080"/>
      </a:dk2>
      <a:lt2>
        <a:srgbClr val="C0C0C0"/>
      </a:lt2>
      <a:accent1>
        <a:srgbClr val="0BA1E2"/>
      </a:accent1>
      <a:accent2>
        <a:srgbClr val="C60086"/>
      </a:accent2>
      <a:accent3>
        <a:srgbClr val="E8C425"/>
      </a:accent3>
      <a:accent4>
        <a:srgbClr val="C52F25"/>
      </a:accent4>
      <a:accent5>
        <a:srgbClr val="4BAC9A"/>
      </a:accent5>
      <a:accent6>
        <a:srgbClr val="F79646"/>
      </a:accent6>
      <a:hlink>
        <a:srgbClr val="0BA1E2"/>
      </a:hlink>
      <a:folHlink>
        <a:srgbClr val="C52F25"/>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3520</TotalTime>
  <Words>1494</Words>
  <Application>Microsoft Office PowerPoint</Application>
  <PresentationFormat>Personnalisé</PresentationFormat>
  <Paragraphs>312</Paragraphs>
  <Slides>32</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ＭＳ Ｐゴシック</vt:lpstr>
      <vt:lpstr>Arial</vt:lpstr>
      <vt:lpstr>Arial Black</vt:lpstr>
      <vt:lpstr>Calibri</vt:lpstr>
      <vt:lpstr>Courier New</vt:lpstr>
      <vt:lpstr>Trebuchet MS</vt:lpstr>
      <vt:lpstr>Wingdings</vt:lpstr>
      <vt:lpstr>Masque des Contenus</vt:lpstr>
      <vt:lpstr>Guide du juge 6ème Débutant </vt:lpstr>
      <vt:lpstr>Objectifs de formation</vt:lpstr>
      <vt:lpstr>sommaire</vt:lpstr>
      <vt:lpstr>Généralités</vt:lpstr>
      <vt:lpstr>Qu’appelle-t-on élément ?</vt:lpstr>
      <vt:lpstr>Composition du mouvement</vt:lpstr>
      <vt:lpstr>Composition de mouvement</vt:lpstr>
      <vt:lpstr>Les bonifications</vt:lpstr>
      <vt:lpstr>Les bonifications</vt:lpstr>
      <vt:lpstr>Note D</vt:lpstr>
      <vt:lpstr>Note E</vt:lpstr>
      <vt:lpstr>Les familles de difficultés</vt:lpstr>
      <vt:lpstr>TABLE DE SAUT </vt:lpstr>
      <vt:lpstr>Notes    D &amp; e</vt:lpstr>
      <vt:lpstr>Précisions</vt:lpstr>
      <vt:lpstr>barres </vt:lpstr>
      <vt:lpstr>répétition</vt:lpstr>
      <vt:lpstr>Exigences de composition</vt:lpstr>
      <vt:lpstr>Exercices</vt:lpstr>
      <vt:lpstr>Exercices</vt:lpstr>
      <vt:lpstr>Exercices</vt:lpstr>
      <vt:lpstr>Poutre </vt:lpstr>
      <vt:lpstr>Exigences de composition</vt:lpstr>
      <vt:lpstr>Exercices</vt:lpstr>
      <vt:lpstr>Exercices</vt:lpstr>
      <vt:lpstr>Exercices</vt:lpstr>
      <vt:lpstr>SOL</vt:lpstr>
      <vt:lpstr>EXIgences de composition</vt:lpstr>
      <vt:lpstr>précisions</vt:lpstr>
      <vt:lpstr>Exercices</vt:lpstr>
      <vt:lpstr>Exercices</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Germinal FLORES</dc:creator>
  <cp:lastModifiedBy>Jean Pierre Taffarel</cp:lastModifiedBy>
  <cp:revision>154</cp:revision>
  <dcterms:created xsi:type="dcterms:W3CDTF">2014-03-28T08:32:44Z</dcterms:created>
  <dcterms:modified xsi:type="dcterms:W3CDTF">2021-10-04T13:07:06Z</dcterms:modified>
</cp:coreProperties>
</file>