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9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327" autoAdjust="0"/>
  </p:normalViewPr>
  <p:slideViewPr>
    <p:cSldViewPr snapToGrid="0" snapToObjects="1">
      <p:cViewPr varScale="1">
        <p:scale>
          <a:sx n="62" d="100"/>
          <a:sy n="62" d="100"/>
        </p:scale>
        <p:origin x="1268" y="4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0BC1-EA6E-407B-9AD4-E557E84579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powerpoint magent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  <p:sldLayoutId id="2147483650" r:id="rId5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5" Type="http://schemas.openxmlformats.org/officeDocument/2006/relationships/image" Target="../media/image42.jpg"/><Relationship Id="rId2" Type="http://schemas.openxmlformats.org/officeDocument/2006/relationships/image" Target="../media/image19.png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0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1"/>
          <p:cNvSpPr>
            <a:spLocks noGrp="1"/>
          </p:cNvSpPr>
          <p:nvPr>
            <p:ph type="subTitle" idx="1"/>
          </p:nvPr>
        </p:nvSpPr>
        <p:spPr>
          <a:xfrm>
            <a:off x="6315324" y="6154346"/>
            <a:ext cx="4282878" cy="1081908"/>
          </a:xfrm>
        </p:spPr>
        <p:txBody>
          <a:bodyPr/>
          <a:lstStyle/>
          <a:p>
            <a:r>
              <a:rPr lang="fr-FR" altLang="fr-FR" sz="5000" b="1" dirty="0"/>
              <a:t>2021-2022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68226" y="1698387"/>
            <a:ext cx="6724650" cy="1081908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7390" y="3728767"/>
            <a:ext cx="6445486" cy="147710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3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Lire un mouvement imposé</a:t>
            </a:r>
          </a:p>
        </p:txBody>
      </p:sp>
    </p:spTree>
    <p:extLst>
      <p:ext uri="{BB962C8B-B14F-4D97-AF65-F5344CB8AC3E}">
        <p14:creationId xmlns:p14="http://schemas.microsoft.com/office/powerpoint/2010/main" val="227020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3 - Paragraphe non coté avec intitulé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18" y="1410613"/>
            <a:ext cx="995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paragraphe non coté</a:t>
            </a:r>
            <a:r>
              <a:rPr lang="fr-FR" sz="2400" dirty="0"/>
              <a:t> avec intitulé est un paragraphe comprenant 1 ou plusieurs éléments principaux </a:t>
            </a:r>
            <a:r>
              <a:rPr lang="fr-FR" sz="2400" b="1" u="sng" dirty="0"/>
              <a:t>sans</a:t>
            </a:r>
            <a:r>
              <a:rPr lang="fr-FR" sz="2400" dirty="0"/>
              <a:t> une valeur donnée.</a:t>
            </a:r>
          </a:p>
          <a:p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3918" y="2821780"/>
          <a:ext cx="5624513" cy="252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92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rgbClr val="000000"/>
                          </a:solidFill>
                        </a:rPr>
                        <a:t>5A – 3 : Attitude libre - Arabesque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65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ou 2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Attitude sur 1 pied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Arabesque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jambe d’appui mi-fléchie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001527" y="2698957"/>
            <a:ext cx="1063474" cy="73594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3A18E0C3-6DF0-47DB-B9F3-B50E583726DC}"/>
              </a:ext>
            </a:extLst>
          </p:cNvPr>
          <p:cNvSpPr/>
          <p:nvPr/>
        </p:nvSpPr>
        <p:spPr>
          <a:xfrm>
            <a:off x="1017792" y="2733765"/>
            <a:ext cx="3011597" cy="597768"/>
          </a:xfrm>
          <a:prstGeom prst="frame">
            <a:avLst/>
          </a:prstGeom>
          <a:solidFill>
            <a:srgbClr val="3366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AC63B0-7785-4959-9BC6-44E907A9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54" y="2821779"/>
            <a:ext cx="4314886" cy="2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2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Paragraphe coté - précisions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76199" y="2098700"/>
          <a:ext cx="10119243" cy="131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4.7 - Roue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dirty="0"/>
                        <a:t>¼ de tour à G sur jambe D, pied G en AV,</a:t>
                      </a:r>
                      <a:r>
                        <a:rPr lang="fr-FR" sz="1800" baseline="0" dirty="0"/>
                        <a:t> bras latéraux</a:t>
                      </a:r>
                      <a:endParaRPr lang="fr-FR" sz="18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dirty="0"/>
                        <a:t>Avancer jambe D et</a:t>
                      </a:r>
                      <a:r>
                        <a:rPr lang="fr-FR" sz="1800" baseline="0" dirty="0"/>
                        <a:t> basculer à la ½ fente AV D, bras dans le prolongement du corps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b="1" u="sng" baseline="0" dirty="0"/>
                        <a:t>Roue</a:t>
                      </a:r>
                      <a:r>
                        <a:rPr lang="fr-FR" sz="1800" baseline="0" dirty="0"/>
                        <a:t> arrivée en ½ fente AV G, bras dans le prolongement du corps</a:t>
                      </a:r>
                      <a:endParaRPr lang="fr-FR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2" y="2690747"/>
            <a:ext cx="482456" cy="3775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9683700" y="1984744"/>
            <a:ext cx="590600" cy="541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9900" y="3068322"/>
            <a:ext cx="927100" cy="34590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960984" y="3427451"/>
            <a:ext cx="0" cy="783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83917" y="4236431"/>
            <a:ext cx="4774465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n'est pas tentée (ou exécutée avec aide)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Valeur de l’élément sur la note D &amp; - 3 Pts sur la note 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221408" y="3445396"/>
            <a:ext cx="0" cy="288032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08708" y="3708028"/>
            <a:ext cx="6336704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592540" y="4236431"/>
            <a:ext cx="480290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est tentée sans retour sur poutre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 Valeur de l’élément sur la note D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rgbClr val="FF0000"/>
                </a:solidFill>
              </a:rPr>
              <a:t>&amp; les </a:t>
            </a:r>
            <a:r>
              <a:rPr lang="fr-FR" sz="1800" b="0" spc="-50" dirty="0">
                <a:solidFill>
                  <a:srgbClr val="FF0000"/>
                </a:solidFill>
              </a:rPr>
              <a:t>Fautes d'exécution sur la note E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>
            <a:off x="7509415" y="3682628"/>
            <a:ext cx="0" cy="55380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9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Ordre et exécution des éléments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538322"/>
            <a:ext cx="1002278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200" b="1" cap="none" dirty="0"/>
              <a:t>Les éléments d'un exercice imposé doivent être exécutés dans l'ordre chronologique du texte.</a:t>
            </a:r>
          </a:p>
          <a:p>
            <a:pPr marL="725488" algn="just">
              <a:buFont typeface="Wingdings" pitchFamily="2" charset="2"/>
              <a:buNone/>
              <a:defRPr/>
            </a:pPr>
            <a:endParaRPr lang="fr-FR" sz="2200" dirty="0"/>
          </a:p>
          <a:p>
            <a:pPr marL="533400" lvl="1" indent="-355600" algn="just">
              <a:buFont typeface="Wingdings" pitchFamily="2" charset="2"/>
              <a:buChar char="Ø"/>
              <a:defRPr/>
            </a:pPr>
            <a:r>
              <a:rPr lang="fr-FR" sz="2200" dirty="0">
                <a:solidFill>
                  <a:schemeClr val="tx1"/>
                </a:solidFill>
              </a:rPr>
              <a:t>Élément non exécuté dans l'ordre chronologique : </a:t>
            </a:r>
            <a:r>
              <a:rPr lang="fr-FR" sz="2200" b="1" dirty="0">
                <a:solidFill>
                  <a:srgbClr val="FF0000"/>
                </a:solidFill>
              </a:rPr>
              <a:t>Pénalité de 0,80 point</a:t>
            </a:r>
            <a:endParaRPr lang="fr-FR" sz="2200" dirty="0"/>
          </a:p>
          <a:p>
            <a:pPr marL="533400" lvl="1" indent="-355600" algn="just">
              <a:buFont typeface="Wingdings" pitchFamily="2" charset="2"/>
              <a:buChar char="Ø"/>
              <a:defRPr/>
            </a:pPr>
            <a:r>
              <a:rPr lang="fr-FR" sz="2200" dirty="0">
                <a:solidFill>
                  <a:schemeClr val="tx1"/>
                </a:solidFill>
              </a:rPr>
              <a:t>Élément supplémentaire (tout élément rajouté à l'enchaînement prévu) : </a:t>
            </a:r>
            <a:r>
              <a:rPr lang="fr-FR" sz="2200" b="1" dirty="0">
                <a:solidFill>
                  <a:srgbClr val="FF0000"/>
                </a:solidFill>
              </a:rPr>
              <a:t>Pénalité de 0,80 point + fautes d'exécution </a:t>
            </a:r>
            <a:r>
              <a:rPr lang="fr-FR" sz="2200" b="1" dirty="0">
                <a:solidFill>
                  <a:schemeClr val="tx1"/>
                </a:solidFill>
              </a:rPr>
              <a:t>du 1</a:t>
            </a:r>
            <a:r>
              <a:rPr lang="fr-FR" sz="2200" b="1" baseline="30000" dirty="0">
                <a:solidFill>
                  <a:schemeClr val="tx1"/>
                </a:solidFill>
              </a:rPr>
              <a:t>er</a:t>
            </a:r>
            <a:r>
              <a:rPr lang="fr-FR" sz="2200" b="1" dirty="0">
                <a:solidFill>
                  <a:schemeClr val="tx1"/>
                </a:solidFill>
              </a:rPr>
              <a:t> au 5</a:t>
            </a:r>
            <a:r>
              <a:rPr lang="fr-FR" sz="2200" b="1" baseline="30000" dirty="0">
                <a:solidFill>
                  <a:schemeClr val="tx1"/>
                </a:solidFill>
              </a:rPr>
              <a:t>ème</a:t>
            </a:r>
            <a:r>
              <a:rPr lang="fr-FR" sz="2200" b="1" dirty="0">
                <a:solidFill>
                  <a:schemeClr val="tx1"/>
                </a:solidFill>
              </a:rPr>
              <a:t> degré</a:t>
            </a:r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200" kern="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16652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inversion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4300" y="1484784"/>
            <a:ext cx="9988167" cy="4916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0" indent="-4445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Les exercices imposés peuvent être inversés en partie ou en totalité (excepté les mouvements d'ensemble), mais les directions ne peuvent être modifiées.</a:t>
            </a:r>
          </a:p>
          <a:p>
            <a:pPr marL="627063" indent="-446088" algn="just">
              <a:buFont typeface="Wingdings" pitchFamily="2" charset="2"/>
              <a:buChar char="q"/>
              <a:defRPr/>
            </a:pPr>
            <a:endParaRPr lang="fr-FR" sz="2400" cap="none" dirty="0"/>
          </a:p>
          <a:p>
            <a:pPr>
              <a:defRPr/>
            </a:pPr>
            <a:endParaRPr lang="fr-FR" sz="2400" cap="none" dirty="0"/>
          </a:p>
          <a:p>
            <a:pPr marL="444500" indent="-444500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Un pas en plus ou en moins est accepté en cas d'inversion à la poutre et au sol, sauf dans les liaisons d'éléments où figure le terme "sans arrêt ».</a:t>
            </a:r>
            <a:endParaRPr lang="fr-FR" sz="2400" cap="none" dirty="0">
              <a:solidFill>
                <a:srgbClr val="FF0000"/>
              </a:solidFill>
            </a:endParaRPr>
          </a:p>
          <a:p>
            <a:pPr marL="444500" indent="-4445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Changement de direction non-conforme au texte : </a:t>
            </a:r>
            <a:r>
              <a:rPr lang="fr-FR" sz="2400" b="1" cap="none" dirty="0">
                <a:solidFill>
                  <a:srgbClr val="FF0000"/>
                </a:solidFill>
              </a:rPr>
              <a:t>pénalité de 0.30 pt </a:t>
            </a:r>
            <a:r>
              <a:rPr lang="fr-FR" sz="2400" cap="none" dirty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69900" y="2640612"/>
          <a:ext cx="942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Inversion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       Texte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Autorisé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D-G-D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G-D-G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Arrêt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7801" y="1495801"/>
            <a:ext cx="98806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b="1" i="1" u="sng" cap="none" dirty="0"/>
              <a:t>Sauf indication contraire</a:t>
            </a:r>
            <a:r>
              <a:rPr lang="fr-FR" sz="2000" cap="none" dirty="0"/>
              <a:t>, un exercice imposé doit être exécuté sans arrêt (temps de pause)  </a:t>
            </a:r>
            <a:r>
              <a:rPr lang="fr-FR" cap="none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b="1" i="1" u="sng" cap="none" dirty="0"/>
              <a:t>Chaque arrêt </a:t>
            </a:r>
            <a:r>
              <a:rPr lang="fr-FR" sz="2000" cap="none" dirty="0"/>
              <a:t>pour une pause de concentration supérieure à 2 secondes entraîne une</a:t>
            </a:r>
            <a:r>
              <a:rPr lang="fr-FR" sz="2000" b="1" cap="none" dirty="0">
                <a:solidFill>
                  <a:srgbClr val="FF0000"/>
                </a:solidFill>
              </a:rPr>
              <a:t> pénalité de 0,10 point</a:t>
            </a:r>
            <a:r>
              <a:rPr lang="fr-FR" sz="2000" cap="none" dirty="0">
                <a:solidFill>
                  <a:srgbClr val="FF0000"/>
                </a:solidFill>
              </a:rPr>
              <a:t>. </a:t>
            </a:r>
            <a:r>
              <a:rPr lang="fr-FR" sz="2000" cap="none" dirty="0"/>
              <a:t>(Sans pénalité pour poussins du 1</a:t>
            </a:r>
            <a:r>
              <a:rPr lang="fr-FR" sz="2000" cap="none" baseline="30000" dirty="0"/>
              <a:t>er</a:t>
            </a:r>
            <a:r>
              <a:rPr lang="fr-FR" sz="2000" cap="none" dirty="0"/>
              <a:t> au 3</a:t>
            </a:r>
            <a:r>
              <a:rPr lang="fr-FR" sz="2000" cap="none" baseline="30000" dirty="0"/>
              <a:t>ème</a:t>
            </a:r>
            <a:r>
              <a:rPr lang="fr-FR" sz="2000" cap="none" dirty="0"/>
              <a:t> degré)</a:t>
            </a:r>
          </a:p>
          <a:p>
            <a:pPr algn="just">
              <a:defRPr/>
            </a:pPr>
            <a:r>
              <a:rPr lang="fr-FR" cap="none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19739"/>
              </p:ext>
            </p:extLst>
          </p:nvPr>
        </p:nvGraphicFramePr>
        <p:xfrm>
          <a:off x="287356" y="3768372"/>
          <a:ext cx="9771045" cy="151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Position tenue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Arrêt obligatoire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Pénalité pour non respect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2 secondes minimum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chute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65100" y="1358900"/>
            <a:ext cx="10134600" cy="48895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cap="none" dirty="0"/>
              <a:t>Tout élément chuté </a:t>
            </a:r>
            <a:r>
              <a:rPr lang="fr-FR" sz="2400" b="1" i="1" u="sng" cap="none" dirty="0"/>
              <a:t>peut-être recommencé </a:t>
            </a:r>
            <a:r>
              <a:rPr lang="fr-FR" sz="2400" cap="none" dirty="0"/>
              <a:t>(entrée et sortie comprises) sans pénalité pour élément supplémentaire.</a:t>
            </a:r>
          </a:p>
          <a:p>
            <a:pPr marL="342900" lvl="0" indent="-165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u="sng" cap="none" dirty="0"/>
              <a:t>Exemple: que faites-vous ?</a:t>
            </a:r>
            <a:endParaRPr lang="fr-FR" sz="1200" b="1" u="sng" cap="none" dirty="0"/>
          </a:p>
          <a:p>
            <a:pPr marL="342900" lvl="0" indent="-165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200" b="1" u="sng" cap="none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12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100" kern="0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44548"/>
              </p:ext>
            </p:extLst>
          </p:nvPr>
        </p:nvGraphicFramePr>
        <p:xfrm>
          <a:off x="165100" y="2791284"/>
          <a:ext cx="9983802" cy="162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754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Souplesse  Ar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Chute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0,50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2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tentative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Souplesse Ar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Chute après</a:t>
                      </a:r>
                      <a:r>
                        <a:rPr lang="fr-FR" sz="2000" b="1" baseline="0" dirty="0">
                          <a:solidFill>
                            <a:schemeClr val="tx1"/>
                          </a:solidFill>
                        </a:rPr>
                        <a:t> pose de pied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0,10 de faute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82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3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Souplesse Ar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Réussie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0,30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5386"/>
              </p:ext>
            </p:extLst>
          </p:nvPr>
        </p:nvGraphicFramePr>
        <p:xfrm>
          <a:off x="165101" y="4821318"/>
          <a:ext cx="9983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934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Fautes retenues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 chutes + 0,30 de fautes à la dernière exécution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2,30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0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Élément recommencé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65100" y="1358900"/>
            <a:ext cx="10134600" cy="48895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cap="none" dirty="0"/>
              <a:t>Elément mal exécuté, sans chute et recommencé : </a:t>
            </a:r>
            <a:r>
              <a:rPr lang="fr-FR" sz="2400" b="1" cap="none" dirty="0">
                <a:solidFill>
                  <a:srgbClr val="FF0000"/>
                </a:solidFill>
              </a:rPr>
              <a:t>pénalité de 0,50 pt  + fautes d’exécution sur les 2 tentatives</a:t>
            </a:r>
            <a:endParaRPr lang="fr-FR" sz="2400" cap="none" dirty="0"/>
          </a:p>
          <a:p>
            <a:pPr marL="355600" indent="-88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000" b="1" u="sng" cap="none" dirty="0"/>
              <a:t>Exemple: que faites-vous 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2400" cap="none" dirty="0"/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1100" kern="0" dirty="0"/>
          </a:p>
          <a:p>
            <a:endParaRPr lang="fr-FR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3918" y="2734752"/>
          <a:ext cx="9952283" cy="141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49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Saut Gr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 Gros déséquilibre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0,60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/>
                        <a:t>2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exécution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/>
                        <a:t>Saut Gr + Saut écart antéropostérieur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Bien réalisé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0,10 de fautes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9316" y="4615459"/>
          <a:ext cx="992688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Total des fautes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saut Gr 0,60 de fautes +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0,50 de 2</a:t>
                      </a:r>
                      <a:r>
                        <a:rPr lang="fr-FR" sz="2000" baseline="30000" dirty="0">
                          <a:solidFill>
                            <a:srgbClr val="FF0000"/>
                          </a:solidFill>
                        </a:rPr>
                        <a:t>ème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 tentative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+ 0,10 de faute 2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1,20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65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Éléments au choix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7328" y="1487045"/>
            <a:ext cx="9744972" cy="45612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400" cap="none" dirty="0"/>
              <a:t>Lorsque des éléments au choix sont proposés, la gymnaste doit choisir l'une des 2 options.</a:t>
            </a:r>
          </a:p>
          <a:p>
            <a:pPr marL="725488" indent="-369888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En cas de chute lors de la 1</a:t>
            </a:r>
            <a:r>
              <a:rPr lang="fr-FR" sz="2400" cap="none" baseline="30000" dirty="0"/>
              <a:t>ère</a:t>
            </a:r>
            <a:r>
              <a:rPr lang="fr-FR" sz="2400" cap="none" dirty="0"/>
              <a:t> exécution :</a:t>
            </a:r>
          </a:p>
          <a:p>
            <a:pPr marL="974725" lvl="1" indent="-342900" algn="just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La gymnaste peut exécuter à nouveau </a:t>
            </a:r>
            <a:r>
              <a:rPr lang="fr-FR" sz="2400" b="1" u="sng" dirty="0">
                <a:solidFill>
                  <a:schemeClr val="tx1"/>
                </a:solidFill>
              </a:rPr>
              <a:t>le même élément</a:t>
            </a:r>
            <a:r>
              <a:rPr lang="fr-FR" sz="2400" dirty="0">
                <a:solidFill>
                  <a:schemeClr val="tx1"/>
                </a:solidFill>
              </a:rPr>
              <a:t>  mais n'a pas le droit de tenter l'autre élément.</a:t>
            </a:r>
          </a:p>
          <a:p>
            <a:pPr marL="917575" lvl="1" indent="-285750" algn="just">
              <a:buFont typeface="Wingdings" panose="05000000000000000000" pitchFamily="2" charset="2"/>
              <a:buChar char="ü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712788" lvl="1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1"/>
                </a:solidFill>
              </a:rPr>
              <a:t>A la table de saut, lorsque dans un même degré, des sauts différents sont proposés, la gymnaste doit effectuer </a:t>
            </a:r>
            <a:r>
              <a:rPr lang="fr-FR" sz="2400" b="1" u="sng" dirty="0">
                <a:solidFill>
                  <a:schemeClr val="tx1"/>
                </a:solidFill>
              </a:rPr>
              <a:t>2 fois le même saut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fr-FR" sz="2400" dirty="0"/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309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Annonces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3918" y="1416720"/>
            <a:ext cx="977448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400" i="1" cap="none" dirty="0"/>
              <a:t>Les gymnastes sont </a:t>
            </a:r>
            <a:r>
              <a:rPr lang="fr-FR" sz="2400" b="1" i="1" u="sng" cap="none" dirty="0"/>
              <a:t>responsables</a:t>
            </a:r>
            <a:r>
              <a:rPr lang="fr-FR" sz="2400" i="1" cap="none" dirty="0"/>
              <a:t> de l’annonce des numéros des degrés qu’elles exécutent</a:t>
            </a:r>
            <a:r>
              <a:rPr lang="fr-FR" sz="2400" b="1" i="1" cap="none" dirty="0"/>
              <a:t>.</a:t>
            </a:r>
            <a:r>
              <a:rPr lang="fr-FR" sz="2400" b="1" i="1" cap="none" dirty="0">
                <a:solidFill>
                  <a:srgbClr val="FF0000"/>
                </a:solidFill>
              </a:rPr>
              <a:t> </a:t>
            </a:r>
          </a:p>
          <a:p>
            <a:pPr marL="355600" lvl="1" indent="-355600" algn="just">
              <a:buFont typeface="Wingdings" panose="05000000000000000000" pitchFamily="2" charset="2"/>
              <a:buChar char="v"/>
              <a:defRPr/>
            </a:pPr>
            <a:r>
              <a:rPr lang="fr-FR" sz="2400" dirty="0"/>
              <a:t>Mauvaise annonce du degré (aînées et jeunesses) </a:t>
            </a:r>
          </a:p>
          <a:p>
            <a:pPr marL="990600" lvl="1" indent="-368300" algn="just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Notation du degré exécuté (note D) et </a:t>
            </a:r>
            <a:r>
              <a:rPr lang="fr-FR" sz="2400" b="1" dirty="0">
                <a:solidFill>
                  <a:srgbClr val="FF0000"/>
                </a:solidFill>
              </a:rPr>
              <a:t>pénalité de 0,80 point sur la note E</a:t>
            </a:r>
          </a:p>
          <a:p>
            <a:pPr marL="355600" indent="-3556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Mauvaise annonce du degré (poussins) sans pénalité</a:t>
            </a:r>
            <a:endParaRPr lang="fr-FR" sz="2400" b="1" cap="none" dirty="0"/>
          </a:p>
          <a:p>
            <a:pPr marL="355600" indent="-3556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Pas d'annonce du degré au saut :</a:t>
            </a:r>
          </a:p>
          <a:p>
            <a:pPr marL="965200" lvl="3" indent="-342900" algn="just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Le juge ne doit pas laisser sauter la gymnaste avant de connaître son degré.</a:t>
            </a:r>
          </a:p>
          <a:p>
            <a:pPr marL="965200" lvl="3" indent="-342900" algn="just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Saut exécuté avant le signal des juges, saut à refaire </a:t>
            </a:r>
            <a:r>
              <a:rPr lang="fr-FR" sz="2400" i="1" u="sng" dirty="0"/>
              <a:t>Sans pénalité</a:t>
            </a:r>
          </a:p>
        </p:txBody>
      </p:sp>
    </p:spTree>
    <p:extLst>
      <p:ext uri="{BB962C8B-B14F-4D97-AF65-F5344CB8AC3E}">
        <p14:creationId xmlns:p14="http://schemas.microsoft.com/office/powerpoint/2010/main" val="21777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symbolique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918" y="1423319"/>
            <a:ext cx="9730415" cy="46579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L’écriture symbolique a pour objectif de faciliter la lecture des mouvements après le passage de la gymnaste et de conforter le juge dans sa prise de notes.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J’ai bien vu cet élément ou l’inverse la gym a « oublié » d’effectuer telle difficulté.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Si cela peut paraître ardu, il est important de s’initier rapidement au processus. </a:t>
            </a:r>
          </a:p>
          <a:p>
            <a:pPr algn="just"/>
            <a:endParaRPr lang="fr-F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Comprendre la logique de cette écriture est le premier pas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96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3971950" y="2408168"/>
            <a:ext cx="5743550" cy="3223959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Comment lire un mouvement imposé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400" dirty="0">
                <a:cs typeface="Arial" pitchFamily="34" charset="0"/>
              </a:rPr>
              <a:t>Exigence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Conseil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Reconnaissance des éléments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Ecriture symbolique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endParaRPr lang="fr-FR" altLang="fr-FR" sz="2400" dirty="0"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224" y="244792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62224" y="300037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2224" y="355282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62224" y="4133850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62224" y="4676775"/>
            <a:ext cx="271153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Arrondir un rectangle à un seul coin 21"/>
          <p:cNvSpPr/>
          <p:nvPr/>
        </p:nvSpPr>
        <p:spPr>
          <a:xfrm>
            <a:off x="1246535" y="2171700"/>
            <a:ext cx="1358900" cy="3148186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3" name="Image 6" descr="btn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60" y="2343150"/>
            <a:ext cx="569913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7" descr="btn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2925763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9" descr="btn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3487738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0" descr="btn_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4043363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1" descr="btn_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5" y="4598988"/>
            <a:ext cx="571500" cy="677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6890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Rudiments de symbolique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0391" y="1399160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Impulsion 2 pieds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2539" y="1545812"/>
            <a:ext cx="1262577" cy="53619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400" i="1" u="sng" dirty="0"/>
              <a:t>Placé devant le signe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3064509" y="1460407"/>
            <a:ext cx="412196" cy="76218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35" y="1465645"/>
            <a:ext cx="454307" cy="285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5" y="1863446"/>
            <a:ext cx="454307" cy="2857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2818" y="1796204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Impulsion 1 pied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32385" y="1240343"/>
            <a:ext cx="2020126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400" i="1" u="sng" dirty="0"/>
              <a:t>Placé sous le signe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01713" y="1465645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Envol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76" y="1560360"/>
            <a:ext cx="454307" cy="28573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28491" y="1881318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du corps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8" y="1939193"/>
            <a:ext cx="454307" cy="28573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28491" y="2301533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des mains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06" y="2368775"/>
            <a:ext cx="454307" cy="28573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4008" y="2701520"/>
            <a:ext cx="5386999" cy="52080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2700" b="1" u="sng" dirty="0"/>
              <a:t>Positions du corps ou actions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4008" y="3216072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tendu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72" y="3261656"/>
            <a:ext cx="454307" cy="2857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94008" y="3702016"/>
            <a:ext cx="20808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Groupé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7" y="3718552"/>
            <a:ext cx="402183" cy="34240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94008" y="4099060"/>
            <a:ext cx="19919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carpé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26" y="4131944"/>
            <a:ext cx="454307" cy="28573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4008" y="4496104"/>
            <a:ext cx="269349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Position  carpé écart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03" y="4556884"/>
            <a:ext cx="454307" cy="28573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94008" y="4893149"/>
            <a:ext cx="20808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Ecart 180°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26" y="4953928"/>
            <a:ext cx="454307" cy="28573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5" y="5350972"/>
            <a:ext cx="454307" cy="28573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00245" y="5290193"/>
            <a:ext cx="22335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Pirouette 1 Tour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94008" y="5687237"/>
            <a:ext cx="2239818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½ Tour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75" y="5736054"/>
            <a:ext cx="454307" cy="28573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89241" y="6110686"/>
            <a:ext cx="25845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¼ de Tour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5" y="6118042"/>
            <a:ext cx="454307" cy="28573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195225" y="3248144"/>
            <a:ext cx="2311163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Position verticale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8" y="3175749"/>
            <a:ext cx="534479" cy="42019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210501" y="3666335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 Av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8" y="3608644"/>
            <a:ext cx="561975" cy="39052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4210501" y="4024828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 Ar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2" y="3970019"/>
            <a:ext cx="542925" cy="40005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4210501" y="4372314"/>
            <a:ext cx="2830366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Renversement  Av, Ar avec ou sans envol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2" y="4454712"/>
            <a:ext cx="525570" cy="435363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4210500" y="5071084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libre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10" y="5007584"/>
            <a:ext cx="662166" cy="416463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193814" y="5404628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Courbe AV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29" y="5437174"/>
            <a:ext cx="764270" cy="3379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44" y="5699296"/>
            <a:ext cx="819534" cy="403387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4193814" y="5734963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Courbe AR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206514" y="6083660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AV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49" y="6017479"/>
            <a:ext cx="484102" cy="355963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4206514" y="6404504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AR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25" y="6405461"/>
            <a:ext cx="544926" cy="400689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7612232" y="3235190"/>
            <a:ext cx="1767608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Bascule BI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632865" y="3621987"/>
            <a:ext cx="165807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Bascule BS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11" y="3095625"/>
            <a:ext cx="609600" cy="4572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96" y="3632335"/>
            <a:ext cx="647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8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8" grpId="0"/>
      <p:bldP spid="19" grpId="0"/>
      <p:bldP spid="21" grpId="0"/>
      <p:bldP spid="23" grpId="0"/>
      <p:bldP spid="25" grpId="0"/>
      <p:bldP spid="27" grpId="0"/>
      <p:bldP spid="30" grpId="0"/>
      <p:bldP spid="31" grpId="0"/>
      <p:bldP spid="33" grpId="0"/>
      <p:bldP spid="35" grpId="0"/>
      <p:bldP spid="38" grpId="0"/>
      <p:bldP spid="39" grpId="0"/>
      <p:bldP spid="42" grpId="0"/>
      <p:bldP spid="44" grpId="0"/>
      <p:bldP spid="46" grpId="0"/>
      <p:bldP spid="49" grpId="0"/>
      <p:bldP spid="50" grpId="0"/>
      <p:bldP spid="52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Exemples de déclinaison de la symbolique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4008" y="1545811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vertical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8180" y="2590293"/>
            <a:ext cx="168343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4008" y="3543199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Souplesse Ar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4007" y="4803493"/>
            <a:ext cx="2255856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roulade Av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8180" y="5876534"/>
            <a:ext cx="3561480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AV et balancer AR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9654" y="1408356"/>
            <a:ext cx="619319" cy="4376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9026" y="2388269"/>
            <a:ext cx="619319" cy="4376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73" y="1913908"/>
            <a:ext cx="375721" cy="2363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2866035"/>
            <a:ext cx="454307" cy="28573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3558294"/>
            <a:ext cx="562304" cy="3819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4969348"/>
            <a:ext cx="454307" cy="2857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9026" y="4444076"/>
            <a:ext cx="619319" cy="4376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35" y="4496104"/>
            <a:ext cx="682476" cy="4764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31" y="4891363"/>
            <a:ext cx="454307" cy="2857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0" y="4337954"/>
            <a:ext cx="1067972" cy="79440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914016" y="1545811"/>
            <a:ext cx="168281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groupé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89" y="1762516"/>
            <a:ext cx="375721" cy="23630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27" y="1453796"/>
            <a:ext cx="402183" cy="34240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040880" y="1436016"/>
            <a:ext cx="106492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Roue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56" y="1363752"/>
            <a:ext cx="759608" cy="47774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913397" y="2580046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 ½ valse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50" y="2872454"/>
            <a:ext cx="454307" cy="28573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729" y="2409926"/>
            <a:ext cx="619319" cy="43764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50" y="2066334"/>
            <a:ext cx="454307" cy="28573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691068" y="2590293"/>
            <a:ext cx="202012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valse 1 Tr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68" y="2814226"/>
            <a:ext cx="454307" cy="2857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5387" y="2348563"/>
            <a:ext cx="619319" cy="43764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24" y="1988711"/>
            <a:ext cx="454307" cy="28573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842565" y="3532952"/>
            <a:ext cx="192261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de mains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07" y="3470482"/>
            <a:ext cx="794011" cy="469761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179452" y="3543199"/>
            <a:ext cx="168343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Flip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48" y="3532952"/>
            <a:ext cx="599612" cy="407291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5419854" y="4723443"/>
            <a:ext cx="2281276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Roulade Ar ATR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18" y="4275198"/>
            <a:ext cx="632854" cy="44181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07661" y="4370798"/>
            <a:ext cx="619319" cy="43764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01" y="4927089"/>
            <a:ext cx="454307" cy="28573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43" y="4845002"/>
            <a:ext cx="454307" cy="28573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91" y="4214900"/>
            <a:ext cx="1109881" cy="889026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42" y="5807940"/>
            <a:ext cx="605742" cy="44540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64" y="5807938"/>
            <a:ext cx="605743" cy="44540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2" y="5845756"/>
            <a:ext cx="1077509" cy="5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26" grpId="0"/>
      <p:bldP spid="29" grpId="0"/>
      <p:bldP spid="31" grpId="0"/>
      <p:bldP spid="35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Construction des mouvements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83918" y="1314452"/>
            <a:ext cx="9926882" cy="5100786"/>
          </a:xfrm>
        </p:spPr>
        <p:txBody>
          <a:bodyPr>
            <a:noAutofit/>
          </a:bodyPr>
          <a:lstStyle/>
          <a:p>
            <a:pPr marL="188913" defTabSz="847725" eaLnBrk="0" hangingPunct="0">
              <a:lnSpc>
                <a:spcPct val="150000"/>
              </a:lnSpc>
              <a:defRPr/>
            </a:pPr>
            <a:r>
              <a:rPr lang="fr-FR" sz="2000" b="1" u="sng" kern="0" cap="none" dirty="0"/>
              <a:t>Chaque mouvement est décomposé en paragraphes </a:t>
            </a:r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188913" indent="0" algn="just" defTabSz="847725" eaLnBrk="0" hangingPunct="0">
              <a:lnSpc>
                <a:spcPct val="150000"/>
              </a:lnSpc>
              <a:buNone/>
              <a:defRPr/>
            </a:pPr>
            <a:endParaRPr lang="fr-FR" sz="1800" b="1" i="1" kern="0" dirty="0"/>
          </a:p>
          <a:p>
            <a:endParaRPr lang="fr-FR" sz="18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83918" y="1841500"/>
          <a:ext cx="2698089" cy="93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4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13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Descriptif des éléments à réaliser, terminologie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045507" y="1841500"/>
          <a:ext cx="2593417" cy="94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1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30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Valeur du ou des éléments et symbolique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5715124" y="1841500"/>
          <a:ext cx="2138908" cy="9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79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Figurines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91230"/>
              </p:ext>
            </p:extLst>
          </p:nvPr>
        </p:nvGraphicFramePr>
        <p:xfrm>
          <a:off x="7917706" y="1835955"/>
          <a:ext cx="2382168" cy="92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9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64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Exigences techniques &amp; conseils techniques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21765"/>
              </p:ext>
            </p:extLst>
          </p:nvPr>
        </p:nvGraphicFramePr>
        <p:xfrm>
          <a:off x="264608" y="3407855"/>
          <a:ext cx="10004809" cy="84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251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Exigence technique 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Impératif, ce que la gymnaste doit réaliser dans l’élément sans être pénalisée,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la pénalité est de 0,30 Pt (Sauf particularité)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64895"/>
              </p:ext>
            </p:extLst>
          </p:nvPr>
        </p:nvGraphicFramePr>
        <p:xfrm>
          <a:off x="304799" y="4515130"/>
          <a:ext cx="10004809" cy="92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708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Conseil technique 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Explication, comment la gymnaste doit réaliser l’élément,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il peut être pénalisé pour des fautes générales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07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 technique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1428" y="1916832"/>
          <a:ext cx="4716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4-3 –</a:t>
                      </a:r>
                      <a:r>
                        <a:rPr lang="fr-FR" b="0" baseline="0" dirty="0">
                          <a:solidFill>
                            <a:srgbClr val="000000"/>
                          </a:solidFill>
                        </a:rPr>
                        <a:t> Prise d’élan à l’appui libre</a:t>
                      </a:r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600" b="0" i="0" dirty="0">
                          <a:solidFill>
                            <a:srgbClr val="000000"/>
                          </a:solidFill>
                        </a:rPr>
                        <a:t>Sans arrêt, élan des jambes en Ar</a:t>
                      </a:r>
                      <a:r>
                        <a:rPr lang="fr-FR" sz="1600" b="0" i="0" baseline="0" dirty="0">
                          <a:solidFill>
                            <a:srgbClr val="000000"/>
                          </a:solidFill>
                        </a:rPr>
                        <a:t> à </a:t>
                      </a:r>
                      <a:r>
                        <a:rPr lang="fr-FR" sz="1600" b="1" i="0" u="sng" baseline="0" dirty="0">
                          <a:solidFill>
                            <a:srgbClr val="000000"/>
                          </a:solidFill>
                        </a:rPr>
                        <a:t>l’appui libre</a:t>
                      </a:r>
                      <a:r>
                        <a:rPr lang="fr-FR" sz="1600" b="0" i="0" baseline="0" dirty="0">
                          <a:solidFill>
                            <a:srgbClr val="000000"/>
                          </a:solidFill>
                        </a:rPr>
                        <a:t>, au dessus de l’horizontale, bras tendus, arrivée au sol face à BI</a:t>
                      </a:r>
                      <a:endParaRPr lang="fr-FR" sz="16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05295" y="1928392"/>
          <a:ext cx="3139404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72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Bras tendus à l’appui libre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Prise d’élan corps tendu au dessus de l’horizontale :</a:t>
                      </a: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A l’horizontale : 0,30 Pt</a:t>
                      </a: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Sous l’horizontale : 0,50 Pt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fr-FR" sz="16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8038040" y="2787519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 rot="20857856">
            <a:off x="8052153" y="3321693"/>
            <a:ext cx="1624522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Cas particulier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28" y="4267199"/>
            <a:ext cx="104841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</a:rPr>
              <a:t> Si l’exigence technique n’est pas respectée : 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b="1" spc="-40" dirty="0">
                <a:solidFill>
                  <a:srgbClr val="FF0000"/>
                </a:solidFill>
                <a:sym typeface="Wingdings" pitchFamily="2" charset="2"/>
              </a:rPr>
              <a:t>pénalité de 0,30 pt.</a:t>
            </a:r>
          </a:p>
          <a:p>
            <a:pPr lvl="1">
              <a:lnSpc>
                <a:spcPct val="80000"/>
              </a:lnSpc>
            </a:pPr>
            <a:endParaRPr lang="fr-FR" sz="2400" b="1" spc="-40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i="1" dirty="0">
                <a:solidFill>
                  <a:srgbClr val="000000"/>
                </a:solidFill>
              </a:rPr>
              <a:t> </a:t>
            </a:r>
            <a:r>
              <a:rPr lang="fr-FR" sz="2400" i="1" u="sng" dirty="0">
                <a:solidFill>
                  <a:srgbClr val="000000"/>
                </a:solidFill>
              </a:rPr>
              <a:t>Sauf cas particulier, alors la valeur de la pénalité est spécifiée.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8675E8-69E0-490F-A9A2-1F82A863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8392"/>
            <a:ext cx="2483956" cy="176011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BB7D2F-44F5-43B8-BCB1-3614DF313C92}"/>
              </a:ext>
            </a:extLst>
          </p:cNvPr>
          <p:cNvCxnSpPr/>
          <p:nvPr/>
        </p:nvCxnSpPr>
        <p:spPr>
          <a:xfrm>
            <a:off x="350195" y="3093820"/>
            <a:ext cx="1128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5">
            <a:extLst>
              <a:ext uri="{FF2B5EF4-FFF2-40B4-BE49-F238E27FC236}">
                <a16:creationId xmlns:a16="http://schemas.microsoft.com/office/drawing/2014/main" id="{83729B6F-5FDC-4F2F-8342-C261036C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201" y="1893480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58647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lecture des mouvements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999" y="1412775"/>
            <a:ext cx="10111525" cy="5480393"/>
          </a:xfrm>
        </p:spPr>
        <p:txBody>
          <a:bodyPr>
            <a:normAutofit/>
          </a:bodyPr>
          <a:lstStyle/>
          <a:p>
            <a:pPr marL="188913" defTabSz="847725" eaLnBrk="0" hangingPunct="0">
              <a:lnSpc>
                <a:spcPct val="100000"/>
              </a:lnSpc>
              <a:defRPr/>
            </a:pPr>
            <a:endParaRPr lang="fr-FR" sz="4800" b="1" kern="0" cap="none" dirty="0"/>
          </a:p>
          <a:p>
            <a:pPr marL="188913" defTabSz="847725" eaLnBrk="0" hangingPunct="0">
              <a:lnSpc>
                <a:spcPct val="100000"/>
              </a:lnSpc>
              <a:defRPr/>
            </a:pPr>
            <a:r>
              <a:rPr lang="fr-FR" sz="4800" b="1" kern="0" cap="none" dirty="0"/>
              <a:t>Chaque mouvement peut contenir </a:t>
            </a:r>
            <a:r>
              <a:rPr lang="fr-FR" sz="6000" b="1" u="sng" kern="0" cap="none" dirty="0"/>
              <a:t>3</a:t>
            </a:r>
            <a:r>
              <a:rPr lang="fr-FR" sz="6000" b="1" i="1" kern="0" cap="none" dirty="0"/>
              <a:t> </a:t>
            </a:r>
            <a:r>
              <a:rPr lang="fr-FR" sz="5400" b="1" kern="0" cap="none" dirty="0"/>
              <a:t>sortes de paragraphe</a:t>
            </a:r>
          </a:p>
          <a:p>
            <a:pPr marL="188913" algn="just" defTabSz="847725" eaLnBrk="0" hangingPunct="0">
              <a:lnSpc>
                <a:spcPct val="150000"/>
              </a:lnSpc>
              <a:defRPr/>
            </a:pPr>
            <a:endParaRPr lang="fr-FR" sz="6000" b="1" kern="0" cap="none" dirty="0"/>
          </a:p>
          <a:p>
            <a:pPr marL="1080000" algn="just" defTabSz="847725" eaLnBrk="0" hangingPunct="0">
              <a:lnSpc>
                <a:spcPct val="50000"/>
              </a:lnSpc>
              <a:defRPr/>
            </a:pPr>
            <a:endParaRPr lang="fr-FR" sz="7200" b="1" u="sng" kern="0" cap="none" dirty="0"/>
          </a:p>
          <a:p>
            <a:pPr marL="1080000" lvl="4" algn="just" defTabSz="847725" eaLnBrk="0" hangingPunct="0">
              <a:lnSpc>
                <a:spcPct val="50000"/>
              </a:lnSpc>
              <a:defRPr/>
            </a:pPr>
            <a:endParaRPr lang="fr-FR" sz="7200" b="1" i="1" kern="0" dirty="0"/>
          </a:p>
          <a:p>
            <a:pPr marL="188913" indent="0" algn="just" defTabSz="847725" eaLnBrk="0" hangingPunct="0">
              <a:lnSpc>
                <a:spcPct val="150000"/>
              </a:lnSpc>
              <a:buClr>
                <a:srgbClr val="FF3300"/>
              </a:buClr>
              <a:buNone/>
              <a:defRPr/>
            </a:pPr>
            <a:endParaRPr lang="fr-FR" sz="5400" b="1" i="1" kern="0" dirty="0"/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0496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1 - Paragraphe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3918" y="1351785"/>
            <a:ext cx="9763465" cy="5291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2000" cap="none" dirty="0"/>
              <a:t>Il comprend un ou plusieurs éléments ayant une valeur donnée :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u="sng" dirty="0">
                <a:solidFill>
                  <a:srgbClr val="000000"/>
                </a:solidFill>
              </a:rPr>
              <a:t>gras souligné : élément coté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gras italique : position tenue 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"normale"</a:t>
            </a:r>
            <a:r>
              <a:rPr lang="fr-FR" sz="2000" b="1" dirty="0">
                <a:solidFill>
                  <a:srgbClr val="000000"/>
                </a:solidFill>
              </a:rPr>
              <a:t> </a:t>
            </a:r>
            <a:r>
              <a:rPr lang="fr-FR" sz="2000" dirty="0">
                <a:solidFill>
                  <a:srgbClr val="000000"/>
                </a:solidFill>
              </a:rPr>
              <a:t>: tout élément ou passage non coté</a:t>
            </a:r>
          </a:p>
          <a:p>
            <a:pPr marL="329184" lvl="1" indent="0">
              <a:buNone/>
            </a:pPr>
            <a:endParaRPr lang="fr-FR" sz="1800" b="1" i="1" dirty="0">
              <a:solidFill>
                <a:schemeClr val="tx1"/>
              </a:solidFill>
            </a:endParaRPr>
          </a:p>
          <a:p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25454" y="3781425"/>
          <a:ext cx="6238133" cy="22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    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aseline="0" dirty="0"/>
                        <a:t>1 - 6 :Glisser au </a:t>
                      </a:r>
                      <a:r>
                        <a:rPr lang="fr-FR" sz="1400" b="1" u="sng" baseline="0" dirty="0"/>
                        <a:t>grand écart antéropostérieur </a:t>
                      </a:r>
                      <a:r>
                        <a:rPr lang="fr-FR" sz="1400" b="0" u="none" baseline="0" dirty="0"/>
                        <a:t> </a:t>
                      </a:r>
                      <a:r>
                        <a:rPr lang="fr-FR" sz="1100" b="0" u="none" baseline="0" dirty="0"/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0" u="none" baseline="0" dirty="0"/>
                        <a:t>7 – 8 :  </a:t>
                      </a:r>
                      <a:r>
                        <a:rPr lang="fr-FR" sz="1400" b="1" i="1" baseline="0" dirty="0"/>
                        <a:t>Position  tenue</a:t>
                      </a:r>
                      <a:endParaRPr lang="fr-FR" sz="1100" b="1" i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fr-FR" sz="1100" b="0" i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71" y="5156592"/>
            <a:ext cx="703722" cy="516062"/>
          </a:xfrm>
          <a:prstGeom prst="rect">
            <a:avLst/>
          </a:prstGeom>
          <a:noFill/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928696" y="3871021"/>
            <a:ext cx="547948" cy="42195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57409" y="5092778"/>
            <a:ext cx="859427" cy="61004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263015" y="4474663"/>
            <a:ext cx="2535265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34" y="4918510"/>
            <a:ext cx="271571" cy="128639"/>
          </a:xfrm>
          <a:prstGeom prst="rect">
            <a:avLst/>
          </a:prstGeom>
          <a:ln w="19050">
            <a:noFill/>
          </a:ln>
        </p:spPr>
      </p:pic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965415" y="4812339"/>
            <a:ext cx="310003" cy="280691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98982" y="4905389"/>
            <a:ext cx="1469473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C07B3E-1C5C-4F65-AA8B-F5189E40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80" y="4353264"/>
            <a:ext cx="3913737" cy="15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1 - Paragraphe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351785"/>
            <a:ext cx="10022780" cy="5291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i="1" cap="none" dirty="0"/>
              <a:t>Conseil Technique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Exigences techniques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sz="1600" b="1" cap="none" dirty="0"/>
              <a:t>Fautes générales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Faute de tenue du corps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sz="1600" cap="none" dirty="0">
                <a:sym typeface="Wingdings" panose="05000000000000000000" pitchFamily="2" charset="2"/>
              </a:rPr>
              <a:t>Fautes de texte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0,10 Pt par tiret oublié </a:t>
            </a:r>
            <a:endParaRPr lang="fr-FR" sz="160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64659"/>
              </p:ext>
            </p:extLst>
          </p:nvPr>
        </p:nvGraphicFramePr>
        <p:xfrm>
          <a:off x="5581152" y="1493373"/>
          <a:ext cx="4455214" cy="22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Le grand écart doit être dans l’axe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&gt; à 150°  SP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120° &amp; 150° = 0,10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90° &amp; 120° = 0,30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inférieur à 90° = Difficulté non reconnue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1C07B3E-1C5C-4F65-AA8B-F5189E40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51" y="3995606"/>
            <a:ext cx="4281474" cy="20848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B71AEF-5256-417A-B59E-D197DC9BF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16" y="1894829"/>
            <a:ext cx="1675985" cy="94161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4541DB6-A4CE-4965-89B9-4FB075A85C92}"/>
              </a:ext>
            </a:extLst>
          </p:cNvPr>
          <p:cNvSpPr/>
          <p:nvPr/>
        </p:nvSpPr>
        <p:spPr>
          <a:xfrm>
            <a:off x="5581152" y="1499599"/>
            <a:ext cx="3491588" cy="35375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BC38D83-12DA-4B70-B5AA-9B716FB9E930}"/>
              </a:ext>
            </a:extLst>
          </p:cNvPr>
          <p:cNvSpPr/>
          <p:nvPr/>
        </p:nvSpPr>
        <p:spPr>
          <a:xfrm>
            <a:off x="5581152" y="2842527"/>
            <a:ext cx="3399840" cy="864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FAEC868-4030-48F5-B8F6-FE3B16D8F118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482356"/>
          <a:ext cx="4973055" cy="229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    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aseline="0" dirty="0"/>
                        <a:t>1 - 6 :Glisser au </a:t>
                      </a:r>
                      <a:r>
                        <a:rPr lang="fr-FR" sz="1400" b="1" u="sng" baseline="0" dirty="0"/>
                        <a:t>grand écart antéropostérieur </a:t>
                      </a:r>
                      <a:r>
                        <a:rPr lang="fr-FR" sz="1400" b="0" u="none" baseline="0" dirty="0"/>
                        <a:t> </a:t>
                      </a:r>
                      <a:r>
                        <a:rPr lang="fr-FR" sz="1100" b="0" u="none" baseline="0" dirty="0"/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0" u="none" baseline="0" dirty="0"/>
                        <a:t>7 – 8 :  </a:t>
                      </a:r>
                      <a:r>
                        <a:rPr lang="fr-FR" sz="1400" b="1" i="1" baseline="0" dirty="0"/>
                        <a:t>Position  tenue</a:t>
                      </a:r>
                      <a:endParaRPr lang="fr-FR" sz="1100" b="1" i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fr-FR" sz="1100" b="0" i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2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2 - Paragraphe non coté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18" y="1410613"/>
            <a:ext cx="995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paragraphe non coté</a:t>
            </a:r>
            <a:r>
              <a:rPr lang="fr-FR" sz="2400" dirty="0"/>
              <a:t> est un paragraphe comprenant 1 ou plusieurs éléments </a:t>
            </a:r>
            <a:r>
              <a:rPr lang="fr-FR" sz="2400" b="1" u="sng" dirty="0"/>
              <a:t>sans</a:t>
            </a:r>
            <a:r>
              <a:rPr lang="fr-FR" sz="2400" dirty="0"/>
              <a:t> une valeur donnée.</a:t>
            </a:r>
          </a:p>
          <a:p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26112" y="2809485"/>
          <a:ext cx="6104350" cy="326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65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5 – 11 : 2 X 8 temps : Chorégraphie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872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Rotation du buste en fléchissement les jambes vers la D, genoux au sol, pointes de pieds tirées, bras à l’oblique AR basse, doigts pointés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Par appui du bras G, effectuer un ½ tour à G, s’établir à genoux assis talons, mains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1-2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Amener les bras à l’oblique AV, simultanément, dos rond, paumes vers l’extérieur, tête baissée</a:t>
                      </a:r>
                    </a:p>
                    <a:p>
                      <a:pPr marL="0" marR="0" lvl="0" indent="0" algn="just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3-4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Effectuer un ¼ de tour à D en redressant le buste pour s’établir à genou G dressé, jambe D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à la station, bras le long du corps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176553" y="2742029"/>
            <a:ext cx="1063474" cy="73594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A77CDD-9F54-465A-B127-E6C2BDD0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2" y="3749202"/>
            <a:ext cx="4132064" cy="23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2 - Paragraphe non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10022780" cy="545191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>
              <a:lnSpc>
                <a:spcPct val="150000"/>
              </a:lnSpc>
            </a:pPr>
            <a:endParaRPr lang="fr-FR" sz="1600" b="1" i="1" cap="none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Exigences techniques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Fautes générales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Tenue du corps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cap="none" dirty="0">
                <a:sym typeface="Wingdings" panose="05000000000000000000" pitchFamily="2" charset="2"/>
              </a:rPr>
              <a:t>Fautes de texte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0,10 Pt par tiret oublié avec un maximum de 0,80 Pt par paragraphe </a:t>
            </a:r>
            <a:endParaRPr lang="fr-FR" sz="1600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868288" y="1859008"/>
          <a:ext cx="5406012" cy="22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0FEC248-804F-40A3-BEB0-BDF03578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768576"/>
            <a:ext cx="4132064" cy="23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1459</Words>
  <Application>Microsoft Office PowerPoint</Application>
  <PresentationFormat>Personnalisé</PresentationFormat>
  <Paragraphs>247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Masque des Contenus</vt:lpstr>
      <vt:lpstr>Guide du juge débutant imposé</vt:lpstr>
      <vt:lpstr>sommaire</vt:lpstr>
      <vt:lpstr>Construction des mouvements</vt:lpstr>
      <vt:lpstr>Exigence technique</vt:lpstr>
      <vt:lpstr>lecture des mouvements</vt:lpstr>
      <vt:lpstr>1 - Paragraphe coté</vt:lpstr>
      <vt:lpstr>1 - Paragraphe coté</vt:lpstr>
      <vt:lpstr>2 - Paragraphe non coté</vt:lpstr>
      <vt:lpstr>2 - Paragraphe non coté</vt:lpstr>
      <vt:lpstr>3 - Paragraphe non coté avec intitulé</vt:lpstr>
      <vt:lpstr>Paragraphe coté - précisions</vt:lpstr>
      <vt:lpstr>Ordre et exécution des éléments</vt:lpstr>
      <vt:lpstr>inversion</vt:lpstr>
      <vt:lpstr>Arrêt</vt:lpstr>
      <vt:lpstr>chute</vt:lpstr>
      <vt:lpstr>Élément recommencé</vt:lpstr>
      <vt:lpstr>Éléments au choix</vt:lpstr>
      <vt:lpstr>Annonces</vt:lpstr>
      <vt:lpstr>la symbolique</vt:lpstr>
      <vt:lpstr>Rudiments de symbolique</vt:lpstr>
      <vt:lpstr>Exemples de déclinaison de la symbolique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Jean Pierre Taffarel</cp:lastModifiedBy>
  <cp:revision>156</cp:revision>
  <dcterms:created xsi:type="dcterms:W3CDTF">2014-03-28T08:32:44Z</dcterms:created>
  <dcterms:modified xsi:type="dcterms:W3CDTF">2021-10-04T13:04:02Z</dcterms:modified>
</cp:coreProperties>
</file>