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81" r:id="rId2"/>
    <p:sldId id="382" r:id="rId3"/>
    <p:sldId id="383" r:id="rId4"/>
    <p:sldId id="384" r:id="rId5"/>
    <p:sldId id="357" r:id="rId6"/>
    <p:sldId id="358" r:id="rId7"/>
    <p:sldId id="359" r:id="rId8"/>
    <p:sldId id="360" r:id="rId9"/>
    <p:sldId id="385" r:id="rId10"/>
    <p:sldId id="386" r:id="rId11"/>
    <p:sldId id="387" r:id="rId12"/>
    <p:sldId id="388" r:id="rId13"/>
    <p:sldId id="403" r:id="rId14"/>
    <p:sldId id="401" r:id="rId15"/>
    <p:sldId id="402" r:id="rId16"/>
    <p:sldId id="355" r:id="rId17"/>
    <p:sldId id="356" r:id="rId18"/>
    <p:sldId id="404" r:id="rId19"/>
    <p:sldId id="405" r:id="rId20"/>
    <p:sldId id="406" r:id="rId21"/>
    <p:sldId id="407" r:id="rId22"/>
    <p:sldId id="408" r:id="rId23"/>
    <p:sldId id="409" r:id="rId24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9C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4327" autoAdjust="0"/>
  </p:normalViewPr>
  <p:slideViewPr>
    <p:cSldViewPr snapToGrid="0" snapToObjects="1">
      <p:cViewPr varScale="1">
        <p:scale>
          <a:sx n="62" d="100"/>
          <a:sy n="62" d="100"/>
        </p:scale>
        <p:origin x="1268" y="47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1D416-3238-441A-A850-2423C63EAD29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 descr="powerpoint magent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72000" y="1548000"/>
            <a:ext cx="6120000" cy="16211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4000" cap="all"/>
            </a:lvl1pPr>
          </a:lstStyle>
          <a:p>
            <a:r>
              <a:rPr lang="fr-FR" dirty="0"/>
              <a:t>Cliquez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72000" y="3276000"/>
            <a:ext cx="6120000" cy="193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3000" cap="all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05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70" r:id="rId4"/>
    <p:sldLayoutId id="2147483650" r:id="rId5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88807" y="1537314"/>
            <a:ext cx="6724650" cy="1554480"/>
          </a:xfrm>
        </p:spPr>
        <p:txBody>
          <a:bodyPr/>
          <a:lstStyle/>
          <a:p>
            <a:r>
              <a:rPr lang="fr-FR" sz="3200" dirty="0"/>
              <a:t>Guide du juge débutant</a:t>
            </a:r>
            <a:br>
              <a:rPr lang="fr-FR" sz="3200" dirty="0"/>
            </a:br>
            <a:r>
              <a:rPr lang="fr-FR" sz="3200" dirty="0"/>
              <a:t>imposé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44556" y="3398478"/>
            <a:ext cx="6646775" cy="164051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4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Module 2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Comment noter un mouvement imposé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674C773-0FD8-4CDE-A0CE-20568D0D9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3744" y="6170603"/>
            <a:ext cx="2899713" cy="777240"/>
          </a:xfrm>
        </p:spPr>
        <p:txBody>
          <a:bodyPr/>
          <a:lstStyle/>
          <a:p>
            <a:r>
              <a:rPr lang="fr-FR" dirty="0"/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86691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19" y="1344835"/>
            <a:ext cx="10143923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Verticale,</a:t>
            </a:r>
            <a:r>
              <a:rPr lang="fr-FR" dirty="0">
                <a:solidFill>
                  <a:schemeClr val="tx1"/>
                </a:solidFill>
              </a:rPr>
              <a:t> position du corps, des bras ou des jambes formant une ligne perpendiculaire avec le sol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52" y="2285255"/>
            <a:ext cx="5619948" cy="42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47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376585"/>
            <a:ext cx="999738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lvl="1" indent="-2667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Oblique,</a:t>
            </a:r>
            <a:r>
              <a:rPr lang="fr-FR" dirty="0">
                <a:solidFill>
                  <a:schemeClr val="tx1"/>
                </a:solidFill>
              </a:rPr>
              <a:t> position du corps, des bras ou des jambes formant un angle de + ou moins 45°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86812" y="6059016"/>
            <a:ext cx="408959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Bras à l’oblique latérale basse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E1B6B0-D81D-482C-BF11-6672C9CF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63" y="2351315"/>
            <a:ext cx="5944093" cy="33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6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mouvements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83918" y="1556419"/>
            <a:ext cx="9752448" cy="5386991"/>
          </a:xfrm>
        </p:spPr>
        <p:txBody>
          <a:bodyPr>
            <a:normAutofit/>
          </a:bodyPr>
          <a:lstStyle/>
          <a:p>
            <a:pPr marL="1708150" lvl="4">
              <a:defRPr/>
            </a:pPr>
            <a:endParaRPr lang="fr-FR" sz="2800" dirty="0"/>
          </a:p>
          <a:p>
            <a:pPr marL="892175" lvl="4" indent="-436563" algn="just">
              <a:buFont typeface="Wingdings" pitchFamily="2" charset="2"/>
              <a:buChar char="Ø"/>
              <a:defRPr/>
            </a:pPr>
            <a:r>
              <a:rPr lang="fr-FR" sz="2800" kern="0" dirty="0"/>
              <a:t>En barres asymétriques, les exercices sont composés de </a:t>
            </a:r>
            <a:r>
              <a:rPr lang="fr-FR" sz="3600" b="1" kern="0" dirty="0"/>
              <a:t>D</a:t>
            </a:r>
            <a:r>
              <a:rPr lang="fr-FR" sz="3600" b="1" i="1" kern="0" dirty="0"/>
              <a:t>ifficultés</a:t>
            </a:r>
            <a:r>
              <a:rPr lang="fr-FR" sz="2800" kern="0" dirty="0"/>
              <a:t> ayant une valeur donnée et d’éléments de liaison</a:t>
            </a:r>
          </a:p>
          <a:p>
            <a:pPr marL="892175" lvl="4" indent="-436563" algn="just">
              <a:defRPr/>
            </a:pPr>
            <a:endParaRPr lang="fr-FR" sz="2800" kern="0" dirty="0"/>
          </a:p>
          <a:p>
            <a:pPr marL="892175" lvl="4" indent="-436563" algn="just">
              <a:buFont typeface="Wingdings" pitchFamily="2" charset="2"/>
              <a:buChar char="Ø"/>
              <a:defRPr/>
            </a:pPr>
            <a:r>
              <a:rPr lang="fr-FR" sz="2800" kern="0" dirty="0"/>
              <a:t>En poutre et sol, les exercices sont composés de </a:t>
            </a:r>
            <a:r>
              <a:rPr lang="fr-FR" sz="3600" b="1" kern="0" dirty="0"/>
              <a:t>D</a:t>
            </a:r>
            <a:r>
              <a:rPr lang="fr-FR" sz="3600" b="1" i="1" kern="0" dirty="0"/>
              <a:t>ifficultés</a:t>
            </a:r>
            <a:r>
              <a:rPr lang="fr-FR" sz="2800" i="1" kern="0" dirty="0"/>
              <a:t> </a:t>
            </a:r>
            <a:r>
              <a:rPr lang="fr-FR" sz="2800" kern="0" dirty="0"/>
              <a:t>ayant une valeur donnée et d’éléments gymniques ou chorégraphiques</a:t>
            </a:r>
          </a:p>
          <a:p>
            <a:pPr marL="1483678" lvl="4" indent="0">
              <a:buNone/>
              <a:defRPr/>
            </a:pPr>
            <a:endParaRPr lang="fr-FR" sz="2800" b="1" u="sng" dirty="0">
              <a:solidFill>
                <a:srgbClr val="000000"/>
              </a:solidFill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24906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La note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83918" y="1556419"/>
            <a:ext cx="9741432" cy="5386991"/>
          </a:xfrm>
        </p:spPr>
        <p:txBody>
          <a:bodyPr>
            <a:normAutofit/>
          </a:bodyPr>
          <a:lstStyle/>
          <a:p>
            <a:pPr marL="706438" lvl="1" indent="0">
              <a:buNone/>
              <a:defRPr/>
            </a:pPr>
            <a:r>
              <a:rPr lang="fr-FR" sz="2400" i="1" u="sng" dirty="0"/>
              <a:t>La note se divise en deux parties</a:t>
            </a:r>
          </a:p>
          <a:p>
            <a:pPr marL="706438" lvl="1" indent="0">
              <a:buNone/>
              <a:defRPr/>
            </a:pPr>
            <a:endParaRPr lang="fr-FR" i="1" u="sng" dirty="0"/>
          </a:p>
          <a:p>
            <a:pPr marL="1163638" lvl="1" indent="-457200">
              <a:buFont typeface="Wingdings" pitchFamily="2" charset="2"/>
              <a:buChar char="q"/>
              <a:defRPr/>
            </a:pPr>
            <a:r>
              <a:rPr lang="fr-FR" sz="3200" b="1" i="1" u="sng" dirty="0"/>
              <a:t>La note D </a:t>
            </a:r>
            <a:r>
              <a:rPr lang="fr-FR" sz="2800" dirty="0"/>
              <a:t>(difficultés):</a:t>
            </a:r>
          </a:p>
          <a:p>
            <a:pPr marL="1163638" lvl="1" indent="-457200">
              <a:buFont typeface="Wingdings" pitchFamily="2" charset="2"/>
              <a:buChar char="q"/>
              <a:defRPr/>
            </a:pPr>
            <a:endParaRPr lang="fr-FR" dirty="0"/>
          </a:p>
          <a:p>
            <a:pPr marL="1971675" lvl="5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800" dirty="0"/>
              <a:t>Addition des Difficultés</a:t>
            </a:r>
          </a:p>
          <a:p>
            <a:pPr marL="1708150" lvl="4">
              <a:buFont typeface="Wingdings" pitchFamily="2" charset="2"/>
              <a:buChar char="Ø"/>
              <a:defRPr/>
            </a:pPr>
            <a:endParaRPr lang="fr-FR" sz="2800" dirty="0"/>
          </a:p>
          <a:p>
            <a:pPr marL="1226757" lvl="2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fr-FR" sz="3200" b="1" i="1" u="sng" dirty="0"/>
              <a:t>La note E </a:t>
            </a:r>
            <a:r>
              <a:rPr lang="fr-FR" sz="2800" dirty="0"/>
              <a:t>(Exécution)</a:t>
            </a:r>
          </a:p>
          <a:p>
            <a:pPr marL="1971675" lvl="5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800" dirty="0"/>
              <a:t>C’est sur cette note que sont déduites toutes les pénalités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2473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La note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43507" y="1336204"/>
            <a:ext cx="10251935" cy="5904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8963" indent="-2857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1800" cap="none" dirty="0"/>
              <a:t>La </a:t>
            </a:r>
            <a:r>
              <a:rPr lang="fr-FR" sz="2000" b="1" u="sng" cap="none" dirty="0"/>
              <a:t>note D</a:t>
            </a:r>
            <a:r>
              <a:rPr lang="fr-FR" sz="1800" cap="none" dirty="0"/>
              <a:t> (difficultés) est variable suivant le degré et va de 4 à 13 points . (voir particularités sur certains degrés lorsqu’il existe des options)</a:t>
            </a:r>
          </a:p>
          <a:p>
            <a:pPr marL="588963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fr-FR" sz="1800" cap="none" dirty="0"/>
              <a:t>La </a:t>
            </a:r>
            <a:r>
              <a:rPr lang="fr-FR" sz="2000" b="1" u="sng" cap="none" dirty="0"/>
              <a:t>note E</a:t>
            </a:r>
            <a:r>
              <a:rPr lang="fr-FR" sz="1800" cap="none" dirty="0">
                <a:solidFill>
                  <a:srgbClr val="FF0000"/>
                </a:solidFill>
              </a:rPr>
              <a:t> </a:t>
            </a:r>
            <a:r>
              <a:rPr lang="fr-FR" sz="1800" cap="none" dirty="0"/>
              <a:t>(exécution) est de 10 points sur lesquels seront déduites les fautes </a:t>
            </a:r>
          </a:p>
          <a:p>
            <a:pPr marL="588963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fr-FR" sz="1800" cap="none" dirty="0"/>
              <a:t>La </a:t>
            </a:r>
            <a:r>
              <a:rPr lang="fr-FR" sz="1800" b="1" u="sng" cap="none" dirty="0"/>
              <a:t>note finale </a:t>
            </a:r>
            <a:r>
              <a:rPr lang="fr-FR" sz="1800" cap="none" dirty="0"/>
              <a:t>est obtenue en faisant la </a:t>
            </a:r>
            <a:r>
              <a:rPr lang="fr-FR" sz="1800" b="1" i="1" u="sng" cap="none" dirty="0"/>
              <a:t>moyenne des notes  E des 2 juges + la note D</a:t>
            </a:r>
          </a:p>
          <a:p>
            <a:pPr marL="588963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348933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1600" kern="0" dirty="0"/>
          </a:p>
          <a:p>
            <a:pPr>
              <a:buNone/>
            </a:pPr>
            <a:endParaRPr lang="fr-FR" sz="16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88926" y="2846462"/>
          <a:ext cx="8750374" cy="46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24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Note finale  D +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991948" y="5155552"/>
          <a:ext cx="4666827" cy="85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81">
                <a:tc>
                  <a:txBody>
                    <a:bodyPr/>
                    <a:lstStyle/>
                    <a:p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Juge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Juge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7.30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7,60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888926" y="4390138"/>
          <a:ext cx="400692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40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Note 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Ex:4</a:t>
                      </a:r>
                      <a:r>
                        <a:rPr lang="fr-FR" sz="1400" baseline="30000" dirty="0"/>
                        <a:t>ème</a:t>
                      </a:r>
                      <a:r>
                        <a:rPr lang="fr-FR" sz="1400" dirty="0"/>
                        <a:t> degré  Poutre A/J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8.00 Pts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Entrée Equerre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ATR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Saut écart + saut groupé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 (0,50 + 0,50)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Pivot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Cabriole + saut vertical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 (0,50 – 0,50)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Roue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1.50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Sortie Saut de mains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1.50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972472" y="4391012"/>
          <a:ext cx="466682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50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Note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7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10.00 Pts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888927" y="3378669"/>
          <a:ext cx="8750376" cy="869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331"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Moyenne des Notes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Note 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7.45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8.00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15.45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832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6055" y="4285862"/>
            <a:ext cx="6120000" cy="1621111"/>
          </a:xfrm>
        </p:spPr>
        <p:txBody>
          <a:bodyPr/>
          <a:lstStyle/>
          <a:p>
            <a:r>
              <a:rPr lang="fr-FR" altLang="fr-FR" sz="3600" dirty="0"/>
              <a:t>Les fautes</a:t>
            </a:r>
            <a:br>
              <a:rPr lang="fr-FR" altLang="fr-FR" sz="3600" dirty="0"/>
            </a:br>
            <a:endParaRPr lang="fr-FR" altLang="fr-FR" sz="3600" dirty="0"/>
          </a:p>
        </p:txBody>
      </p:sp>
    </p:spTree>
    <p:extLst>
      <p:ext uri="{BB962C8B-B14F-4D97-AF65-F5344CB8AC3E}">
        <p14:creationId xmlns:p14="http://schemas.microsoft.com/office/powerpoint/2010/main" val="608840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19" y="1289368"/>
            <a:ext cx="9784847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Appui facial Barres asymétriques,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1288976" y="2038964"/>
            <a:ext cx="3098920" cy="4725144"/>
            <a:chOff x="4716016" y="344738"/>
            <a:chExt cx="4427984" cy="651326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4716016" y="344738"/>
              <a:ext cx="4057577" cy="5870507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12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641307"/>
              <a:ext cx="3600399" cy="5400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>
              <a:spLocks noChangeArrowheads="1"/>
            </p:cNvSpPr>
            <p:nvPr/>
          </p:nvSpPr>
          <p:spPr bwMode="auto">
            <a:xfrm>
              <a:off x="8204319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00B050"/>
                  </a:solidFill>
                  <a:sym typeface="Wingdings 2" pitchFamily="18" charset="2"/>
                </a:rPr>
                <a:t>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5624460" y="1981281"/>
            <a:ext cx="3024336" cy="4725144"/>
            <a:chOff x="0" y="270844"/>
            <a:chExt cx="4140507" cy="6587156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366160" y="270844"/>
              <a:ext cx="3774347" cy="594440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ZoneTexte 5"/>
            <p:cNvSpPr txBox="1">
              <a:spLocks noChangeArrowheads="1"/>
            </p:cNvSpPr>
            <p:nvPr/>
          </p:nvSpPr>
          <p:spPr bwMode="auto">
            <a:xfrm>
              <a:off x="0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FF0000"/>
                  </a:solidFill>
                  <a:sym typeface="Wingdings 2" pitchFamily="18" charset="2"/>
                </a:rPr>
                <a:t>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  <p:pic>
          <p:nvPicPr>
            <p:cNvPr id="16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11" y="641307"/>
              <a:ext cx="3490644" cy="523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1980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19" y="1351063"/>
            <a:ext cx="10143923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Suspension en Barres asymétriques,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1132384" y="2185442"/>
            <a:ext cx="3419872" cy="4941168"/>
            <a:chOff x="4716016" y="344738"/>
            <a:chExt cx="4427984" cy="6513262"/>
          </a:xfrm>
        </p:grpSpPr>
        <p:grpSp>
          <p:nvGrpSpPr>
            <p:cNvPr id="22" name="Groupe 11"/>
            <p:cNvGrpSpPr>
              <a:grpSpLocks/>
            </p:cNvGrpSpPr>
            <p:nvPr/>
          </p:nvGrpSpPr>
          <p:grpSpPr bwMode="auto">
            <a:xfrm>
              <a:off x="4716016" y="344738"/>
              <a:ext cx="4057577" cy="5870507"/>
              <a:chOff x="4716016" y="344738"/>
              <a:chExt cx="4057577" cy="5870507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4716016" y="344738"/>
                <a:ext cx="4057577" cy="5870507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5" name="Imag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207" y="634879"/>
                <a:ext cx="3100112" cy="5373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ZoneTexte 6"/>
            <p:cNvSpPr txBox="1">
              <a:spLocks noChangeArrowheads="1"/>
            </p:cNvSpPr>
            <p:nvPr/>
          </p:nvSpPr>
          <p:spPr bwMode="auto">
            <a:xfrm>
              <a:off x="8204319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00B050"/>
                  </a:solidFill>
                  <a:sym typeface="Wingdings 2" pitchFamily="18" charset="2"/>
                </a:rPr>
                <a:t>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26" name="Groupe 25"/>
          <p:cNvGrpSpPr>
            <a:grpSpLocks/>
          </p:cNvGrpSpPr>
          <p:nvPr/>
        </p:nvGrpSpPr>
        <p:grpSpPr bwMode="auto">
          <a:xfrm>
            <a:off x="5670798" y="2166393"/>
            <a:ext cx="3565637" cy="4941168"/>
            <a:chOff x="0" y="270844"/>
            <a:chExt cx="4140507" cy="6587156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366160" y="270844"/>
              <a:ext cx="3774347" cy="594440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8" name="ZoneTexte 5"/>
            <p:cNvSpPr txBox="1">
              <a:spLocks noChangeArrowheads="1"/>
            </p:cNvSpPr>
            <p:nvPr/>
          </p:nvSpPr>
          <p:spPr bwMode="auto">
            <a:xfrm>
              <a:off x="0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FF0000"/>
                  </a:solidFill>
                  <a:sym typeface="Wingdings 2" pitchFamily="18" charset="2"/>
                </a:rPr>
                <a:t>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  <p:pic>
          <p:nvPicPr>
            <p:cNvPr id="29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40" y="730843"/>
              <a:ext cx="3454088" cy="518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3062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5096" y="1557495"/>
            <a:ext cx="10111525" cy="55631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866458" indent="-342900">
              <a:buFont typeface="Wingdings" pitchFamily="2" charset="2"/>
              <a:buChar char="q"/>
              <a:defRPr/>
            </a:pPr>
            <a:r>
              <a:rPr lang="fr-FR" sz="2400" cap="none" dirty="0"/>
              <a:t>Les fautes sont réparties en 2 catégories,</a:t>
            </a:r>
          </a:p>
          <a:p>
            <a:pPr marL="866458" indent="-342900">
              <a:buFont typeface="Wingdings" pitchFamily="2" charset="2"/>
              <a:buChar char="q"/>
              <a:defRPr/>
            </a:pPr>
            <a:endParaRPr lang="fr-FR" sz="2400" cap="none" dirty="0"/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4000" b="1" u="sng" dirty="0">
              <a:solidFill>
                <a:srgbClr val="000000"/>
              </a:solidFill>
            </a:endParaRPr>
          </a:p>
          <a:p>
            <a:pPr marL="1617663">
              <a:defRPr/>
            </a:pPr>
            <a:r>
              <a:rPr lang="fr-FR" sz="4000" b="1" u="sng" dirty="0">
                <a:solidFill>
                  <a:srgbClr val="000000"/>
                </a:solidFill>
              </a:rPr>
              <a:t>Elles sont toutes « NET »</a:t>
            </a:r>
          </a:p>
          <a:p>
            <a:pPr marL="531813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sz="28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sz="2800" dirty="0"/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2400" kern="0" dirty="0"/>
          </a:p>
          <a:p>
            <a:endParaRPr lang="fr-FR" sz="24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30302" y="2251579"/>
          <a:ext cx="98431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9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16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Fautes générales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Se référer au tableau des fautes générales (Pages 32, 33 et 34 du PF)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24188" y="4038986"/>
          <a:ext cx="988727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77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Fautes liées aux exigences techniques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Propres à chaque élément, agrès et degré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116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69440" y="1527048"/>
            <a:ext cx="9903260" cy="5303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cap="none" dirty="0"/>
              <a:t>Les fautes générales ont des valeurs différentes selon leur importance </a:t>
            </a:r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2600" kern="0" cap="none" dirty="0"/>
          </a:p>
          <a:p>
            <a:endParaRPr lang="fr-FR" dirty="0"/>
          </a:p>
        </p:txBody>
      </p:sp>
      <p:graphicFrame>
        <p:nvGraphicFramePr>
          <p:cNvPr id="11" name="Group 27"/>
          <p:cNvGraphicFramePr>
            <a:graphicFrameLocks noGrp="1"/>
          </p:cNvGraphicFramePr>
          <p:nvPr/>
        </p:nvGraphicFramePr>
        <p:xfrm>
          <a:off x="294840" y="2362201"/>
          <a:ext cx="9903260" cy="742640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Petites Fautes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27"/>
          <p:cNvGraphicFramePr>
            <a:graphicFrameLocks noGrp="1"/>
          </p:cNvGraphicFramePr>
          <p:nvPr/>
        </p:nvGraphicFramePr>
        <p:xfrm>
          <a:off x="299358" y="3302001"/>
          <a:ext cx="9903260" cy="771282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Fautes Moyennes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27"/>
          <p:cNvGraphicFramePr>
            <a:graphicFrameLocks noGrp="1"/>
          </p:cNvGraphicFramePr>
          <p:nvPr/>
        </p:nvGraphicFramePr>
        <p:xfrm>
          <a:off x="314798" y="4296398"/>
          <a:ext cx="9903260" cy="799924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Grosses Fautes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0,50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27"/>
          <p:cNvGraphicFramePr>
            <a:graphicFrameLocks noGrp="1"/>
          </p:cNvGraphicFramePr>
          <p:nvPr/>
        </p:nvGraphicFramePr>
        <p:xfrm>
          <a:off x="330238" y="5293260"/>
          <a:ext cx="9903260" cy="840840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Très grosses Fautes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0,80 point et plus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550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Objectifs</a:t>
            </a:r>
            <a:r>
              <a:rPr lang="en-US" sz="2800" dirty="0">
                <a:latin typeface="+mn-lt"/>
                <a:cs typeface="Arial" charset="0"/>
              </a:rPr>
              <a:t> de formation</a:t>
            </a: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7" name="Espace réservé du contenu 7"/>
          <p:cNvSpPr>
            <a:spLocks noGrp="1"/>
          </p:cNvSpPr>
          <p:nvPr>
            <p:ph idx="1"/>
          </p:nvPr>
        </p:nvSpPr>
        <p:spPr>
          <a:xfrm>
            <a:off x="283918" y="1323833"/>
            <a:ext cx="9730415" cy="5973131"/>
          </a:xfrm>
        </p:spPr>
        <p:txBody>
          <a:bodyPr/>
          <a:lstStyle/>
          <a:p>
            <a:pPr eaLnBrk="1" hangingPunct="1">
              <a:defRPr/>
            </a:pPr>
            <a:endParaRPr lang="fr-FR" sz="2400" dirty="0">
              <a:cs typeface="Arial" charset="0"/>
            </a:endParaRPr>
          </a:p>
          <a:p>
            <a:pPr eaLnBrk="1" hangingPunct="1">
              <a:defRPr/>
            </a:pPr>
            <a:r>
              <a:rPr lang="fr-FR" sz="2400" i="1" u="sng" dirty="0">
                <a:cs typeface="Arial" charset="0"/>
              </a:rPr>
              <a:t>Les objectifs de la formation sont :</a:t>
            </a:r>
          </a:p>
          <a:p>
            <a:pPr marL="4298950" lvl="1" indent="-354013"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Comprendre :</a:t>
            </a:r>
          </a:p>
          <a:p>
            <a:pPr marL="4667250" lvl="2" indent="-368300"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cs typeface="Arial" charset="0"/>
              </a:rPr>
              <a:t>Comment noter un exercice imposé</a:t>
            </a:r>
          </a:p>
          <a:p>
            <a:pPr marL="4298950" lvl="1" indent="-354013"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Connaître :</a:t>
            </a:r>
          </a:p>
          <a:p>
            <a:pPr marL="4667250" lvl="2" indent="-354013">
              <a:buFont typeface="Wingdings" panose="05000000000000000000" pitchFamily="2" charset="2"/>
              <a:buChar char="§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constitution de la note D</a:t>
            </a:r>
          </a:p>
          <a:p>
            <a:pPr marL="4667250" lvl="2" indent="-354013">
              <a:buFont typeface="Wingdings" panose="05000000000000000000" pitchFamily="2" charset="2"/>
              <a:buChar char="§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note E</a:t>
            </a:r>
          </a:p>
          <a:p>
            <a:pPr marL="4667250" lvl="2" indent="-354013">
              <a:buFont typeface="Wingdings" panose="05000000000000000000" pitchFamily="2" charset="2"/>
              <a:buChar char="§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Repérer les fautes</a:t>
            </a: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69943"/>
            <a:ext cx="3702055" cy="308116"/>
          </a:xfrm>
          <a:prstGeom prst="rect">
            <a:avLst/>
          </a:prstGeom>
          <a:solidFill>
            <a:srgbClr val="00B0F0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0" name="Image 9" descr="objectif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355" y="2796860"/>
            <a:ext cx="3157343" cy="2978679"/>
          </a:xfrm>
          <a:prstGeom prst="round1Rect">
            <a:avLst>
              <a:gd name="adj" fmla="val 13694"/>
            </a:avLst>
          </a:prstGeom>
          <a:solidFill>
            <a:srgbClr val="FF0066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650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500" y="1520033"/>
            <a:ext cx="991235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lvl="1" indent="-28575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Jambes fléchie(s)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367135"/>
            <a:ext cx="2889020" cy="216676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67544" y="4815643"/>
            <a:ext cx="289137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0,10 Pt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52" y="2350267"/>
            <a:ext cx="2911510" cy="2183633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3701752" y="4815643"/>
            <a:ext cx="2911510" cy="5400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0,30 Pt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02" y="2364598"/>
            <a:ext cx="2860948" cy="2145711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6987902" y="4778100"/>
            <a:ext cx="286094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0,50 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68A125-1FD7-47BA-B520-D4D520C67CB3}"/>
              </a:ext>
            </a:extLst>
          </p:cNvPr>
          <p:cNvSpPr/>
          <p:nvPr/>
        </p:nvSpPr>
        <p:spPr>
          <a:xfrm>
            <a:off x="683288" y="5536644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Petite faute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DEBB2F-1203-41A6-BA21-611A1F29B76B}"/>
              </a:ext>
            </a:extLst>
          </p:cNvPr>
          <p:cNvSpPr/>
          <p:nvPr/>
        </p:nvSpPr>
        <p:spPr>
          <a:xfrm>
            <a:off x="3926584" y="5550052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Faute Moyenne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8D574A-08B3-4A65-9928-0208774D23F0}"/>
              </a:ext>
            </a:extLst>
          </p:cNvPr>
          <p:cNvSpPr/>
          <p:nvPr/>
        </p:nvSpPr>
        <p:spPr>
          <a:xfrm>
            <a:off x="7251585" y="5550052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Grosse Faute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473F96C3-EEE3-4B34-BF27-5DE31190CCFF}"/>
              </a:ext>
            </a:extLst>
          </p:cNvPr>
          <p:cNvGraphicFramePr>
            <a:graphicFrameLocks noGrp="1"/>
          </p:cNvGraphicFramePr>
          <p:nvPr/>
        </p:nvGraphicFramePr>
        <p:xfrm>
          <a:off x="1710795" y="6307564"/>
          <a:ext cx="7125759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759">
                  <a:extLst>
                    <a:ext uri="{9D8B030D-6E8A-4147-A177-3AD203B41FA5}">
                      <a16:colId xmlns:a16="http://schemas.microsoft.com/office/drawing/2014/main" val="3711744226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Evaluons au plus juste le niveau de la faute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5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88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0" grpId="0" animBg="1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/>
            </a:r>
            <a:br>
              <a:rPr lang="fr-FR" sz="2800" dirty="0">
                <a:latin typeface="+mn-lt"/>
                <a:cs typeface="Arial" charset="0"/>
              </a:rPr>
            </a:b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500" y="1591121"/>
            <a:ext cx="9740900" cy="4809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lvl="1" indent="-28575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Bras fléchi(s)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7544" y="4815643"/>
            <a:ext cx="289137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0,10 Pt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701752" y="4815643"/>
            <a:ext cx="2911510" cy="5400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0,30 Pt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987902" y="4778100"/>
            <a:ext cx="286094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0,50 Pt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4" y="2503571"/>
            <a:ext cx="2868135" cy="19682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52" y="2505112"/>
            <a:ext cx="2574516" cy="19308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71" y="2505112"/>
            <a:ext cx="2622267" cy="1966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68A125-1FD7-47BA-B520-D4D520C67CB3}"/>
              </a:ext>
            </a:extLst>
          </p:cNvPr>
          <p:cNvSpPr/>
          <p:nvPr/>
        </p:nvSpPr>
        <p:spPr>
          <a:xfrm>
            <a:off x="683288" y="5536644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Petite faute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DEBB2F-1203-41A6-BA21-611A1F29B76B}"/>
              </a:ext>
            </a:extLst>
          </p:cNvPr>
          <p:cNvSpPr/>
          <p:nvPr/>
        </p:nvSpPr>
        <p:spPr>
          <a:xfrm>
            <a:off x="3926584" y="5550052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Faute Moyenne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8D574A-08B3-4A65-9928-0208774D23F0}"/>
              </a:ext>
            </a:extLst>
          </p:cNvPr>
          <p:cNvSpPr/>
          <p:nvPr/>
        </p:nvSpPr>
        <p:spPr>
          <a:xfrm>
            <a:off x="7251585" y="5550052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Grosse Faute</a:t>
            </a:r>
          </a:p>
        </p:txBody>
      </p:sp>
    </p:spTree>
    <p:extLst>
      <p:ext uri="{BB962C8B-B14F-4D97-AF65-F5344CB8AC3E}">
        <p14:creationId xmlns:p14="http://schemas.microsoft.com/office/powerpoint/2010/main" val="2885214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3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chute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1804" y="1404020"/>
            <a:ext cx="10008046" cy="5328592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2400" b="1" dirty="0"/>
              <a:t>Chute au sol ou sur l’agrès : </a:t>
            </a:r>
            <a:r>
              <a:rPr lang="fr-FR" sz="2400" b="1" dirty="0">
                <a:solidFill>
                  <a:srgbClr val="FF0000"/>
                </a:solidFill>
              </a:rPr>
              <a:t>1,00 point.</a:t>
            </a:r>
            <a:endParaRPr lang="fr-FR" sz="2400" b="1" dirty="0"/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fr-FR" sz="2400" cap="none" dirty="0"/>
              <a:t>En cas de chute la gymnaste a droit à un temps d’arrêt limité avant la reprise de son mouvement : </a:t>
            </a:r>
          </a:p>
          <a:p>
            <a:pPr marL="457200" lvl="1" indent="-285750" algn="just">
              <a:buFont typeface="Wingdings" pitchFamily="2" charset="2"/>
              <a:buChar char="Ø"/>
              <a:defRPr/>
            </a:pPr>
            <a:r>
              <a:rPr lang="fr-FR" sz="2400" b="1" dirty="0"/>
              <a:t>30 secondes en barres</a:t>
            </a:r>
          </a:p>
          <a:p>
            <a:pPr marL="457200" lvl="1" indent="-285750" algn="just">
              <a:buFont typeface="Wingdings" pitchFamily="2" charset="2"/>
              <a:buChar char="Ø"/>
              <a:defRPr/>
            </a:pPr>
            <a:r>
              <a:rPr lang="fr-FR" sz="2400" b="1" dirty="0"/>
              <a:t>10 secondes en poutre.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fr-FR" sz="2400" cap="none" dirty="0"/>
              <a:t> Durant cette interruption, l’entraîneur est autorisé à assister et à conseiller la gymnaste.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fr-FR" sz="2400" kern="0" cap="none" dirty="0"/>
          </a:p>
          <a:p>
            <a:endParaRPr lang="fr-FR" sz="2400" dirty="0"/>
          </a:p>
        </p:txBody>
      </p:sp>
      <p:pic>
        <p:nvPicPr>
          <p:cNvPr id="8" name="Picture 2" descr="Sablier, Sable, Bleu, Verre, Temps, Heure, Horlo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54288"/>
            <a:ext cx="936104" cy="11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5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Présence de l’entraîneur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9906322" cy="49262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sz="2400" u="sng" spc="-50" dirty="0"/>
              <a:t>La présence de l’entraîneur est autorisée en Barres sans pénalités</a:t>
            </a:r>
          </a:p>
          <a:p>
            <a:pPr marL="727646" lvl="1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sz="2400" spc="-50" dirty="0"/>
              <a:t>L'entraîneur peut indiquer sans pénalité l'ordre des éléments aux 3 premiers degré poussin.</a:t>
            </a:r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2400" kern="0" dirty="0"/>
          </a:p>
          <a:p>
            <a:endParaRPr lang="fr-FR" sz="24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44736" y="2197780"/>
          <a:ext cx="4932114" cy="22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320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Présence de l’entraîneur sur le tapis ou mains au dessus du tapis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049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58602" y="2938651"/>
            <a:ext cx="4527748" cy="534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Sol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602" y="3678626"/>
            <a:ext cx="2808312" cy="534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Poutre   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6914" y="3010663"/>
            <a:ext cx="266700" cy="19526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3798" y="3750638"/>
            <a:ext cx="266700" cy="195263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357436" y="1456694"/>
          <a:ext cx="9834314" cy="61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1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Poutre,</a:t>
                      </a:r>
                      <a:r>
                        <a:rPr lang="fr-FR" sz="2400" baseline="0" dirty="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                        Saut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rganigramme : Processus 14"/>
          <p:cNvSpPr/>
          <p:nvPr/>
        </p:nvSpPr>
        <p:spPr>
          <a:xfrm>
            <a:off x="1585764" y="3928492"/>
            <a:ext cx="1080120" cy="45719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5276850" y="2197780"/>
          <a:ext cx="4806950" cy="22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016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Présence de l’entraîneur entre le tremplin &amp; la table, sur le tapis ou mains au dessus du tapis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3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8348997" y="3108295"/>
            <a:ext cx="1224136" cy="936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692938" y="3367286"/>
            <a:ext cx="54006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201644" y="3530352"/>
            <a:ext cx="288032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9512" y="3189362"/>
            <a:ext cx="266700" cy="19526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39186" y="3277939"/>
            <a:ext cx="266700" cy="195263"/>
          </a:xfrm>
          <a:prstGeom prst="rect">
            <a:avLst/>
          </a:prstGeom>
        </p:spPr>
      </p:pic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344736" y="4476750"/>
          <a:ext cx="4932114" cy="48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096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Pénalité de </a:t>
                      </a:r>
                      <a:r>
                        <a:rPr lang="fr-FR" sz="2000" b="1" i="1" u="sng" dirty="0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sur la 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5276850" y="4457700"/>
          <a:ext cx="4806950" cy="50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146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Pénalité de </a:t>
                      </a:r>
                      <a:r>
                        <a:rPr lang="fr-FR" sz="2000" b="1" i="1" u="sng" dirty="0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sur la 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15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Sommaire</a:t>
            </a: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4429150" y="2351018"/>
            <a:ext cx="5305400" cy="2487682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>
                <a:cs typeface="Arial" pitchFamily="34" charset="0"/>
              </a:rPr>
              <a:t>Le jugement !!!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en-GB" altLang="fr-FR" sz="2800">
                <a:cs typeface="Arial" pitchFamily="34" charset="0"/>
              </a:rPr>
              <a:t>La note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>
                <a:cs typeface="Arial" pitchFamily="34" charset="0"/>
              </a:rPr>
              <a:t>Les fautes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>
                <a:cs typeface="Arial" pitchFamily="34" charset="0"/>
              </a:rPr>
              <a:t>Exemples</a:t>
            </a:r>
            <a:endParaRPr lang="fr-FR" altLang="fr-FR" sz="2800" dirty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789" y="24955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71789" y="30670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71789" y="36385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71789" y="42100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Arrondir un rectangle à un seul coin 9"/>
          <p:cNvSpPr/>
          <p:nvPr/>
        </p:nvSpPr>
        <p:spPr>
          <a:xfrm>
            <a:off x="967209" y="2250175"/>
            <a:ext cx="1588450" cy="2466680"/>
          </a:xfrm>
          <a:prstGeom prst="round1Rect">
            <a:avLst/>
          </a:prstGeom>
          <a:solidFill>
            <a:srgbClr val="EA00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1" name="Image 6" descr="btn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25" y="2326376"/>
            <a:ext cx="666185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7" descr="btn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2947861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9" descr="btn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3544628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0" descr="btn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4159317"/>
            <a:ext cx="668040" cy="745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6543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 jugement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83918" y="1365920"/>
            <a:ext cx="9741432" cy="5256584"/>
          </a:xfrm>
        </p:spPr>
        <p:txBody>
          <a:bodyPr>
            <a:normAutofit/>
          </a:bodyPr>
          <a:lstStyle/>
          <a:p>
            <a:pPr lvl="1">
              <a:buNone/>
              <a:defRPr/>
            </a:pPr>
            <a:endParaRPr lang="fr-FR" sz="2400" b="1" dirty="0"/>
          </a:p>
          <a:p>
            <a:pPr lvl="1">
              <a:buNone/>
              <a:defRPr/>
            </a:pPr>
            <a:r>
              <a:rPr lang="fr-FR" sz="2400" b="1" dirty="0"/>
              <a:t>Le jugement est une </a:t>
            </a:r>
            <a:r>
              <a:rPr lang="fr-FR" sz="3200" b="1" i="1" u="sng" dirty="0"/>
              <a:t>évaluation </a:t>
            </a:r>
            <a:r>
              <a:rPr lang="fr-FR" sz="2400" b="1" dirty="0"/>
              <a:t>(valorisation du travail exécuté)</a:t>
            </a:r>
          </a:p>
          <a:p>
            <a:pPr lvl="1">
              <a:buNone/>
              <a:defRPr/>
            </a:pPr>
            <a:endParaRPr lang="fr-FR" sz="2400" b="1" dirty="0"/>
          </a:p>
          <a:p>
            <a:pPr marL="708025" lvl="1" indent="-342900">
              <a:buFont typeface="Wingdings" panose="05000000000000000000" pitchFamily="2" charset="2"/>
              <a:buChar char="v"/>
              <a:defRPr/>
            </a:pPr>
            <a:r>
              <a:rPr lang="fr-FR" sz="2400" b="1" dirty="0"/>
              <a:t>Ce que vous aurez à évaluer :</a:t>
            </a:r>
          </a:p>
          <a:p>
            <a:pPr marL="542925" lvl="1" algn="just">
              <a:buNone/>
              <a:defRPr/>
            </a:pPr>
            <a:r>
              <a:rPr lang="fr-FR" sz="3200" i="1" u="sng" dirty="0"/>
              <a:t>La réalisation ou l’exécution d’un exercice </a:t>
            </a:r>
            <a:r>
              <a:rPr lang="fr-FR" sz="3200" b="1" i="1" u="sng" dirty="0"/>
              <a:t>en conformité avec le texte</a:t>
            </a:r>
            <a:r>
              <a:rPr lang="fr-FR" sz="3200" b="1" i="1" dirty="0"/>
              <a:t> </a:t>
            </a:r>
            <a:r>
              <a:rPr lang="fr-FR" sz="3200" i="1" dirty="0"/>
              <a:t>et</a:t>
            </a:r>
            <a:r>
              <a:rPr lang="fr-FR" sz="3200" b="1" i="1" dirty="0"/>
              <a:t> </a:t>
            </a:r>
            <a:r>
              <a:rPr lang="fr-FR" sz="3200" i="1" dirty="0"/>
              <a:t>respectant les exigences techniques</a:t>
            </a:r>
          </a:p>
          <a:p>
            <a:pPr marL="706438" lvl="1" indent="0">
              <a:buNone/>
              <a:defRPr/>
            </a:pPr>
            <a:endParaRPr lang="fr-FR" sz="2400" i="1" dirty="0"/>
          </a:p>
          <a:p>
            <a:pPr algn="just" defTabSz="847725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37158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1338485"/>
            <a:ext cx="997833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½ pointes,</a:t>
            </a:r>
            <a:r>
              <a:rPr lang="fr-FR" dirty="0">
                <a:solidFill>
                  <a:schemeClr val="tx1"/>
                </a:solidFill>
              </a:rPr>
              <a:t> position sur la pointe des pieds pour se déplacer en Sol ou en poutre. Lorsque c’est précisé dans le texte.</a:t>
            </a: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91" y="2228106"/>
            <a:ext cx="5766791" cy="43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01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338485"/>
            <a:ext cx="997833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lvl="1" indent="-2667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Fente Avant,</a:t>
            </a:r>
            <a:r>
              <a:rPr lang="fr-FR" dirty="0">
                <a:solidFill>
                  <a:schemeClr val="tx1"/>
                </a:solidFill>
              </a:rPr>
              <a:t> pieds décalés, corps incliné vers l’avant, bras dans le prolongement du corps. Position de départ ou d’arrivée d’une difficulté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76" y="2359298"/>
            <a:ext cx="5391224" cy="40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7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1357535"/>
            <a:ext cx="997833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Arabesque,</a:t>
            </a:r>
            <a:r>
              <a:rPr lang="fr-FR" dirty="0">
                <a:solidFill>
                  <a:schemeClr val="tx1"/>
                </a:solidFill>
              </a:rPr>
              <a:t> Jambe tendue à l’oblique arrière basse avec la jambe d’appui tendue ou mi fléchie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34" y="2315401"/>
            <a:ext cx="5674232" cy="38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6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19" y="1338485"/>
            <a:ext cx="10143923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ATR,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A</a:t>
            </a:r>
            <a:r>
              <a:rPr lang="fr-FR" dirty="0">
                <a:solidFill>
                  <a:schemeClr val="tx1"/>
                </a:solidFill>
              </a:rPr>
              <a:t>ppui </a:t>
            </a:r>
            <a:r>
              <a:rPr lang="fr-FR" b="1" dirty="0">
                <a:solidFill>
                  <a:schemeClr val="tx1"/>
                </a:solidFill>
              </a:rPr>
              <a:t>T</a:t>
            </a:r>
            <a:r>
              <a:rPr lang="fr-FR" dirty="0">
                <a:solidFill>
                  <a:schemeClr val="tx1"/>
                </a:solidFill>
              </a:rPr>
              <a:t>endu </a:t>
            </a:r>
            <a:r>
              <a:rPr lang="fr-FR" b="1" dirty="0">
                <a:solidFill>
                  <a:schemeClr val="tx1"/>
                </a:solidFill>
              </a:rPr>
              <a:t>R</a:t>
            </a:r>
            <a:r>
              <a:rPr lang="fr-FR" dirty="0">
                <a:solidFill>
                  <a:schemeClr val="tx1"/>
                </a:solidFill>
              </a:rPr>
              <a:t>enversé 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79" y="1990824"/>
            <a:ext cx="5727567" cy="42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6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19" y="1357535"/>
            <a:ext cx="10143923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lvl="1" indent="-266700" algn="just">
              <a:buFont typeface="Wingdings" pitchFamily="2" charset="2"/>
              <a:buChar char="ü"/>
            </a:pPr>
            <a:r>
              <a:rPr lang="fr-FR" b="1" dirty="0">
                <a:solidFill>
                  <a:schemeClr val="tx1"/>
                </a:solidFill>
              </a:rPr>
              <a:t>Horizontale,</a:t>
            </a:r>
            <a:r>
              <a:rPr lang="fr-FR" dirty="0">
                <a:solidFill>
                  <a:schemeClr val="tx1"/>
                </a:solidFill>
              </a:rPr>
              <a:t> position du corps, des bras ou des jambes formant une ligne parallèle avec le sol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028898" y="6078066"/>
            <a:ext cx="36724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Bras à l’horizontale avant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55" y="2202830"/>
            <a:ext cx="4886094" cy="36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31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</TotalTime>
  <Words>772</Words>
  <Application>Microsoft Office PowerPoint</Application>
  <PresentationFormat>Personnalisé</PresentationFormat>
  <Paragraphs>257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Wingdings</vt:lpstr>
      <vt:lpstr>Wingdings 2</vt:lpstr>
      <vt:lpstr>Masque des Contenus</vt:lpstr>
      <vt:lpstr>Guide du juge débutant imposé</vt:lpstr>
      <vt:lpstr>Objectifs de formation</vt:lpstr>
      <vt:lpstr>Sommaire</vt:lpstr>
      <vt:lpstr>Le jugement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Les mouvements</vt:lpstr>
      <vt:lpstr>La note</vt:lpstr>
      <vt:lpstr>La note</vt:lpstr>
      <vt:lpstr>Les fautes </vt:lpstr>
      <vt:lpstr>Positions ou attitudes courantes</vt:lpstr>
      <vt:lpstr>Positions ou attitudes courantes</vt:lpstr>
      <vt:lpstr>Jugement </vt:lpstr>
      <vt:lpstr>Jugement </vt:lpstr>
      <vt:lpstr>Jugement </vt:lpstr>
      <vt:lpstr> Jugement </vt:lpstr>
      <vt:lpstr>chute</vt:lpstr>
      <vt:lpstr>Présence de l’entraîneur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Jean Pierre Taffarel</cp:lastModifiedBy>
  <cp:revision>156</cp:revision>
  <dcterms:created xsi:type="dcterms:W3CDTF">2014-03-28T08:32:44Z</dcterms:created>
  <dcterms:modified xsi:type="dcterms:W3CDTF">2021-10-04T13:05:33Z</dcterms:modified>
</cp:coreProperties>
</file>