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61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9C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327" autoAdjust="0"/>
  </p:normalViewPr>
  <p:slideViewPr>
    <p:cSldViewPr snapToGrid="0" snapToObjects="1">
      <p:cViewPr varScale="1">
        <p:scale>
          <a:sx n="62" d="100"/>
          <a:sy n="62" d="100"/>
        </p:scale>
        <p:origin x="1268" y="4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1D416-3238-441A-A850-2423C63EAD29}" type="slidenum">
              <a:rPr lang="fr-FR" altLang="fr-FR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powerpoint magent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70" r:id="rId4"/>
    <p:sldLayoutId id="2147483650" r:id="rId5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1"/>
          <p:cNvSpPr>
            <a:spLocks noGrp="1"/>
          </p:cNvSpPr>
          <p:nvPr>
            <p:ph type="subTitle" idx="1"/>
          </p:nvPr>
        </p:nvSpPr>
        <p:spPr>
          <a:xfrm>
            <a:off x="6435745" y="5771212"/>
            <a:ext cx="3232911" cy="787297"/>
          </a:xfrm>
        </p:spPr>
        <p:txBody>
          <a:bodyPr/>
          <a:lstStyle/>
          <a:p>
            <a:endParaRPr lang="fr-FR" altLang="fr-FR" sz="5000" b="1" dirty="0"/>
          </a:p>
          <a:p>
            <a:r>
              <a:rPr lang="fr-FR" altLang="fr-FR" sz="5000" b="1" dirty="0"/>
              <a:t>2021-2022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41560" y="1647845"/>
            <a:ext cx="6724650" cy="1554480"/>
          </a:xfrm>
        </p:spPr>
        <p:txBody>
          <a:bodyPr/>
          <a:lstStyle/>
          <a:p>
            <a:r>
              <a:rPr lang="fr-FR" sz="3200" dirty="0"/>
              <a:t>Guide du juge débutant</a:t>
            </a:r>
            <a:br>
              <a:rPr lang="fr-FR" sz="3200" dirty="0"/>
            </a:br>
            <a:r>
              <a:rPr lang="fr-FR" sz="3200" dirty="0"/>
              <a:t>imposé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441561" y="3379385"/>
            <a:ext cx="6724650" cy="196228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</a:rPr>
              <a:t>Module 1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La place du juge dans la fédération</a:t>
            </a:r>
          </a:p>
        </p:txBody>
      </p:sp>
    </p:spTree>
    <p:extLst>
      <p:ext uri="{BB962C8B-B14F-4D97-AF65-F5344CB8AC3E}">
        <p14:creationId xmlns:p14="http://schemas.microsoft.com/office/powerpoint/2010/main" val="277018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juge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79999" y="1430463"/>
            <a:ext cx="10215443" cy="5014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defTabSz="847725" eaLnBrk="0" hangingPunct="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r-FR" sz="2400" i="1" kern="0" cap="none" dirty="0"/>
              <a:t>L’objectif de chaque juge est de </a:t>
            </a:r>
            <a:r>
              <a:rPr lang="fr-FR" sz="2400" b="1" i="1" kern="0" cap="none" dirty="0"/>
              <a:t>VALORISER</a:t>
            </a:r>
            <a:r>
              <a:rPr lang="fr-FR" sz="2400" i="1" kern="0" cap="none" dirty="0"/>
              <a:t> les mouvements présentés par la gymnaste en fonction de critères techniques précis.</a:t>
            </a:r>
          </a:p>
          <a:p>
            <a:pPr marL="188913" algn="just" defTabSz="847725" eaLnBrk="0" hangingPunct="0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fr-FR" sz="2400" u="sng" kern="0" cap="none" dirty="0"/>
              <a:t>Chaque membre du jury doit </a:t>
            </a:r>
            <a:r>
              <a:rPr lang="fr-FR" sz="2400" u="sng" kern="0" cap="none" dirty="0" smtClean="0"/>
              <a:t>: </a:t>
            </a:r>
            <a:endParaRPr lang="fr-FR" sz="2400" u="sng" kern="0" cap="none" dirty="0"/>
          </a:p>
          <a:p>
            <a:pPr marL="1126173" lvl="2" indent="-342900" algn="just" defTabSz="847725" eaLnBrk="0" hangingPunc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i="1" kern="0" dirty="0" smtClean="0"/>
              <a:t>Justifier </a:t>
            </a:r>
            <a:r>
              <a:rPr lang="fr-FR" i="1" kern="0" dirty="0"/>
              <a:t>d’une formation adaptée au niveau de la compétition</a:t>
            </a:r>
          </a:p>
          <a:p>
            <a:pPr marL="1126173" lvl="2" indent="-342900" algn="just" defTabSz="847725" eaLnBrk="0" hangingPunc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i="1" kern="0" dirty="0"/>
              <a:t>Juger avec exactitude et impartialité les exercices présentés</a:t>
            </a:r>
          </a:p>
          <a:p>
            <a:pPr marL="1126173" lvl="2" indent="-342900" algn="just" defTabSz="847725" eaLnBrk="0" hangingPunc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i="1" kern="0" dirty="0"/>
              <a:t>Poser </a:t>
            </a:r>
            <a:r>
              <a:rPr lang="fr-FR" b="1" i="1" u="sng" kern="0" dirty="0">
                <a:solidFill>
                  <a:srgbClr val="FF0000"/>
                </a:solidFill>
              </a:rPr>
              <a:t>SA</a:t>
            </a:r>
            <a:r>
              <a:rPr lang="fr-FR" i="1" kern="0" dirty="0"/>
              <a:t> note et valider avec son partenaire</a:t>
            </a:r>
            <a:endParaRPr lang="fr-FR" b="1" i="1" kern="0" dirty="0"/>
          </a:p>
          <a:p>
            <a:pPr marL="188913" indent="0" algn="just" defTabSz="847725" eaLnBrk="0" hangingPunct="0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lang="fr-FR" sz="2400" b="1" i="1" kern="0" dirty="0"/>
              <a:t>Chaque juge débutant est accompagné par un juge confirmé lors des premières compétitions</a:t>
            </a:r>
          </a:p>
        </p:txBody>
      </p:sp>
    </p:spTree>
    <p:extLst>
      <p:ext uri="{BB962C8B-B14F-4D97-AF65-F5344CB8AC3E}">
        <p14:creationId xmlns:p14="http://schemas.microsoft.com/office/powerpoint/2010/main" val="192166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 support technique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583" y="1251619"/>
            <a:ext cx="10157171" cy="6129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just"/>
            <a:endParaRPr lang="fr-FR" sz="12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400" i="1" u="sng" dirty="0">
                <a:solidFill>
                  <a:schemeClr val="tx1"/>
                </a:solidFill>
              </a:rPr>
              <a:t>Le Programme Fédéral </a:t>
            </a:r>
            <a:r>
              <a:rPr lang="fr-FR" dirty="0">
                <a:solidFill>
                  <a:schemeClr val="tx1"/>
                </a:solidFill>
              </a:rPr>
              <a:t>, édité et mis à jour chaque début de saison. Il est indispensable de posséder les documents de l’année sportive en cours pour juger.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3143250" lvl="6" indent="-187325" algn="just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Il reprend le règlement administratif et technique de la gymnastique féminine de la FSCF</a:t>
            </a:r>
          </a:p>
          <a:p>
            <a:pPr marL="2605088" lvl="1" indent="-187325" algn="just"/>
            <a:endParaRPr lang="fr-FR" dirty="0">
              <a:solidFill>
                <a:schemeClr val="tx1"/>
              </a:solidFill>
            </a:endParaRPr>
          </a:p>
          <a:p>
            <a:pPr marL="3143250" lvl="1" indent="-187325" algn="just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Mouvements poussins: formation physique et agrès du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au 5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degré</a:t>
            </a:r>
          </a:p>
          <a:p>
            <a:pPr marL="3143250" lvl="1" indent="-187325" algn="just"/>
            <a:endParaRPr lang="fr-FR" dirty="0">
              <a:solidFill>
                <a:schemeClr val="tx1"/>
              </a:solidFill>
            </a:endParaRPr>
          </a:p>
          <a:p>
            <a:pPr marL="3143250" lvl="1" indent="-187325" algn="just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Mouvements d’ensembles Jeunesses &amp; Aînées</a:t>
            </a:r>
          </a:p>
          <a:p>
            <a:pPr marL="3143250" lvl="1" indent="-187325" algn="just">
              <a:buFont typeface="Wingdings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3143250" lvl="1" indent="-187325" algn="just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Agrès  Jeunesses &amp; Aînées du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au 5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degré (pas de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degré en catégorie Aînées)</a:t>
            </a:r>
          </a:p>
          <a:p>
            <a:pPr marL="3143250" lvl="1" indent="-187325" algn="just"/>
            <a:endParaRPr lang="fr-FR" dirty="0">
              <a:solidFill>
                <a:schemeClr val="tx1"/>
              </a:solidFill>
            </a:endParaRPr>
          </a:p>
          <a:p>
            <a:pPr marL="3143250" lvl="1" indent="-187325" algn="just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Mouvements Aînées 6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degré</a:t>
            </a:r>
          </a:p>
          <a:p>
            <a:pPr marL="2605088" lvl="1" indent="-187325" algn="just"/>
            <a:endParaRPr lang="fr-FR" sz="2000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v"/>
            </a:pPr>
            <a:endParaRPr lang="fr-FR" sz="2000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v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2350790"/>
            <a:ext cx="2664296" cy="415498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PROGRAMME</a:t>
            </a:r>
          </a:p>
          <a:p>
            <a:r>
              <a:rPr lang="fr-FR" sz="2400" dirty="0"/>
              <a:t>Fédéral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GYMNASTIQUE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FEMININE</a:t>
            </a:r>
          </a:p>
          <a:p>
            <a:endParaRPr lang="fr-FR" sz="2400" dirty="0"/>
          </a:p>
          <a:p>
            <a:r>
              <a:rPr lang="fr-FR" sz="2400" b="1" dirty="0"/>
              <a:t>2022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8" name="Image 7" descr="FSCF-LOGO-PM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337" y="5014579"/>
            <a:ext cx="1847329" cy="106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564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Catégories d’âges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05928" y="1556792"/>
            <a:ext cx="9408405" cy="4968552"/>
          </a:xfrm>
        </p:spPr>
        <p:txBody>
          <a:bodyPr/>
          <a:lstStyle/>
          <a:p>
            <a:pPr eaLnBrk="1" hangingPunct="1"/>
            <a:endParaRPr lang="fr-FR" sz="2800" dirty="0"/>
          </a:p>
          <a:p>
            <a:pPr eaLnBrk="1" hangingPunct="1"/>
            <a:r>
              <a:rPr lang="fr-FR" sz="2400" dirty="0"/>
              <a:t>Poussins : nées en </a:t>
            </a:r>
            <a:r>
              <a:rPr lang="fr-FR" sz="2400" i="1" u="sng" dirty="0"/>
              <a:t> 2012-2013-2014-2015  </a:t>
            </a:r>
            <a:r>
              <a:rPr lang="fr-FR" sz="2400" dirty="0"/>
              <a:t> (7 à 10 ans)</a:t>
            </a:r>
          </a:p>
          <a:p>
            <a:pPr eaLnBrk="1" hangingPunct="1"/>
            <a:endParaRPr lang="fr-FR" sz="2400" dirty="0"/>
          </a:p>
          <a:p>
            <a:pPr defTabSz="4375150" eaLnBrk="1" hangingPunct="1">
              <a:buFontTx/>
              <a:buNone/>
            </a:pPr>
            <a:r>
              <a:rPr lang="fr-FR" sz="2400" dirty="0"/>
              <a:t>Jeunesses : nées en </a:t>
            </a:r>
            <a:r>
              <a:rPr lang="fr-FR" sz="2400" i="1" u="sng" dirty="0"/>
              <a:t>2008-2009-2010-2011 </a:t>
            </a:r>
            <a:r>
              <a:rPr lang="fr-FR" sz="2400" dirty="0"/>
              <a:t>    (11 à 14 ans)</a:t>
            </a:r>
          </a:p>
          <a:p>
            <a:pPr defTabSz="4375150" eaLnBrk="1" hangingPunct="1">
              <a:buFontTx/>
              <a:buNone/>
            </a:pPr>
            <a:endParaRPr lang="fr-FR" sz="2400" dirty="0"/>
          </a:p>
          <a:p>
            <a:pPr eaLnBrk="1" hangingPunct="1"/>
            <a:r>
              <a:rPr lang="fr-FR" sz="2400" dirty="0"/>
              <a:t>Aînées : nées en </a:t>
            </a:r>
            <a:r>
              <a:rPr lang="fr-FR" sz="2400" i="1" u="sng" dirty="0"/>
              <a:t>2007 et avant</a:t>
            </a:r>
            <a:r>
              <a:rPr lang="fr-FR" sz="2400" dirty="0"/>
              <a:t>       (15 ans et plus)</a:t>
            </a:r>
          </a:p>
        </p:txBody>
      </p:sp>
    </p:spTree>
    <p:extLst>
      <p:ext uri="{BB962C8B-B14F-4D97-AF65-F5344CB8AC3E}">
        <p14:creationId xmlns:p14="http://schemas.microsoft.com/office/powerpoint/2010/main" val="273180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compétitions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33529" y="1858944"/>
          <a:ext cx="10215933" cy="503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2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668">
                <a:tc rowSpan="2">
                  <a:txBody>
                    <a:bodyPr/>
                    <a:lstStyle/>
                    <a:p>
                      <a:pPr algn="just"/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Individuelles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Equipes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28">
                <a:tc vMerge="1">
                  <a:txBody>
                    <a:bodyPr/>
                    <a:lstStyle/>
                    <a:p>
                      <a:pPr algn="just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Code </a:t>
                      </a:r>
                      <a:r>
                        <a:rPr lang="fr-FR" sz="1400" b="1" i="1" dirty="0">
                          <a:solidFill>
                            <a:schemeClr val="tx1"/>
                          </a:solidFill>
                        </a:rPr>
                        <a:t>C2 FSCF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Code FIG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Programme Fédéral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Décembre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Coupes d’Hiver 1er Tour </a:t>
                      </a:r>
                      <a:r>
                        <a:rPr lang="fr-FR" sz="1400" b="1" dirty="0"/>
                        <a:t>(DSV)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Coupes d’Hiver 1er Tour </a:t>
                      </a:r>
                      <a:r>
                        <a:rPr lang="fr-FR" sz="1400" b="1" dirty="0"/>
                        <a:t>(DSV)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Janvier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Coupes d’Hiver ½ finales</a:t>
                      </a:r>
                    </a:p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(Région S/E)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9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Février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Challenges </a:t>
                      </a:r>
                      <a:r>
                        <a:rPr lang="fr-FR" sz="1400" b="1" dirty="0"/>
                        <a:t>(CDD)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28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Etoiles  (A/J 2 Jrs </a:t>
                      </a:r>
                      <a:r>
                        <a:rPr lang="fr-FR" sz="1400" b="1" dirty="0"/>
                        <a:t>CDD)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Coupes d’Hiver Finales</a:t>
                      </a:r>
                    </a:p>
                    <a:p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(Fédéral)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89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Individuelles (CDD)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Badges Poussins </a:t>
                      </a:r>
                      <a:r>
                        <a:rPr lang="fr-FR" sz="1400" b="1" dirty="0"/>
                        <a:t>CDD)</a:t>
                      </a:r>
                      <a:endParaRPr lang="fr-F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46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Individuelles (DSV)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400" dirty="0"/>
                        <a:t>Poussins </a:t>
                      </a:r>
                      <a:r>
                        <a:rPr lang="fr-FR" sz="1400" b="1" dirty="0"/>
                        <a:t>(CDD)</a:t>
                      </a:r>
                      <a:endParaRPr lang="fr-F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623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Individuelles (National)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085"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A/J-Poussins (2Jrs </a:t>
                      </a:r>
                      <a:r>
                        <a:rPr lang="fr-FR" sz="1400" b="1" dirty="0"/>
                        <a:t>DSV</a:t>
                      </a:r>
                      <a:r>
                        <a:rPr lang="fr-FR" sz="1400" b="0" dirty="0"/>
                        <a:t>)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0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National F-F1</a:t>
                      </a:r>
                    </a:p>
                    <a:p>
                      <a:r>
                        <a:rPr lang="fr-FR" sz="1400" b="1" dirty="0"/>
                        <a:t>National F2-F3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C4261C4-F0FB-4C07-9872-220F9DD358D7}"/>
              </a:ext>
            </a:extLst>
          </p:cNvPr>
          <p:cNvSpPr/>
          <p:nvPr/>
        </p:nvSpPr>
        <p:spPr>
          <a:xfrm>
            <a:off x="251214" y="1426866"/>
            <a:ext cx="7757327" cy="3315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Accessibles aux juges débutants et juges 1</a:t>
            </a:r>
            <a:r>
              <a:rPr lang="fr-FR" baseline="30000" dirty="0">
                <a:solidFill>
                  <a:schemeClr val="tx1"/>
                </a:solidFill>
              </a:rPr>
              <a:t>er</a:t>
            </a:r>
            <a:r>
              <a:rPr lang="fr-FR" dirty="0">
                <a:solidFill>
                  <a:schemeClr val="tx1"/>
                </a:solidFill>
              </a:rPr>
              <a:t> échelon (En vert)</a:t>
            </a:r>
          </a:p>
        </p:txBody>
      </p:sp>
    </p:spTree>
    <p:extLst>
      <p:ext uri="{BB962C8B-B14F-4D97-AF65-F5344CB8AC3E}">
        <p14:creationId xmlns:p14="http://schemas.microsoft.com/office/powerpoint/2010/main" val="2305256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agrès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2492504" y="2620620"/>
            <a:ext cx="6760016" cy="327782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altLang="fr-FR" sz="3000" dirty="0"/>
              <a:t>La Table de Saut</a:t>
            </a:r>
          </a:p>
          <a:p>
            <a:pPr marL="0" indent="0">
              <a:buFont typeface="Arial"/>
              <a:buNone/>
            </a:pPr>
            <a:r>
              <a:rPr lang="en-GB" altLang="fr-FR" sz="3000" dirty="0"/>
              <a:t>Les Barres Asymétriques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La Poutre 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Le Sol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Le mouvement d’ensemble (A/J)</a:t>
            </a:r>
          </a:p>
          <a:p>
            <a:pPr marL="0" indent="0">
              <a:buFont typeface="Arial"/>
              <a:buNone/>
            </a:pPr>
            <a:r>
              <a:rPr lang="fr-FR" altLang="fr-FR" sz="3000" dirty="0"/>
              <a:t>La formation physique (Poussins)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918" y="2657475"/>
            <a:ext cx="21278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3917" y="3232150"/>
            <a:ext cx="21278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3918" y="3803650"/>
            <a:ext cx="2108791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3917" y="4356100"/>
            <a:ext cx="20897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3917" y="4908550"/>
            <a:ext cx="20897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1189" y="5480050"/>
            <a:ext cx="2089742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Arrondir un rectangle à un seul coin 12"/>
          <p:cNvSpPr/>
          <p:nvPr/>
        </p:nvSpPr>
        <p:spPr>
          <a:xfrm>
            <a:off x="827435" y="2438400"/>
            <a:ext cx="1358900" cy="361950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4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10" y="2457450"/>
            <a:ext cx="569913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35" y="3122612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35" y="3708400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35" y="4283075"/>
            <a:ext cx="571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1" descr="btn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35" y="4865688"/>
            <a:ext cx="571500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2" descr="btn_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85" y="5472113"/>
            <a:ext cx="57150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1637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1725960"/>
            <a:ext cx="10050338" cy="460816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Table de Saut</a:t>
            </a:r>
            <a:r>
              <a:rPr lang="fr-FR" sz="2400" b="1" dirty="0"/>
              <a:t> 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côté, dans l’axe de la table de saut.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1588" y="3830638"/>
            <a:ext cx="2214562" cy="10715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2962275" y="4152900"/>
            <a:ext cx="642938" cy="4286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309813" y="4202113"/>
            <a:ext cx="452437" cy="322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ogner un rectangle avec un coin du même côté 24"/>
          <p:cNvSpPr/>
          <p:nvPr/>
        </p:nvSpPr>
        <p:spPr>
          <a:xfrm>
            <a:off x="2771774" y="543775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1721396" y="4430713"/>
            <a:ext cx="936078" cy="1014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086994" y="4558761"/>
            <a:ext cx="864097" cy="9379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01" y="3105785"/>
            <a:ext cx="4086642" cy="22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3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1447800"/>
            <a:ext cx="10050338" cy="488632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Barres asymétriques</a:t>
            </a:r>
            <a:r>
              <a:rPr lang="fr-FR" sz="2400" b="1" dirty="0"/>
              <a:t> 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profil, dans l’axe des barres</a:t>
            </a:r>
          </a:p>
        </p:txBody>
      </p:sp>
      <p:pic>
        <p:nvPicPr>
          <p:cNvPr id="11" name="Picture 8" descr="asymetriques-sortie-fi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63" y="2649426"/>
            <a:ext cx="6175756" cy="31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gner un rectangle avec un coin du même côté 12"/>
          <p:cNvSpPr/>
          <p:nvPr/>
        </p:nvSpPr>
        <p:spPr>
          <a:xfrm>
            <a:off x="3144416" y="6787317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554052" y="5917229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01902" y="5893676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3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79512" y="1447800"/>
            <a:ext cx="10050338" cy="4886324"/>
          </a:xfrm>
        </p:spPr>
        <p:txBody>
          <a:bodyPr/>
          <a:lstStyle/>
          <a:p>
            <a:pPr eaLnBrk="1" hangingPunct="1"/>
            <a:r>
              <a:rPr lang="fr-FR" sz="2400" b="1" i="1" u="sng" dirty="0"/>
              <a:t>Poutre</a:t>
            </a:r>
            <a:r>
              <a:rPr lang="fr-FR" dirty="0"/>
              <a:t>: </a:t>
            </a:r>
          </a:p>
          <a:p>
            <a:pPr marL="0" indent="0" eaLnBrk="1" hangingPunct="1">
              <a:buNone/>
            </a:pPr>
            <a:r>
              <a:rPr lang="fr-FR" dirty="0"/>
              <a:t>    Placement de côté, parallèle à la poutre</a:t>
            </a: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3144416" y="6589020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554052" y="5718932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01902" y="5695379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entree-poutre-ec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5" y="2654899"/>
            <a:ext cx="5805890" cy="304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o00-pou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427" y="3256792"/>
            <a:ext cx="1912015" cy="14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692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Les juges aux agrès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24805" y="1447800"/>
            <a:ext cx="10050338" cy="4886324"/>
          </a:xfrm>
        </p:spPr>
        <p:txBody>
          <a:bodyPr/>
          <a:lstStyle/>
          <a:p>
            <a:pPr eaLnBrk="1" hangingPunct="1"/>
            <a:r>
              <a:rPr lang="fr-FR" sz="2400" b="1" i="1" u="sng" dirty="0" smtClean="0"/>
              <a:t>Sol </a:t>
            </a:r>
            <a:r>
              <a:rPr lang="fr-FR" dirty="0" smtClean="0"/>
              <a:t>: </a:t>
            </a:r>
            <a:endParaRPr lang="fr-FR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fr-FR" dirty="0"/>
              <a:t>    Placement de côté, le long des tapis  (12 à 16 mètres)</a:t>
            </a:r>
          </a:p>
        </p:txBody>
      </p:sp>
      <p:sp>
        <p:nvSpPr>
          <p:cNvPr id="13" name="Rogner un rectangle avec un coin du même côté 12"/>
          <p:cNvSpPr/>
          <p:nvPr/>
        </p:nvSpPr>
        <p:spPr>
          <a:xfrm>
            <a:off x="3144416" y="661105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1554052" y="5740966"/>
            <a:ext cx="1368152" cy="868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01902" y="5717413"/>
            <a:ext cx="1296145" cy="868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TR-figur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4895"/>
            <a:ext cx="6650682" cy="317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Vignette S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520" y="2810688"/>
            <a:ext cx="2454830" cy="23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Mouvement d’ensemble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3" y="1304577"/>
            <a:ext cx="10287939" cy="55853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200" b="1" dirty="0">
                <a:cs typeface="Arial" charset="0"/>
              </a:rPr>
              <a:t>Possibilité de juger uniquement les ensembles en suivant les formations spécifiques, connaissance nécessaire des mouvements et des 3 postes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000" b="1" u="sng" dirty="0">
                <a:solidFill>
                  <a:srgbClr val="0070C0"/>
                </a:solidFill>
                <a:cs typeface="Arial" charset="0"/>
              </a:rPr>
              <a:t>Exécution d’ensemble </a:t>
            </a:r>
            <a:r>
              <a:rPr lang="fr-FR" altLang="fr-FR" sz="2000" b="1" i="1" u="sng" dirty="0">
                <a:solidFill>
                  <a:srgbClr val="0070C0"/>
                </a:solidFill>
                <a:cs typeface="Arial" charset="0"/>
              </a:rPr>
              <a:t>(position statique)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000" b="1" u="sng" dirty="0">
                <a:solidFill>
                  <a:srgbClr val="00B050"/>
                </a:solidFill>
                <a:cs typeface="Arial" charset="0"/>
              </a:rPr>
              <a:t>Exécution individuelle (position mobile)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fr-FR" altLang="fr-FR" sz="2000" b="1" u="sng" dirty="0">
                <a:solidFill>
                  <a:srgbClr val="FF0000"/>
                </a:solidFill>
                <a:cs typeface="Arial" charset="0"/>
              </a:rPr>
              <a:t>Alignement (position mobile)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83D68"/>
              </a:buClr>
              <a:buSzPct val="100000"/>
              <a:buFont typeface="Wingdings" pitchFamily="2" charset="2"/>
              <a:buChar char="§"/>
            </a:pPr>
            <a:endParaRPr lang="fr-FR" altLang="fr-FR" sz="2000" u="sng" dirty="0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cs typeface="Arial" charset="0"/>
              </a:rPr>
              <a:t>             </a:t>
            </a:r>
            <a:endParaRPr lang="fr-FR" altLang="fr-FR" dirty="0"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1810" y="3753322"/>
            <a:ext cx="4558180" cy="1891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X 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r>
              <a:rPr lang="fr-FR" sz="2800" b="1" dirty="0">
                <a:solidFill>
                  <a:schemeClr val="tx1"/>
                </a:solidFill>
              </a:rPr>
              <a:t>   </a:t>
            </a:r>
            <a:r>
              <a:rPr lang="fr-FR" sz="2800" b="1" dirty="0" err="1">
                <a:solidFill>
                  <a:schemeClr val="tx1"/>
                </a:solidFill>
              </a:rPr>
              <a:t>X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17" name="Groupe 3"/>
          <p:cNvGrpSpPr>
            <a:grpSpLocks/>
          </p:cNvGrpSpPr>
          <p:nvPr/>
        </p:nvGrpSpPr>
        <p:grpSpPr bwMode="auto">
          <a:xfrm>
            <a:off x="8357348" y="5757544"/>
            <a:ext cx="354182" cy="922801"/>
            <a:chOff x="3500769" y="1661853"/>
            <a:chExt cx="561048" cy="1342716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1" name="Groupe 3"/>
          <p:cNvGrpSpPr>
            <a:grpSpLocks/>
          </p:cNvGrpSpPr>
          <p:nvPr/>
        </p:nvGrpSpPr>
        <p:grpSpPr bwMode="auto">
          <a:xfrm>
            <a:off x="2060902" y="5757544"/>
            <a:ext cx="354182" cy="922801"/>
            <a:chOff x="3500769" y="1661853"/>
            <a:chExt cx="561048" cy="1342716"/>
          </a:xfrm>
        </p:grpSpPr>
        <p:sp>
          <p:nvSpPr>
            <p:cNvPr id="22" name="Freeform 5"/>
            <p:cNvSpPr>
              <a:spLocks/>
            </p:cNvSpPr>
            <p:nvPr/>
          </p:nvSpPr>
          <p:spPr bwMode="gray">
            <a:xfrm>
              <a:off x="3647335" y="1661853"/>
              <a:ext cx="267916" cy="2936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z="107950" prstMaterial="matte">
              <a:bevelT w="216000" h="216000"/>
              <a:bevelB w="216000" h="216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gray">
            <a:xfrm>
              <a:off x="3500769" y="1903326"/>
              <a:ext cx="561048" cy="1101243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isometricOffAxis2Left">
                <a:rot lat="1080000" lon="1401644" rev="0"/>
              </a:camera>
              <a:lightRig rig="balanced" dir="t">
                <a:rot lat="0" lon="0" rev="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4" name="Groupe 3"/>
          <p:cNvGrpSpPr>
            <a:grpSpLocks/>
          </p:cNvGrpSpPr>
          <p:nvPr/>
        </p:nvGrpSpPr>
        <p:grpSpPr bwMode="auto">
          <a:xfrm>
            <a:off x="3580284" y="5760690"/>
            <a:ext cx="255593" cy="922801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27" name="Groupe 3"/>
          <p:cNvGrpSpPr>
            <a:grpSpLocks/>
          </p:cNvGrpSpPr>
          <p:nvPr/>
        </p:nvGrpSpPr>
        <p:grpSpPr bwMode="auto">
          <a:xfrm>
            <a:off x="7059910" y="5699348"/>
            <a:ext cx="345973" cy="981674"/>
            <a:chOff x="2872767" y="1153945"/>
            <a:chExt cx="467541" cy="1142759"/>
          </a:xfrm>
          <a:solidFill>
            <a:srgbClr val="00B050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2994905" y="1153945"/>
              <a:ext cx="223264" cy="244703"/>
            </a:xfrm>
            <a:prstGeom prst="ellipse">
              <a:avLst/>
            </a:pr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z="88900" prstMaterial="matte">
              <a:bevelT w="180000" h="180000"/>
              <a:bevelB w="180000" h="180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2872767" y="1379000"/>
              <a:ext cx="467541" cy="917704"/>
            </a:xfrm>
            <a:custGeom>
              <a:avLst/>
              <a:gdLst>
                <a:gd name="T0" fmla="*/ 928 w 959"/>
                <a:gd name="T1" fmla="*/ 219 h 1715"/>
                <a:gd name="T2" fmla="*/ 670 w 959"/>
                <a:gd name="T3" fmla="*/ 0 h 1715"/>
                <a:gd name="T4" fmla="*/ 480 w 959"/>
                <a:gd name="T5" fmla="*/ 72 h 1715"/>
                <a:gd name="T6" fmla="*/ 290 w 959"/>
                <a:gd name="T7" fmla="*/ 0 h 1715"/>
                <a:gd name="T8" fmla="*/ 32 w 959"/>
                <a:gd name="T9" fmla="*/ 219 h 1715"/>
                <a:gd name="T10" fmla="*/ 0 w 959"/>
                <a:gd name="T11" fmla="*/ 777 h 1715"/>
                <a:gd name="T12" fmla="*/ 96 w 959"/>
                <a:gd name="T13" fmla="*/ 872 h 1715"/>
                <a:gd name="T14" fmla="*/ 191 w 959"/>
                <a:gd name="T15" fmla="*/ 777 h 1715"/>
                <a:gd name="T16" fmla="*/ 210 w 959"/>
                <a:gd name="T17" fmla="*/ 293 h 1715"/>
                <a:gd name="T18" fmla="*/ 230 w 959"/>
                <a:gd name="T19" fmla="*/ 273 h 1715"/>
                <a:gd name="T20" fmla="*/ 250 w 959"/>
                <a:gd name="T21" fmla="*/ 293 h 1715"/>
                <a:gd name="T22" fmla="*/ 250 w 959"/>
                <a:gd name="T23" fmla="*/ 855 h 1715"/>
                <a:gd name="T24" fmla="*/ 250 w 959"/>
                <a:gd name="T25" fmla="*/ 902 h 1715"/>
                <a:gd name="T26" fmla="*/ 191 w 959"/>
                <a:gd name="T27" fmla="*/ 1602 h 1715"/>
                <a:gd name="T28" fmla="*/ 305 w 959"/>
                <a:gd name="T29" fmla="*/ 1715 h 1715"/>
                <a:gd name="T30" fmla="*/ 418 w 959"/>
                <a:gd name="T31" fmla="*/ 1602 h 1715"/>
                <a:gd name="T32" fmla="*/ 460 w 959"/>
                <a:gd name="T33" fmla="*/ 902 h 1715"/>
                <a:gd name="T34" fmla="*/ 480 w 959"/>
                <a:gd name="T35" fmla="*/ 882 h 1715"/>
                <a:gd name="T36" fmla="*/ 500 w 959"/>
                <a:gd name="T37" fmla="*/ 902 h 1715"/>
                <a:gd name="T38" fmla="*/ 541 w 959"/>
                <a:gd name="T39" fmla="*/ 1602 h 1715"/>
                <a:gd name="T40" fmla="*/ 655 w 959"/>
                <a:gd name="T41" fmla="*/ 1715 h 1715"/>
                <a:gd name="T42" fmla="*/ 769 w 959"/>
                <a:gd name="T43" fmla="*/ 1602 h 1715"/>
                <a:gd name="T44" fmla="*/ 710 w 959"/>
                <a:gd name="T45" fmla="*/ 902 h 1715"/>
                <a:gd name="T46" fmla="*/ 710 w 959"/>
                <a:gd name="T47" fmla="*/ 855 h 1715"/>
                <a:gd name="T48" fmla="*/ 710 w 959"/>
                <a:gd name="T49" fmla="*/ 293 h 1715"/>
                <a:gd name="T50" fmla="*/ 730 w 959"/>
                <a:gd name="T51" fmla="*/ 273 h 1715"/>
                <a:gd name="T52" fmla="*/ 750 w 959"/>
                <a:gd name="T53" fmla="*/ 293 h 1715"/>
                <a:gd name="T54" fmla="*/ 769 w 959"/>
                <a:gd name="T55" fmla="*/ 777 h 1715"/>
                <a:gd name="T56" fmla="*/ 864 w 959"/>
                <a:gd name="T57" fmla="*/ 872 h 1715"/>
                <a:gd name="T58" fmla="*/ 959 w 959"/>
                <a:gd name="T59" fmla="*/ 777 h 1715"/>
                <a:gd name="T60" fmla="*/ 928 w 959"/>
                <a:gd name="T61" fmla="*/ 219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9" h="1715">
                  <a:moveTo>
                    <a:pt x="928" y="219"/>
                  </a:moveTo>
                  <a:cubicBezTo>
                    <a:pt x="928" y="65"/>
                    <a:pt x="768" y="0"/>
                    <a:pt x="670" y="0"/>
                  </a:cubicBezTo>
                  <a:cubicBezTo>
                    <a:pt x="572" y="0"/>
                    <a:pt x="557" y="72"/>
                    <a:pt x="480" y="72"/>
                  </a:cubicBezTo>
                  <a:cubicBezTo>
                    <a:pt x="403" y="72"/>
                    <a:pt x="367" y="0"/>
                    <a:pt x="290" y="0"/>
                  </a:cubicBezTo>
                  <a:cubicBezTo>
                    <a:pt x="213" y="0"/>
                    <a:pt x="32" y="65"/>
                    <a:pt x="32" y="219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0" y="829"/>
                    <a:pt x="43" y="872"/>
                    <a:pt x="96" y="872"/>
                  </a:cubicBezTo>
                  <a:cubicBezTo>
                    <a:pt x="148" y="872"/>
                    <a:pt x="191" y="829"/>
                    <a:pt x="191" y="777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10" y="282"/>
                    <a:pt x="219" y="273"/>
                    <a:pt x="230" y="273"/>
                  </a:cubicBezTo>
                  <a:cubicBezTo>
                    <a:pt x="241" y="273"/>
                    <a:pt x="250" y="282"/>
                    <a:pt x="250" y="293"/>
                  </a:cubicBezTo>
                  <a:cubicBezTo>
                    <a:pt x="250" y="855"/>
                    <a:pt x="250" y="855"/>
                    <a:pt x="250" y="855"/>
                  </a:cubicBezTo>
                  <a:cubicBezTo>
                    <a:pt x="250" y="902"/>
                    <a:pt x="250" y="902"/>
                    <a:pt x="250" y="902"/>
                  </a:cubicBezTo>
                  <a:cubicBezTo>
                    <a:pt x="191" y="1602"/>
                    <a:pt x="191" y="1602"/>
                    <a:pt x="191" y="1602"/>
                  </a:cubicBezTo>
                  <a:cubicBezTo>
                    <a:pt x="191" y="1664"/>
                    <a:pt x="242" y="1715"/>
                    <a:pt x="305" y="1715"/>
                  </a:cubicBezTo>
                  <a:cubicBezTo>
                    <a:pt x="367" y="1715"/>
                    <a:pt x="418" y="1664"/>
                    <a:pt x="418" y="1602"/>
                  </a:cubicBezTo>
                  <a:cubicBezTo>
                    <a:pt x="460" y="902"/>
                    <a:pt x="460" y="902"/>
                    <a:pt x="460" y="902"/>
                  </a:cubicBezTo>
                  <a:cubicBezTo>
                    <a:pt x="460" y="891"/>
                    <a:pt x="469" y="882"/>
                    <a:pt x="480" y="882"/>
                  </a:cubicBezTo>
                  <a:cubicBezTo>
                    <a:pt x="491" y="882"/>
                    <a:pt x="500" y="891"/>
                    <a:pt x="500" y="902"/>
                  </a:cubicBezTo>
                  <a:cubicBezTo>
                    <a:pt x="541" y="1602"/>
                    <a:pt x="541" y="1602"/>
                    <a:pt x="541" y="1602"/>
                  </a:cubicBezTo>
                  <a:cubicBezTo>
                    <a:pt x="541" y="1664"/>
                    <a:pt x="592" y="1715"/>
                    <a:pt x="655" y="1715"/>
                  </a:cubicBezTo>
                  <a:cubicBezTo>
                    <a:pt x="718" y="1715"/>
                    <a:pt x="769" y="1664"/>
                    <a:pt x="769" y="1602"/>
                  </a:cubicBezTo>
                  <a:cubicBezTo>
                    <a:pt x="710" y="902"/>
                    <a:pt x="710" y="902"/>
                    <a:pt x="710" y="902"/>
                  </a:cubicBezTo>
                  <a:cubicBezTo>
                    <a:pt x="710" y="855"/>
                    <a:pt x="710" y="855"/>
                    <a:pt x="710" y="855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10" y="282"/>
                    <a:pt x="719" y="273"/>
                    <a:pt x="730" y="273"/>
                  </a:cubicBezTo>
                  <a:cubicBezTo>
                    <a:pt x="741" y="273"/>
                    <a:pt x="750" y="282"/>
                    <a:pt x="750" y="293"/>
                  </a:cubicBezTo>
                  <a:cubicBezTo>
                    <a:pt x="769" y="777"/>
                    <a:pt x="769" y="777"/>
                    <a:pt x="769" y="777"/>
                  </a:cubicBezTo>
                  <a:cubicBezTo>
                    <a:pt x="769" y="829"/>
                    <a:pt x="811" y="872"/>
                    <a:pt x="864" y="872"/>
                  </a:cubicBezTo>
                  <a:cubicBezTo>
                    <a:pt x="917" y="872"/>
                    <a:pt x="959" y="829"/>
                    <a:pt x="959" y="777"/>
                  </a:cubicBezTo>
                  <a:lnTo>
                    <a:pt x="928" y="2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>
                <a:rot lat="1080000" lon="2700000" rev="0"/>
              </a:camera>
              <a:lightRig rig="balanced" dir="t">
                <a:rot lat="0" lon="0" rev="0"/>
              </a:lightRig>
            </a:scene3d>
            <a:sp3d prstMaterial="matte">
              <a:bevelT w="101600" h="101600"/>
              <a:bevelB w="101600" h="1016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4266456" y="6130384"/>
            <a:ext cx="2376264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251598" y="6404569"/>
            <a:ext cx="2376264" cy="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"/>
          <p:cNvGrpSpPr>
            <a:grpSpLocks/>
          </p:cNvGrpSpPr>
          <p:nvPr/>
        </p:nvGrpSpPr>
        <p:grpSpPr bwMode="auto">
          <a:xfrm>
            <a:off x="2181284" y="3545305"/>
            <a:ext cx="384175" cy="989988"/>
            <a:chOff x="2046866" y="1966813"/>
            <a:chExt cx="466628" cy="1369520"/>
          </a:xfrm>
        </p:grpSpPr>
        <p:sp>
          <p:nvSpPr>
            <p:cNvPr id="33" name="Freeform 12"/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35" name="Groupe 3"/>
          <p:cNvGrpSpPr>
            <a:grpSpLocks/>
          </p:cNvGrpSpPr>
          <p:nvPr/>
        </p:nvGrpSpPr>
        <p:grpSpPr bwMode="auto">
          <a:xfrm>
            <a:off x="8654555" y="4607128"/>
            <a:ext cx="384175" cy="989988"/>
            <a:chOff x="2046866" y="1966813"/>
            <a:chExt cx="466628" cy="1369520"/>
          </a:xfrm>
        </p:grpSpPr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2129994" y="1966813"/>
              <a:ext cx="267822" cy="293508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z="107950" prstMaterial="matte">
              <a:bevelT w="215900" h="215900"/>
              <a:bevelB w="215900" h="2159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gray">
            <a:xfrm>
              <a:off x="2046866" y="2235272"/>
              <a:ext cx="466628" cy="1101061"/>
            </a:xfrm>
            <a:custGeom>
              <a:avLst/>
              <a:gdLst>
                <a:gd name="T0" fmla="*/ 585 w 796"/>
                <a:gd name="T1" fmla="*/ 0 h 1715"/>
                <a:gd name="T2" fmla="*/ 398 w 796"/>
                <a:gd name="T3" fmla="*/ 155 h 1715"/>
                <a:gd name="T4" fmla="*/ 211 w 796"/>
                <a:gd name="T5" fmla="*/ 0 h 1715"/>
                <a:gd name="T6" fmla="*/ 0 w 796"/>
                <a:gd name="T7" fmla="*/ 381 h 1715"/>
                <a:gd name="T8" fmla="*/ 1 w 796"/>
                <a:gd name="T9" fmla="*/ 751 h 1715"/>
                <a:gd name="T10" fmla="*/ 61 w 796"/>
                <a:gd name="T11" fmla="*/ 811 h 1715"/>
                <a:gd name="T12" fmla="*/ 121 w 796"/>
                <a:gd name="T13" fmla="*/ 751 h 1715"/>
                <a:gd name="T14" fmla="*/ 133 w 796"/>
                <a:gd name="T15" fmla="*/ 292 h 1715"/>
                <a:gd name="T16" fmla="*/ 152 w 796"/>
                <a:gd name="T17" fmla="*/ 272 h 1715"/>
                <a:gd name="T18" fmla="*/ 223 w 796"/>
                <a:gd name="T19" fmla="*/ 454 h 1715"/>
                <a:gd name="T20" fmla="*/ 138 w 796"/>
                <a:gd name="T21" fmla="*/ 724 h 1715"/>
                <a:gd name="T22" fmla="*/ 223 w 796"/>
                <a:gd name="T23" fmla="*/ 1644 h 1715"/>
                <a:gd name="T24" fmla="*/ 292 w 796"/>
                <a:gd name="T25" fmla="*/ 1715 h 1715"/>
                <a:gd name="T26" fmla="*/ 362 w 796"/>
                <a:gd name="T27" fmla="*/ 1644 h 1715"/>
                <a:gd name="T28" fmla="*/ 378 w 796"/>
                <a:gd name="T29" fmla="*/ 901 h 1715"/>
                <a:gd name="T30" fmla="*/ 398 w 796"/>
                <a:gd name="T31" fmla="*/ 881 h 1715"/>
                <a:gd name="T32" fmla="*/ 418 w 796"/>
                <a:gd name="T33" fmla="*/ 901 h 1715"/>
                <a:gd name="T34" fmla="*/ 435 w 796"/>
                <a:gd name="T35" fmla="*/ 1644 h 1715"/>
                <a:gd name="T36" fmla="*/ 504 w 796"/>
                <a:gd name="T37" fmla="*/ 1715 h 1715"/>
                <a:gd name="T38" fmla="*/ 573 w 796"/>
                <a:gd name="T39" fmla="*/ 1644 h 1715"/>
                <a:gd name="T40" fmla="*/ 658 w 796"/>
                <a:gd name="T41" fmla="*/ 724 h 1715"/>
                <a:gd name="T42" fmla="*/ 573 w 796"/>
                <a:gd name="T43" fmla="*/ 454 h 1715"/>
                <a:gd name="T44" fmla="*/ 644 w 796"/>
                <a:gd name="T45" fmla="*/ 272 h 1715"/>
                <a:gd name="T46" fmla="*/ 664 w 796"/>
                <a:gd name="T47" fmla="*/ 292 h 1715"/>
                <a:gd name="T48" fmla="*/ 676 w 796"/>
                <a:gd name="T49" fmla="*/ 751 h 1715"/>
                <a:gd name="T50" fmla="*/ 736 w 796"/>
                <a:gd name="T51" fmla="*/ 811 h 1715"/>
                <a:gd name="T52" fmla="*/ 795 w 796"/>
                <a:gd name="T53" fmla="*/ 751 h 1715"/>
                <a:gd name="T54" fmla="*/ 796 w 796"/>
                <a:gd name="T55" fmla="*/ 381 h 1715"/>
                <a:gd name="T56" fmla="*/ 585 w 796"/>
                <a:gd name="T57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6" h="1715">
                  <a:moveTo>
                    <a:pt x="585" y="0"/>
                  </a:moveTo>
                  <a:cubicBezTo>
                    <a:pt x="516" y="0"/>
                    <a:pt x="474" y="155"/>
                    <a:pt x="398" y="155"/>
                  </a:cubicBezTo>
                  <a:cubicBezTo>
                    <a:pt x="322" y="155"/>
                    <a:pt x="281" y="0"/>
                    <a:pt x="211" y="0"/>
                  </a:cubicBezTo>
                  <a:cubicBezTo>
                    <a:pt x="142" y="0"/>
                    <a:pt x="0" y="79"/>
                    <a:pt x="0" y="381"/>
                  </a:cubicBezTo>
                  <a:cubicBezTo>
                    <a:pt x="1" y="751"/>
                    <a:pt x="1" y="751"/>
                    <a:pt x="1" y="751"/>
                  </a:cubicBezTo>
                  <a:cubicBezTo>
                    <a:pt x="1" y="784"/>
                    <a:pt x="28" y="811"/>
                    <a:pt x="61" y="811"/>
                  </a:cubicBezTo>
                  <a:cubicBezTo>
                    <a:pt x="94" y="811"/>
                    <a:pt x="121" y="784"/>
                    <a:pt x="121" y="751"/>
                  </a:cubicBezTo>
                  <a:cubicBezTo>
                    <a:pt x="133" y="292"/>
                    <a:pt x="133" y="292"/>
                    <a:pt x="133" y="292"/>
                  </a:cubicBezTo>
                  <a:cubicBezTo>
                    <a:pt x="133" y="281"/>
                    <a:pt x="142" y="272"/>
                    <a:pt x="152" y="272"/>
                  </a:cubicBezTo>
                  <a:cubicBezTo>
                    <a:pt x="163" y="272"/>
                    <a:pt x="223" y="362"/>
                    <a:pt x="223" y="454"/>
                  </a:cubicBezTo>
                  <a:cubicBezTo>
                    <a:pt x="223" y="546"/>
                    <a:pt x="138" y="603"/>
                    <a:pt x="138" y="724"/>
                  </a:cubicBezTo>
                  <a:cubicBezTo>
                    <a:pt x="138" y="846"/>
                    <a:pt x="223" y="1644"/>
                    <a:pt x="223" y="1644"/>
                  </a:cubicBezTo>
                  <a:cubicBezTo>
                    <a:pt x="223" y="1683"/>
                    <a:pt x="254" y="1715"/>
                    <a:pt x="292" y="1715"/>
                  </a:cubicBezTo>
                  <a:cubicBezTo>
                    <a:pt x="331" y="1715"/>
                    <a:pt x="362" y="1683"/>
                    <a:pt x="362" y="1644"/>
                  </a:cubicBezTo>
                  <a:cubicBezTo>
                    <a:pt x="378" y="901"/>
                    <a:pt x="378" y="901"/>
                    <a:pt x="378" y="901"/>
                  </a:cubicBezTo>
                  <a:cubicBezTo>
                    <a:pt x="378" y="890"/>
                    <a:pt x="387" y="881"/>
                    <a:pt x="398" y="881"/>
                  </a:cubicBezTo>
                  <a:cubicBezTo>
                    <a:pt x="409" y="881"/>
                    <a:pt x="418" y="890"/>
                    <a:pt x="418" y="901"/>
                  </a:cubicBezTo>
                  <a:cubicBezTo>
                    <a:pt x="435" y="1644"/>
                    <a:pt x="435" y="1644"/>
                    <a:pt x="435" y="1644"/>
                  </a:cubicBezTo>
                  <a:cubicBezTo>
                    <a:pt x="435" y="1683"/>
                    <a:pt x="466" y="1715"/>
                    <a:pt x="504" y="1715"/>
                  </a:cubicBezTo>
                  <a:cubicBezTo>
                    <a:pt x="542" y="1715"/>
                    <a:pt x="573" y="1683"/>
                    <a:pt x="573" y="1644"/>
                  </a:cubicBezTo>
                  <a:cubicBezTo>
                    <a:pt x="573" y="1644"/>
                    <a:pt x="658" y="846"/>
                    <a:pt x="658" y="724"/>
                  </a:cubicBezTo>
                  <a:cubicBezTo>
                    <a:pt x="658" y="603"/>
                    <a:pt x="573" y="546"/>
                    <a:pt x="573" y="454"/>
                  </a:cubicBezTo>
                  <a:cubicBezTo>
                    <a:pt x="573" y="362"/>
                    <a:pt x="633" y="272"/>
                    <a:pt x="644" y="272"/>
                  </a:cubicBezTo>
                  <a:cubicBezTo>
                    <a:pt x="655" y="272"/>
                    <a:pt x="664" y="281"/>
                    <a:pt x="664" y="292"/>
                  </a:cubicBezTo>
                  <a:cubicBezTo>
                    <a:pt x="676" y="751"/>
                    <a:pt x="676" y="751"/>
                    <a:pt x="676" y="751"/>
                  </a:cubicBezTo>
                  <a:cubicBezTo>
                    <a:pt x="676" y="784"/>
                    <a:pt x="703" y="811"/>
                    <a:pt x="736" y="811"/>
                  </a:cubicBezTo>
                  <a:cubicBezTo>
                    <a:pt x="769" y="811"/>
                    <a:pt x="795" y="784"/>
                    <a:pt x="795" y="751"/>
                  </a:cubicBezTo>
                  <a:cubicBezTo>
                    <a:pt x="796" y="381"/>
                    <a:pt x="796" y="381"/>
                    <a:pt x="796" y="381"/>
                  </a:cubicBezTo>
                  <a:cubicBezTo>
                    <a:pt x="796" y="137"/>
                    <a:pt x="654" y="0"/>
                    <a:pt x="5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scene3d>
              <a:camera prst="isometricOffAxis1Right">
                <a:rot lat="1080000" lon="20039998" rev="0"/>
              </a:camera>
              <a:lightRig rig="balanced" dir="t">
                <a:rot lat="0" lon="0" rev="10800000"/>
              </a:lightRig>
            </a:scene3d>
            <a:sp3d prstMaterial="matte">
              <a:bevelT w="127000" h="127000"/>
              <a:bevelB w="127000" h="12700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cxnSp>
        <p:nvCxnSpPr>
          <p:cNvPr id="38" name="Connecteur droit avec flèche 37"/>
          <p:cNvCxnSpPr/>
          <p:nvPr/>
        </p:nvCxnSpPr>
        <p:spPr>
          <a:xfrm>
            <a:off x="2707804" y="4062535"/>
            <a:ext cx="0" cy="9455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8178130" y="4240454"/>
            <a:ext cx="0" cy="94551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6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sommaire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3324195" y="1554481"/>
            <a:ext cx="5928738" cy="4847366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600" dirty="0"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La FSCF, son organisation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en-GB" altLang="fr-FR" sz="2600" dirty="0" err="1">
                <a:cs typeface="Arial" pitchFamily="34" charset="0"/>
              </a:rPr>
              <a:t>Charte</a:t>
            </a:r>
            <a:r>
              <a:rPr lang="en-GB" altLang="fr-FR" sz="2600" dirty="0">
                <a:cs typeface="Arial" pitchFamily="34" charset="0"/>
              </a:rPr>
              <a:t> de </a:t>
            </a:r>
            <a:r>
              <a:rPr lang="en-GB" altLang="fr-FR" sz="2600" dirty="0" err="1">
                <a:cs typeface="Arial" pitchFamily="34" charset="0"/>
              </a:rPr>
              <a:t>l’officiel</a:t>
            </a:r>
            <a:endParaRPr lang="en-GB" altLang="fr-FR" sz="2600" dirty="0"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 support technique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Les catégories d’âge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Les compétitions 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Les Agrès</a:t>
            </a:r>
          </a:p>
          <a:p>
            <a:pPr>
              <a:spcBef>
                <a:spcPts val="1500"/>
              </a:spcBef>
              <a:buClr>
                <a:srgbClr val="00B6CA"/>
              </a:buClr>
              <a:buNone/>
            </a:pPr>
            <a:r>
              <a:rPr lang="fr-FR" altLang="fr-FR" sz="2600" dirty="0">
                <a:cs typeface="Arial" pitchFamily="34" charset="0"/>
              </a:rPr>
              <a:t>Positionnement du juge aux agrès</a:t>
            </a:r>
          </a:p>
          <a:p>
            <a:pPr>
              <a:spcBef>
                <a:spcPts val="1711"/>
              </a:spcBef>
              <a:buClr>
                <a:srgbClr val="00B6CA"/>
              </a:buClr>
              <a:buFont typeface="Arial"/>
              <a:buNone/>
            </a:pPr>
            <a:endParaRPr lang="fr-FR" altLang="fr-FR" sz="2600" dirty="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196" y="2217177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502916" y="28056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88848" y="3382473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502916" y="395926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502916" y="4564185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488848" y="5155041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488848" y="5731829"/>
            <a:ext cx="2668920" cy="343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27" name="Arrondir un rectangle à un seul coin 26"/>
          <p:cNvSpPr/>
          <p:nvPr/>
        </p:nvSpPr>
        <p:spPr>
          <a:xfrm>
            <a:off x="1029083" y="1973529"/>
            <a:ext cx="1588450" cy="4460681"/>
          </a:xfrm>
          <a:prstGeom prst="round1Rect">
            <a:avLst/>
          </a:prstGeom>
          <a:solidFill>
            <a:srgbClr val="EA00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8" name="Image 6" descr="bt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77" y="2082714"/>
            <a:ext cx="717486" cy="67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7" descr="bt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266325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9" descr="bt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7" y="3254620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10" descr="bt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3847415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11" descr="btn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4" y="4476419"/>
            <a:ext cx="668040" cy="74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12" descr="btn_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" y="5094242"/>
            <a:ext cx="668040" cy="74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13" descr="btn_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04" y="5700327"/>
            <a:ext cx="668040" cy="74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613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Formation physique poussin</a:t>
            </a:r>
          </a:p>
        </p:txBody>
      </p:sp>
      <p:sp>
        <p:nvSpPr>
          <p:cNvPr id="40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3" y="1418877"/>
            <a:ext cx="10287939" cy="55853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B83D68"/>
              </a:buClr>
              <a:buSzPct val="100000"/>
              <a:buFont typeface="Wingdings" pitchFamily="2" charset="2"/>
              <a:buChar char="§"/>
            </a:pPr>
            <a:r>
              <a:rPr lang="fr-FR" altLang="fr-FR" sz="2200" b="1" dirty="0">
                <a:cs typeface="Arial" charset="0"/>
              </a:rPr>
              <a:t>Mouvement individuel au Sol, ensemble d’éléments chorégraphiques exécutés en musique sur un tapis de 2x1 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cs typeface="Arial" charset="0"/>
              </a:rPr>
              <a:t>             </a:t>
            </a:r>
            <a:endParaRPr lang="fr-FR" altLang="fr-FR" dirty="0"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38728" y="2927022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ogner un rectangle avec un coin du même côté 41"/>
          <p:cNvSpPr/>
          <p:nvPr/>
        </p:nvSpPr>
        <p:spPr>
          <a:xfrm>
            <a:off x="4655492" y="5220444"/>
            <a:ext cx="1152153" cy="357187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Juges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10" y="3157489"/>
            <a:ext cx="360353" cy="1135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731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La fédération sportive &amp; culturelle de </a:t>
            </a:r>
            <a:r>
              <a:rPr lang="fr-FR" sz="2400" dirty="0" err="1">
                <a:latin typeface="+mn-lt"/>
                <a:cs typeface="Arial" charset="0"/>
              </a:rPr>
              <a:t>france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344960"/>
            <a:ext cx="24477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23 Activités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19" y="2012082"/>
            <a:ext cx="406975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12 régions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2636912"/>
            <a:ext cx="44384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74 comités départementaux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3588939"/>
            <a:ext cx="4630196" cy="77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230000 licenciés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500000 membres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19" y="4581128"/>
            <a:ext cx="513089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46500 licences gym Féminine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490 clubs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9" y="1377575"/>
            <a:ext cx="4650581" cy="5580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EE1684-6D72-4A29-A514-D5F758F48578}"/>
              </a:ext>
            </a:extLst>
          </p:cNvPr>
          <p:cNvSpPr/>
          <p:nvPr/>
        </p:nvSpPr>
        <p:spPr>
          <a:xfrm>
            <a:off x="5245240" y="6521380"/>
            <a:ext cx="5024175" cy="436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9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La fédération sportive &amp; culturelle de </a:t>
            </a:r>
            <a:r>
              <a:rPr lang="fr-FR" sz="2400" dirty="0" err="1">
                <a:latin typeface="+mn-lt"/>
                <a:cs typeface="Arial" charset="0"/>
              </a:rPr>
              <a:t>france</a:t>
            </a:r>
            <a:endParaRPr lang="fr-FR" sz="2400" dirty="0">
              <a:latin typeface="+mn-lt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 bwMode="auto">
          <a:xfrm>
            <a:off x="9183960" y="1328248"/>
            <a:ext cx="1152128" cy="146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3918" y="1760113"/>
            <a:ext cx="8536232" cy="50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Président :   </a:t>
            </a:r>
            <a:r>
              <a:rPr lang="fr-FR" sz="2000" b="1" i="1" u="sng" dirty="0">
                <a:solidFill>
                  <a:schemeClr val="tx1"/>
                </a:solidFill>
              </a:rPr>
              <a:t>Christian </a:t>
            </a:r>
            <a:r>
              <a:rPr lang="fr-FR" sz="2000" b="1" i="1" u="sng" dirty="0" err="1">
                <a:solidFill>
                  <a:schemeClr val="tx1"/>
                </a:solidFill>
              </a:rPr>
              <a:t>Babonneau</a:t>
            </a:r>
            <a:r>
              <a:rPr lang="fr-FR" sz="2000" b="1" i="1" u="sng" dirty="0">
                <a:solidFill>
                  <a:schemeClr val="tx1"/>
                </a:solidFill>
              </a:rPr>
              <a:t> 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</a:rPr>
              <a:t>élu pour 4 ans en Décembre 2020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139952" y="242279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83918" y="2835737"/>
            <a:ext cx="10052170" cy="612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Le comité directeur de la </a:t>
            </a:r>
            <a:r>
              <a:rPr lang="fr-FR" sz="1800" b="1" i="1" u="sng" dirty="0">
                <a:solidFill>
                  <a:schemeClr val="tx1"/>
                </a:solidFill>
              </a:rPr>
              <a:t>FSCF</a:t>
            </a:r>
            <a:r>
              <a:rPr lang="fr-FR" sz="1800" dirty="0">
                <a:solidFill>
                  <a:schemeClr val="tx1"/>
                </a:solidFill>
              </a:rPr>
              <a:t> est élu par les représentants des Comités départementaux et des Régions. 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139952" y="3640519"/>
            <a:ext cx="484632" cy="26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83918" y="4102224"/>
            <a:ext cx="10052170" cy="2288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chemeClr val="tx1"/>
                </a:solidFill>
              </a:rPr>
              <a:t>C</a:t>
            </a:r>
            <a:r>
              <a:rPr lang="fr-FR" sz="2000" dirty="0">
                <a:solidFill>
                  <a:schemeClr val="tx1"/>
                </a:solidFill>
              </a:rPr>
              <a:t>ommission </a:t>
            </a:r>
            <a:r>
              <a:rPr lang="fr-FR" sz="2000" b="1" dirty="0">
                <a:solidFill>
                  <a:schemeClr val="tx1"/>
                </a:solidFill>
              </a:rPr>
              <a:t>N</a:t>
            </a:r>
            <a:r>
              <a:rPr lang="fr-FR" sz="2000" dirty="0">
                <a:solidFill>
                  <a:schemeClr val="tx1"/>
                </a:solidFill>
              </a:rPr>
              <a:t>ationale de </a:t>
            </a:r>
            <a:r>
              <a:rPr lang="fr-FR" sz="2000" b="1" dirty="0">
                <a:solidFill>
                  <a:schemeClr val="tx1"/>
                </a:solidFill>
              </a:rPr>
              <a:t>G</a:t>
            </a:r>
            <a:r>
              <a:rPr lang="fr-FR" sz="2000" dirty="0">
                <a:solidFill>
                  <a:schemeClr val="tx1"/>
                </a:solidFill>
              </a:rPr>
              <a:t>ymnastique </a:t>
            </a:r>
            <a:r>
              <a:rPr lang="fr-FR" sz="2000" b="1" dirty="0">
                <a:solidFill>
                  <a:schemeClr val="tx1"/>
                </a:solidFill>
              </a:rPr>
              <a:t>F</a:t>
            </a:r>
            <a:r>
              <a:rPr lang="fr-FR" sz="2000" dirty="0">
                <a:solidFill>
                  <a:schemeClr val="tx1"/>
                </a:solidFill>
              </a:rPr>
              <a:t>éminine nommée par le comité directeur de la FSCF est composée de 15 membres.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Responsable: </a:t>
            </a:r>
            <a:r>
              <a:rPr lang="fr-FR" sz="2000" b="1" u="sng" dirty="0">
                <a:solidFill>
                  <a:schemeClr val="tx1"/>
                </a:solidFill>
              </a:rPr>
              <a:t>Youri DARBOURET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7A5BDC-5070-4510-BBE2-F9430638E6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46" y="4899360"/>
            <a:ext cx="1021080" cy="13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41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Région auvergne </a:t>
            </a:r>
            <a:r>
              <a:rPr lang="fr-FR" sz="2400" dirty="0" err="1">
                <a:latin typeface="+mn-lt"/>
                <a:cs typeface="Arial" charset="0"/>
              </a:rPr>
              <a:t>rhône</a:t>
            </a:r>
            <a:r>
              <a:rPr lang="fr-FR" sz="2400" dirty="0">
                <a:latin typeface="+mn-lt"/>
                <a:cs typeface="Arial" charset="0"/>
              </a:rPr>
              <a:t> alpes   « AURA »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828801" y="1302296"/>
            <a:ext cx="5766618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chemeClr val="tx1"/>
                </a:solidFill>
              </a:rPr>
              <a:t>3 territoires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Auvergne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Dauphiné Savoie Vivarais	          30000 licenciés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chemeClr val="tx1"/>
                </a:solidFill>
              </a:rPr>
              <a:t>Lyonnais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0" name="Picture 2" descr="E:\LIGUE DSV STAFF &amp; COM\TROMBINOSCOPE LIGUE CO DIR\DENIS VEYR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8940801" y="1727565"/>
            <a:ext cx="1331664" cy="17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0296" y="3331614"/>
            <a:ext cx="8238306" cy="587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</a:rPr>
              <a:t>Denis Veyret</a:t>
            </a:r>
            <a:r>
              <a:rPr lang="fr-FR" sz="2000" b="1" i="1" dirty="0">
                <a:solidFill>
                  <a:schemeClr val="tx1"/>
                </a:solidFill>
              </a:rPr>
              <a:t>    </a:t>
            </a:r>
            <a:r>
              <a:rPr lang="fr-FR" dirty="0">
                <a:solidFill>
                  <a:schemeClr val="tx1"/>
                </a:solidFill>
              </a:rPr>
              <a:t>élu pour 4 ans en Décembre 2020 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4344381" y="43621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93182" y="5183513"/>
            <a:ext cx="98049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Le comité directeur de la région </a:t>
            </a:r>
            <a:r>
              <a:rPr lang="fr-FR" sz="1600" b="1" i="1" u="sng" dirty="0">
                <a:solidFill>
                  <a:schemeClr val="tx1"/>
                </a:solidFill>
              </a:rPr>
              <a:t>AURA</a:t>
            </a:r>
            <a:r>
              <a:rPr lang="fr-FR" sz="1600" dirty="0">
                <a:solidFill>
                  <a:schemeClr val="tx1"/>
                </a:solidFill>
              </a:rPr>
              <a:t> est élu par les représentants des Comités départementaux.</a:t>
            </a:r>
          </a:p>
        </p:txBody>
      </p:sp>
      <p:sp>
        <p:nvSpPr>
          <p:cNvPr id="24" name="Accolade fermante 23"/>
          <p:cNvSpPr/>
          <p:nvPr/>
        </p:nvSpPr>
        <p:spPr>
          <a:xfrm>
            <a:off x="5395642" y="1875281"/>
            <a:ext cx="252216" cy="711199"/>
          </a:xfrm>
          <a:prstGeom prst="rightBrace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79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Le territoire  </a:t>
            </a:r>
            <a:r>
              <a:rPr lang="fr-FR" sz="2400" dirty="0" err="1">
                <a:latin typeface="+mn-lt"/>
                <a:cs typeface="Arial" charset="0"/>
              </a:rPr>
              <a:t>dauphiné</a:t>
            </a:r>
            <a:r>
              <a:rPr lang="fr-FR" sz="2400" dirty="0">
                <a:latin typeface="+mn-lt"/>
                <a:cs typeface="Arial" charset="0"/>
              </a:rPr>
              <a:t> </a:t>
            </a:r>
            <a:r>
              <a:rPr lang="fr-FR" sz="2400" dirty="0" err="1">
                <a:latin typeface="+mn-lt"/>
                <a:cs typeface="Arial" charset="0"/>
              </a:rPr>
              <a:t>savoie</a:t>
            </a:r>
            <a:r>
              <a:rPr lang="fr-FR" sz="2400" dirty="0">
                <a:latin typeface="+mn-lt"/>
                <a:cs typeface="Arial" charset="0"/>
              </a:rPr>
              <a:t> </a:t>
            </a:r>
            <a:r>
              <a:rPr lang="fr-FR" sz="2400" dirty="0" err="1">
                <a:latin typeface="+mn-lt"/>
                <a:cs typeface="Arial" charset="0"/>
              </a:rPr>
              <a:t>vivarais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14650" y="1302296"/>
            <a:ext cx="4152900" cy="1459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- 5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Ardèche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Drôme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Isère                            </a:t>
            </a:r>
            <a:r>
              <a:rPr lang="fr-FR" sz="2000" dirty="0">
                <a:solidFill>
                  <a:schemeClr val="tx1"/>
                </a:solidFill>
              </a:rPr>
              <a:t>16000 licenciés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Savoie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400" dirty="0">
                <a:solidFill>
                  <a:schemeClr val="tx1"/>
                </a:solidFill>
              </a:rPr>
              <a:t>Haute Savoie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" name="Picture 2" descr="E:\LIGUE DSV STAFF &amp; COM\TROMBINOSCOPE LIGUE CO DIR\DENIS VEYR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21326"/>
          <a:stretch/>
        </p:blipFill>
        <p:spPr bwMode="auto">
          <a:xfrm>
            <a:off x="9212195" y="2077661"/>
            <a:ext cx="1060269" cy="13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544" y="3041367"/>
            <a:ext cx="8238306" cy="427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</a:t>
            </a:r>
            <a:r>
              <a:rPr lang="fr-FR" sz="2000" b="1" i="1" dirty="0">
                <a:solidFill>
                  <a:schemeClr val="tx1"/>
                </a:solidFill>
              </a:rPr>
              <a:t>:    </a:t>
            </a:r>
            <a:r>
              <a:rPr lang="fr-FR" sz="2000" b="1" i="1" u="sng" dirty="0">
                <a:solidFill>
                  <a:schemeClr val="tx1"/>
                </a:solidFill>
              </a:rPr>
              <a:t>Denis </a:t>
            </a:r>
            <a:r>
              <a:rPr lang="fr-FR" sz="2000" b="1" i="1" u="sng" dirty="0" err="1">
                <a:solidFill>
                  <a:schemeClr val="tx1"/>
                </a:solidFill>
              </a:rPr>
              <a:t>Veyret</a:t>
            </a:r>
            <a:r>
              <a:rPr lang="fr-FR" sz="2000" b="1" i="1" dirty="0">
                <a:solidFill>
                  <a:schemeClr val="tx1"/>
                </a:solidFill>
              </a:rPr>
              <a:t>  </a:t>
            </a:r>
            <a:r>
              <a:rPr lang="fr-FR" dirty="0">
                <a:solidFill>
                  <a:schemeClr val="tx1"/>
                </a:solidFill>
              </a:rPr>
              <a:t>Octobre 2020 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4278197" y="3752222"/>
            <a:ext cx="484632" cy="427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37220" y="4450906"/>
            <a:ext cx="9804920" cy="1852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La </a:t>
            </a:r>
            <a:r>
              <a:rPr lang="fr-FR" sz="1600" b="1" dirty="0">
                <a:solidFill>
                  <a:schemeClr val="tx1"/>
                </a:solidFill>
              </a:rPr>
              <a:t>C</a:t>
            </a:r>
            <a:r>
              <a:rPr lang="fr-FR" sz="1600" dirty="0">
                <a:solidFill>
                  <a:schemeClr val="tx1"/>
                </a:solidFill>
              </a:rPr>
              <a:t>ommission </a:t>
            </a:r>
            <a:r>
              <a:rPr lang="fr-FR" sz="1600" b="1" dirty="0">
                <a:solidFill>
                  <a:schemeClr val="tx1"/>
                </a:solidFill>
              </a:rPr>
              <a:t>T</a:t>
            </a:r>
            <a:r>
              <a:rPr lang="fr-FR" sz="1600" dirty="0">
                <a:solidFill>
                  <a:schemeClr val="tx1"/>
                </a:solidFill>
              </a:rPr>
              <a:t>erritoriale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de </a:t>
            </a:r>
            <a:r>
              <a:rPr lang="fr-FR" sz="1600" b="1" dirty="0">
                <a:solidFill>
                  <a:schemeClr val="tx1"/>
                </a:solidFill>
              </a:rPr>
              <a:t>G</a:t>
            </a:r>
            <a:r>
              <a:rPr lang="fr-FR" sz="1600" dirty="0">
                <a:solidFill>
                  <a:schemeClr val="tx1"/>
                </a:solidFill>
              </a:rPr>
              <a:t>ymnastique </a:t>
            </a:r>
            <a:r>
              <a:rPr lang="fr-FR" sz="1600" b="1" dirty="0">
                <a:solidFill>
                  <a:schemeClr val="tx1"/>
                </a:solidFill>
              </a:rPr>
              <a:t>F</a:t>
            </a:r>
            <a:r>
              <a:rPr lang="fr-FR" sz="1600" dirty="0">
                <a:solidFill>
                  <a:schemeClr val="tx1"/>
                </a:solidFill>
              </a:rPr>
              <a:t>éminine nommée par le comité directeur du territoire DSV est composée de 15 membres. 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Responsable: </a:t>
            </a:r>
            <a:r>
              <a:rPr lang="fr-FR" sz="1600" b="1" i="1" u="sng" dirty="0">
                <a:solidFill>
                  <a:schemeClr val="tx1"/>
                </a:solidFill>
              </a:rPr>
              <a:t>Jean Pierre </a:t>
            </a:r>
            <a:r>
              <a:rPr lang="fr-FR" sz="1600" b="1" i="1" u="sng" dirty="0" err="1">
                <a:solidFill>
                  <a:schemeClr val="tx1"/>
                </a:solidFill>
              </a:rPr>
              <a:t>Taffarel</a:t>
            </a:r>
            <a:endParaRPr lang="fr-FR" sz="1600" b="1" i="1" u="sng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Responsable juge : </a:t>
            </a:r>
            <a:r>
              <a:rPr lang="fr-FR" sz="1600" b="1" i="1" u="sng" dirty="0">
                <a:solidFill>
                  <a:schemeClr val="tx1"/>
                </a:solidFill>
              </a:rPr>
              <a:t>Nadège FRISON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22" name="Picture 3" descr="E:\LIGUE DSV STAFF &amp; COM\TROMBINOSCOPE LIGUE CO DIR\31-a.j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3571" r="2637" b="15903"/>
          <a:stretch/>
        </p:blipFill>
        <p:spPr bwMode="auto">
          <a:xfrm>
            <a:off x="4529165" y="4915938"/>
            <a:ext cx="810515" cy="1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LIGUE DSV STAFF &amp; COM\TROMBINOSCOPE LIGUE CO DIR\NADEGE FRI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2086" r="5901" b="27162"/>
          <a:stretch/>
        </p:blipFill>
        <p:spPr bwMode="auto">
          <a:xfrm>
            <a:off x="5696653" y="4894822"/>
            <a:ext cx="881602" cy="1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colade fermante 23"/>
          <p:cNvSpPr/>
          <p:nvPr/>
        </p:nvSpPr>
        <p:spPr>
          <a:xfrm>
            <a:off x="4769762" y="1708472"/>
            <a:ext cx="221338" cy="941507"/>
          </a:xfrm>
          <a:prstGeom prst="rightBrace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740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Le comité départemental du </a:t>
            </a:r>
            <a:r>
              <a:rPr lang="fr-FR" sz="2400" dirty="0" err="1">
                <a:latin typeface="+mn-lt"/>
                <a:cs typeface="Arial" charset="0"/>
              </a:rPr>
              <a:t>dauphiné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80969" y="1418877"/>
            <a:ext cx="4188541" cy="11473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- </a:t>
            </a:r>
            <a:r>
              <a:rPr lang="fr-FR" sz="1800" dirty="0">
                <a:solidFill>
                  <a:schemeClr val="tx1"/>
                </a:solidFill>
              </a:rPr>
              <a:t>2 Départements: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</a:rPr>
              <a:t>Drôme</a:t>
            </a:r>
          </a:p>
          <a:p>
            <a:pPr algn="just"/>
            <a:r>
              <a:rPr lang="fr-FR" sz="1800" dirty="0">
                <a:solidFill>
                  <a:schemeClr val="tx1"/>
                </a:solidFill>
              </a:rPr>
              <a:t>                            -9500 licenciés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1800" dirty="0">
                <a:solidFill>
                  <a:schemeClr val="tx1"/>
                </a:solidFill>
              </a:rPr>
              <a:t>Isère</a:t>
            </a:r>
          </a:p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4139952" y="1908409"/>
            <a:ext cx="110589" cy="4680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7544" y="2681114"/>
            <a:ext cx="8428805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Président :   </a:t>
            </a:r>
            <a:r>
              <a:rPr lang="fr-FR" b="1" u="sng" dirty="0">
                <a:solidFill>
                  <a:schemeClr val="tx1"/>
                </a:solidFill>
              </a:rPr>
              <a:t>Didier GAUTHIER</a:t>
            </a:r>
            <a:r>
              <a:rPr lang="fr-FR" dirty="0">
                <a:solidFill>
                  <a:schemeClr val="tx1"/>
                </a:solidFill>
              </a:rPr>
              <a:t> élu pour 4 ans en Octobre 2020 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139952" y="3186218"/>
            <a:ext cx="484632" cy="23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67545" y="3526159"/>
            <a:ext cx="9753088" cy="669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Le Comité Départemental du Dauphiné est élu par les représentants des clubs.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4211863" y="4316024"/>
            <a:ext cx="484632" cy="206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67544" y="4734641"/>
            <a:ext cx="9753088" cy="161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La </a:t>
            </a:r>
            <a:r>
              <a:rPr lang="fr-FR" sz="1800" b="1" dirty="0">
                <a:solidFill>
                  <a:schemeClr val="tx1"/>
                </a:solidFill>
              </a:rPr>
              <a:t>C</a:t>
            </a:r>
            <a:r>
              <a:rPr lang="fr-FR" sz="1800" dirty="0">
                <a:solidFill>
                  <a:schemeClr val="tx1"/>
                </a:solidFill>
              </a:rPr>
              <a:t>ommission </a:t>
            </a:r>
            <a:r>
              <a:rPr lang="fr-FR" sz="1800" b="1" dirty="0">
                <a:solidFill>
                  <a:schemeClr val="tx1"/>
                </a:solidFill>
              </a:rPr>
              <a:t>D</a:t>
            </a:r>
            <a:r>
              <a:rPr lang="fr-FR" sz="1800" dirty="0">
                <a:solidFill>
                  <a:schemeClr val="tx1"/>
                </a:solidFill>
              </a:rPr>
              <a:t>épartementale de </a:t>
            </a:r>
            <a:r>
              <a:rPr lang="fr-FR" sz="1800" b="1" dirty="0">
                <a:solidFill>
                  <a:schemeClr val="tx1"/>
                </a:solidFill>
              </a:rPr>
              <a:t>G</a:t>
            </a:r>
            <a:r>
              <a:rPr lang="fr-FR" sz="1800" dirty="0">
                <a:solidFill>
                  <a:schemeClr val="tx1"/>
                </a:solidFill>
              </a:rPr>
              <a:t>ymnastique </a:t>
            </a:r>
            <a:r>
              <a:rPr lang="fr-FR" sz="1800" b="1" dirty="0">
                <a:solidFill>
                  <a:schemeClr val="tx1"/>
                </a:solidFill>
              </a:rPr>
              <a:t>F</a:t>
            </a:r>
            <a:r>
              <a:rPr lang="fr-FR" sz="1800" dirty="0">
                <a:solidFill>
                  <a:schemeClr val="tx1"/>
                </a:solidFill>
              </a:rPr>
              <a:t>éminine nommée par le comité directeur du CDD est composée de 15 membres.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 Responsable :</a:t>
            </a:r>
            <a:r>
              <a:rPr lang="fr-FR" sz="1800" b="1" i="1" u="sng" dirty="0">
                <a:solidFill>
                  <a:schemeClr val="tx1"/>
                </a:solidFill>
              </a:rPr>
              <a:t> Annie DHIEN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Responsable juges : </a:t>
            </a:r>
            <a:r>
              <a:rPr lang="fr-FR" sz="1800" b="1" i="1" u="sng" dirty="0">
                <a:solidFill>
                  <a:schemeClr val="tx1"/>
                </a:solidFill>
              </a:rPr>
              <a:t>André FRISON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6" name="Picture 3" descr="G:\Annie Dhi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r="27129" b="25520"/>
          <a:stretch/>
        </p:blipFill>
        <p:spPr bwMode="auto">
          <a:xfrm>
            <a:off x="5835041" y="5197475"/>
            <a:ext cx="934469" cy="9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André FRIS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r="17407" b="10375"/>
          <a:stretch/>
        </p:blipFill>
        <p:spPr bwMode="auto">
          <a:xfrm>
            <a:off x="7111631" y="5196593"/>
            <a:ext cx="885504" cy="9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erminal\Desktop\Images Gym\Didier Gauth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49" y="1800224"/>
            <a:ext cx="1499094" cy="12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8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latin typeface="+mn-lt"/>
                <a:cs typeface="Arial" charset="0"/>
              </a:rPr>
              <a:t>Le comité départemental du </a:t>
            </a:r>
            <a:r>
              <a:rPr lang="fr-FR" sz="2400" dirty="0" err="1">
                <a:latin typeface="+mn-lt"/>
                <a:cs typeface="Arial" charset="0"/>
              </a:rPr>
              <a:t>dauphiné</a:t>
            </a:r>
            <a:endParaRPr lang="fr-FR" sz="2400" dirty="0">
              <a:latin typeface="+mn-lt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1682" y="1366271"/>
            <a:ext cx="7431186" cy="5376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b="1" i="1" dirty="0">
                <a:solidFill>
                  <a:schemeClr val="tx1"/>
                </a:solidFill>
              </a:rPr>
              <a:t>15 clubs de gymnastique féminine :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Avant-garde </a:t>
            </a:r>
            <a:r>
              <a:rPr lang="fr-FR" sz="2000" dirty="0" err="1">
                <a:solidFill>
                  <a:schemeClr val="tx1"/>
                </a:solidFill>
              </a:rPr>
              <a:t>Turripinoise</a:t>
            </a:r>
            <a:r>
              <a:rPr lang="fr-FR" sz="2000" dirty="0">
                <a:solidFill>
                  <a:schemeClr val="tx1"/>
                </a:solidFill>
              </a:rPr>
              <a:t>, La Tour du Pin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Chartreuse Gym de Saint Laurent du Pont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Dauphinoise de </a:t>
            </a:r>
            <a:r>
              <a:rPr lang="fr-FR" sz="2000" dirty="0" err="1">
                <a:solidFill>
                  <a:schemeClr val="tx1"/>
                </a:solidFill>
              </a:rPr>
              <a:t>Coublevie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Entente gymnique Entre 2 </a:t>
            </a:r>
            <a:r>
              <a:rPr lang="fr-FR" sz="2000" dirty="0" err="1">
                <a:solidFill>
                  <a:schemeClr val="tx1"/>
                </a:solidFill>
              </a:rPr>
              <a:t>Guiers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Esprit Sport </a:t>
            </a:r>
            <a:r>
              <a:rPr lang="fr-FR" sz="2000" dirty="0" err="1">
                <a:solidFill>
                  <a:schemeClr val="tx1"/>
                </a:solidFill>
              </a:rPr>
              <a:t>Seyssuel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Estrablin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Etoile de Voiron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Fraternelle de Bourgoin-Jallieu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Gym club </a:t>
            </a:r>
            <a:r>
              <a:rPr lang="fr-FR" sz="2000" dirty="0" err="1">
                <a:solidFill>
                  <a:schemeClr val="tx1"/>
                </a:solidFill>
              </a:rPr>
              <a:t>Montalieu</a:t>
            </a:r>
            <a:endParaRPr lang="fr-FR" sz="2000" dirty="0">
              <a:solidFill>
                <a:schemeClr val="tx1"/>
              </a:solidFill>
            </a:endParaRP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Jeanne d’Arc de Saint Marcellin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Légion Viennoise, Vienne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tx1"/>
                </a:solidFill>
              </a:rPr>
              <a:t>Oxy’gym</a:t>
            </a:r>
            <a:r>
              <a:rPr lang="fr-FR" sz="2000" dirty="0">
                <a:solidFill>
                  <a:schemeClr val="tx1"/>
                </a:solidFill>
              </a:rPr>
              <a:t>, Les </a:t>
            </a:r>
            <a:r>
              <a:rPr lang="fr-FR" sz="2000" dirty="0" err="1">
                <a:solidFill>
                  <a:schemeClr val="tx1"/>
                </a:solidFill>
              </a:rPr>
              <a:t>Abrêts</a:t>
            </a:r>
            <a:r>
              <a:rPr lang="fr-FR" sz="2000" dirty="0">
                <a:solidFill>
                  <a:schemeClr val="tx1"/>
                </a:solidFill>
              </a:rPr>
              <a:t> en Dauphiné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Sentinelle des Alpes, Grenoble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Union Chabonnaise, Châbons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Union gymnique de Montélimar</a:t>
            </a:r>
          </a:p>
          <a:p>
            <a:pPr marL="1200150" lvl="2" indent="-285750" algn="just">
              <a:buFont typeface="Wingdings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Union sportive de Beaurepaire</a:t>
            </a:r>
          </a:p>
        </p:txBody>
      </p:sp>
    </p:spTree>
    <p:extLst>
      <p:ext uri="{BB962C8B-B14F-4D97-AF65-F5344CB8AC3E}">
        <p14:creationId xmlns:p14="http://schemas.microsoft.com/office/powerpoint/2010/main" val="324569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Charte de l’officiel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979" y="1445456"/>
            <a:ext cx="10163463" cy="53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7050" lvl="1" indent="-285750"/>
            <a:r>
              <a:rPr lang="fr-FR" sz="2400" dirty="0">
                <a:solidFill>
                  <a:schemeClr val="tx1"/>
                </a:solidFill>
              </a:rPr>
              <a:t>Charte élaborée par la </a:t>
            </a:r>
            <a:r>
              <a:rPr lang="fr-FR" sz="2400" b="1" dirty="0">
                <a:solidFill>
                  <a:schemeClr val="tx1"/>
                </a:solidFill>
              </a:rPr>
              <a:t>C</a:t>
            </a:r>
            <a:r>
              <a:rPr lang="fr-FR" sz="2400" dirty="0">
                <a:solidFill>
                  <a:schemeClr val="tx1"/>
                </a:solidFill>
              </a:rPr>
              <a:t>ommission </a:t>
            </a:r>
            <a:r>
              <a:rPr lang="fr-FR" sz="2400" b="1" dirty="0">
                <a:solidFill>
                  <a:schemeClr val="tx1"/>
                </a:solidFill>
              </a:rPr>
              <a:t>N</a:t>
            </a:r>
            <a:r>
              <a:rPr lang="fr-FR" sz="2400" dirty="0">
                <a:solidFill>
                  <a:schemeClr val="tx1"/>
                </a:solidFill>
              </a:rPr>
              <a:t>ationale des </a:t>
            </a:r>
            <a:r>
              <a:rPr lang="fr-FR" sz="2400" b="1" dirty="0">
                <a:solidFill>
                  <a:schemeClr val="tx1"/>
                </a:solidFill>
              </a:rPr>
              <a:t>A</a:t>
            </a:r>
            <a:r>
              <a:rPr lang="fr-FR" sz="2400" dirty="0">
                <a:solidFill>
                  <a:schemeClr val="tx1"/>
                </a:solidFill>
              </a:rPr>
              <a:t>rbitres de la </a:t>
            </a:r>
            <a:r>
              <a:rPr lang="fr-FR" sz="2400" b="1" dirty="0">
                <a:solidFill>
                  <a:schemeClr val="tx1"/>
                </a:solidFill>
              </a:rPr>
              <a:t>FSCF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831" y="2062758"/>
            <a:ext cx="10130611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</a:rPr>
              <a:t>JE M’ENGAGE</a:t>
            </a:r>
            <a:r>
              <a:rPr lang="fr-FR" sz="2400" dirty="0">
                <a:solidFill>
                  <a:schemeClr val="tx1"/>
                </a:solidFill>
              </a:rPr>
              <a:t> dans mes fonctions d’officiel à la FSCF, à :</a:t>
            </a:r>
            <a:endParaRPr lang="fr-FR" sz="2400" b="1" i="1" u="sng" dirty="0">
              <a:solidFill>
                <a:schemeClr val="tx1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380103" y="2748930"/>
            <a:ext cx="484632" cy="36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83880" y="3161928"/>
            <a:ext cx="10111563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Respecter l’esprit porté par les valeurs de la Fédération, son éthique et sa déontologie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Acquérir et maintenir les compétences nécessaires à mes fonctions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Être impartial, équitable, objectif, et agir en toute intégrité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Rester maître de moi en toutes circonstances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Prendre des décisions cohérentes dans mon jugement et/ou mes responsabilités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Être courtois et respectueux</a:t>
            </a:r>
          </a:p>
          <a:p>
            <a:pPr marL="527050" lvl="1" indent="-527050">
              <a:buFont typeface="+mj-lt"/>
              <a:buAutoNum type="arabicParenR"/>
            </a:pPr>
            <a:r>
              <a:rPr lang="fr-FR" sz="2400" dirty="0">
                <a:solidFill>
                  <a:schemeClr val="tx1"/>
                </a:solidFill>
              </a:rPr>
              <a:t>Être disponible</a:t>
            </a:r>
          </a:p>
          <a:p>
            <a:pPr marL="527050" lvl="1" indent="-285750">
              <a:buFont typeface="+mj-lt"/>
              <a:buAutoNum type="arabicParenR"/>
            </a:pPr>
            <a:endParaRPr lang="fr-FR" sz="2400" dirty="0">
              <a:solidFill>
                <a:schemeClr val="tx1"/>
              </a:solidFill>
            </a:endParaRPr>
          </a:p>
          <a:p>
            <a:pPr marL="527050" lvl="1" indent="-285750">
              <a:buFont typeface="+mj-lt"/>
              <a:buAutoNum type="arabicParenR"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0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927</Words>
  <Application>Microsoft Office PowerPoint</Application>
  <PresentationFormat>Personnalisé</PresentationFormat>
  <Paragraphs>197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Wingdings</vt:lpstr>
      <vt:lpstr>Masque des Contenus</vt:lpstr>
      <vt:lpstr>Guide du juge débutant imposé</vt:lpstr>
      <vt:lpstr>sommaire</vt:lpstr>
      <vt:lpstr>La fédération sportive &amp; culturelle de france</vt:lpstr>
      <vt:lpstr>La fédération sportive &amp; culturelle de france</vt:lpstr>
      <vt:lpstr>Région auvergne rhône alpes   « AURA »</vt:lpstr>
      <vt:lpstr>Le territoire  dauphiné savoie vivarais</vt:lpstr>
      <vt:lpstr>Le comité départemental du dauphiné</vt:lpstr>
      <vt:lpstr>Le comité départemental du dauphiné</vt:lpstr>
      <vt:lpstr>Charte de l’officiel</vt:lpstr>
      <vt:lpstr>Le juge</vt:lpstr>
      <vt:lpstr>Le support technique</vt:lpstr>
      <vt:lpstr>Catégories d’âges</vt:lpstr>
      <vt:lpstr>Les compétitions</vt:lpstr>
      <vt:lpstr>Les agrès</vt:lpstr>
      <vt:lpstr>Les juges aux agrès</vt:lpstr>
      <vt:lpstr>Les juges aux agrès</vt:lpstr>
      <vt:lpstr>Les juges aux agrès</vt:lpstr>
      <vt:lpstr>Les juges aux agrès</vt:lpstr>
      <vt:lpstr>Mouvement d’ensemble</vt:lpstr>
      <vt:lpstr>Formation physique poussin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Jean Pierre Taffarel</cp:lastModifiedBy>
  <cp:revision>157</cp:revision>
  <dcterms:created xsi:type="dcterms:W3CDTF">2014-03-28T08:32:44Z</dcterms:created>
  <dcterms:modified xsi:type="dcterms:W3CDTF">2021-10-04T13:06:19Z</dcterms:modified>
</cp:coreProperties>
</file>