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2"/>
  </p:notesMasterIdLst>
  <p:handoutMasterIdLst>
    <p:handoutMasterId r:id="rId43"/>
  </p:handoutMasterIdLst>
  <p:sldIdLst>
    <p:sldId id="256" r:id="rId3"/>
    <p:sldId id="512" r:id="rId4"/>
    <p:sldId id="586" r:id="rId5"/>
    <p:sldId id="515" r:id="rId6"/>
    <p:sldId id="598" r:id="rId7"/>
    <p:sldId id="580" r:id="rId8"/>
    <p:sldId id="599" r:id="rId9"/>
    <p:sldId id="581" r:id="rId10"/>
    <p:sldId id="600" r:id="rId11"/>
    <p:sldId id="587" r:id="rId12"/>
    <p:sldId id="603" r:id="rId13"/>
    <p:sldId id="582" r:id="rId14"/>
    <p:sldId id="601" r:id="rId15"/>
    <p:sldId id="588" r:id="rId16"/>
    <p:sldId id="579" r:id="rId17"/>
    <p:sldId id="583" r:id="rId18"/>
    <p:sldId id="584" r:id="rId19"/>
    <p:sldId id="585" r:id="rId20"/>
    <p:sldId id="597" r:id="rId21"/>
    <p:sldId id="568" r:id="rId22"/>
    <p:sldId id="510" r:id="rId23"/>
    <p:sldId id="519" r:id="rId24"/>
    <p:sldId id="525" r:id="rId25"/>
    <p:sldId id="569" r:id="rId26"/>
    <p:sldId id="570" r:id="rId27"/>
    <p:sldId id="571" r:id="rId28"/>
    <p:sldId id="532" r:id="rId29"/>
    <p:sldId id="573" r:id="rId30"/>
    <p:sldId id="589" r:id="rId31"/>
    <p:sldId id="590" r:id="rId32"/>
    <p:sldId id="591" r:id="rId33"/>
    <p:sldId id="592" r:id="rId34"/>
    <p:sldId id="593" r:id="rId35"/>
    <p:sldId id="544" r:id="rId36"/>
    <p:sldId id="594" r:id="rId37"/>
    <p:sldId id="595" r:id="rId38"/>
    <p:sldId id="602" r:id="rId39"/>
    <p:sldId id="596" r:id="rId40"/>
    <p:sldId id="576" r:id="rId41"/>
  </p:sldIdLst>
  <p:sldSz cx="10688638" cy="7562850"/>
  <p:notesSz cx="6858000" cy="9144000"/>
  <p:defaultTextStyle>
    <a:defPPr>
      <a:defRPr lang="fr-FR"/>
    </a:defPPr>
    <a:lvl1pPr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20700" indent="-635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1400" indent="-1270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63688" indent="-1920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84388" indent="-2555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  <a:srgbClr val="FF00FF"/>
    <a:srgbClr val="FF0000"/>
    <a:srgbClr val="33CC33"/>
    <a:srgbClr val="66FF66"/>
    <a:srgbClr val="E20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674"/>
  </p:normalViewPr>
  <p:slideViewPr>
    <p:cSldViewPr snapToGrid="0" snapToObjects="1">
      <p:cViewPr varScale="1">
        <p:scale>
          <a:sx n="98" d="100"/>
          <a:sy n="98" d="100"/>
        </p:scale>
        <p:origin x="1668" y="78"/>
      </p:cViewPr>
      <p:guideLst>
        <p:guide orient="horz" pos="1160"/>
        <p:guide pos="2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202"/>
    </p:cViewPr>
  </p:sorterViewPr>
  <p:notesViewPr>
    <p:cSldViewPr snapToGrid="0" snapToObjects="1">
      <p:cViewPr varScale="1">
        <p:scale>
          <a:sx n="60" d="100"/>
          <a:sy n="60" d="100"/>
        </p:scale>
        <p:origin x="1747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E450846-E77E-4423-97EE-CC9E954A92C2}" type="datetimeFigureOut">
              <a:rPr lang="fr-FR"/>
              <a:pPr>
                <a:defRPr/>
              </a:pPr>
              <a:t>15/11/2024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E7BB918-4EF4-4D77-877D-9090C45799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3E81C5D-BEBF-4E69-A43B-FFAEAC325ADC}" type="datetimeFigureOut">
              <a:rPr lang="fr-FR"/>
              <a:pPr>
                <a:defRPr/>
              </a:pPr>
              <a:t>15/11/2024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FC7E34A-AB94-4877-BAA9-240C0906C3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16213" y="207963"/>
            <a:ext cx="7534275" cy="590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5" name="Image 1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8588" y="487363"/>
            <a:ext cx="7948612" cy="623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6725" y="352425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7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4013" y="7072313"/>
            <a:ext cx="43100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15">
            <a:extLst/>
          </p:cNvPr>
          <p:cNvSpPr txBox="1"/>
          <p:nvPr userDrawn="1"/>
        </p:nvSpPr>
        <p:spPr>
          <a:xfrm>
            <a:off x="1816100" y="1350963"/>
            <a:ext cx="3079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solidFill>
                  <a:srgbClr val="E2007A"/>
                </a:solidFill>
                <a:latin typeface="+mj-lt"/>
                <a:cs typeface="+mn-cs"/>
              </a:rPr>
              <a:t>OMMAIRE</a:t>
            </a:r>
          </a:p>
        </p:txBody>
      </p:sp>
      <p:sp>
        <p:nvSpPr>
          <p:cNvPr id="9" name="ZoneTexte 16">
            <a:extLst/>
          </p:cNvPr>
          <p:cNvSpPr txBox="1"/>
          <p:nvPr userDrawn="1"/>
        </p:nvSpPr>
        <p:spPr>
          <a:xfrm>
            <a:off x="1057275" y="892175"/>
            <a:ext cx="83978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0" b="1" dirty="0">
                <a:solidFill>
                  <a:srgbClr val="E2007A"/>
                </a:solidFill>
                <a:latin typeface="+mj-lt"/>
                <a:cs typeface="+mn-cs"/>
              </a:rPr>
              <a:t>S</a:t>
            </a:r>
          </a:p>
        </p:txBody>
      </p:sp>
      <p:pic>
        <p:nvPicPr>
          <p:cNvPr id="10" name="Image 3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31188" y="5403850"/>
            <a:ext cx="16129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352425"/>
            <a:ext cx="216217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04188" y="5594350"/>
            <a:ext cx="16129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4500000" y="2577556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8" name="Espace réservé du texte 10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3853946" y="2572177"/>
            <a:ext cx="510014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ts val="18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69863"/>
            <a:ext cx="7924800" cy="62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94688" y="6383338"/>
            <a:ext cx="169545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4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54013" y="7072313"/>
            <a:ext cx="43100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rrondir un rectangle avec un coin diagonal 7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rrondir un rectangle avec un coin diagonal 7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 userDrawn="1"/>
        </p:nvSpPr>
        <p:spPr>
          <a:xfrm>
            <a:off x="620713" y="614363"/>
            <a:ext cx="9791700" cy="854075"/>
          </a:xfrm>
          <a:prstGeom prst="rect">
            <a:avLst/>
          </a:prstGeom>
        </p:spPr>
        <p:txBody>
          <a:bodyPr lIns="360000" rIns="360000" anchor="ctr"/>
          <a:lstStyle>
            <a:lvl1pPr algn="l" defTabSz="521437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 cap="all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Arrondir un rectangle avec un coin diagonal 8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Arrondir un rectangle avec un coin diagonal 9"/>
          <p:cNvSpPr/>
          <p:nvPr userDrawn="1"/>
        </p:nvSpPr>
        <p:spPr>
          <a:xfrm flipH="1">
            <a:off x="468313" y="6337300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7075" y="6430963"/>
            <a:ext cx="11398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40563" y="6899275"/>
            <a:ext cx="30400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defTabSz="520700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2pPr>
      <a:lvl3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3pPr>
      <a:lvl4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4pPr>
      <a:lvl5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9pPr>
    </p:titleStyle>
    <p:bodyStyle>
      <a:lvl1pPr marL="390525" indent="-390525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7" r:id="rId3"/>
  </p:sldLayoutIdLst>
  <p:txStyles>
    <p:titleStyle>
      <a:lvl1pPr algn="ctr" defTabSz="520700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2pPr>
      <a:lvl3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3pPr>
      <a:lvl4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4pPr>
      <a:lvl5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9pPr>
    </p:titleStyle>
    <p:bodyStyle>
      <a:lvl1pPr marL="390525" indent="-390525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ZoneTexte 4"/>
          <p:cNvSpPr txBox="1">
            <a:spLocks noChangeArrowheads="1"/>
          </p:cNvSpPr>
          <p:nvPr/>
        </p:nvSpPr>
        <p:spPr bwMode="auto">
          <a:xfrm>
            <a:off x="3351213" y="1096963"/>
            <a:ext cx="649317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Comparaison Codes</a:t>
            </a:r>
            <a:br>
              <a:rPr lang="fr-FR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br>
              <a:rPr lang="fr-FR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FIG 2022-2024</a:t>
            </a:r>
            <a:r>
              <a:rPr lang="fr-F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(version 6 mai 2022)</a:t>
            </a:r>
            <a:br>
              <a:rPr lang="fr-FR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FIG 2025-2028</a:t>
            </a:r>
            <a:r>
              <a:rPr lang="fr-F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(version 1</a:t>
            </a:r>
            <a:r>
              <a:rPr lang="fr-FR" sz="2400" baseline="3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er</a:t>
            </a:r>
            <a:r>
              <a:rPr lang="fr-F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juillet 2024)</a:t>
            </a:r>
            <a:endParaRPr lang="fr-FR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dirty="0"/>
              <a:t>Poutre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AC1328F-AD57-47C4-B0E7-DFD0E8F8B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8" y="1789113"/>
            <a:ext cx="9791700" cy="515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2800" b="1" dirty="0">
                <a:solidFill>
                  <a:srgbClr val="FF00FF"/>
                </a:solidFill>
                <a:latin typeface="Calibri" pitchFamily="34" charset="0"/>
              </a:rPr>
              <a:t>Valeurs de liaison - aménagement FSCF 2024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solidFill>
                  <a:srgbClr val="FF00FF"/>
                </a:solidFill>
                <a:latin typeface="Calibri" pitchFamily="34" charset="0"/>
              </a:rPr>
              <a:t>Remplace le tableau « ACROBATIQUES » du §12.4 du code FIG</a:t>
            </a:r>
          </a:p>
          <a:p>
            <a:pPr marL="342900" indent="-342900">
              <a:buFont typeface="Arial" charset="0"/>
              <a:buChar char="•"/>
            </a:pPr>
            <a:r>
              <a:rPr lang="fr-FR" sz="2800" dirty="0">
                <a:latin typeface="Calibri" pitchFamily="34" charset="0"/>
              </a:rPr>
              <a:t>Liaison de 2 acrobaties avec envol (la VL se cumule éventuellement avec l’EC série </a:t>
            </a:r>
            <a:r>
              <a:rPr lang="fr-FR" sz="2800" dirty="0" err="1">
                <a:latin typeface="Calibri" pitchFamily="34" charset="0"/>
              </a:rPr>
              <a:t>acro</a:t>
            </a:r>
            <a:r>
              <a:rPr lang="fr-FR" sz="2800" dirty="0">
                <a:latin typeface="Calibri" pitchFamily="34" charset="0"/>
              </a:rPr>
              <a:t>)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B/C + B			</a:t>
            </a:r>
            <a:r>
              <a:rPr lang="fr-FR" sz="2400" b="1" dirty="0">
                <a:solidFill>
                  <a:srgbClr val="009FE3"/>
                </a:solidFill>
                <a:latin typeface="Calibri" pitchFamily="34" charset="0"/>
              </a:rPr>
              <a:t>VL 0,10 pt</a:t>
            </a:r>
            <a:r>
              <a:rPr lang="fr-FR" sz="2400" dirty="0">
                <a:latin typeface="Calibri" pitchFamily="34" charset="0"/>
              </a:rPr>
              <a:t> (B identiques ou différentes)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B + C/D			</a:t>
            </a:r>
            <a:r>
              <a:rPr lang="fr-FR" sz="2400" b="1" dirty="0">
                <a:solidFill>
                  <a:srgbClr val="FF00FF"/>
                </a:solidFill>
                <a:latin typeface="Calibri" pitchFamily="34" charset="0"/>
              </a:rPr>
              <a:t>VL 0,20 pt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D + B				</a:t>
            </a:r>
            <a:r>
              <a:rPr lang="fr-FR" sz="2400" b="1" dirty="0">
                <a:solidFill>
                  <a:srgbClr val="FF00FF"/>
                </a:solidFill>
                <a:latin typeface="Calibri" pitchFamily="34" charset="0"/>
              </a:rPr>
              <a:t>VL 0,20 pt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C + C identiques	</a:t>
            </a:r>
            <a:r>
              <a:rPr lang="fr-FR" sz="2400" b="1" dirty="0">
                <a:solidFill>
                  <a:srgbClr val="009FE3"/>
                </a:solidFill>
                <a:latin typeface="Calibri" pitchFamily="34" charset="0"/>
              </a:rPr>
              <a:t>VL 0,10 pt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C + C différentes	</a:t>
            </a:r>
            <a:r>
              <a:rPr lang="fr-FR" sz="2400" b="1" dirty="0">
                <a:solidFill>
                  <a:srgbClr val="FF00FF"/>
                </a:solidFill>
                <a:latin typeface="Calibri" pitchFamily="34" charset="0"/>
              </a:rPr>
              <a:t>VL 0,20 pt</a:t>
            </a:r>
          </a:p>
          <a:p>
            <a:pPr marL="863600" lvl="1" indent="-342900">
              <a:buFont typeface="Arial" charset="0"/>
              <a:buChar char="•"/>
            </a:pPr>
            <a:endParaRPr lang="fr-FR" sz="2400" dirty="0">
              <a:latin typeface="Calibri" pitchFamily="34" charset="0"/>
            </a:endParaRP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B + sortie B		</a:t>
            </a:r>
            <a:r>
              <a:rPr lang="fr-FR" sz="2400" b="1" dirty="0">
                <a:solidFill>
                  <a:srgbClr val="009FE3"/>
                </a:solidFill>
                <a:latin typeface="Calibri" pitchFamily="34" charset="0"/>
              </a:rPr>
              <a:t>VL 0,10 pt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B + sortie C		</a:t>
            </a:r>
            <a:r>
              <a:rPr lang="fr-FR" sz="2400" b="1" dirty="0">
                <a:solidFill>
                  <a:srgbClr val="009FE3"/>
                </a:solidFill>
                <a:latin typeface="Calibri" pitchFamily="34" charset="0"/>
              </a:rPr>
              <a:t>VL 0,10 pt + BS 0,20 pt</a:t>
            </a:r>
          </a:p>
          <a:p>
            <a:pPr lvl="1" indent="0"/>
            <a:r>
              <a:rPr lang="fr-FR" sz="1800" b="1" dirty="0">
                <a:solidFill>
                  <a:srgbClr val="009FE3"/>
                </a:solidFill>
                <a:latin typeface="Calibri" pitchFamily="34" charset="0"/>
              </a:rPr>
              <a:t>		</a:t>
            </a:r>
            <a:r>
              <a:rPr lang="fr-FR" sz="2400" b="1" dirty="0">
                <a:solidFill>
                  <a:srgbClr val="009FE3"/>
                </a:solidFill>
                <a:latin typeface="Calibri" pitchFamily="34" charset="0"/>
              </a:rPr>
              <a:t>Chute après le dernier élément : pas de VL</a:t>
            </a:r>
            <a:endParaRPr lang="fr-FR" sz="1800" b="1" dirty="0">
              <a:solidFill>
                <a:srgbClr val="009FE3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529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3DF42B-F72C-424F-8481-AA91257B0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Poutre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A63EF4C-D59B-43C7-B6B5-5A45A7615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8" y="1789113"/>
            <a:ext cx="9791700" cy="172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fr-FR" dirty="0"/>
              <a:t>Une gym réalise une rondade sur poutre en cours de mouvement puis en sortie rondade + vrille</a:t>
            </a:r>
          </a:p>
          <a:p>
            <a:endParaRPr lang="fr-FR" dirty="0"/>
          </a:p>
          <a:p>
            <a:r>
              <a:rPr lang="fr-FR" dirty="0"/>
              <a:t>Bien que la rondade soit répétée, elle garde la VL de 0.10 pt (voir page 50 du code).</a:t>
            </a:r>
            <a:endParaRPr lang="fr-FR" sz="1800" b="1" dirty="0">
              <a:solidFill>
                <a:srgbClr val="009FE3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026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dirty="0"/>
              <a:t>Poutre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687388" y="1789113"/>
            <a:ext cx="9791700" cy="201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2800" dirty="0">
                <a:latin typeface="Calibri" pitchFamily="34" charset="0"/>
              </a:rPr>
              <a:t>§ 12.5 Déductions pour l’artistique et la composition (Poutre)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Apparition de la pénalité à 0,20 pt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u="sng" dirty="0">
                <a:latin typeface="Calibri" pitchFamily="34" charset="0"/>
              </a:rPr>
              <a:t>Mauvaise tenue du corps</a:t>
            </a:r>
            <a:r>
              <a:rPr lang="fr-FR" sz="2400" dirty="0">
                <a:latin typeface="Calibri" pitchFamily="34" charset="0"/>
              </a:rPr>
              <a:t> (tête, épaules, buste) : </a:t>
            </a:r>
            <a:r>
              <a:rPr lang="fr-FR" sz="2400" b="1" dirty="0">
                <a:solidFill>
                  <a:srgbClr val="009FE3"/>
                </a:solidFill>
                <a:latin typeface="Calibri" pitchFamily="34" charset="0"/>
              </a:rPr>
              <a:t>aussi 0,20 pt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u="sng" dirty="0">
                <a:latin typeface="Calibri" pitchFamily="34" charset="0"/>
              </a:rPr>
              <a:t>Rythme et tempo</a:t>
            </a:r>
            <a:r>
              <a:rPr lang="fr-FR" sz="2400" dirty="0">
                <a:latin typeface="Calibri" pitchFamily="34" charset="0"/>
              </a:rPr>
              <a:t> rassemblés en </a:t>
            </a:r>
            <a:r>
              <a:rPr lang="fr-FR" sz="2400" b="1" dirty="0">
                <a:solidFill>
                  <a:srgbClr val="009FE3"/>
                </a:solidFill>
                <a:latin typeface="Calibri" pitchFamily="34" charset="0"/>
              </a:rPr>
              <a:t>une seule pénalité 0,10 ou 0,20 pt</a:t>
            </a:r>
          </a:p>
          <a:p>
            <a:pPr marL="863600" lvl="1" indent="-342900">
              <a:buFont typeface="Arial" charset="0"/>
              <a:buChar char="•"/>
            </a:pPr>
            <a:endParaRPr lang="fr-FR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489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 txBox="1">
            <a:spLocks/>
          </p:cNvSpPr>
          <p:nvPr/>
        </p:nvSpPr>
        <p:spPr>
          <a:xfrm>
            <a:off x="1060450" y="3095625"/>
            <a:ext cx="6119813" cy="21605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21437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None/>
              <a:defRPr sz="23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1437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Sous titre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Sous titre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</a:t>
            </a:r>
          </a:p>
        </p:txBody>
      </p:sp>
      <p:sp>
        <p:nvSpPr>
          <p:cNvPr id="45059" name="Sous-titre 2"/>
          <p:cNvSpPr txBox="1">
            <a:spLocks/>
          </p:cNvSpPr>
          <p:nvPr/>
        </p:nvSpPr>
        <p:spPr bwMode="auto">
          <a:xfrm>
            <a:off x="581025" y="4972050"/>
            <a:ext cx="5845175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0525" indent="-390525" algn="ctr">
              <a:spcBef>
                <a:spcPct val="20000"/>
              </a:spcBef>
              <a:buFont typeface="Arial" charset="0"/>
              <a:buNone/>
            </a:pPr>
            <a:r>
              <a:rPr lang="fr-FR" sz="2400" b="1" dirty="0"/>
              <a:t>SOL</a:t>
            </a:r>
          </a:p>
        </p:txBody>
      </p:sp>
      <p:pic>
        <p:nvPicPr>
          <p:cNvPr id="45060" name="Imag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788" y="377825"/>
            <a:ext cx="4352925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179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dirty="0"/>
              <a:t>Sol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AC1328F-AD57-47C4-B0E7-DFD0E8F8B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8" y="1789113"/>
            <a:ext cx="9791700" cy="355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2800" b="1" dirty="0">
                <a:solidFill>
                  <a:srgbClr val="FF00FF"/>
                </a:solidFill>
                <a:latin typeface="Calibri" pitchFamily="34" charset="0"/>
              </a:rPr>
              <a:t>Valeurs de liaison - aménagement FSCF 2024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solidFill>
                  <a:srgbClr val="FF00FF"/>
                </a:solidFill>
                <a:latin typeface="Calibri" pitchFamily="34" charset="0"/>
              </a:rPr>
              <a:t>Complète le tableau « ACRO DIRECTES » du §13.4 du code FIG</a:t>
            </a:r>
          </a:p>
          <a:p>
            <a:pPr marL="342900" indent="-342900">
              <a:buFont typeface="Arial" charset="0"/>
              <a:buChar char="•"/>
            </a:pPr>
            <a:r>
              <a:rPr lang="fr-FR" sz="2800" dirty="0">
                <a:latin typeface="Calibri" pitchFamily="34" charset="0"/>
              </a:rPr>
              <a:t>Liaison directe de 2 </a:t>
            </a:r>
            <a:r>
              <a:rPr lang="fr-FR" sz="2800" dirty="0" err="1">
                <a:latin typeface="Calibri" pitchFamily="34" charset="0"/>
              </a:rPr>
              <a:t>salti</a:t>
            </a:r>
            <a:r>
              <a:rPr lang="fr-FR" sz="2800" dirty="0">
                <a:latin typeface="Calibri" pitchFamily="34" charset="0"/>
              </a:rPr>
              <a:t> différents </a:t>
            </a:r>
            <a:r>
              <a:rPr lang="fr-FR" sz="2800" u="sng" dirty="0">
                <a:latin typeface="Calibri" pitchFamily="34" charset="0"/>
              </a:rPr>
              <a:t>dans cet ordre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B + A			</a:t>
            </a:r>
            <a:r>
              <a:rPr lang="fr-FR" sz="2400" b="1" dirty="0">
                <a:solidFill>
                  <a:srgbClr val="009FE3"/>
                </a:solidFill>
                <a:latin typeface="Calibri" pitchFamily="34" charset="0"/>
              </a:rPr>
              <a:t>VL 0,10 pt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C + A			</a:t>
            </a:r>
            <a:r>
              <a:rPr lang="fr-FR" sz="2400" b="1" dirty="0">
                <a:solidFill>
                  <a:srgbClr val="009FE3"/>
                </a:solidFill>
                <a:latin typeface="Calibri" pitchFamily="34" charset="0"/>
              </a:rPr>
              <a:t>VL 0,10 pt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B + C			</a:t>
            </a:r>
            <a:r>
              <a:rPr lang="fr-FR" sz="2400" b="1" dirty="0">
                <a:solidFill>
                  <a:srgbClr val="FF00FF"/>
                </a:solidFill>
                <a:latin typeface="Calibri" pitchFamily="34" charset="0"/>
              </a:rPr>
              <a:t>VL 0,20 pt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C + B			</a:t>
            </a:r>
            <a:r>
              <a:rPr lang="fr-FR" sz="2400" b="1" dirty="0">
                <a:solidFill>
                  <a:srgbClr val="FF00FF"/>
                </a:solidFill>
                <a:latin typeface="Calibri" pitchFamily="34" charset="0"/>
              </a:rPr>
              <a:t>VL 0,20 pt</a:t>
            </a:r>
          </a:p>
          <a:p>
            <a:pPr lvl="1" indent="0"/>
            <a:endParaRPr lang="fr-FR" sz="2400" b="1" dirty="0">
              <a:solidFill>
                <a:srgbClr val="FF00FF"/>
              </a:solidFill>
              <a:latin typeface="Calibri" pitchFamily="34" charset="0"/>
            </a:endParaRPr>
          </a:p>
          <a:p>
            <a:r>
              <a:rPr lang="fr-FR" sz="2400" b="1" dirty="0">
                <a:solidFill>
                  <a:srgbClr val="009FE3"/>
                </a:solidFill>
                <a:latin typeface="Calibri" pitchFamily="34" charset="0"/>
              </a:rPr>
              <a:t>Chute après le dernier élément : pas de VL</a:t>
            </a:r>
          </a:p>
        </p:txBody>
      </p:sp>
    </p:spTree>
    <p:extLst>
      <p:ext uri="{BB962C8B-B14F-4D97-AF65-F5344CB8AC3E}">
        <p14:creationId xmlns:p14="http://schemas.microsoft.com/office/powerpoint/2010/main" val="355016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dirty="0"/>
              <a:t>Sol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687388" y="1789113"/>
            <a:ext cx="9791700" cy="127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2800" dirty="0">
                <a:latin typeface="Calibri" pitchFamily="34" charset="0"/>
              </a:rPr>
              <a:t>§ 13.4 Valeurs de liaison code FIG (Sol)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 err="1">
                <a:latin typeface="Calibri" pitchFamily="34" charset="0"/>
              </a:rPr>
              <a:t>Acro</a:t>
            </a:r>
            <a:r>
              <a:rPr lang="fr-FR" sz="2400" dirty="0">
                <a:latin typeface="Calibri" pitchFamily="34" charset="0"/>
              </a:rPr>
              <a:t> indirectes </a:t>
            </a:r>
            <a:r>
              <a:rPr lang="fr-FR" sz="2400" b="1" dirty="0">
                <a:solidFill>
                  <a:srgbClr val="009FE3"/>
                </a:solidFill>
                <a:latin typeface="Calibri" pitchFamily="34" charset="0"/>
              </a:rPr>
              <a:t>C+D = 0,20 pt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 err="1">
                <a:latin typeface="Calibri" pitchFamily="34" charset="0"/>
              </a:rPr>
              <a:t>Acro</a:t>
            </a:r>
            <a:r>
              <a:rPr lang="fr-FR" sz="2400" dirty="0">
                <a:latin typeface="Calibri" pitchFamily="34" charset="0"/>
              </a:rPr>
              <a:t> directes </a:t>
            </a:r>
            <a:r>
              <a:rPr lang="fr-FR" sz="2400" b="1" dirty="0">
                <a:solidFill>
                  <a:srgbClr val="009FE3"/>
                </a:solidFill>
                <a:latin typeface="Calibri" pitchFamily="34" charset="0"/>
              </a:rPr>
              <a:t>B+D = 0,20 pt</a:t>
            </a:r>
          </a:p>
        </p:txBody>
      </p:sp>
    </p:spTree>
    <p:extLst>
      <p:ext uri="{BB962C8B-B14F-4D97-AF65-F5344CB8AC3E}">
        <p14:creationId xmlns:p14="http://schemas.microsoft.com/office/powerpoint/2010/main" val="762032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dirty="0"/>
              <a:t>Sol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687388" y="1789113"/>
            <a:ext cx="9791700" cy="422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2800" dirty="0">
                <a:latin typeface="Calibri" pitchFamily="34" charset="0"/>
              </a:rPr>
              <a:t>§13.5 Déductions pour artistique et chorégraphie (Sol)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Apparition de la pénalité à 0,20 pt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Nouvelle organisation :</a:t>
            </a:r>
          </a:p>
          <a:p>
            <a:pPr marL="1384300" lvl="2" indent="-342900">
              <a:buFont typeface="Arial" charset="0"/>
              <a:buChar char="•"/>
            </a:pPr>
            <a:r>
              <a:rPr lang="fr-FR" sz="2400" b="1" dirty="0">
                <a:solidFill>
                  <a:srgbClr val="009FE3"/>
                </a:solidFill>
                <a:latin typeface="Calibri" pitchFamily="34" charset="0"/>
              </a:rPr>
              <a:t>Exécution artistique</a:t>
            </a:r>
          </a:p>
          <a:p>
            <a:pPr marL="1906588" lvl="3" indent="-342900">
              <a:buFont typeface="Arial" charset="0"/>
              <a:buChar char="•"/>
            </a:pPr>
            <a:r>
              <a:rPr lang="fr-FR" sz="2400" u="sng" dirty="0">
                <a:latin typeface="Calibri" pitchFamily="34" charset="0"/>
              </a:rPr>
              <a:t>Complexité ou créativité des mouvements</a:t>
            </a:r>
            <a:r>
              <a:rPr lang="fr-FR" sz="2400" dirty="0">
                <a:latin typeface="Calibri" pitchFamily="34" charset="0"/>
              </a:rPr>
              <a:t> passe de « Composition » à « Exécution artistique »</a:t>
            </a:r>
          </a:p>
          <a:p>
            <a:pPr marL="1384300" lvl="2" indent="-342900">
              <a:buFont typeface="Arial" charset="0"/>
              <a:buChar char="•"/>
            </a:pPr>
            <a:r>
              <a:rPr lang="fr-FR" sz="2400" b="1" dirty="0">
                <a:solidFill>
                  <a:srgbClr val="009FE3"/>
                </a:solidFill>
                <a:latin typeface="Calibri" pitchFamily="34" charset="0"/>
              </a:rPr>
              <a:t>Musicalité</a:t>
            </a:r>
          </a:p>
          <a:p>
            <a:pPr marL="1906588" lvl="3" indent="-342900">
              <a:buFont typeface="Arial" charset="0"/>
              <a:buChar char="•"/>
            </a:pPr>
            <a:r>
              <a:rPr lang="fr-FR" sz="2400" u="sng" dirty="0">
                <a:latin typeface="Calibri" pitchFamily="34" charset="0"/>
              </a:rPr>
              <a:t>Mauvaise expressivité en fonction du style de la musique </a:t>
            </a:r>
            <a:r>
              <a:rPr lang="fr-FR" sz="2400" dirty="0">
                <a:latin typeface="Calibri" pitchFamily="34" charset="0"/>
              </a:rPr>
              <a:t>passe de « Exécution artistique » à « Musicalité »</a:t>
            </a:r>
          </a:p>
          <a:p>
            <a:pPr marL="1384300" lvl="2" indent="-342900">
              <a:buFont typeface="Arial" charset="0"/>
              <a:buChar char="•"/>
            </a:pPr>
            <a:r>
              <a:rPr lang="fr-FR" sz="2400" b="1" dirty="0">
                <a:solidFill>
                  <a:srgbClr val="009FE3"/>
                </a:solidFill>
                <a:latin typeface="Calibri" pitchFamily="34" charset="0"/>
              </a:rPr>
              <a:t>Musique</a:t>
            </a:r>
          </a:p>
          <a:p>
            <a:pPr marL="1384300" lvl="2" indent="-342900">
              <a:buFont typeface="Arial" charset="0"/>
              <a:buChar char="•"/>
            </a:pPr>
            <a:r>
              <a:rPr lang="fr-FR" sz="2400" b="1" dirty="0">
                <a:solidFill>
                  <a:srgbClr val="009FE3"/>
                </a:solidFill>
                <a:latin typeface="Calibri" pitchFamily="34" charset="0"/>
              </a:rPr>
              <a:t>Composition</a:t>
            </a:r>
          </a:p>
        </p:txBody>
      </p:sp>
    </p:spTree>
    <p:extLst>
      <p:ext uri="{BB962C8B-B14F-4D97-AF65-F5344CB8AC3E}">
        <p14:creationId xmlns:p14="http://schemas.microsoft.com/office/powerpoint/2010/main" val="4279697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dirty="0"/>
              <a:t>Sol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468313" y="1789113"/>
            <a:ext cx="10010775" cy="275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2800" dirty="0">
                <a:latin typeface="Calibri" pitchFamily="34" charset="0"/>
              </a:rPr>
              <a:t>§13.5 Déductions pour artistique et chorégraphie (Sol)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u="sng" dirty="0">
                <a:latin typeface="Calibri" pitchFamily="34" charset="0"/>
              </a:rPr>
              <a:t>Mauvaise tenue du corps</a:t>
            </a:r>
            <a:r>
              <a:rPr lang="fr-FR" sz="2400" dirty="0">
                <a:latin typeface="Calibri" pitchFamily="34" charset="0"/>
              </a:rPr>
              <a:t> (tête, épaules, buste) : </a:t>
            </a:r>
            <a:r>
              <a:rPr lang="fr-FR" sz="2400" b="1" dirty="0">
                <a:solidFill>
                  <a:srgbClr val="009FE3"/>
                </a:solidFill>
                <a:latin typeface="Calibri" pitchFamily="34" charset="0"/>
              </a:rPr>
              <a:t>aussi 0,20 pt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u="sng" dirty="0">
                <a:latin typeface="Calibri" pitchFamily="34" charset="0"/>
              </a:rPr>
              <a:t>Mauvaise expressivité</a:t>
            </a:r>
            <a:r>
              <a:rPr lang="fr-FR" sz="2400" dirty="0">
                <a:latin typeface="Calibri" pitchFamily="34" charset="0"/>
              </a:rPr>
              <a:t> en fonction du style de la musique : </a:t>
            </a:r>
            <a:r>
              <a:rPr lang="fr-FR" sz="2400" b="1" dirty="0">
                <a:solidFill>
                  <a:srgbClr val="009FE3"/>
                </a:solidFill>
                <a:latin typeface="Calibri" pitchFamily="34" charset="0"/>
              </a:rPr>
              <a:t>aussi 0,20 pt</a:t>
            </a:r>
            <a:endParaRPr lang="fr-FR" sz="2400" dirty="0">
              <a:latin typeface="Calibri" pitchFamily="34" charset="0"/>
            </a:endParaRPr>
          </a:p>
          <a:p>
            <a:pPr marL="863600" lvl="1" indent="-342900">
              <a:buFont typeface="Arial" charset="0"/>
              <a:buChar char="•"/>
            </a:pPr>
            <a:r>
              <a:rPr lang="fr-FR" sz="2400" u="sng" dirty="0">
                <a:latin typeface="Calibri" pitchFamily="34" charset="0"/>
              </a:rPr>
              <a:t>Musique de fond</a:t>
            </a:r>
            <a:r>
              <a:rPr lang="fr-FR" sz="2400" dirty="0">
                <a:latin typeface="Calibri" pitchFamily="34" charset="0"/>
              </a:rPr>
              <a:t> est renommé « Manque de relation entre la musique et l’exercice »</a:t>
            </a:r>
            <a:r>
              <a:rPr lang="fr-FR" sz="2400" b="1" dirty="0">
                <a:solidFill>
                  <a:srgbClr val="009FE3"/>
                </a:solidFill>
                <a:latin typeface="Calibri" pitchFamily="34" charset="0"/>
              </a:rPr>
              <a:t> aussi 0,20 pt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b="1" dirty="0">
                <a:solidFill>
                  <a:srgbClr val="009FE3"/>
                </a:solidFill>
                <a:latin typeface="Calibri" pitchFamily="34" charset="0"/>
              </a:rPr>
              <a:t>Disparu</a:t>
            </a:r>
            <a:r>
              <a:rPr lang="fr-FR" sz="2400" dirty="0">
                <a:latin typeface="Calibri" pitchFamily="34" charset="0"/>
              </a:rPr>
              <a:t> : </a:t>
            </a:r>
            <a:r>
              <a:rPr lang="fr-FR" sz="2400" u="sng" dirty="0">
                <a:latin typeface="Calibri" pitchFamily="34" charset="0"/>
              </a:rPr>
              <a:t>Exécution de tout l’exercice comme séries d’éléments et de mouvements discontinus</a:t>
            </a:r>
            <a:r>
              <a:rPr lang="fr-FR" sz="2400" dirty="0">
                <a:latin typeface="Calibri" pitchFamily="34" charset="0"/>
              </a:rPr>
              <a:t> (manque de fluidité)</a:t>
            </a:r>
          </a:p>
        </p:txBody>
      </p:sp>
    </p:spTree>
    <p:extLst>
      <p:ext uri="{BB962C8B-B14F-4D97-AF65-F5344CB8AC3E}">
        <p14:creationId xmlns:p14="http://schemas.microsoft.com/office/powerpoint/2010/main" val="3141883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dirty="0"/>
              <a:t>Sol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687388" y="1789113"/>
            <a:ext cx="9791700" cy="349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2800" dirty="0">
                <a:latin typeface="Calibri" pitchFamily="34" charset="0"/>
              </a:rPr>
              <a:t>§13.6 Déduction spécifique à l’agrès - Attribution de la sortie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Exemple 3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On attribue la sortie mais </a:t>
            </a:r>
            <a:r>
              <a:rPr lang="fr-FR" sz="2400" b="1" dirty="0">
                <a:solidFill>
                  <a:srgbClr val="009FE3"/>
                </a:solidFill>
                <a:latin typeface="Calibri" pitchFamily="34" charset="0"/>
              </a:rPr>
              <a:t>pas de bonus de sortie</a:t>
            </a:r>
          </a:p>
          <a:p>
            <a:pPr marL="863600" lvl="1" indent="-342900">
              <a:buFont typeface="Arial" charset="0"/>
              <a:buChar char="•"/>
            </a:pPr>
            <a:endParaRPr lang="fr-FR" sz="2400" b="1" dirty="0">
              <a:solidFill>
                <a:srgbClr val="009FE3"/>
              </a:solidFill>
              <a:latin typeface="Calibri" pitchFamily="34" charset="0"/>
            </a:endParaRPr>
          </a:p>
          <a:p>
            <a:pPr marL="863600" lvl="1" indent="-342900">
              <a:buFont typeface="Arial" charset="0"/>
              <a:buChar char="•"/>
            </a:pPr>
            <a:endParaRPr lang="fr-FR" sz="2400" b="1" dirty="0">
              <a:solidFill>
                <a:srgbClr val="009FE3"/>
              </a:solidFill>
              <a:latin typeface="Calibri" pitchFamily="34" charset="0"/>
            </a:endParaRPr>
          </a:p>
          <a:p>
            <a:pPr marL="863600" lvl="1" indent="-342900">
              <a:buFont typeface="Arial" charset="0"/>
              <a:buChar char="•"/>
            </a:pPr>
            <a:endParaRPr lang="fr-FR" sz="2400" b="1" dirty="0">
              <a:solidFill>
                <a:srgbClr val="009FE3"/>
              </a:solidFill>
              <a:latin typeface="Calibri" pitchFamily="34" charset="0"/>
            </a:endParaRPr>
          </a:p>
          <a:p>
            <a:pPr marL="863600" lvl="1" indent="-342900">
              <a:buFont typeface="Arial" charset="0"/>
              <a:buChar char="•"/>
            </a:pPr>
            <a:endParaRPr lang="fr-FR" sz="2400" b="1" dirty="0">
              <a:solidFill>
                <a:srgbClr val="009FE3"/>
              </a:solidFill>
              <a:latin typeface="Calibri" pitchFamily="34" charset="0"/>
            </a:endParaRP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Exemple 5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Pas de VD, </a:t>
            </a:r>
            <a:r>
              <a:rPr lang="fr-FR" sz="2400" b="1" dirty="0">
                <a:solidFill>
                  <a:srgbClr val="009FE3"/>
                </a:solidFill>
                <a:latin typeface="Calibri" pitchFamily="34" charset="0"/>
              </a:rPr>
              <a:t>pas de bonus de sortie </a:t>
            </a:r>
            <a:r>
              <a:rPr lang="fr-FR" sz="2400" dirty="0">
                <a:latin typeface="Calibri" pitchFamily="34" charset="0"/>
              </a:rPr>
              <a:t>mais pénalité 0,50 pas appliquée</a:t>
            </a:r>
            <a:endParaRPr lang="fr-FR" sz="2400" b="1" dirty="0">
              <a:solidFill>
                <a:srgbClr val="009FE3"/>
              </a:solidFill>
              <a:latin typeface="Calibri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B03CB27-536E-4C8E-9C55-8EEEBBE4C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06"/>
          <a:stretch/>
        </p:blipFill>
        <p:spPr>
          <a:xfrm>
            <a:off x="3142034" y="3265374"/>
            <a:ext cx="4879783" cy="11124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DB88AAC-B13D-4F27-9C35-3E1D111A31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91"/>
          <a:stretch/>
        </p:blipFill>
        <p:spPr>
          <a:xfrm>
            <a:off x="3025000" y="5463825"/>
            <a:ext cx="5113850" cy="105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24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ZoneTexte 4"/>
          <p:cNvSpPr txBox="1">
            <a:spLocks noChangeArrowheads="1"/>
          </p:cNvSpPr>
          <p:nvPr/>
        </p:nvSpPr>
        <p:spPr bwMode="auto">
          <a:xfrm>
            <a:off x="3351213" y="1096963"/>
            <a:ext cx="61515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Éléments des tableaux</a:t>
            </a:r>
            <a:br>
              <a:rPr lang="fr-FR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82455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3200" dirty="0"/>
              <a:t>Généralités</a:t>
            </a:r>
            <a:endParaRPr lang="fr-F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06438" y="1689100"/>
            <a:ext cx="9688512" cy="432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>
              <a:spcAft>
                <a:spcPts val="600"/>
              </a:spcAft>
            </a:pPr>
            <a:r>
              <a:rPr lang="fr-FR" sz="2800" b="1" dirty="0">
                <a:solidFill>
                  <a:srgbClr val="009FE3"/>
                </a:solidFill>
                <a:latin typeface="Calibri" pitchFamily="34" charset="0"/>
                <a:cs typeface="Calibri" pitchFamily="34" charset="0"/>
              </a:rPr>
              <a:t>Code FIG 2025-2028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Images de gymnastes plus réalistes, et création d’un code couleur des agrès :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Table de saut			Barres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Poutre				Sol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Les symboles sont plus précis, certains symboles ont été changés et/ou améliorés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endParaRPr lang="fr-FR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Dans la suite de ce document, nous ne mentionnons QUE ce qui a changé depuis le dernier code FIG 2022-2024 du 6 mai 2022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C72652-5B37-4B4B-AA19-3D2F5C667147}"/>
              </a:ext>
            </a:extLst>
          </p:cNvPr>
          <p:cNvSpPr/>
          <p:nvPr/>
        </p:nvSpPr>
        <p:spPr>
          <a:xfrm>
            <a:off x="2976664" y="3099712"/>
            <a:ext cx="778212" cy="246603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C7F6EF-9833-4EB6-9093-8B97E7169B80}"/>
              </a:ext>
            </a:extLst>
          </p:cNvPr>
          <p:cNvSpPr/>
          <p:nvPr/>
        </p:nvSpPr>
        <p:spPr>
          <a:xfrm>
            <a:off x="4838481" y="3099711"/>
            <a:ext cx="778212" cy="24660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3CF2F6-0642-4AAE-9B3F-2654815EACAB}"/>
              </a:ext>
            </a:extLst>
          </p:cNvPr>
          <p:cNvSpPr/>
          <p:nvPr/>
        </p:nvSpPr>
        <p:spPr>
          <a:xfrm>
            <a:off x="2976664" y="3534821"/>
            <a:ext cx="778212" cy="24660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8005AA-3876-42FD-9D7A-AE8EAC2D70E6}"/>
              </a:ext>
            </a:extLst>
          </p:cNvPr>
          <p:cNvSpPr/>
          <p:nvPr/>
        </p:nvSpPr>
        <p:spPr>
          <a:xfrm>
            <a:off x="4838481" y="3534820"/>
            <a:ext cx="778212" cy="246604"/>
          </a:xfrm>
          <a:prstGeom prst="rect">
            <a:avLst/>
          </a:prstGeom>
          <a:solidFill>
            <a:srgbClr val="009F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dirty="0"/>
              <a:t>Éléments des tableaux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687388" y="1798638"/>
            <a:ext cx="9791700" cy="165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Dans la suite de ce document, nous ne mentionnons QUE ce qui a changé depuis le dernier code FIG 2022-2024 du 6 mai 2022</a:t>
            </a:r>
          </a:p>
          <a:p>
            <a:pPr marL="342900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Nous n’avons considéré dans les pages suivantes que les éléments d’une valeur </a:t>
            </a:r>
            <a:r>
              <a:rPr lang="fr-FR" sz="2400" b="1" dirty="0">
                <a:solidFill>
                  <a:srgbClr val="009FE3"/>
                </a:solidFill>
                <a:latin typeface="Calibri" pitchFamily="34" charset="0"/>
              </a:rPr>
              <a:t>inférieure ou égale à D</a:t>
            </a:r>
          </a:p>
        </p:txBody>
      </p:sp>
    </p:spTree>
    <p:extLst>
      <p:ext uri="{BB962C8B-B14F-4D97-AF65-F5344CB8AC3E}">
        <p14:creationId xmlns:p14="http://schemas.microsoft.com/office/powerpoint/2010/main" val="2301920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 txBox="1">
            <a:spLocks/>
          </p:cNvSpPr>
          <p:nvPr/>
        </p:nvSpPr>
        <p:spPr>
          <a:xfrm>
            <a:off x="1060450" y="3095625"/>
            <a:ext cx="6119813" cy="21605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21437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None/>
              <a:defRPr sz="23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1437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Sous titre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Sous titre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</a:t>
            </a:r>
          </a:p>
        </p:txBody>
      </p:sp>
      <p:pic>
        <p:nvPicPr>
          <p:cNvPr id="2" name="Picture 8" descr="http://photos.be.com/private/1/mode/be_reserved-photos-blog/photo/hd/647262647/1685064cf4/be_reserved-photos-blog-saut-cheval-big.jpg">
            <a:extLst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8" y="595313"/>
            <a:ext cx="5689600" cy="3176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5" name="Titre 1"/>
          <p:cNvSpPr txBox="1">
            <a:spLocks/>
          </p:cNvSpPr>
          <p:nvPr/>
        </p:nvSpPr>
        <p:spPr bwMode="auto">
          <a:xfrm>
            <a:off x="630238" y="4141788"/>
            <a:ext cx="6659562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b="1" dirty="0">
                <a:solidFill>
                  <a:srgbClr val="000000"/>
                </a:solidFill>
                <a:latin typeface="Arial Black" pitchFamily="34" charset="0"/>
              </a:rPr>
              <a:t>Code FIG 2025-2028</a:t>
            </a:r>
            <a:endParaRPr lang="fr-FR" sz="2800" dirty="0">
              <a:latin typeface="Arial Black" pitchFamily="34" charset="0"/>
            </a:endParaRPr>
          </a:p>
        </p:txBody>
      </p:sp>
      <p:sp>
        <p:nvSpPr>
          <p:cNvPr id="18436" name="Sous-titre 2"/>
          <p:cNvSpPr txBox="1">
            <a:spLocks/>
          </p:cNvSpPr>
          <p:nvPr/>
        </p:nvSpPr>
        <p:spPr bwMode="auto">
          <a:xfrm>
            <a:off x="581025" y="4972050"/>
            <a:ext cx="5845175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0525" indent="-390525" algn="ctr">
              <a:spcBef>
                <a:spcPct val="20000"/>
              </a:spcBef>
              <a:buFont typeface="Arial" charset="0"/>
              <a:buNone/>
            </a:pPr>
            <a:r>
              <a:rPr lang="fr-FR" sz="2400"/>
              <a:t>TABLE SAUT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dirty="0"/>
              <a:t>Changements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42322A-A0D9-490F-AF48-357D27A47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680" y="1789113"/>
            <a:ext cx="8005865" cy="53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2800" dirty="0">
                <a:latin typeface="Calibri" pitchFamily="34" charset="0"/>
              </a:rPr>
              <a:t>Aucune modification en TS à part le 4.62 (Biles)</a:t>
            </a:r>
            <a:endParaRPr lang="fr-FR" sz="2400" b="1" dirty="0">
              <a:solidFill>
                <a:srgbClr val="009FE3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 txBox="1">
            <a:spLocks/>
          </p:cNvSpPr>
          <p:nvPr/>
        </p:nvSpPr>
        <p:spPr>
          <a:xfrm>
            <a:off x="1060450" y="3095625"/>
            <a:ext cx="6119813" cy="21605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21437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None/>
              <a:defRPr sz="23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1437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Sous titre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Sous titre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</a:t>
            </a:r>
          </a:p>
        </p:txBody>
      </p:sp>
      <p:sp>
        <p:nvSpPr>
          <p:cNvPr id="25602" name="Titre 1"/>
          <p:cNvSpPr txBox="1">
            <a:spLocks/>
          </p:cNvSpPr>
          <p:nvPr/>
        </p:nvSpPr>
        <p:spPr bwMode="auto">
          <a:xfrm>
            <a:off x="630238" y="4141788"/>
            <a:ext cx="6659562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b="1" dirty="0">
                <a:solidFill>
                  <a:srgbClr val="000000"/>
                </a:solidFill>
                <a:latin typeface="Arial Black" pitchFamily="34" charset="0"/>
              </a:rPr>
              <a:t>Code FIG 2025-2028</a:t>
            </a:r>
            <a:endParaRPr lang="fr-FR" sz="2800" dirty="0">
              <a:latin typeface="Arial Black" pitchFamily="34" charset="0"/>
            </a:endParaRPr>
          </a:p>
        </p:txBody>
      </p:sp>
      <p:sp>
        <p:nvSpPr>
          <p:cNvPr id="25603" name="Sous-titre 2"/>
          <p:cNvSpPr txBox="1">
            <a:spLocks/>
          </p:cNvSpPr>
          <p:nvPr/>
        </p:nvSpPr>
        <p:spPr bwMode="auto">
          <a:xfrm>
            <a:off x="581025" y="4972050"/>
            <a:ext cx="5845175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0525" indent="-390525" algn="ctr">
              <a:spcBef>
                <a:spcPct val="20000"/>
              </a:spcBef>
              <a:buFont typeface="Arial" charset="0"/>
              <a:buNone/>
            </a:pPr>
            <a:r>
              <a:rPr lang="fr-FR" sz="2400"/>
              <a:t>BARRES ASYMETRIQUES</a:t>
            </a:r>
          </a:p>
        </p:txBody>
      </p:sp>
      <p:pic>
        <p:nvPicPr>
          <p:cNvPr id="25604" name="Imag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493713"/>
            <a:ext cx="4930775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dirty="0"/>
              <a:t>Nouvel élément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3B74390-651C-4CF3-89B1-0CFB9A8C9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370" y="2690660"/>
            <a:ext cx="5296639" cy="218152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0CBF405-56C3-4508-B319-EAE7916F1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277" y="5368917"/>
            <a:ext cx="1067296" cy="79059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A9C85E4-3937-42B6-B8EB-839371BA7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570" y="1575893"/>
            <a:ext cx="1035654" cy="4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2400" b="1" dirty="0">
                <a:latin typeface="Calibri" pitchFamily="34" charset="0"/>
              </a:rPr>
              <a:t>2.306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B6EE628-8DCF-43F1-A58A-36C33DBD8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999" y="2120966"/>
            <a:ext cx="6032796" cy="4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algn="ctr"/>
            <a:r>
              <a:rPr lang="fr-FR" sz="2400" dirty="0">
                <a:latin typeface="Calibri" pitchFamily="34" charset="0"/>
              </a:rPr>
              <a:t>Tour d’appui libre BS à l’appui libre BI (</a:t>
            </a:r>
            <a:r>
              <a:rPr lang="fr-FR" sz="2400" b="1" dirty="0" err="1">
                <a:latin typeface="Calibri" pitchFamily="34" charset="0"/>
              </a:rPr>
              <a:t>Pedrick</a:t>
            </a:r>
            <a:r>
              <a:rPr lang="fr-FR" sz="2400" dirty="0">
                <a:latin typeface="Calibri" pitchFamily="34" charset="0"/>
              </a:rPr>
              <a:t>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C76EFF7-8771-4898-9780-2367B9D25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32" y="5606692"/>
            <a:ext cx="413768" cy="4746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2400" dirty="0">
                <a:latin typeface="Calibri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46767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dirty="0"/>
              <a:t>Précision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A9C85E4-3937-42B6-B8EB-839371BA7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570" y="1575893"/>
            <a:ext cx="1035654" cy="4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2400" b="1" dirty="0">
                <a:latin typeface="Calibri" pitchFamily="34" charset="0"/>
              </a:rPr>
              <a:t>1.104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B6EE628-8DCF-43F1-A58A-36C33DBD8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834" y="2120966"/>
            <a:ext cx="5066673" cy="4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algn="ctr"/>
            <a:r>
              <a:rPr lang="fr-FR" sz="2400" dirty="0">
                <a:latin typeface="Calibri" pitchFamily="34" charset="0"/>
              </a:rPr>
              <a:t>Inclut maintenant la bascule simple BS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C76EFF7-8771-4898-9780-2367B9D25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32" y="5606692"/>
            <a:ext cx="413768" cy="4746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2400" dirty="0">
                <a:latin typeface="Calibri" pitchFamily="34" charset="0"/>
              </a:rPr>
              <a:t>A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D3D12E2-ECAF-4797-8766-FC6F9F977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656" y="2745637"/>
            <a:ext cx="5239481" cy="20767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9760262-3BA1-42BC-8CC9-03F478909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820" y="5289551"/>
            <a:ext cx="790685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04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dirty="0"/>
              <a:t>Hausse de valeur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A9C85E4-3937-42B6-B8EB-839371BA7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570" y="1575893"/>
            <a:ext cx="1035654" cy="4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2400" b="1" dirty="0">
                <a:latin typeface="Calibri" pitchFamily="34" charset="0"/>
              </a:rPr>
              <a:t>4.401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B6EE628-8DCF-43F1-A58A-36C33DBD8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6666" y="2120966"/>
            <a:ext cx="4109184" cy="4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algn="ctr"/>
            <a:r>
              <a:rPr lang="fr-FR" sz="2400" dirty="0" err="1">
                <a:latin typeface="Calibri" pitchFamily="34" charset="0"/>
              </a:rPr>
              <a:t>Stalder</a:t>
            </a:r>
            <a:r>
              <a:rPr lang="fr-FR" sz="2400" dirty="0">
                <a:latin typeface="Calibri" pitchFamily="34" charset="0"/>
              </a:rPr>
              <a:t> en AV à l’ATR aussi ½ tr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C76EFF7-8771-4898-9780-2367B9D25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134" y="5606692"/>
            <a:ext cx="1067296" cy="4746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fr-FR" sz="2400" dirty="0">
                <a:latin typeface="Calibri" pitchFamily="34" charset="0"/>
              </a:rPr>
              <a:t> -&gt; </a:t>
            </a:r>
            <a:r>
              <a:rPr lang="fr-FR" sz="2400" dirty="0">
                <a:solidFill>
                  <a:srgbClr val="33CC33"/>
                </a:solidFill>
                <a:latin typeface="Calibri" pitchFamily="34" charset="0"/>
              </a:rPr>
              <a:t>D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3F12990-E779-464E-AE5C-D5A6C4397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152" y="3021430"/>
            <a:ext cx="3953982" cy="203242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4250775-84DD-4AF6-A97C-72C14F739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779" y="3021808"/>
            <a:ext cx="4109184" cy="203981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E731AE4-EFF4-47EA-AE2E-240F2D30A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129" y="5398095"/>
            <a:ext cx="1067296" cy="78156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B8CACA5-260C-400A-A05A-50643300BB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9686" y="5230017"/>
            <a:ext cx="1075700" cy="949641"/>
          </a:xfrm>
          <a:prstGeom prst="rect">
            <a:avLst/>
          </a:prstGeom>
        </p:spPr>
      </p:pic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F304A7DC-37E2-4A54-89A9-1DDB47CC0418}"/>
              </a:ext>
            </a:extLst>
          </p:cNvPr>
          <p:cNvSpPr/>
          <p:nvPr/>
        </p:nvSpPr>
        <p:spPr>
          <a:xfrm rot="18900000">
            <a:off x="6088141" y="5536035"/>
            <a:ext cx="696913" cy="615950"/>
          </a:xfrm>
          <a:prstGeom prst="rightArrow">
            <a:avLst/>
          </a:prstGeom>
          <a:gradFill flip="none" rotWithShape="1">
            <a:gsLst>
              <a:gs pos="0">
                <a:srgbClr val="000000">
                  <a:tint val="66000"/>
                  <a:satMod val="160000"/>
                </a:srgbClr>
              </a:gs>
              <a:gs pos="50000">
                <a:srgbClr val="000000">
                  <a:tint val="44500"/>
                  <a:satMod val="160000"/>
                </a:srgbClr>
              </a:gs>
              <a:gs pos="100000">
                <a:srgbClr val="0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329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 txBox="1">
            <a:spLocks/>
          </p:cNvSpPr>
          <p:nvPr/>
        </p:nvSpPr>
        <p:spPr>
          <a:xfrm>
            <a:off x="1060450" y="3095625"/>
            <a:ext cx="6119813" cy="21605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21437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None/>
              <a:defRPr sz="23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1437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Sous titre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Sous titre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</a:t>
            </a:r>
          </a:p>
        </p:txBody>
      </p:sp>
      <p:sp>
        <p:nvSpPr>
          <p:cNvPr id="32770" name="Titre 1"/>
          <p:cNvSpPr txBox="1">
            <a:spLocks/>
          </p:cNvSpPr>
          <p:nvPr/>
        </p:nvSpPr>
        <p:spPr bwMode="auto">
          <a:xfrm>
            <a:off x="630238" y="4141788"/>
            <a:ext cx="6659562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b="1" dirty="0">
                <a:solidFill>
                  <a:srgbClr val="000000"/>
                </a:solidFill>
                <a:latin typeface="Arial Black" pitchFamily="34" charset="0"/>
              </a:rPr>
              <a:t>Code FIG 2025-2028</a:t>
            </a:r>
            <a:endParaRPr lang="fr-FR" sz="2800" dirty="0">
              <a:latin typeface="Arial Black" pitchFamily="34" charset="0"/>
            </a:endParaRPr>
          </a:p>
        </p:txBody>
      </p:sp>
      <p:sp>
        <p:nvSpPr>
          <p:cNvPr id="32771" name="Sous-titre 2"/>
          <p:cNvSpPr txBox="1">
            <a:spLocks/>
          </p:cNvSpPr>
          <p:nvPr/>
        </p:nvSpPr>
        <p:spPr bwMode="auto">
          <a:xfrm>
            <a:off x="581025" y="4972050"/>
            <a:ext cx="5845175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0525" indent="-390525" algn="ctr">
              <a:spcBef>
                <a:spcPct val="20000"/>
              </a:spcBef>
              <a:buFont typeface="Arial" charset="0"/>
              <a:buNone/>
            </a:pPr>
            <a:r>
              <a:rPr lang="fr-FR" sz="2400"/>
              <a:t>POUTRE</a:t>
            </a:r>
          </a:p>
        </p:txBody>
      </p:sp>
      <p:pic>
        <p:nvPicPr>
          <p:cNvPr id="32772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520700"/>
            <a:ext cx="5011738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dirty="0"/>
              <a:t>Nouvel élément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A9C85E4-3937-42B6-B8EB-839371BA7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569" y="1575893"/>
            <a:ext cx="1118681" cy="4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2400" b="1" dirty="0">
                <a:latin typeface="Calibri" pitchFamily="34" charset="0"/>
              </a:rPr>
              <a:t>1.309</a:t>
            </a:r>
            <a:endParaRPr lang="fr-FR" sz="2400" b="1" dirty="0">
              <a:solidFill>
                <a:srgbClr val="FF0000"/>
              </a:solidFill>
              <a:highlight>
                <a:srgbClr val="FFFF00"/>
              </a:highlight>
              <a:latin typeface="Calibri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B6EE628-8DCF-43F1-A58A-36C33DBD8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992" y="2120966"/>
            <a:ext cx="7461114" cy="84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algn="ctr"/>
            <a:r>
              <a:rPr lang="fr-FR" sz="2400" dirty="0">
                <a:latin typeface="Calibri" pitchFamily="34" charset="0"/>
              </a:rPr>
              <a:t>Station transversale en bout de poutre - saut à </a:t>
            </a:r>
            <a:r>
              <a:rPr lang="fr-FR" sz="2400" dirty="0" err="1">
                <a:latin typeface="Calibri" pitchFamily="34" charset="0"/>
              </a:rPr>
              <a:t>l’atr</a:t>
            </a:r>
            <a:r>
              <a:rPr lang="fr-FR" sz="2400" dirty="0">
                <a:latin typeface="Calibri" pitchFamily="34" charset="0"/>
              </a:rPr>
              <a:t> corps carpé - flip AV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C76EFF7-8771-4898-9780-2367B9D25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32" y="5606692"/>
            <a:ext cx="413768" cy="4746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2400" dirty="0">
                <a:latin typeface="Calibri" pitchFamily="34" charset="0"/>
              </a:rPr>
              <a:t>C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BCF710F-521F-4E7B-A8E7-E6F307F81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801" y="3131687"/>
            <a:ext cx="4010585" cy="167663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C7561D4-A357-4BCB-8C30-E102F269A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159" y="5344405"/>
            <a:ext cx="1064317" cy="75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70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dirty="0"/>
              <a:t>Symbole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A9C85E4-3937-42B6-B8EB-839371BA7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644" y="1575893"/>
            <a:ext cx="2052532" cy="4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2400" b="1" dirty="0">
                <a:latin typeface="Calibri" pitchFamily="34" charset="0"/>
              </a:rPr>
              <a:t>1.210 et 1.310</a:t>
            </a:r>
            <a:endParaRPr lang="fr-FR" sz="2400" b="1" dirty="0">
              <a:solidFill>
                <a:srgbClr val="FF0000"/>
              </a:solidFill>
              <a:highlight>
                <a:srgbClr val="FFFF00"/>
              </a:highlight>
              <a:latin typeface="Calibri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B6EE628-8DCF-43F1-A58A-36C33DBD8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877" y="2005861"/>
            <a:ext cx="7461114" cy="4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algn="ctr"/>
            <a:r>
              <a:rPr lang="fr-FR" sz="2400" dirty="0">
                <a:latin typeface="Calibri" pitchFamily="34" charset="0"/>
              </a:rPr>
              <a:t>Changement de symbole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4E69677-AD95-4433-8C25-89ADC3EC6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790" y="3212594"/>
            <a:ext cx="943107" cy="94310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0D48E90-8708-4B0B-8260-73B7DC03F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6357" y="3446828"/>
            <a:ext cx="1566154" cy="4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algn="ctr"/>
            <a:r>
              <a:rPr lang="fr-FR" sz="2400" dirty="0">
                <a:latin typeface="Calibri" pitchFamily="34" charset="0"/>
              </a:rPr>
              <a:t>devient 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5EB9001-BEC9-4BC9-8CF8-23AC32293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971" y="3107804"/>
            <a:ext cx="990738" cy="11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99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dirty="0"/>
              <a:t>Règlement pour la note D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687388" y="1789113"/>
            <a:ext cx="9791700" cy="53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2800" b="1" dirty="0">
                <a:solidFill>
                  <a:srgbClr val="FF00FF"/>
                </a:solidFill>
                <a:latin typeface="Calibri" pitchFamily="34" charset="0"/>
              </a:rPr>
              <a:t>Valorisations - aménagement FSCF 2024</a:t>
            </a:r>
            <a:endParaRPr lang="fr-FR" sz="2400" b="1" dirty="0">
              <a:solidFill>
                <a:srgbClr val="FF00FF"/>
              </a:solidFill>
              <a:latin typeface="Calibri" pitchFamily="34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015699C-CBBD-4FAB-9462-5FA69F579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087085"/>
              </p:ext>
            </p:extLst>
          </p:nvPr>
        </p:nvGraphicFramePr>
        <p:xfrm>
          <a:off x="1173164" y="2325307"/>
          <a:ext cx="9086849" cy="352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8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3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7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7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71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Valorisation</a:t>
                      </a:r>
                    </a:p>
                  </a:txBody>
                  <a:tcPr marL="106886" marR="106886" marT="50419" marB="504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+ 0,30 pt</a:t>
                      </a:r>
                    </a:p>
                  </a:txBody>
                  <a:tcPr marL="106886" marR="106886" marT="50419" marB="504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+ 0,60 pt</a:t>
                      </a:r>
                    </a:p>
                  </a:txBody>
                  <a:tcPr marL="106886" marR="106886" marT="50419" marB="504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+ 0,90 pt</a:t>
                      </a:r>
                    </a:p>
                  </a:txBody>
                  <a:tcPr marL="106886" marR="106886" marT="50419" marB="504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+ 1,20 pt</a:t>
                      </a:r>
                    </a:p>
                  </a:txBody>
                  <a:tcPr marL="106886" marR="106886" marT="50419" marB="5041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0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81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de saut</a:t>
                      </a:r>
                    </a:p>
                  </a:txBody>
                  <a:tcPr marL="106886" marR="106886" marT="50419" marB="50419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 et 3,40 </a:t>
                      </a:r>
                    </a:p>
                  </a:txBody>
                  <a:tcPr marL="106886" marR="106886" marT="50419" marB="50419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 et 3,90</a:t>
                      </a:r>
                    </a:p>
                  </a:txBody>
                  <a:tcPr marL="106886" marR="106886" marT="50419" marB="50419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 et +</a:t>
                      </a:r>
                    </a:p>
                  </a:txBody>
                  <a:tcPr marL="106886" marR="106886" marT="50419" marB="50419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81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Barres</a:t>
                      </a:r>
                    </a:p>
                  </a:txBody>
                  <a:tcPr marL="106886" marR="106886" marT="50419" marB="50419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 et 2,10</a:t>
                      </a:r>
                    </a:p>
                  </a:txBody>
                  <a:tcPr marL="106886" marR="106886" marT="50419" marB="50419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2,20 et 2,70</a:t>
                      </a:r>
                    </a:p>
                  </a:txBody>
                  <a:tcPr marL="106886" marR="106886" marT="50419" marB="50419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2,80 et 3,00</a:t>
                      </a:r>
                    </a:p>
                  </a:txBody>
                  <a:tcPr marL="106886" marR="106886" marT="50419" marB="50419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3,10 et +</a:t>
                      </a:r>
                    </a:p>
                  </a:txBody>
                  <a:tcPr marL="106886" marR="106886" marT="50419" marB="50419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81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Poutre</a:t>
                      </a:r>
                    </a:p>
                  </a:txBody>
                  <a:tcPr marL="106886" marR="106886" marT="50419" marB="5041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3,10 et 3,40</a:t>
                      </a:r>
                    </a:p>
                  </a:txBody>
                  <a:tcPr marL="106886" marR="106886" marT="50419" marB="5041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</a:t>
                      </a:r>
                      <a:r>
                        <a:rPr lang="fr-F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3,90</a:t>
                      </a:r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 et 4,40</a:t>
                      </a:r>
                    </a:p>
                  </a:txBody>
                  <a:tcPr marL="106886" marR="106886" marT="50419" marB="5041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4,50 et +</a:t>
                      </a:r>
                    </a:p>
                  </a:txBody>
                  <a:tcPr marL="106886" marR="106886" marT="50419" marB="50419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81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</a:t>
                      </a:r>
                    </a:p>
                  </a:txBody>
                  <a:tcPr marL="106886" marR="106886" marT="50419" marB="50419"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3,10 et 3,40</a:t>
                      </a:r>
                    </a:p>
                  </a:txBody>
                  <a:tcPr marL="106886" marR="106886" marT="50419" marB="50419"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</a:t>
                      </a:r>
                      <a:r>
                        <a:rPr lang="fr-F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3,90</a:t>
                      </a:r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 et 4,40</a:t>
                      </a:r>
                    </a:p>
                  </a:txBody>
                  <a:tcPr marL="106886" marR="106886" marT="50419" marB="50419"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4,50 et +</a:t>
                      </a:r>
                    </a:p>
                  </a:txBody>
                  <a:tcPr marL="106886" marR="106886" marT="50419" marB="50419"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53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dirty="0"/>
              <a:t>Symbole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A9C85E4-3937-42B6-B8EB-839371BA7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569" y="1575893"/>
            <a:ext cx="1118681" cy="4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2400" b="1" dirty="0">
                <a:latin typeface="Calibri" pitchFamily="34" charset="0"/>
              </a:rPr>
              <a:t>2.306</a:t>
            </a:r>
            <a:endParaRPr lang="fr-FR" sz="2400" b="1" dirty="0">
              <a:solidFill>
                <a:srgbClr val="FF0000"/>
              </a:solidFill>
              <a:highlight>
                <a:srgbClr val="FFFF00"/>
              </a:highlight>
              <a:latin typeface="Calibri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B6EE628-8DCF-43F1-A58A-36C33DBD8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992" y="2120966"/>
            <a:ext cx="7461114" cy="4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algn="ctr"/>
            <a:r>
              <a:rPr lang="fr-FR" sz="2400" dirty="0">
                <a:latin typeface="Calibri" pitchFamily="34" charset="0"/>
              </a:rPr>
              <a:t>Ajout du bon symbole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C908EDC-2214-4F6E-A6A8-71D35BFCB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765" y="3405135"/>
            <a:ext cx="1667108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05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dirty="0"/>
              <a:t>Nouvel élément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A9C85E4-3937-42B6-B8EB-839371BA7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569" y="1575893"/>
            <a:ext cx="1118681" cy="4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2400" b="1" dirty="0">
                <a:latin typeface="Calibri" pitchFamily="34" charset="0"/>
              </a:rPr>
              <a:t>2.108</a:t>
            </a:r>
            <a:endParaRPr lang="fr-FR" sz="2400" b="1" dirty="0">
              <a:solidFill>
                <a:srgbClr val="FF0000"/>
              </a:solidFill>
              <a:highlight>
                <a:srgbClr val="FFFF00"/>
              </a:highlight>
              <a:latin typeface="Calibri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B6EE628-8DCF-43F1-A58A-36C33DBD8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992" y="2120966"/>
            <a:ext cx="7461114" cy="4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algn="ctr"/>
            <a:r>
              <a:rPr lang="fr-FR" sz="2400" dirty="0">
                <a:latin typeface="Calibri" pitchFamily="34" charset="0"/>
              </a:rPr>
              <a:t>Saut de biche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1C6D6A-A822-42F7-B69B-05E9D2C71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038" y="2666039"/>
            <a:ext cx="3705742" cy="263879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CFB8EA3-A23F-422A-BEE8-11D963F24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32" y="5606692"/>
            <a:ext cx="413768" cy="4746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2400" dirty="0">
                <a:latin typeface="Calibri" pitchFamily="34" charset="0"/>
              </a:rPr>
              <a:t>A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C9AC585-7ABB-4E84-9D49-7FB79C1C8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237" y="5572722"/>
            <a:ext cx="1061441" cy="50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6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dirty="0"/>
              <a:t>Nouvel élément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A9C85E4-3937-42B6-B8EB-839371BA7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569" y="1575893"/>
            <a:ext cx="1118681" cy="4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2400" b="1" dirty="0">
                <a:latin typeface="Calibri" pitchFamily="34" charset="0"/>
              </a:rPr>
              <a:t>4.207</a:t>
            </a:r>
            <a:endParaRPr lang="fr-FR" sz="2400" b="1" dirty="0">
              <a:solidFill>
                <a:srgbClr val="FF0000"/>
              </a:solidFill>
              <a:highlight>
                <a:srgbClr val="FFFF00"/>
              </a:highlight>
              <a:latin typeface="Calibri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B6EE628-8DCF-43F1-A58A-36C33DBD8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992" y="2120966"/>
            <a:ext cx="7461114" cy="4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algn="ctr"/>
            <a:r>
              <a:rPr lang="fr-FR" sz="2400" dirty="0">
                <a:latin typeface="Calibri" pitchFamily="34" charset="0"/>
              </a:rPr>
              <a:t>Roulé latéral carpé jambes écartées avec l’aide des mains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CFB8EA3-A23F-422A-BEE8-11D963F24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32" y="5606692"/>
            <a:ext cx="413768" cy="4746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2400" dirty="0">
                <a:latin typeface="Calibri" pitchFamily="34" charset="0"/>
              </a:rPr>
              <a:t>B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2291115-5252-4185-935C-E80CE0C0E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795" y="2866897"/>
            <a:ext cx="5544324" cy="182905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D3EC5DE-30BC-47B1-91CA-B4730C5CD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569" y="5410563"/>
            <a:ext cx="809738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75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dirty="0"/>
              <a:t>Baisse de valeur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A9C85E4-3937-42B6-B8EB-839371BA7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569" y="1575893"/>
            <a:ext cx="1118681" cy="4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2400" b="1" dirty="0">
                <a:latin typeface="Calibri" pitchFamily="34" charset="0"/>
              </a:rPr>
              <a:t>4.210</a:t>
            </a:r>
            <a:endParaRPr lang="fr-FR" sz="2400" b="1" dirty="0">
              <a:solidFill>
                <a:srgbClr val="FF0000"/>
              </a:solidFill>
              <a:highlight>
                <a:srgbClr val="FFFF00"/>
              </a:highlight>
              <a:latin typeface="Calibri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B6EE628-8DCF-43F1-A58A-36C33DBD8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992" y="2120966"/>
            <a:ext cx="7461114" cy="84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algn="ctr"/>
            <a:r>
              <a:rPr lang="fr-FR" sz="2400" dirty="0">
                <a:latin typeface="Calibri" pitchFamily="34" charset="0"/>
              </a:rPr>
              <a:t>Elan en AR en passant par le plan horizontal</a:t>
            </a:r>
          </a:p>
          <a:p>
            <a:pPr algn="ctr"/>
            <a:r>
              <a:rPr lang="fr-FR" sz="2400" dirty="0">
                <a:latin typeface="Calibri" pitchFamily="34" charset="0"/>
              </a:rPr>
              <a:t>avec appui sur un bras (</a:t>
            </a:r>
            <a:r>
              <a:rPr lang="fr-FR" sz="2400" b="1" dirty="0">
                <a:latin typeface="Calibri" pitchFamily="34" charset="0"/>
              </a:rPr>
              <a:t>Garrison</a:t>
            </a:r>
            <a:r>
              <a:rPr lang="fr-FR" sz="2400" dirty="0">
                <a:latin typeface="Calibri" pitchFamily="34" charset="0"/>
              </a:rPr>
              <a:t>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F21C434-3055-4F53-9179-D1F103C44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399" y="5512319"/>
            <a:ext cx="1067296" cy="4746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fr-FR" sz="2400" dirty="0">
                <a:latin typeface="Calibri" pitchFamily="34" charset="0"/>
              </a:rPr>
              <a:t> -&gt; </a:t>
            </a:r>
            <a:r>
              <a:rPr lang="fr-FR" sz="2400" dirty="0">
                <a:solidFill>
                  <a:srgbClr val="33CC33"/>
                </a:solidFill>
                <a:latin typeface="Calibri" pitchFamily="34" charset="0"/>
              </a:rPr>
              <a:t>B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636C1A3-ED4B-43D0-AA72-8D01805FE6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0"/>
          <a:stretch/>
        </p:blipFill>
        <p:spPr>
          <a:xfrm>
            <a:off x="4631444" y="5205413"/>
            <a:ext cx="1181265" cy="109675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7DD4AE7-8B76-456D-ABDD-BC5CAF7BB5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1"/>
          <a:stretch/>
        </p:blipFill>
        <p:spPr>
          <a:xfrm>
            <a:off x="2931810" y="3295522"/>
            <a:ext cx="5058481" cy="1869410"/>
          </a:xfrm>
          <a:prstGeom prst="rect">
            <a:avLst/>
          </a:prstGeom>
        </p:spPr>
      </p:pic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E345EBF1-DF1A-4514-8CD3-3006F1A98F1C}"/>
              </a:ext>
            </a:extLst>
          </p:cNvPr>
          <p:cNvSpPr/>
          <p:nvPr/>
        </p:nvSpPr>
        <p:spPr>
          <a:xfrm rot="2700000" flipV="1">
            <a:off x="7269408" y="5441662"/>
            <a:ext cx="696913" cy="615950"/>
          </a:xfrm>
          <a:prstGeom prst="rightArrow">
            <a:avLst/>
          </a:prstGeom>
          <a:gradFill flip="none" rotWithShape="1">
            <a:gsLst>
              <a:gs pos="0">
                <a:srgbClr val="000000">
                  <a:tint val="66000"/>
                  <a:satMod val="160000"/>
                </a:srgbClr>
              </a:gs>
              <a:gs pos="50000">
                <a:srgbClr val="000000">
                  <a:tint val="44500"/>
                  <a:satMod val="160000"/>
                </a:srgbClr>
              </a:gs>
              <a:gs pos="100000">
                <a:srgbClr val="0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230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 txBox="1">
            <a:spLocks/>
          </p:cNvSpPr>
          <p:nvPr/>
        </p:nvSpPr>
        <p:spPr>
          <a:xfrm>
            <a:off x="1060450" y="3095625"/>
            <a:ext cx="6119813" cy="21605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21437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None/>
              <a:defRPr sz="23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1437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Sous titre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Sous titre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</a:t>
            </a:r>
          </a:p>
        </p:txBody>
      </p:sp>
      <p:sp>
        <p:nvSpPr>
          <p:cNvPr id="45058" name="Titre 1"/>
          <p:cNvSpPr txBox="1">
            <a:spLocks/>
          </p:cNvSpPr>
          <p:nvPr/>
        </p:nvSpPr>
        <p:spPr bwMode="auto">
          <a:xfrm>
            <a:off x="630238" y="4141788"/>
            <a:ext cx="6659562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b="1" dirty="0">
                <a:solidFill>
                  <a:srgbClr val="000000"/>
                </a:solidFill>
                <a:latin typeface="Arial Black" pitchFamily="34" charset="0"/>
              </a:rPr>
              <a:t>Code FIG 2025-2028</a:t>
            </a:r>
            <a:endParaRPr lang="fr-FR" sz="2800" dirty="0">
              <a:latin typeface="Arial Black" pitchFamily="34" charset="0"/>
            </a:endParaRPr>
          </a:p>
        </p:txBody>
      </p:sp>
      <p:sp>
        <p:nvSpPr>
          <p:cNvPr id="45059" name="Sous-titre 2"/>
          <p:cNvSpPr txBox="1">
            <a:spLocks/>
          </p:cNvSpPr>
          <p:nvPr/>
        </p:nvSpPr>
        <p:spPr bwMode="auto">
          <a:xfrm>
            <a:off x="581025" y="4972050"/>
            <a:ext cx="5845175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0525" indent="-390525" algn="ctr">
              <a:spcBef>
                <a:spcPct val="20000"/>
              </a:spcBef>
              <a:buFont typeface="Arial" charset="0"/>
              <a:buNone/>
            </a:pPr>
            <a:r>
              <a:rPr lang="fr-FR" sz="2400"/>
              <a:t>SOL</a:t>
            </a:r>
          </a:p>
        </p:txBody>
      </p:sp>
      <p:pic>
        <p:nvPicPr>
          <p:cNvPr id="45060" name="Imag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788" y="377825"/>
            <a:ext cx="4352925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dirty="0"/>
              <a:t>Nouvel élément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A9C85E4-3937-42B6-B8EB-839371BA7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570" y="1575893"/>
            <a:ext cx="1035654" cy="4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2400" b="1" dirty="0">
                <a:latin typeface="Calibri" pitchFamily="34" charset="0"/>
              </a:rPr>
              <a:t>1.203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B6EE628-8DCF-43F1-A58A-36C33DBD8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999" y="2120966"/>
            <a:ext cx="6032796" cy="4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algn="ctr"/>
            <a:r>
              <a:rPr lang="fr-FR" sz="2400" dirty="0">
                <a:latin typeface="Calibri" pitchFamily="34" charset="0"/>
              </a:rPr>
              <a:t>Saut Butterfly AR réception appui couché facial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C76EFF7-8771-4898-9780-2367B9D25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348" y="5161113"/>
            <a:ext cx="413768" cy="4746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2400" dirty="0">
                <a:latin typeface="Calibri" pitchFamily="34" charset="0"/>
              </a:rPr>
              <a:t>B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26DEB39-37EB-43EC-9022-D165829CA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446" y="2919292"/>
            <a:ext cx="5353797" cy="172426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60FCF35-5BEC-4E93-B2FC-3EF5B6DCA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942" y="5044268"/>
            <a:ext cx="1256704" cy="76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726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dirty="0"/>
              <a:t>Nouvel élément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A9C85E4-3937-42B6-B8EB-839371BA7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570" y="1575893"/>
            <a:ext cx="1035654" cy="4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2400" b="1" dirty="0">
                <a:latin typeface="Calibri" pitchFamily="34" charset="0"/>
              </a:rPr>
              <a:t>1.306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B6EE628-8DCF-43F1-A58A-36C33DBD8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420" y="2120966"/>
            <a:ext cx="8373954" cy="84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algn="ctr"/>
            <a:r>
              <a:rPr lang="fr-FR" sz="2400" dirty="0">
                <a:latin typeface="Calibri" pitchFamily="34" charset="0"/>
              </a:rPr>
              <a:t>Saut carpé (angle des hanches &lt; 90°) avec</a:t>
            </a:r>
          </a:p>
          <a:p>
            <a:pPr algn="ctr"/>
            <a:r>
              <a:rPr lang="fr-FR" sz="2400" dirty="0">
                <a:latin typeface="Calibri" pitchFamily="34" charset="0"/>
              </a:rPr>
              <a:t>1/1 tour (360°) réception appui couché facial (</a:t>
            </a:r>
            <a:r>
              <a:rPr lang="fr-FR" sz="2400" b="1" dirty="0" err="1">
                <a:latin typeface="Calibri" pitchFamily="34" charset="0"/>
              </a:rPr>
              <a:t>Moerz</a:t>
            </a:r>
            <a:r>
              <a:rPr lang="fr-FR" sz="2400" dirty="0">
                <a:latin typeface="Calibri" pitchFamily="34" charset="0"/>
              </a:rPr>
              <a:t>)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C76EFF7-8771-4898-9780-2367B9D25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0224" y="5512319"/>
            <a:ext cx="413768" cy="4746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2400" dirty="0">
                <a:latin typeface="Calibri" pitchFamily="34" charset="0"/>
              </a:rPr>
              <a:t>C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1E54F94-D41C-4FE6-B19F-2FD9ACE47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144" y="5112386"/>
            <a:ext cx="772367" cy="109418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6735136-42CE-4CBC-98E2-895FF577C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02" y="3124218"/>
            <a:ext cx="4401164" cy="18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381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dirty="0"/>
              <a:t>Baisse de valeur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A9C85E4-3937-42B6-B8EB-839371BA7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570" y="1575893"/>
            <a:ext cx="1035654" cy="4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2400" b="1" dirty="0">
                <a:latin typeface="Calibri" pitchFamily="34" charset="0"/>
              </a:rPr>
              <a:t>1.309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B6EE628-8DCF-43F1-A58A-36C33DBD8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420" y="2120966"/>
            <a:ext cx="8373954" cy="4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algn="ctr"/>
            <a:r>
              <a:rPr lang="en-US" sz="2400" dirty="0" err="1">
                <a:latin typeface="Calibri" pitchFamily="34" charset="0"/>
              </a:rPr>
              <a:t>Saut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écart</a:t>
            </a:r>
            <a:r>
              <a:rPr lang="en-US" sz="2400" dirty="0">
                <a:latin typeface="Calibri" pitchFamily="34" charset="0"/>
              </a:rPr>
              <a:t> pied tête avec 1/1 tour (360°) (</a:t>
            </a:r>
            <a:r>
              <a:rPr lang="en-US" sz="2400" b="1" dirty="0" err="1">
                <a:latin typeface="Calibri" pitchFamily="34" charset="0"/>
              </a:rPr>
              <a:t>Jurkowska-Kowalska</a:t>
            </a:r>
            <a:r>
              <a:rPr lang="en-US" sz="2400" dirty="0">
                <a:latin typeface="Calibri" pitchFamily="34" charset="0"/>
              </a:rPr>
              <a:t>)</a:t>
            </a:r>
            <a:endParaRPr lang="fr-FR" sz="2400" dirty="0">
              <a:latin typeface="Calibri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D3F7312-01D7-427D-B21C-01ED9735B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613" y="3081375"/>
            <a:ext cx="3953427" cy="178142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B2ACE94-B37B-4C77-A841-D2C9BA1EF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065" y="5264172"/>
            <a:ext cx="1262254" cy="106920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B4EE1A5-B554-480F-92C8-BA8D7A2B2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6576" y="5685528"/>
            <a:ext cx="1067296" cy="4746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fr-FR" sz="2400" dirty="0">
                <a:latin typeface="Calibri" pitchFamily="34" charset="0"/>
              </a:rPr>
              <a:t> -&gt; </a:t>
            </a:r>
            <a:r>
              <a:rPr lang="fr-FR" sz="2400" dirty="0">
                <a:solidFill>
                  <a:srgbClr val="33CC33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005914EB-9784-4672-AA13-EB67F3D25FBD}"/>
              </a:ext>
            </a:extLst>
          </p:cNvPr>
          <p:cNvSpPr/>
          <p:nvPr/>
        </p:nvSpPr>
        <p:spPr>
          <a:xfrm rot="2700000" flipV="1">
            <a:off x="6929468" y="5561232"/>
            <a:ext cx="696913" cy="615950"/>
          </a:xfrm>
          <a:prstGeom prst="rightArrow">
            <a:avLst/>
          </a:prstGeom>
          <a:gradFill flip="none" rotWithShape="1">
            <a:gsLst>
              <a:gs pos="0">
                <a:srgbClr val="000000">
                  <a:tint val="66000"/>
                  <a:satMod val="160000"/>
                </a:srgbClr>
              </a:gs>
              <a:gs pos="50000">
                <a:srgbClr val="000000">
                  <a:tint val="44500"/>
                  <a:satMod val="160000"/>
                </a:srgbClr>
              </a:gs>
              <a:gs pos="100000">
                <a:srgbClr val="0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3049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dirty="0"/>
              <a:t>Nouvel élément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A9C85E4-3937-42B6-B8EB-839371BA7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570" y="1575893"/>
            <a:ext cx="1035654" cy="4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2400" b="1" dirty="0">
                <a:latin typeface="Calibri" pitchFamily="34" charset="0"/>
              </a:rPr>
              <a:t>1.111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B6EE628-8DCF-43F1-A58A-36C33DBD8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420" y="2120966"/>
            <a:ext cx="8373954" cy="4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algn="ctr"/>
            <a:r>
              <a:rPr lang="fr-FR" sz="2400" dirty="0">
                <a:latin typeface="Calibri" pitchFamily="34" charset="0"/>
              </a:rPr>
              <a:t>Saut ciseau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C76EFF7-8771-4898-9780-2367B9D25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0224" y="5512319"/>
            <a:ext cx="413768" cy="4746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2400" dirty="0">
                <a:latin typeface="Calibri" pitchFamily="34" charset="0"/>
              </a:rPr>
              <a:t>A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0FE5246-2D71-445A-87CB-BDDA3D6C3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368" y="2855459"/>
            <a:ext cx="3820058" cy="194337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EAAD072-505F-4F2E-AD31-CF204F15B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537" y="5249505"/>
            <a:ext cx="809738" cy="10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164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dirty="0"/>
              <a:t>Baisse de valeur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A9C85E4-3937-42B6-B8EB-839371BA7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073" y="1454795"/>
            <a:ext cx="2132180" cy="4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2400" b="1" dirty="0">
                <a:latin typeface="Calibri" pitchFamily="34" charset="0"/>
              </a:rPr>
              <a:t>1.112 et 1.212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B6EE628-8DCF-43F1-A58A-36C33DBD8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7967" y="1892868"/>
            <a:ext cx="5573812" cy="84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algn="ctr"/>
            <a:r>
              <a:rPr lang="fr-FR" sz="2400" dirty="0">
                <a:latin typeface="Calibri" pitchFamily="34" charset="0"/>
              </a:rPr>
              <a:t>Sauts « cabriole » 1/2 tr ou 1/1 tr</a:t>
            </a:r>
          </a:p>
          <a:p>
            <a:pPr algn="ctr"/>
            <a:r>
              <a:rPr lang="fr-FR" sz="2400" dirty="0">
                <a:latin typeface="Calibri" pitchFamily="34" charset="0"/>
              </a:rPr>
              <a:t>jambe </a:t>
            </a:r>
            <a:r>
              <a:rPr lang="fr-FR" sz="2400" u="sng" dirty="0">
                <a:latin typeface="Calibri" pitchFamily="34" charset="0"/>
              </a:rPr>
              <a:t>à l’horizontale</a:t>
            </a:r>
            <a:r>
              <a:rPr lang="fr-FR" sz="2400" dirty="0">
                <a:latin typeface="Calibri" pitchFamily="34" charset="0"/>
              </a:rPr>
              <a:t> pendant tout le tour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946B39B-1785-4F13-87A2-7ECE78B92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624" y="5346949"/>
            <a:ext cx="1067296" cy="4746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fr-FR" sz="2400" dirty="0">
                <a:latin typeface="Calibri" pitchFamily="34" charset="0"/>
              </a:rPr>
              <a:t> -&gt; </a:t>
            </a:r>
            <a:r>
              <a:rPr lang="fr-FR" sz="2400" dirty="0">
                <a:solidFill>
                  <a:srgbClr val="33CC33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6E86F61-9CF4-4BAE-98DD-510FAECFD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199" y="5346949"/>
            <a:ext cx="1067296" cy="4746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Calibri" pitchFamily="34" charset="0"/>
              </a:rPr>
              <a:t>B</a:t>
            </a:r>
            <a:r>
              <a:rPr lang="fr-FR" sz="2400" dirty="0">
                <a:latin typeface="Calibri" pitchFamily="34" charset="0"/>
              </a:rPr>
              <a:t> -&gt; </a:t>
            </a:r>
            <a:r>
              <a:rPr lang="fr-FR" sz="2400" dirty="0">
                <a:solidFill>
                  <a:srgbClr val="33CC33"/>
                </a:solidFill>
                <a:latin typeface="Calibri" pitchFamily="34" charset="0"/>
              </a:rPr>
              <a:t>A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E5F8C8E-AE17-4144-B565-09E198E8A4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2679"/>
          <a:stretch/>
        </p:blipFill>
        <p:spPr>
          <a:xfrm>
            <a:off x="635990" y="2838316"/>
            <a:ext cx="4105848" cy="174296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6173F5C-43E0-4253-8EBE-FDC0928DC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288" y="2941245"/>
            <a:ext cx="4725059" cy="167663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8E100C9-1797-4BC2-B308-2FE09A3EE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060" y="4930504"/>
            <a:ext cx="665891" cy="120024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1B72068-CC68-4709-A38A-AC0320DC29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7788" y="5035223"/>
            <a:ext cx="628738" cy="1095528"/>
          </a:xfrm>
          <a:prstGeom prst="rect">
            <a:avLst/>
          </a:prstGeom>
        </p:spPr>
      </p:pic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08DA36DF-7220-44F3-8E0B-1C257C9D8DFE}"/>
              </a:ext>
            </a:extLst>
          </p:cNvPr>
          <p:cNvSpPr/>
          <p:nvPr/>
        </p:nvSpPr>
        <p:spPr>
          <a:xfrm rot="2700000" flipV="1">
            <a:off x="8738516" y="5222653"/>
            <a:ext cx="696913" cy="615950"/>
          </a:xfrm>
          <a:prstGeom prst="rightArrow">
            <a:avLst/>
          </a:prstGeom>
          <a:gradFill flip="none" rotWithShape="1">
            <a:gsLst>
              <a:gs pos="0">
                <a:srgbClr val="000000">
                  <a:tint val="66000"/>
                  <a:satMod val="160000"/>
                </a:srgbClr>
              </a:gs>
              <a:gs pos="50000">
                <a:srgbClr val="000000">
                  <a:tint val="44500"/>
                  <a:satMod val="160000"/>
                </a:srgbClr>
              </a:gs>
              <a:gs pos="100000">
                <a:srgbClr val="0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9415F02E-E4F4-4B2F-8A47-B20534DA6D88}"/>
              </a:ext>
            </a:extLst>
          </p:cNvPr>
          <p:cNvSpPr/>
          <p:nvPr/>
        </p:nvSpPr>
        <p:spPr>
          <a:xfrm rot="2700000" flipV="1">
            <a:off x="4466467" y="5222652"/>
            <a:ext cx="696913" cy="615950"/>
          </a:xfrm>
          <a:prstGeom prst="rightArrow">
            <a:avLst/>
          </a:prstGeom>
          <a:gradFill flip="none" rotWithShape="1">
            <a:gsLst>
              <a:gs pos="0">
                <a:srgbClr val="000000">
                  <a:tint val="66000"/>
                  <a:satMod val="160000"/>
                </a:srgbClr>
              </a:gs>
              <a:gs pos="50000">
                <a:srgbClr val="000000">
                  <a:tint val="44500"/>
                  <a:satMod val="160000"/>
                </a:srgbClr>
              </a:gs>
              <a:gs pos="100000">
                <a:srgbClr val="0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010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dirty="0"/>
              <a:t>Règlement pour la note E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687388" y="1789113"/>
            <a:ext cx="9791700" cy="164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2800" dirty="0">
                <a:latin typeface="Calibri" pitchFamily="34" charset="0"/>
              </a:rPr>
              <a:t>§ 9.3 Tableau des fautes générales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Gymnaste passe sous la barre pour faire son entrée : </a:t>
            </a:r>
            <a:r>
              <a:rPr lang="fr-FR" sz="2400" b="1" dirty="0">
                <a:solidFill>
                  <a:srgbClr val="009FE3"/>
                </a:solidFill>
                <a:latin typeface="Calibri" pitchFamily="34" charset="0"/>
              </a:rPr>
              <a:t>-0,30 pt</a:t>
            </a:r>
          </a:p>
          <a:p>
            <a:pPr lvl="1" indent="0"/>
            <a:endParaRPr lang="fr-FR" sz="2400" b="1" dirty="0">
              <a:solidFill>
                <a:srgbClr val="009FE3"/>
              </a:solidFill>
              <a:latin typeface="Calibri" pitchFamily="34" charset="0"/>
            </a:endParaRPr>
          </a:p>
          <a:p>
            <a:pPr lvl="1" indent="0"/>
            <a:r>
              <a:rPr lang="fr-FR" sz="2400" b="1" dirty="0">
                <a:highlight>
                  <a:srgbClr val="FFFF00"/>
                </a:highlight>
                <a:latin typeface="Calibri" pitchFamily="34" charset="0"/>
              </a:rPr>
              <a:t>On ne l’applique pas en FSCF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 txBox="1">
            <a:spLocks/>
          </p:cNvSpPr>
          <p:nvPr/>
        </p:nvSpPr>
        <p:spPr>
          <a:xfrm>
            <a:off x="1060450" y="3095625"/>
            <a:ext cx="6119813" cy="21605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21437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None/>
              <a:defRPr sz="23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1437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Sous titre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Sous titre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</a:t>
            </a:r>
          </a:p>
        </p:txBody>
      </p:sp>
      <p:pic>
        <p:nvPicPr>
          <p:cNvPr id="2" name="Picture 8" descr="http://photos.be.com/private/1/mode/be_reserved-photos-blog/photo/hd/647262647/1685064cf4/be_reserved-photos-blog-saut-cheval-big.jpg">
            <a:extLst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8" y="595313"/>
            <a:ext cx="5689600" cy="3176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Sous-titre 2"/>
          <p:cNvSpPr txBox="1">
            <a:spLocks/>
          </p:cNvSpPr>
          <p:nvPr/>
        </p:nvSpPr>
        <p:spPr bwMode="auto">
          <a:xfrm>
            <a:off x="581025" y="4972050"/>
            <a:ext cx="5845175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0525" indent="-390525" algn="ctr">
              <a:spcBef>
                <a:spcPct val="20000"/>
              </a:spcBef>
              <a:buFont typeface="Arial" charset="0"/>
              <a:buNone/>
            </a:pPr>
            <a:r>
              <a:rPr lang="fr-FR" sz="2400" b="1" dirty="0"/>
              <a:t>TABLE SAUT</a:t>
            </a:r>
          </a:p>
        </p:txBody>
      </p:sp>
    </p:spTree>
    <p:extLst>
      <p:ext uri="{BB962C8B-B14F-4D97-AF65-F5344CB8AC3E}">
        <p14:creationId xmlns:p14="http://schemas.microsoft.com/office/powerpoint/2010/main" val="1417006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dirty="0"/>
              <a:t>Table de saut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687388" y="1789113"/>
            <a:ext cx="9791700" cy="422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2800" dirty="0">
                <a:latin typeface="Calibri" pitchFamily="34" charset="0"/>
              </a:rPr>
              <a:t>§ 10.6 Déduction spécifique à l’agrès (TS)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Premier envol</a:t>
            </a:r>
          </a:p>
          <a:p>
            <a:pPr marL="1384300" lvl="2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Gr. 5 avec ½ tr (180°) : </a:t>
            </a:r>
            <a:r>
              <a:rPr lang="fr-FR" sz="2400" b="1" dirty="0">
                <a:solidFill>
                  <a:srgbClr val="009FE3"/>
                </a:solidFill>
                <a:latin typeface="Calibri" pitchFamily="34" charset="0"/>
              </a:rPr>
              <a:t>si </a:t>
            </a:r>
            <a:r>
              <a:rPr lang="fr-FR" sz="2400" b="1" dirty="0">
                <a:solidFill>
                  <a:srgbClr val="009FE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≤ 45° : -0,30 pt</a:t>
            </a:r>
            <a:endParaRPr lang="fr-FR" sz="2400" b="1" dirty="0">
              <a:solidFill>
                <a:srgbClr val="009FE3"/>
              </a:solidFill>
              <a:latin typeface="Calibri" pitchFamily="34" charset="0"/>
            </a:endParaRPr>
          </a:p>
          <a:p>
            <a:pPr marL="1384300" lvl="2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Mauvaise technique : angle des hanches ou corps cambré = </a:t>
            </a:r>
            <a:r>
              <a:rPr lang="fr-FR" sz="2400" b="1" dirty="0">
                <a:solidFill>
                  <a:srgbClr val="009FE3"/>
                </a:solidFill>
                <a:latin typeface="Calibri" pitchFamily="34" charset="0"/>
              </a:rPr>
              <a:t>même faute</a:t>
            </a:r>
            <a:r>
              <a:rPr lang="fr-FR" sz="2400" dirty="0">
                <a:latin typeface="Calibri" pitchFamily="34" charset="0"/>
              </a:rPr>
              <a:t> = « alignement du corps »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Impulsion</a:t>
            </a:r>
          </a:p>
          <a:p>
            <a:pPr marL="1384300" lvl="2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Appui décalé des mains Gr 1,2 &amp; 5 : </a:t>
            </a:r>
            <a:r>
              <a:rPr lang="fr-FR" sz="2400" b="1" dirty="0">
                <a:solidFill>
                  <a:srgbClr val="009FE3"/>
                </a:solidFill>
                <a:latin typeface="Calibri" pitchFamily="34" charset="0"/>
              </a:rPr>
              <a:t>seulement 0,10 pt </a:t>
            </a:r>
            <a:r>
              <a:rPr lang="fr-FR" sz="2400" dirty="0">
                <a:latin typeface="Calibri" pitchFamily="34" charset="0"/>
              </a:rPr>
              <a:t>(et pas 0,30 pt)</a:t>
            </a:r>
          </a:p>
          <a:p>
            <a:pPr marL="1384300" lvl="2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Angle des épaules / bras fléchis</a:t>
            </a:r>
            <a:r>
              <a:rPr lang="fr-FR" sz="2400" b="1" dirty="0">
                <a:solidFill>
                  <a:srgbClr val="009FE3"/>
                </a:solidFill>
                <a:latin typeface="Calibri" pitchFamily="34" charset="0"/>
              </a:rPr>
              <a:t> même faute</a:t>
            </a:r>
            <a:r>
              <a:rPr lang="fr-FR" sz="2400" dirty="0">
                <a:latin typeface="Calibri" pitchFamily="34" charset="0"/>
              </a:rPr>
              <a:t> : </a:t>
            </a:r>
            <a:r>
              <a:rPr lang="fr-FR" sz="2400" b="1" dirty="0">
                <a:solidFill>
                  <a:srgbClr val="009FE3"/>
                </a:solidFill>
                <a:latin typeface="Calibri" pitchFamily="34" charset="0"/>
              </a:rPr>
              <a:t>0,10 - 0,30 - 0,50 pt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Deuxième envol</a:t>
            </a:r>
          </a:p>
          <a:p>
            <a:pPr marL="1384300" lvl="2" indent="-342900">
              <a:buFont typeface="Arial" charset="0"/>
              <a:buChar char="•"/>
            </a:pPr>
            <a:r>
              <a:rPr lang="fr-FR" sz="2400" b="1" dirty="0">
                <a:solidFill>
                  <a:srgbClr val="009FE3"/>
                </a:solidFill>
                <a:latin typeface="Calibri" pitchFamily="34" charset="0"/>
              </a:rPr>
              <a:t>Disparu</a:t>
            </a:r>
            <a:r>
              <a:rPr lang="fr-FR" sz="2400" dirty="0">
                <a:latin typeface="Calibri" pitchFamily="34" charset="0"/>
              </a:rPr>
              <a:t> : « Précision dans les RL »</a:t>
            </a:r>
          </a:p>
        </p:txBody>
      </p:sp>
    </p:spTree>
    <p:extLst>
      <p:ext uri="{BB962C8B-B14F-4D97-AF65-F5344CB8AC3E}">
        <p14:creationId xmlns:p14="http://schemas.microsoft.com/office/powerpoint/2010/main" val="1323409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 txBox="1">
            <a:spLocks/>
          </p:cNvSpPr>
          <p:nvPr/>
        </p:nvSpPr>
        <p:spPr>
          <a:xfrm>
            <a:off x="1060450" y="3095625"/>
            <a:ext cx="6119813" cy="21605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21437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None/>
              <a:defRPr sz="23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1437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Sous titre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Sous titre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</a:t>
            </a:r>
          </a:p>
        </p:txBody>
      </p:sp>
      <p:sp>
        <p:nvSpPr>
          <p:cNvPr id="25603" name="Sous-titre 2"/>
          <p:cNvSpPr txBox="1">
            <a:spLocks/>
          </p:cNvSpPr>
          <p:nvPr/>
        </p:nvSpPr>
        <p:spPr bwMode="auto">
          <a:xfrm>
            <a:off x="581025" y="4972050"/>
            <a:ext cx="5845175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0525" indent="-390525" algn="ctr">
              <a:spcBef>
                <a:spcPct val="20000"/>
              </a:spcBef>
              <a:buFont typeface="Arial" charset="0"/>
              <a:buNone/>
            </a:pPr>
            <a:r>
              <a:rPr lang="fr-FR" sz="2400" b="1" dirty="0"/>
              <a:t>BARRES ASYMETRIQUES</a:t>
            </a:r>
          </a:p>
        </p:txBody>
      </p:sp>
      <p:pic>
        <p:nvPicPr>
          <p:cNvPr id="25604" name="Imag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493713"/>
            <a:ext cx="4930775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905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dirty="0"/>
              <a:t>Barres asymétriques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AC1328F-AD57-47C4-B0E7-DFD0E8F8B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8" y="1789113"/>
            <a:ext cx="9791700" cy="318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2800" b="1" dirty="0">
                <a:solidFill>
                  <a:srgbClr val="FF00FF"/>
                </a:solidFill>
                <a:latin typeface="Calibri" pitchFamily="34" charset="0"/>
              </a:rPr>
              <a:t>Valeurs de liaison - aménagement FSCF 2024</a:t>
            </a:r>
          </a:p>
          <a:p>
            <a:pPr marL="342900" indent="-342900">
              <a:buFont typeface="Arial" charset="0"/>
              <a:buChar char="•"/>
            </a:pPr>
            <a:r>
              <a:rPr lang="fr-FR" sz="2800" dirty="0">
                <a:latin typeface="Calibri" pitchFamily="34" charset="0"/>
              </a:rPr>
              <a:t>Liaisons avec la sortie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B (grand tour) + sortie B	</a:t>
            </a:r>
            <a:r>
              <a:rPr lang="fr-FR" sz="2400" b="1" dirty="0">
                <a:solidFill>
                  <a:srgbClr val="009FE3"/>
                </a:solidFill>
                <a:latin typeface="Calibri" pitchFamily="34" charset="0"/>
              </a:rPr>
              <a:t>VL 0,10 pt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C + sortie B				</a:t>
            </a:r>
            <a:r>
              <a:rPr lang="fr-FR" sz="2400" b="1" dirty="0">
                <a:solidFill>
                  <a:srgbClr val="009FE3"/>
                </a:solidFill>
                <a:latin typeface="Calibri" pitchFamily="34" charset="0"/>
              </a:rPr>
              <a:t>VL 0,10 pt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B (grand tour) + sortie C	</a:t>
            </a:r>
            <a:r>
              <a:rPr lang="fr-FR" sz="2400" b="1" dirty="0">
                <a:solidFill>
                  <a:srgbClr val="009FE3"/>
                </a:solidFill>
                <a:latin typeface="Calibri" pitchFamily="34" charset="0"/>
              </a:rPr>
              <a:t>VL 0,10 pt + BS 0,20 pt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C + sortie C				</a:t>
            </a:r>
            <a:r>
              <a:rPr lang="fr-FR" sz="2400" b="1" dirty="0">
                <a:solidFill>
                  <a:srgbClr val="FF00FF"/>
                </a:solidFill>
                <a:latin typeface="Calibri" pitchFamily="34" charset="0"/>
              </a:rPr>
              <a:t>VL 0,20 pt </a:t>
            </a:r>
            <a:r>
              <a:rPr lang="fr-FR" sz="2400" b="1" dirty="0">
                <a:solidFill>
                  <a:srgbClr val="009FE3"/>
                </a:solidFill>
                <a:latin typeface="Calibri" pitchFamily="34" charset="0"/>
              </a:rPr>
              <a:t>+ BS 0,20 pt</a:t>
            </a:r>
          </a:p>
          <a:p>
            <a:endParaRPr lang="fr-FR" sz="2400" b="1" dirty="0">
              <a:solidFill>
                <a:srgbClr val="009FE3"/>
              </a:solidFill>
              <a:latin typeface="Calibri" pitchFamily="34" charset="0"/>
            </a:endParaRPr>
          </a:p>
          <a:p>
            <a:r>
              <a:rPr lang="fr-FR" sz="2400" b="1" dirty="0">
                <a:solidFill>
                  <a:srgbClr val="009FE3"/>
                </a:solidFill>
                <a:latin typeface="Calibri" pitchFamily="34" charset="0"/>
              </a:rPr>
              <a:t>Chute après le dernier élément : pas de VL</a:t>
            </a:r>
          </a:p>
        </p:txBody>
      </p:sp>
    </p:spTree>
    <p:extLst>
      <p:ext uri="{BB962C8B-B14F-4D97-AF65-F5344CB8AC3E}">
        <p14:creationId xmlns:p14="http://schemas.microsoft.com/office/powerpoint/2010/main" val="294684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 txBox="1">
            <a:spLocks/>
          </p:cNvSpPr>
          <p:nvPr/>
        </p:nvSpPr>
        <p:spPr>
          <a:xfrm>
            <a:off x="1060450" y="3095625"/>
            <a:ext cx="6119813" cy="21605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21437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None/>
              <a:defRPr sz="23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1437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Sous titre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Sous titre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</a:t>
            </a:r>
          </a:p>
        </p:txBody>
      </p:sp>
      <p:sp>
        <p:nvSpPr>
          <p:cNvPr id="32771" name="Sous-titre 2"/>
          <p:cNvSpPr txBox="1">
            <a:spLocks/>
          </p:cNvSpPr>
          <p:nvPr/>
        </p:nvSpPr>
        <p:spPr bwMode="auto">
          <a:xfrm>
            <a:off x="581025" y="4972050"/>
            <a:ext cx="5845175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0525" indent="-390525" algn="ctr">
              <a:spcBef>
                <a:spcPct val="20000"/>
              </a:spcBef>
              <a:buFont typeface="Arial" charset="0"/>
              <a:buNone/>
            </a:pPr>
            <a:r>
              <a:rPr lang="fr-FR" sz="2400" b="1" dirty="0"/>
              <a:t>POUTRE</a:t>
            </a:r>
          </a:p>
        </p:txBody>
      </p:sp>
      <p:pic>
        <p:nvPicPr>
          <p:cNvPr id="32772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520700"/>
            <a:ext cx="5011738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0117516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des Titres">
  <a:themeElements>
    <a:clrScheme name="FSCF 1">
      <a:dk1>
        <a:sysClr val="windowText" lastClr="000000"/>
      </a:dk1>
      <a:lt1>
        <a:sysClr val="window" lastClr="FFFFFF"/>
      </a:lt1>
      <a:dk2>
        <a:srgbClr val="868686"/>
      </a:dk2>
      <a:lt2>
        <a:srgbClr val="C0C0C0"/>
      </a:lt2>
      <a:accent1>
        <a:srgbClr val="009DE0"/>
      </a:accent1>
      <a:accent2>
        <a:srgbClr val="C4007A"/>
      </a:accent2>
      <a:accent3>
        <a:srgbClr val="EAB818"/>
      </a:accent3>
      <a:accent4>
        <a:srgbClr val="C4281A"/>
      </a:accent4>
      <a:accent5>
        <a:srgbClr val="4BAC9A"/>
      </a:accent5>
      <a:accent6>
        <a:srgbClr val="F79646"/>
      </a:accent6>
      <a:hlink>
        <a:srgbClr val="009DE0"/>
      </a:hlink>
      <a:folHlink>
        <a:srgbClr val="C4281A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3755</TotalTime>
  <Words>1310</Words>
  <Application>Microsoft Office PowerPoint</Application>
  <PresentationFormat>Personnalisé</PresentationFormat>
  <Paragraphs>226</Paragraphs>
  <Slides>39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39</vt:i4>
      </vt:variant>
    </vt:vector>
  </HeadingPairs>
  <TitlesOfParts>
    <vt:vector size="44" baseType="lpstr">
      <vt:lpstr>Arial</vt:lpstr>
      <vt:lpstr>Arial Black</vt:lpstr>
      <vt:lpstr>Calibri</vt:lpstr>
      <vt:lpstr>Masque des Titres</vt:lpstr>
      <vt:lpstr>Masque des Contenus</vt:lpstr>
      <vt:lpstr>Présentation PowerPoint</vt:lpstr>
      <vt:lpstr>Généralités</vt:lpstr>
      <vt:lpstr>Règlement pour la note D</vt:lpstr>
      <vt:lpstr>Règlement pour la note E</vt:lpstr>
      <vt:lpstr>Présentation PowerPoint</vt:lpstr>
      <vt:lpstr>Table de saut</vt:lpstr>
      <vt:lpstr>Présentation PowerPoint</vt:lpstr>
      <vt:lpstr>Barres asymétriques</vt:lpstr>
      <vt:lpstr>Présentation PowerPoint</vt:lpstr>
      <vt:lpstr>Poutre</vt:lpstr>
      <vt:lpstr>Poutre</vt:lpstr>
      <vt:lpstr>Poutre</vt:lpstr>
      <vt:lpstr>Présentation PowerPoint</vt:lpstr>
      <vt:lpstr>Sol</vt:lpstr>
      <vt:lpstr>Sol</vt:lpstr>
      <vt:lpstr>Sol</vt:lpstr>
      <vt:lpstr>Sol</vt:lpstr>
      <vt:lpstr>Sol</vt:lpstr>
      <vt:lpstr>Présentation PowerPoint</vt:lpstr>
      <vt:lpstr>Éléments des tableaux</vt:lpstr>
      <vt:lpstr>Présentation PowerPoint</vt:lpstr>
      <vt:lpstr>Changements ?</vt:lpstr>
      <vt:lpstr>Présentation PowerPoint</vt:lpstr>
      <vt:lpstr>Nouvel élément</vt:lpstr>
      <vt:lpstr>Précision</vt:lpstr>
      <vt:lpstr>Hausse de valeur</vt:lpstr>
      <vt:lpstr>Présentation PowerPoint</vt:lpstr>
      <vt:lpstr>Nouvel élément</vt:lpstr>
      <vt:lpstr>Symbole</vt:lpstr>
      <vt:lpstr>Symbole</vt:lpstr>
      <vt:lpstr>Nouvel élément</vt:lpstr>
      <vt:lpstr>Nouvel élément</vt:lpstr>
      <vt:lpstr>Baisse de valeur</vt:lpstr>
      <vt:lpstr>Présentation PowerPoint</vt:lpstr>
      <vt:lpstr>Nouvel élément</vt:lpstr>
      <vt:lpstr>Nouvel élément</vt:lpstr>
      <vt:lpstr>Baisse de valeur</vt:lpstr>
      <vt:lpstr>Nouvel élément</vt:lpstr>
      <vt:lpstr>Baisse de valeur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zeRafio</dc:creator>
  <cp:lastModifiedBy>Lionel GRES</cp:lastModifiedBy>
  <cp:revision>167</cp:revision>
  <dcterms:created xsi:type="dcterms:W3CDTF">2014-03-28T08:32:44Z</dcterms:created>
  <dcterms:modified xsi:type="dcterms:W3CDTF">2024-11-15T20:35:50Z</dcterms:modified>
</cp:coreProperties>
</file>