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65" r:id="rId3"/>
    <p:sldId id="393" r:id="rId4"/>
    <p:sldId id="394" r:id="rId5"/>
    <p:sldId id="548" r:id="rId6"/>
    <p:sldId id="395" r:id="rId7"/>
    <p:sldId id="396" r:id="rId8"/>
    <p:sldId id="397" r:id="rId9"/>
    <p:sldId id="402" r:id="rId10"/>
    <p:sldId id="403" r:id="rId11"/>
    <p:sldId id="404" r:id="rId12"/>
    <p:sldId id="405" r:id="rId13"/>
    <p:sldId id="406" r:id="rId14"/>
    <p:sldId id="408" r:id="rId15"/>
    <p:sldId id="410" r:id="rId16"/>
    <p:sldId id="411" r:id="rId17"/>
    <p:sldId id="412" r:id="rId18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822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694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49154" name="Titre 1"/>
          <p:cNvSpPr txBox="1">
            <a:spLocks/>
          </p:cNvSpPr>
          <p:nvPr/>
        </p:nvSpPr>
        <p:spPr bwMode="auto">
          <a:xfrm>
            <a:off x="1060450" y="1295400"/>
            <a:ext cx="611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6400"/>
              </a:lnSpc>
            </a:pPr>
            <a:r>
              <a:rPr lang="fr-FR" sz="4800" dirty="0"/>
              <a:t>Code FIG 2025-2028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266950"/>
            <a:ext cx="6116638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7348" name="ZoneTexte 5"/>
          <p:cNvSpPr txBox="1">
            <a:spLocks noChangeArrowheads="1"/>
          </p:cNvSpPr>
          <p:nvPr/>
        </p:nvSpPr>
        <p:spPr bwMode="auto">
          <a:xfrm>
            <a:off x="468313" y="1652588"/>
            <a:ext cx="9791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3</a:t>
            </a:r>
          </a:p>
          <a:p>
            <a:pPr algn="just"/>
            <a:r>
              <a:rPr lang="fr-FR" altLang="fr-FR" sz="2400" dirty="0"/>
              <a:t>Sauts par renversement avec rotation longitudinale de ¼,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(</a:t>
            </a:r>
            <a:r>
              <a:rPr lang="fr-FR" altLang="fr-FR" sz="2400" dirty="0" err="1"/>
              <a:t>Tsukahara</a:t>
            </a:r>
            <a:r>
              <a:rPr lang="fr-FR" altLang="fr-FR" sz="2400" dirty="0"/>
              <a:t>)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  <a:endParaRPr lang="fr-FR" altLang="fr-FR" sz="2400" b="1" i="1" u="sng" dirty="0"/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B4D6BE2B-D724-B8EF-965E-75C2E1C6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065111-1294-59E4-B87A-A649F704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16" y="3317498"/>
            <a:ext cx="5551660" cy="3140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</a:t>
            </a:r>
            <a:endParaRPr lang="fr-FR" sz="2800" cap="none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8372" name="ZoneTexte 6"/>
          <p:cNvSpPr txBox="1">
            <a:spLocks noChangeArrowheads="1"/>
          </p:cNvSpPr>
          <p:nvPr/>
        </p:nvSpPr>
        <p:spPr bwMode="auto">
          <a:xfrm>
            <a:off x="468313" y="1619250"/>
            <a:ext cx="9791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4</a:t>
            </a:r>
          </a:p>
          <a:p>
            <a:pPr algn="just"/>
            <a:r>
              <a:rPr lang="fr-FR" altLang="fr-FR" sz="2400" dirty="0"/>
              <a:t>Rondade (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) avec ou sans ¾ de rotation longitudinale  (270°)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0112E18-360E-7261-9073-D72DB1F9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40AA55-7881-B788-BE2C-83D714406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09" y="3188910"/>
            <a:ext cx="6853472" cy="2921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2" y="1477963"/>
            <a:ext cx="9791700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altLang="fr-FR" sz="2400" b="1" i="1" u="sng" dirty="0"/>
              <a:t>Groupe 5</a:t>
            </a:r>
          </a:p>
          <a:p>
            <a:r>
              <a:rPr lang="fr-FR" altLang="fr-FR" sz="2400" dirty="0"/>
              <a:t>Rondade avec rotation longitudinale de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 envol.</a:t>
            </a:r>
            <a:endParaRPr lang="fr-FR" altLang="fr-FR" sz="2400" b="1" i="1" u="sng" dirty="0"/>
          </a:p>
        </p:txBody>
      </p:sp>
      <p:pic>
        <p:nvPicPr>
          <p:cNvPr id="7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B9D4A75E-58F1-458A-90AB-FB643507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85DEA7-2C45-F769-E923-0C015738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054" y="2932565"/>
            <a:ext cx="6142331" cy="275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68313" y="1547813"/>
            <a:ext cx="9791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800" dirty="0"/>
              <a:t>Les rotations doivent être terminées </a:t>
            </a:r>
            <a:r>
              <a:rPr lang="fr-FR" altLang="fr-FR" sz="2800" b="1" dirty="0"/>
              <a:t>au degré près</a:t>
            </a:r>
            <a:r>
              <a:rPr lang="fr-FR" altLang="fr-FR" sz="2800" dirty="0"/>
              <a:t> sinon on accorde une valeur de saut inférieure pour sous rotation :</a:t>
            </a:r>
          </a:p>
          <a:p>
            <a:endParaRPr lang="fr-FR" alt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8313" y="2692400"/>
            <a:ext cx="97917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 ½ tour devient 1 tour.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C2CE3017-D5F7-CD2F-E47A-C0045945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Réception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4663" y="1398588"/>
            <a:ext cx="5556250" cy="429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400" b="1" i="1" u="sng" dirty="0"/>
              <a:t>Il n’y a pas de ligne centrale.</a:t>
            </a:r>
          </a:p>
          <a:p>
            <a:endParaRPr lang="fr-FR" sz="2400" b="1" i="1" u="sng" dirty="0"/>
          </a:p>
          <a:p>
            <a:r>
              <a:rPr lang="fr-FR" altLang="fr-FR" sz="2400" dirty="0"/>
              <a:t>•</a:t>
            </a:r>
            <a:r>
              <a:rPr lang="fr-FR" sz="2400" dirty="0"/>
              <a:t> </a:t>
            </a:r>
            <a:r>
              <a:rPr lang="fr-FR" sz="2000" dirty="0"/>
              <a:t>Réception ou pas en dehors du couloir avec 1 pied, 1 main </a:t>
            </a:r>
            <a:r>
              <a:rPr lang="fr-FR" sz="2000" i="1" dirty="0"/>
              <a:t>(partie de pied/main) :</a:t>
            </a:r>
          </a:p>
          <a:p>
            <a:r>
              <a:rPr lang="fr-FR" sz="2000" dirty="0"/>
              <a:t>     </a:t>
            </a:r>
            <a:r>
              <a:rPr lang="fr-FR" sz="2000" i="1" u="sng" dirty="0"/>
              <a:t>- </a:t>
            </a:r>
            <a:r>
              <a:rPr lang="fr-FR" sz="2000" u="sng" dirty="0"/>
              <a:t>0.10 par jury D sur Note Finale.</a:t>
            </a:r>
          </a:p>
          <a:p>
            <a:endParaRPr lang="fr-FR" sz="2000" dirty="0"/>
          </a:p>
          <a:p>
            <a:r>
              <a:rPr lang="fr-FR" altLang="fr-FR" sz="2000" dirty="0"/>
              <a:t>•</a:t>
            </a:r>
            <a:r>
              <a:rPr lang="fr-FR" sz="2000" dirty="0"/>
              <a:t> Réception ou pas en dehors du couloir avec les 2 pieds/mains </a:t>
            </a:r>
            <a:r>
              <a:rPr lang="fr-FR" sz="2000" i="1" dirty="0"/>
              <a:t>(partie de pieds/mains)</a:t>
            </a:r>
            <a:r>
              <a:rPr lang="fr-FR" sz="2000" dirty="0"/>
              <a:t> ou partie du corps :   </a:t>
            </a:r>
          </a:p>
          <a:p>
            <a:r>
              <a:rPr lang="fr-FR" sz="2000" dirty="0"/>
              <a:t>      </a:t>
            </a:r>
            <a:r>
              <a:rPr lang="fr-FR" sz="2000" u="sng" dirty="0"/>
              <a:t>- 0,30 par jury D sur Note Finale</a:t>
            </a:r>
          </a:p>
          <a:p>
            <a:endParaRPr lang="fr-FR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Déviation par rapport à l’axe :   </a:t>
            </a:r>
          </a:p>
          <a:p>
            <a:r>
              <a:rPr lang="fr-FR" sz="2000" dirty="0"/>
              <a:t>      </a:t>
            </a:r>
            <a:r>
              <a:rPr lang="fr-FR" sz="2000" u="sng" dirty="0"/>
              <a:t>- 0,10 par jury E sur la note E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738463" y="1334257"/>
            <a:ext cx="717160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400" b="1" dirty="0">
                <a:latin typeface="Calibri" pitchFamily="34" charset="0"/>
              </a:rPr>
              <a:t>1,50 m</a:t>
            </a:r>
          </a:p>
        </p:txBody>
      </p:sp>
      <p:pic>
        <p:nvPicPr>
          <p:cNvPr id="7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50A1E64-7FCF-FCED-819D-85179A1E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2EA50E-16DA-2A8A-A427-CD05A79D38E5}"/>
              </a:ext>
            </a:extLst>
          </p:cNvPr>
          <p:cNvSpPr/>
          <p:nvPr/>
        </p:nvSpPr>
        <p:spPr>
          <a:xfrm>
            <a:off x="6268640" y="1735932"/>
            <a:ext cx="3792935" cy="4666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Trapèze 7">
            <a:extLst>
              <a:ext uri="{FF2B5EF4-FFF2-40B4-BE49-F238E27FC236}">
                <a16:creationId xmlns:a16="http://schemas.microsoft.com/office/drawing/2014/main" id="{BE2BA555-1087-9DB3-14C9-6899E825DFCB}"/>
              </a:ext>
            </a:extLst>
          </p:cNvPr>
          <p:cNvSpPr/>
          <p:nvPr/>
        </p:nvSpPr>
        <p:spPr>
          <a:xfrm rot="10800000">
            <a:off x="6743699" y="1731889"/>
            <a:ext cx="2819401" cy="4666454"/>
          </a:xfrm>
          <a:prstGeom prst="trapezoid">
            <a:avLst>
              <a:gd name="adj" fmla="val 1450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E94221-7818-4BD5-BAFB-0B0FE5589A87}"/>
              </a:ext>
            </a:extLst>
          </p:cNvPr>
          <p:cNvSpPr/>
          <p:nvPr/>
        </p:nvSpPr>
        <p:spPr>
          <a:xfrm>
            <a:off x="6291263" y="2286000"/>
            <a:ext cx="1176338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87" tIns="52144" rIns="104287" bIns="52144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kern="12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0,10 Pt sur la note Finale</a:t>
            </a:r>
            <a:endParaRPr lang="fr-FR" sz="8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080DF-D471-2C41-0540-204148282588}"/>
              </a:ext>
            </a:extLst>
          </p:cNvPr>
          <p:cNvSpPr/>
          <p:nvPr/>
        </p:nvSpPr>
        <p:spPr>
          <a:xfrm>
            <a:off x="8211343" y="3092041"/>
            <a:ext cx="1176338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87" tIns="52144" rIns="104287" bIns="52144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0,10 Pt sur la note E</a:t>
            </a:r>
            <a:endParaRPr lang="fr-FR" sz="8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C2BC4-9886-C945-070E-1A1D769EEE79}"/>
              </a:ext>
            </a:extLst>
          </p:cNvPr>
          <p:cNvSpPr/>
          <p:nvPr/>
        </p:nvSpPr>
        <p:spPr>
          <a:xfrm>
            <a:off x="8873726" y="4448150"/>
            <a:ext cx="1176338" cy="381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287" tIns="52144" rIns="104287" bIns="52144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0,30 Pt sur la note Finale</a:t>
            </a:r>
            <a:endParaRPr lang="fr-FR" sz="8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95F5DC7-09F8-9BCB-2BD0-CE4A3EA68B35}"/>
              </a:ext>
            </a:extLst>
          </p:cNvPr>
          <p:cNvSpPr/>
          <p:nvPr/>
        </p:nvSpPr>
        <p:spPr>
          <a:xfrm>
            <a:off x="6665910" y="2750343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1DD7EBD-3BE1-BBB6-6EFB-8626BE279164}"/>
              </a:ext>
            </a:extLst>
          </p:cNvPr>
          <p:cNvSpPr/>
          <p:nvPr/>
        </p:nvSpPr>
        <p:spPr>
          <a:xfrm>
            <a:off x="6904035" y="2750343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AD76280-CE49-A710-6A4F-74F0E2ED35B9}"/>
              </a:ext>
            </a:extLst>
          </p:cNvPr>
          <p:cNvSpPr/>
          <p:nvPr/>
        </p:nvSpPr>
        <p:spPr>
          <a:xfrm>
            <a:off x="8784826" y="3543300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43B6A32-C252-4DDB-800F-D534C8658867}"/>
              </a:ext>
            </a:extLst>
          </p:cNvPr>
          <p:cNvSpPr/>
          <p:nvPr/>
        </p:nvSpPr>
        <p:spPr>
          <a:xfrm>
            <a:off x="9053312" y="3543300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4DAAE3E-0A51-D588-63C0-52545971E687}"/>
              </a:ext>
            </a:extLst>
          </p:cNvPr>
          <p:cNvSpPr/>
          <p:nvPr/>
        </p:nvSpPr>
        <p:spPr>
          <a:xfrm>
            <a:off x="9407524" y="4935908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38B583E-10F3-C9D7-8E5E-96915A90FFD1}"/>
              </a:ext>
            </a:extLst>
          </p:cNvPr>
          <p:cNvSpPr/>
          <p:nvPr/>
        </p:nvSpPr>
        <p:spPr>
          <a:xfrm>
            <a:off x="9610724" y="4935908"/>
            <a:ext cx="174625" cy="4762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9804E7E-B1EC-178B-97F0-97C1378132E2}"/>
              </a:ext>
            </a:extLst>
          </p:cNvPr>
          <p:cNvCxnSpPr/>
          <p:nvPr/>
        </p:nvCxnSpPr>
        <p:spPr>
          <a:xfrm>
            <a:off x="6762748" y="1643063"/>
            <a:ext cx="28194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38">
            <a:extLst>
              <a:ext uri="{FF2B5EF4-FFF2-40B4-BE49-F238E27FC236}">
                <a16:creationId xmlns:a16="http://schemas.microsoft.com/office/drawing/2014/main" id="{47846281-0C51-56B8-3D84-CD856A93A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763" y="6530029"/>
            <a:ext cx="717160" cy="3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400" b="1" dirty="0">
                <a:latin typeface="Calibri" pitchFamily="34" charset="0"/>
              </a:rPr>
              <a:t>0,95 m</a:t>
            </a:r>
          </a:p>
        </p:txBody>
      </p:sp>
      <p:cxnSp>
        <p:nvCxnSpPr>
          <p:cNvPr id="61440" name="Connecteur droit avec flèche 61439">
            <a:extLst>
              <a:ext uri="{FF2B5EF4-FFF2-40B4-BE49-F238E27FC236}">
                <a16:creationId xmlns:a16="http://schemas.microsoft.com/office/drawing/2014/main" id="{1CB3B42B-3E0C-D862-81B2-F1DAF5AFFC0D}"/>
              </a:ext>
            </a:extLst>
          </p:cNvPr>
          <p:cNvCxnSpPr/>
          <p:nvPr/>
        </p:nvCxnSpPr>
        <p:spPr>
          <a:xfrm>
            <a:off x="7258050" y="6515100"/>
            <a:ext cx="18825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Sauts non valables     Jury D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435053"/>
              </p:ext>
            </p:extLst>
          </p:nvPr>
        </p:nvGraphicFramePr>
        <p:xfrm>
          <a:off x="468313" y="1635125"/>
          <a:ext cx="9791702" cy="4528834"/>
        </p:xfrm>
        <a:graphic>
          <a:graphicData uri="http://schemas.openxmlformats.org/drawingml/2006/table">
            <a:tbl>
              <a:tblPr/>
              <a:tblGrid>
                <a:gridCol w="659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d’élan avec touche du tremplin ou de la Table de Saut sans exécuter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d’appui sur la Table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 pendant le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utiliser le « collier de sécurité » pour les sauts par rondade.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réception n’est pas faite  sur les pieds d’abord.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saut est tellement mal exécuté qu’il ne peut pas être reconnu ou la gymnaste pousse avec ses pieds sur la table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18975347-C540-8436-FC3C-BFAE6880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Sauts non valables     Jury D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89808"/>
              </p:ext>
            </p:extLst>
          </p:nvPr>
        </p:nvGraphicFramePr>
        <p:xfrm>
          <a:off x="468313" y="1477963"/>
          <a:ext cx="9791700" cy="1588721"/>
        </p:xfrm>
        <a:graphic>
          <a:graphicData uri="http://schemas.openxmlformats.org/drawingml/2006/table">
            <a:tbl>
              <a:tblPr/>
              <a:tblGrid>
                <a:gridCol w="659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87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gymnaste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exécute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saut interdit 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écartées latéralement, élément non autorisé avant le tremplin, réception latérale intentionnelle).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385" marB="503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7838" y="3376613"/>
            <a:ext cx="9782175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La note « 0 » est donnée par le jury D.</a:t>
            </a:r>
          </a:p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Pas d’évaluation par le jury E.</a:t>
            </a:r>
          </a:p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Pas de vidéo en FSCF.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4F3F5881-8E3E-4B7A-B66B-CE70343E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5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68313" y="1354138"/>
            <a:ext cx="9791700" cy="487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550" indent="-30055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Annonce la valeur du saut exécuté et donne au jury E le numéro du saut exécuté s’il est différent du saut annoncé.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Jury 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juge note le saut exécuté et donne sa note.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note du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 doit être affichée avant que la gymnaste exécute son 2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saut.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obtient « 0 » au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saut, le Jury D doit en avertir l’entraîneur.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</a:t>
            </a:r>
            <a:endParaRPr lang="fr-FR" sz="2800" cap="none" dirty="0"/>
          </a:p>
        </p:txBody>
      </p:sp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313" y="1530350"/>
            <a:ext cx="97917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La gymnaste est responsable de l’affichage du numéro du saut qu’elle a l’intention d’exécuter. Il n’y a pas de pénalité si un saut est différent du saut annoncé.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La distance de la course d’élan est de 25 mètres maximum.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Tous les sauts doivent être exécutés avec impulsion des 2 mains sur la table de saut.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>
                <a:solidFill>
                  <a:srgbClr val="FF0000"/>
                </a:solidFill>
              </a:rPr>
              <a:t>Appui (impulsion) avec seulement une main : </a:t>
            </a:r>
            <a:r>
              <a:rPr lang="fr-FR" altLang="fr-FR" sz="2400" b="1" u="sng" dirty="0">
                <a:solidFill>
                  <a:srgbClr val="FF0000"/>
                </a:solidFill>
              </a:rPr>
              <a:t>Pénalité de 2,00 Pts sur la note finale (jury D)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DB09DA1-6220-400C-8366-5838A0A7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4" y="1465263"/>
            <a:ext cx="9791700" cy="4414178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r>
              <a:rPr lang="fr-FR" sz="2000" b="1" u="sng" dirty="0">
                <a:cs typeface="Times New Roman" pitchFamily="18" charset="0"/>
              </a:rPr>
              <a:t>Appliquées sur la Note Finale du saut :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Plus de 25 mètres de course :  </a:t>
            </a:r>
            <a:r>
              <a:rPr lang="fr-FR" sz="2000" b="1" dirty="0">
                <a:cs typeface="Times New Roman" pitchFamily="18" charset="0"/>
              </a:rPr>
              <a:t>pénalité de 0,50 pt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Course d’élan sans effectuer un saut : </a:t>
            </a:r>
            <a:r>
              <a:rPr lang="fr-FR" sz="2000" b="1" dirty="0">
                <a:cs typeface="Times New Roman" pitchFamily="18" charset="0"/>
              </a:rPr>
              <a:t>pénalité de 1,00 pt. </a:t>
            </a:r>
            <a:r>
              <a:rPr lang="fr-FR" sz="2000" b="1" dirty="0">
                <a:solidFill>
                  <a:srgbClr val="0070C0"/>
                </a:solidFill>
                <a:cs typeface="Times New Roman" pitchFamily="18" charset="0"/>
              </a:rPr>
              <a:t>(Pas d’application FSCF)</a:t>
            </a:r>
          </a:p>
          <a:p>
            <a:pPr marL="180975" indent="-180975">
              <a:buFont typeface="Arial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Appui, impulsion d’une seule main : </a:t>
            </a:r>
            <a:r>
              <a:rPr lang="fr-FR" sz="2000" b="1" dirty="0">
                <a:cs typeface="Times New Roman" pitchFamily="18" charset="0"/>
              </a:rPr>
              <a:t>Pénalité de 2,00 pts</a:t>
            </a:r>
          </a:p>
          <a:p>
            <a:pPr>
              <a:buFont typeface="Arial" charset="0"/>
              <a:buChar char="•"/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lang="fr-FR" sz="2000" b="1" u="sng" dirty="0">
                <a:cs typeface="Times New Roman" pitchFamily="18" charset="0"/>
              </a:rPr>
              <a:t>Finale par agrès :</a:t>
            </a:r>
          </a:p>
          <a:p>
            <a:endParaRPr lang="fr-FR" sz="2000" b="1" u="sng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Quand un des 2 sauts reçoit la note « 0,00 » pt.</a:t>
            </a:r>
          </a:p>
          <a:p>
            <a:pPr marL="180975" indent="-180975">
              <a:buFont typeface="Arial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Note du saut exécuté divisé par 2 = Note finale.</a:t>
            </a:r>
          </a:p>
          <a:p>
            <a:endParaRPr lang="fr-FR" sz="2000" dirty="0">
              <a:cs typeface="Times New Roman" pitchFamily="18" charset="0"/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39FD54CB-E0EE-BF5F-96A1-AAB5CB37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9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Valorisation de la Note D </a:t>
            </a:r>
            <a:r>
              <a:rPr lang="fr-FR" altLang="fr-FR" sz="2800" cap="none" dirty="0">
                <a:solidFill>
                  <a:schemeClr val="tx1"/>
                </a:solidFill>
              </a:rPr>
              <a:t>Aménagement FSCF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8313" y="1643063"/>
          <a:ext cx="9791700" cy="180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300" dirty="0"/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Table de saut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3,00 à 3,40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3,50 à 3,90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4,00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5E646390-94E8-398A-5970-7F6E7A37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1571625"/>
            <a:ext cx="9791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3 courses  d’élan sont autorisées pour 2 sauts exécutés.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Course avec saut non réalisé </a:t>
            </a:r>
            <a:r>
              <a:rPr lang="fr-FR" altLang="fr-FR" sz="2000" b="1" dirty="0"/>
              <a:t>SANS</a:t>
            </a:r>
            <a:r>
              <a:rPr lang="fr-FR" altLang="fr-FR" sz="2000" dirty="0"/>
              <a:t> touche du tremplin ou de la table = </a:t>
            </a:r>
            <a:r>
              <a:rPr lang="fr-FR" altLang="fr-FR" sz="2000" b="1" u="sng" dirty="0">
                <a:solidFill>
                  <a:srgbClr val="0070C0"/>
                </a:solidFill>
              </a:rPr>
              <a:t>Sans pénalité.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u="sng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Course avec saut non réalisé </a:t>
            </a:r>
            <a:r>
              <a:rPr lang="fr-FR" altLang="fr-FR" sz="2000" b="1" dirty="0"/>
              <a:t>ET</a:t>
            </a:r>
            <a:r>
              <a:rPr lang="fr-FR" altLang="fr-FR" sz="2000" dirty="0"/>
              <a:t> touche du tremplin ou de la table = </a:t>
            </a:r>
            <a:r>
              <a:rPr lang="fr-FR" altLang="fr-FR" sz="2000" u="sng" dirty="0"/>
              <a:t>Saut nul.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u="sng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Une 4</a:t>
            </a:r>
            <a:r>
              <a:rPr lang="fr-FR" altLang="fr-FR" sz="2000" baseline="30000" dirty="0"/>
              <a:t>ème</a:t>
            </a:r>
            <a:r>
              <a:rPr lang="fr-FR" altLang="fr-FR" sz="2000" dirty="0"/>
              <a:t> course n’est pas autorisée.</a:t>
            </a:r>
          </a:p>
        </p:txBody>
      </p:sp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6DF04239-530C-C62D-F6EC-CBD44E45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313" y="1571625"/>
            <a:ext cx="97917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Pour les  sauts par rondade, la gymnaste est tenue d’utiliser correctement la sécurité devant le tremplin (« collier de sécurité » fourni par l’organisateur). Sinon SAUT NUL.</a:t>
            </a:r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Un tapis pour les mains peut-être utilisé pour les sauts en 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 seulement.</a:t>
            </a:r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 L’échauffement à l’agrès est de 50 secondes ou au minimum 2 sauts.</a:t>
            </a:r>
          </a:p>
        </p:txBody>
      </p:sp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1EE88573-E088-F734-2C22-4880841C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9900"/>
            <a:ext cx="9791700" cy="854075"/>
          </a:xfrm>
        </p:spPr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557338"/>
            <a:ext cx="9791701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Groupe 1</a:t>
            </a: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Sauts sans salto (renversement,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yamashita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rondade) avec ou sans rotation longitudinale dans le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et/ou le 2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envol.</a:t>
            </a: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EE5B6EA7-657B-77DF-97F7-3A236A81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B6A05D-65F0-D0D2-3F5E-30AEB09C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2762400"/>
            <a:ext cx="6065750" cy="344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6324" name="ZoneTexte 6"/>
          <p:cNvSpPr txBox="1">
            <a:spLocks noChangeArrowheads="1"/>
          </p:cNvSpPr>
          <p:nvPr/>
        </p:nvSpPr>
        <p:spPr bwMode="auto">
          <a:xfrm>
            <a:off x="468313" y="1490663"/>
            <a:ext cx="9791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2</a:t>
            </a:r>
          </a:p>
          <a:p>
            <a:pPr algn="just"/>
            <a:r>
              <a:rPr lang="fr-FR" altLang="fr-FR" sz="2400" dirty="0"/>
              <a:t>Sauts par renversement avant, avec ou sans rotation longitudinale de 1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26784489-AB03-4436-7F2D-AC6AC3E2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A98991-1AB3-D4E6-0FF4-A451A7448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95" y="3105151"/>
            <a:ext cx="4820380" cy="3014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12072</TotalTime>
  <Words>926</Words>
  <Application>Microsoft Office PowerPoint</Application>
  <PresentationFormat>Personnalisé</PresentationFormat>
  <Paragraphs>165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Masque des Titres</vt:lpstr>
      <vt:lpstr>Masque des Contenus</vt:lpstr>
      <vt:lpstr>Présentation PowerPoint</vt:lpstr>
      <vt:lpstr>Généralités</vt:lpstr>
      <vt:lpstr>Généralités</vt:lpstr>
      <vt:lpstr>Déductions spécifiques   Aménagement FSCF</vt:lpstr>
      <vt:lpstr>Valorisation de la Note D Aménagement FSCF</vt:lpstr>
      <vt:lpstr>Généralités           Aménagement FSCF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Technique</vt:lpstr>
      <vt:lpstr>Réception</vt:lpstr>
      <vt:lpstr>Sauts non valables     Jury D</vt:lpstr>
      <vt:lpstr>Sauts non valables     Jury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146</cp:revision>
  <dcterms:created xsi:type="dcterms:W3CDTF">2014-03-28T08:32:44Z</dcterms:created>
  <dcterms:modified xsi:type="dcterms:W3CDTF">2025-06-10T08:02:21Z</dcterms:modified>
</cp:coreProperties>
</file>