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465" r:id="rId3"/>
    <p:sldId id="472" r:id="rId4"/>
    <p:sldId id="466" r:id="rId5"/>
    <p:sldId id="473" r:id="rId6"/>
    <p:sldId id="494" r:id="rId7"/>
    <p:sldId id="545" r:id="rId8"/>
    <p:sldId id="474" r:id="rId9"/>
    <p:sldId id="477" r:id="rId10"/>
    <p:sldId id="563" r:id="rId11"/>
    <p:sldId id="564" r:id="rId12"/>
    <p:sldId id="565" r:id="rId13"/>
    <p:sldId id="566" r:id="rId14"/>
    <p:sldId id="479" r:id="rId15"/>
    <p:sldId id="555" r:id="rId16"/>
    <p:sldId id="556" r:id="rId17"/>
    <p:sldId id="557" r:id="rId18"/>
    <p:sldId id="558" r:id="rId19"/>
    <p:sldId id="559" r:id="rId20"/>
    <p:sldId id="487" r:id="rId21"/>
    <p:sldId id="488" r:id="rId22"/>
    <p:sldId id="489" r:id="rId23"/>
    <p:sldId id="490" r:id="rId24"/>
    <p:sldId id="491" r:id="rId25"/>
    <p:sldId id="567" r:id="rId26"/>
    <p:sldId id="492" r:id="rId27"/>
    <p:sldId id="493" r:id="rId28"/>
  </p:sldIdLst>
  <p:sldSz cx="10688638" cy="7562850"/>
  <p:notesSz cx="6858000" cy="9144000"/>
  <p:defaultTextStyle>
    <a:defPPr>
      <a:defRPr lang="fr-FR"/>
    </a:defPPr>
    <a:lvl1pPr algn="l" defTabSz="520700" rtl="0" fontAlgn="base">
      <a:spcBef>
        <a:spcPct val="0"/>
      </a:spcBef>
      <a:spcAft>
        <a:spcPct val="0"/>
      </a:spcAft>
      <a:defRPr sz="2100" kern="1200">
        <a:solidFill>
          <a:schemeClr val="tx1"/>
        </a:solidFill>
        <a:latin typeface="Arial" charset="0"/>
        <a:ea typeface="+mn-ea"/>
        <a:cs typeface="Arial" charset="0"/>
      </a:defRPr>
    </a:lvl1pPr>
    <a:lvl2pPr marL="520700" indent="-63500" algn="l" defTabSz="520700" rtl="0" fontAlgn="base">
      <a:spcBef>
        <a:spcPct val="0"/>
      </a:spcBef>
      <a:spcAft>
        <a:spcPct val="0"/>
      </a:spcAft>
      <a:defRPr sz="2100" kern="1200">
        <a:solidFill>
          <a:schemeClr val="tx1"/>
        </a:solidFill>
        <a:latin typeface="Arial" charset="0"/>
        <a:ea typeface="+mn-ea"/>
        <a:cs typeface="Arial" charset="0"/>
      </a:defRPr>
    </a:lvl2pPr>
    <a:lvl3pPr marL="1041400" indent="-127000" algn="l" defTabSz="520700"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520700" rtl="0" fontAlgn="base">
      <a:spcBef>
        <a:spcPct val="0"/>
      </a:spcBef>
      <a:spcAft>
        <a:spcPct val="0"/>
      </a:spcAft>
      <a:defRPr sz="2100" kern="1200">
        <a:solidFill>
          <a:schemeClr val="tx1"/>
        </a:solidFill>
        <a:latin typeface="Arial" charset="0"/>
        <a:ea typeface="+mn-ea"/>
        <a:cs typeface="Arial" charset="0"/>
      </a:defRPr>
    </a:lvl4pPr>
    <a:lvl5pPr marL="2084388" indent="-255588" algn="l" defTabSz="520700"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00FF0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p:normalViewPr>
  <p:slideViewPr>
    <p:cSldViewPr snapToGrid="0" snapToObjects="1">
      <p:cViewPr varScale="1">
        <p:scale>
          <a:sx n="101" d="100"/>
          <a:sy n="101" d="100"/>
        </p:scale>
        <p:origin x="1386" y="102"/>
      </p:cViewPr>
      <p:guideLst>
        <p:guide orient="horz" pos="1160"/>
        <p:guide pos="296"/>
      </p:guideLst>
    </p:cSldViewPr>
  </p:slideViewPr>
  <p:notesTextViewPr>
    <p:cViewPr>
      <p:scale>
        <a:sx n="100" d="100"/>
        <a:sy n="100" d="100"/>
      </p:scale>
      <p:origin x="0" y="0"/>
    </p:cViewPr>
  </p:notesTextViewPr>
  <p:sorterViewPr>
    <p:cViewPr varScale="1">
      <p:scale>
        <a:sx n="100" d="100"/>
        <a:sy n="100" d="100"/>
      </p:scale>
      <p:origin x="0" y="-2568"/>
    </p:cViewPr>
  </p:sorterViewPr>
  <p:notesViewPr>
    <p:cSldViewPr snapToGrid="0" snapToObjects="1">
      <p:cViewPr varScale="1">
        <p:scale>
          <a:sx n="60" d="100"/>
          <a:sy n="60" d="100"/>
        </p:scale>
        <p:origin x="174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68D0B4EA-89CF-4971-92C7-D7D61A755B88}" type="datetimeFigureOut">
              <a:rPr lang="fr-FR"/>
              <a:pPr>
                <a:defRPr/>
              </a:pPr>
              <a:t>10/06/2025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285482D5-2ABF-42C6-85DA-B27F646CCBBA}"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C5715563-B165-49C5-B59C-1A78303F4945}" type="datetimeFigureOut">
              <a:rPr lang="fr-FR"/>
              <a:pPr>
                <a:defRPr/>
              </a:pPr>
              <a:t>10/06/2025</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A6CD8950-58AC-49FA-9195-A721BD42DDA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srcRect/>
          <a:stretch>
            <a:fillRect/>
          </a:stretch>
        </p:blipFill>
        <p:spPr bwMode="auto">
          <a:xfrm>
            <a:off x="2716213" y="207963"/>
            <a:ext cx="7534275" cy="5907087"/>
          </a:xfrm>
          <a:prstGeom prst="rect">
            <a:avLst/>
          </a:prstGeom>
          <a:noFill/>
          <a:ln w="9525">
            <a:noFill/>
            <a:miter lim="800000"/>
            <a:headEnd/>
            <a:tailEnd/>
          </a:ln>
        </p:spPr>
      </p:pic>
      <p:sp>
        <p:nvSpPr>
          <p:cNvPr id="3"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sp>
        <p:nvSpPr>
          <p:cNvPr id="4"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5" name="Image 16"/>
          <p:cNvPicPr>
            <a:picLocks noChangeAspect="1"/>
          </p:cNvPicPr>
          <p:nvPr userDrawn="1"/>
        </p:nvPicPr>
        <p:blipFill>
          <a:blip r:embed="rId3"/>
          <a:srcRect/>
          <a:stretch>
            <a:fillRect/>
          </a:stretch>
        </p:blipFill>
        <p:spPr bwMode="auto">
          <a:xfrm>
            <a:off x="468313" y="6115050"/>
            <a:ext cx="1862137" cy="1089025"/>
          </a:xfrm>
          <a:prstGeom prst="rect">
            <a:avLst/>
          </a:prstGeom>
          <a:noFill/>
          <a:ln w="9525">
            <a:noFill/>
            <a:miter lim="800000"/>
            <a:headEnd/>
            <a:tailEnd/>
          </a:ln>
        </p:spPr>
      </p:pic>
      <p:pic>
        <p:nvPicPr>
          <p:cNvPr id="6" name="Image 1"/>
          <p:cNvPicPr>
            <a:picLocks noChangeAspect="1"/>
          </p:cNvPicPr>
          <p:nvPr userDrawn="1"/>
        </p:nvPicPr>
        <p:blipFill>
          <a:blip r:embed="rId4"/>
          <a:srcRect/>
          <a:stretch>
            <a:fillRect/>
          </a:stretch>
        </p:blipFill>
        <p:spPr bwMode="auto">
          <a:xfrm>
            <a:off x="5940425" y="6975475"/>
            <a:ext cx="4310063" cy="228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2"/>
          <a:srcRect/>
          <a:stretch>
            <a:fillRect/>
          </a:stretch>
        </p:blipFill>
        <p:spPr bwMode="auto">
          <a:xfrm>
            <a:off x="128588" y="487363"/>
            <a:ext cx="7948612" cy="6230937"/>
          </a:xfrm>
          <a:prstGeom prst="rect">
            <a:avLst/>
          </a:prstGeom>
          <a:noFill/>
          <a:ln w="9525">
            <a:noFill/>
            <a:miter lim="800000"/>
            <a:headEnd/>
            <a:tailEnd/>
          </a:ln>
        </p:spPr>
      </p:pic>
      <p:sp>
        <p:nvSpPr>
          <p:cNvPr id="6" name="AutoShape 3"/>
          <p:cNvSpPr>
            <a:spLocks noChangeAspect="1" noChangeArrowheads="1" noTextEdit="1"/>
          </p:cNvSpPr>
          <p:nvPr userDrawn="1"/>
        </p:nvSpPr>
        <p:spPr bwMode="auto">
          <a:xfrm>
            <a:off x="466725" y="352425"/>
            <a:ext cx="97790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7" name="Image 8"/>
          <p:cNvPicPr>
            <a:picLocks noChangeAspect="1"/>
          </p:cNvPicPr>
          <p:nvPr userDrawn="1"/>
        </p:nvPicPr>
        <p:blipFill>
          <a:blip r:embed="rId3"/>
          <a:srcRect/>
          <a:stretch>
            <a:fillRect/>
          </a:stretch>
        </p:blipFill>
        <p:spPr bwMode="auto">
          <a:xfrm>
            <a:off x="354013" y="7072313"/>
            <a:ext cx="4310062" cy="230187"/>
          </a:xfrm>
          <a:prstGeom prst="rect">
            <a:avLst/>
          </a:prstGeom>
          <a:noFill/>
          <a:ln w="9525">
            <a:noFill/>
            <a:miter lim="800000"/>
            <a:headEnd/>
            <a:tailEnd/>
          </a:ln>
        </p:spPr>
      </p:pic>
      <p:sp>
        <p:nvSpPr>
          <p:cNvPr id="8" name="ZoneTexte 15"/>
          <p:cNvSpPr txBox="1"/>
          <p:nvPr userDrawn="1"/>
        </p:nvSpPr>
        <p:spPr>
          <a:xfrm>
            <a:off x="1816100" y="1350963"/>
            <a:ext cx="3079750" cy="708025"/>
          </a:xfrm>
          <a:prstGeom prst="rect">
            <a:avLst/>
          </a:prstGeom>
          <a:noFill/>
        </p:spPr>
        <p:txBody>
          <a:bodyPr>
            <a:spAutoFit/>
          </a:bodyPr>
          <a:lstStyle/>
          <a:p>
            <a:pPr defTabSz="521437" fontAlgn="auto">
              <a:spcBef>
                <a:spcPts val="0"/>
              </a:spcBef>
              <a:spcAft>
                <a:spcPts val="0"/>
              </a:spcAft>
              <a:defRPr/>
            </a:pPr>
            <a:r>
              <a:rPr lang="fr-FR" sz="4000" b="1" dirty="0">
                <a:solidFill>
                  <a:srgbClr val="E2007A"/>
                </a:solidFill>
                <a:latin typeface="+mj-lt"/>
                <a:cs typeface="+mn-cs"/>
              </a:rPr>
              <a:t>OMMAIRE</a:t>
            </a:r>
          </a:p>
        </p:txBody>
      </p:sp>
      <p:sp>
        <p:nvSpPr>
          <p:cNvPr id="9" name="ZoneTexte 16"/>
          <p:cNvSpPr txBox="1"/>
          <p:nvPr userDrawn="1"/>
        </p:nvSpPr>
        <p:spPr>
          <a:xfrm>
            <a:off x="1057275" y="892175"/>
            <a:ext cx="839788" cy="1323975"/>
          </a:xfrm>
          <a:prstGeom prst="rect">
            <a:avLst/>
          </a:prstGeom>
          <a:noFill/>
        </p:spPr>
        <p:txBody>
          <a:bodyPr>
            <a:spAutoFit/>
          </a:bodyPr>
          <a:lstStyle/>
          <a:p>
            <a:pPr defTabSz="521437" fontAlgn="auto">
              <a:spcBef>
                <a:spcPts val="0"/>
              </a:spcBef>
              <a:spcAft>
                <a:spcPts val="0"/>
              </a:spcAft>
              <a:defRPr/>
            </a:pPr>
            <a:r>
              <a:rPr lang="fr-FR" sz="8000" b="1" dirty="0">
                <a:solidFill>
                  <a:srgbClr val="E2007A"/>
                </a:solidFill>
                <a:latin typeface="+mj-lt"/>
                <a:cs typeface="+mn-cs"/>
              </a:rPr>
              <a:t>S</a:t>
            </a:r>
          </a:p>
        </p:txBody>
      </p:sp>
      <p:pic>
        <p:nvPicPr>
          <p:cNvPr id="10" name="Image 30"/>
          <p:cNvPicPr>
            <a:picLocks noChangeAspect="1"/>
          </p:cNvPicPr>
          <p:nvPr userDrawn="1"/>
        </p:nvPicPr>
        <p:blipFill>
          <a:blip r:embed="rId4"/>
          <a:srcRect/>
          <a:stretch>
            <a:fillRect/>
          </a:stretch>
        </p:blipFill>
        <p:spPr bwMode="auto">
          <a:xfrm>
            <a:off x="8231188" y="5403850"/>
            <a:ext cx="1612900" cy="939800"/>
          </a:xfrm>
          <a:prstGeom prst="rect">
            <a:avLst/>
          </a:prstGeom>
          <a:noFill/>
          <a:ln w="9525">
            <a:noFill/>
            <a:miter lim="800000"/>
            <a:headEnd/>
            <a:tailEnd/>
          </a:ln>
        </p:spPr>
      </p:pic>
      <p:pic>
        <p:nvPicPr>
          <p:cNvPr id="11" name="Image 1"/>
          <p:cNvPicPr>
            <a:picLocks noChangeAspect="1"/>
          </p:cNvPicPr>
          <p:nvPr userDrawn="1"/>
        </p:nvPicPr>
        <p:blipFill>
          <a:blip r:embed="rId5"/>
          <a:srcRect/>
          <a:stretch>
            <a:fillRect/>
          </a:stretch>
        </p:blipFill>
        <p:spPr bwMode="auto">
          <a:xfrm>
            <a:off x="7956550" y="352425"/>
            <a:ext cx="2162175" cy="6372225"/>
          </a:xfrm>
          <a:prstGeom prst="rect">
            <a:avLst/>
          </a:prstGeom>
          <a:noFill/>
          <a:ln w="9525">
            <a:noFill/>
            <a:miter lim="800000"/>
            <a:headEnd/>
            <a:tailEnd/>
          </a:ln>
        </p:spPr>
      </p:pic>
      <p:pic>
        <p:nvPicPr>
          <p:cNvPr id="12" name="Image 18"/>
          <p:cNvPicPr>
            <a:picLocks noChangeAspect="1"/>
          </p:cNvPicPr>
          <p:nvPr userDrawn="1"/>
        </p:nvPicPr>
        <p:blipFill>
          <a:blip r:embed="rId4"/>
          <a:srcRect/>
          <a:stretch>
            <a:fillRect/>
          </a:stretch>
        </p:blipFill>
        <p:spPr bwMode="auto">
          <a:xfrm>
            <a:off x="8104188" y="5594350"/>
            <a:ext cx="1612900" cy="939800"/>
          </a:xfrm>
          <a:prstGeom prst="rect">
            <a:avLst/>
          </a:prstGeom>
          <a:noFill/>
          <a:ln w="9525">
            <a:noFill/>
            <a:miter lim="800000"/>
            <a:headEnd/>
            <a:tailEnd/>
          </a:ln>
        </p:spPr>
      </p:pic>
      <p:sp>
        <p:nvSpPr>
          <p:cNvPr id="15" name="Espace réservé du texte 12"/>
          <p:cNvSpPr>
            <a:spLocks noGrp="1"/>
          </p:cNvSpPr>
          <p:nvPr>
            <p:ph type="body" sz="quarter" idx="13"/>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Cliquez pour modifier les styles du texte du masque</a:t>
            </a:r>
          </a:p>
        </p:txBody>
      </p:sp>
      <p:sp>
        <p:nvSpPr>
          <p:cNvPr id="14" name="Espace réservé du texte 10"/>
          <p:cNvSpPr>
            <a:spLocks noGrp="1"/>
          </p:cNvSpPr>
          <p:nvPr>
            <p:ph type="body" sz="quarter" idx="12"/>
          </p:nvPr>
        </p:nvSpPr>
        <p:spPr>
          <a:xfrm>
            <a:off x="4500000" y="2577556"/>
            <a:ext cx="2880000" cy="2520000"/>
          </a:xfrm>
          <a:prstGeom prst="rect">
            <a:avLst/>
          </a:prstGeom>
        </p:spPr>
        <p:txBody>
          <a:bodyPr vert="horz" lIns="0" tIns="0" rIns="0" bIns="0"/>
          <a:lstStyle>
            <a:lvl1pPr marL="0" indent="0">
              <a:lnSpc>
                <a:spcPts val="1800"/>
              </a:lnSpc>
              <a:spcBef>
                <a:spcPts val="0"/>
              </a:spcBef>
              <a:buNone/>
              <a:defRPr sz="1600">
                <a:solidFill>
                  <a:schemeClr val="tx1"/>
                </a:solidFill>
              </a:defRPr>
            </a:lvl1pPr>
          </a:lstStyle>
          <a:p>
            <a:pPr lvl="0"/>
            <a:r>
              <a:rPr lang="fr-FR" dirty="0"/>
              <a:t>Cliquez pour modifier</a:t>
            </a:r>
          </a:p>
        </p:txBody>
      </p:sp>
      <p:sp>
        <p:nvSpPr>
          <p:cNvPr id="18" name="Espace réservé du texte 10"/>
          <p:cNvSpPr>
            <a:spLocks noGrp="1"/>
          </p:cNvSpPr>
          <p:nvPr>
            <p:ph type="body" sz="quarter" idx="14"/>
          </p:nvPr>
        </p:nvSpPr>
        <p:spPr>
          <a:xfrm>
            <a:off x="3853946" y="2572177"/>
            <a:ext cx="510014" cy="2520000"/>
          </a:xfrm>
          <a:prstGeom prst="rect">
            <a:avLst/>
          </a:prstGeom>
        </p:spPr>
        <p:txBody>
          <a:bodyPr vert="horz" lIns="0" tIns="0" rIns="0" bIns="0"/>
          <a:lstStyle>
            <a:lvl1pPr marL="0" indent="0" algn="r">
              <a:lnSpc>
                <a:spcPts val="1800"/>
              </a:lnSpc>
              <a:spcBef>
                <a:spcPts val="0"/>
              </a:spcBef>
              <a:buNone/>
              <a:defRPr sz="1600" b="1">
                <a:solidFill>
                  <a:schemeClr val="tx1"/>
                </a:solidFill>
              </a:defRPr>
            </a:lvl1pPr>
          </a:lstStyle>
          <a:p>
            <a:pPr lvl="0"/>
            <a:r>
              <a:rPr lang="fr-FR" dirty="0"/>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rcRect/>
          <a:stretch>
            <a:fillRect/>
          </a:stretch>
        </p:blipFill>
        <p:spPr bwMode="auto">
          <a:xfrm>
            <a:off x="0" y="169863"/>
            <a:ext cx="7924800" cy="6213475"/>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8294688" y="6383338"/>
            <a:ext cx="1695450" cy="992187"/>
          </a:xfrm>
          <a:prstGeom prst="rect">
            <a:avLst/>
          </a:prstGeom>
          <a:noFill/>
          <a:ln w="9525">
            <a:noFill/>
            <a:miter lim="800000"/>
            <a:headEnd/>
            <a:tailEnd/>
          </a:ln>
        </p:spPr>
      </p:pic>
      <p:pic>
        <p:nvPicPr>
          <p:cNvPr id="4" name="Image 4"/>
          <p:cNvPicPr>
            <a:picLocks noChangeAspect="1"/>
          </p:cNvPicPr>
          <p:nvPr userDrawn="1"/>
        </p:nvPicPr>
        <p:blipFill>
          <a:blip r:embed="rId4"/>
          <a:srcRect/>
          <a:stretch>
            <a:fillRect/>
          </a:stretch>
        </p:blipFill>
        <p:spPr bwMode="auto">
          <a:xfrm>
            <a:off x="354013" y="7072313"/>
            <a:ext cx="4310062" cy="230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sp>
        <p:nvSpPr>
          <p:cNvPr id="2" name="Titre 1"/>
          <p:cNvSpPr txBox="1">
            <a:spLocks/>
          </p:cNvSpPr>
          <p:nvPr userDrawn="1"/>
        </p:nvSpPr>
        <p:spPr>
          <a:xfrm>
            <a:off x="620713" y="614363"/>
            <a:ext cx="9791700" cy="854075"/>
          </a:xfrm>
          <a:prstGeom prst="rect">
            <a:avLst/>
          </a:prstGeom>
        </p:spPr>
        <p:txBody>
          <a:bodyPr lIns="360000" rIns="360000" anchor="ctr"/>
          <a:lstStyle>
            <a:lvl1pPr algn="l" defTabSz="521437" rtl="0" eaLnBrk="1" latinLnBrk="0" hangingPunct="1">
              <a:lnSpc>
                <a:spcPts val="2200"/>
              </a:lnSpc>
              <a:spcBef>
                <a:spcPct val="0"/>
              </a:spcBef>
              <a:buNone/>
              <a:defRPr sz="2000" b="1" kern="1200" cap="all">
                <a:solidFill>
                  <a:srgbClr val="FFFFFF"/>
                </a:solidFill>
                <a:latin typeface="+mn-lt"/>
                <a:ea typeface="+mj-ea"/>
                <a:cs typeface="+mj-cs"/>
              </a:defRPr>
            </a:lvl1pPr>
          </a:lstStyle>
          <a:p>
            <a:pPr fontAlgn="auto">
              <a:spcAft>
                <a:spcPts val="0"/>
              </a:spcAft>
              <a:defRPr/>
            </a:pPr>
            <a:r>
              <a:rPr lang="fr-FR"/>
              <a:t>Cliquez et modifiez le titre</a:t>
            </a:r>
            <a:endParaRPr lang="fr-FR" dirty="0"/>
          </a:p>
        </p:txBody>
      </p:sp>
      <p:sp>
        <p:nvSpPr>
          <p:cNvPr id="3" name="Arrondir un rectangle avec un coin diagonal 8"/>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sp>
        <p:nvSpPr>
          <p:cNvPr id="4" name="Arrondir un rectangle avec un coin diagonal 9"/>
          <p:cNvSpPr/>
          <p:nvPr userDrawn="1"/>
        </p:nvSpPr>
        <p:spPr>
          <a:xfrm flipH="1">
            <a:off x="468313" y="6337300"/>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3"/>
          <p:cNvPicPr>
            <a:picLocks noChangeAspect="1"/>
          </p:cNvPicPr>
          <p:nvPr userDrawn="1"/>
        </p:nvPicPr>
        <p:blipFill>
          <a:blip r:embed="rId2"/>
          <a:srcRect/>
          <a:stretch>
            <a:fillRect/>
          </a:stretch>
        </p:blipFill>
        <p:spPr bwMode="auto">
          <a:xfrm>
            <a:off x="727075" y="6430963"/>
            <a:ext cx="1139825" cy="666750"/>
          </a:xfrm>
          <a:prstGeom prst="rect">
            <a:avLst/>
          </a:prstGeom>
          <a:noFill/>
          <a:ln w="9525">
            <a:noFill/>
            <a:miter lim="800000"/>
            <a:headEnd/>
            <a:tailEnd/>
          </a:ln>
        </p:spPr>
      </p:pic>
      <p:pic>
        <p:nvPicPr>
          <p:cNvPr id="6" name="Image 2"/>
          <p:cNvPicPr>
            <a:picLocks noChangeAspect="1"/>
          </p:cNvPicPr>
          <p:nvPr userDrawn="1"/>
        </p:nvPicPr>
        <p:blipFill>
          <a:blip r:embed="rId3"/>
          <a:srcRect/>
          <a:stretch>
            <a:fillRect/>
          </a:stretch>
        </p:blipFill>
        <p:spPr bwMode="auto">
          <a:xfrm>
            <a:off x="7040563" y="6899275"/>
            <a:ext cx="3040062" cy="16192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67" r:id="rId3"/>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24.png"/><Relationship Id="rId2" Type="http://schemas.openxmlformats.org/officeDocument/2006/relationships/image" Target="../media/image21.gif"/><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3.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p:cNvSpPr>
          <p:nvPr/>
        </p:nvSpPr>
        <p:spPr>
          <a:xfrm>
            <a:off x="1060450" y="4462463"/>
            <a:ext cx="2330450" cy="1209675"/>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fontAlgn="auto">
              <a:spcAft>
                <a:spcPts val="0"/>
              </a:spcAft>
              <a:defRPr/>
            </a:pPr>
            <a:r>
              <a:rPr lang="fr-FR" dirty="0"/>
              <a:t>Sous titre Sous titre Sous titre </a:t>
            </a:r>
          </a:p>
          <a:p>
            <a:pPr fontAlgn="auto">
              <a:spcAft>
                <a:spcPts val="0"/>
              </a:spcAft>
              <a:defRPr/>
            </a:pPr>
            <a:r>
              <a:rPr lang="fr-FR" dirty="0"/>
              <a:t>Sous titre Sous titre</a:t>
            </a:r>
          </a:p>
          <a:p>
            <a:pPr fontAlgn="auto">
              <a:spcAft>
                <a:spcPts val="0"/>
              </a:spcAft>
              <a:defRPr/>
            </a:pPr>
            <a:r>
              <a:rPr lang="fr-FR" dirty="0"/>
              <a:t>Sous titre Sous titre </a:t>
            </a:r>
          </a:p>
        </p:txBody>
      </p:sp>
      <p:sp>
        <p:nvSpPr>
          <p:cNvPr id="105474" name="Titre 1"/>
          <p:cNvSpPr txBox="1">
            <a:spLocks/>
          </p:cNvSpPr>
          <p:nvPr/>
        </p:nvSpPr>
        <p:spPr bwMode="auto">
          <a:xfrm>
            <a:off x="725488" y="1295400"/>
            <a:ext cx="6030911" cy="1014413"/>
          </a:xfrm>
          <a:prstGeom prst="rect">
            <a:avLst/>
          </a:prstGeom>
          <a:noFill/>
          <a:ln w="9525">
            <a:noFill/>
            <a:miter lim="800000"/>
            <a:headEnd/>
            <a:tailEnd/>
          </a:ln>
        </p:spPr>
        <p:txBody>
          <a:bodyPr lIns="0" tIns="0" rIns="0" bIns="0"/>
          <a:lstStyle/>
          <a:p>
            <a:pPr>
              <a:lnSpc>
                <a:spcPts val="6400"/>
              </a:lnSpc>
            </a:pPr>
            <a:r>
              <a:rPr lang="fr-FR" sz="4800" dirty="0"/>
              <a:t>Code FIG 2022-2024</a:t>
            </a:r>
          </a:p>
        </p:txBody>
      </p:sp>
      <p:sp>
        <p:nvSpPr>
          <p:cNvPr id="8" name="Espace réservé du texte 2"/>
          <p:cNvSpPr txBox="1">
            <a:spLocks/>
          </p:cNvSpPr>
          <p:nvPr/>
        </p:nvSpPr>
        <p:spPr>
          <a:xfrm>
            <a:off x="1057275" y="3248025"/>
            <a:ext cx="6119813" cy="2160588"/>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fontAlgn="auto">
              <a:spcAft>
                <a:spcPts val="0"/>
              </a:spcAft>
              <a:defRPr/>
            </a:pPr>
            <a:endParaRPr lang="fr-FR" dirty="0">
              <a:solidFill>
                <a:schemeClr val="tx1"/>
              </a:solidFill>
            </a:endParaRPr>
          </a:p>
        </p:txBody>
      </p:sp>
      <p:pic>
        <p:nvPicPr>
          <p:cNvPr id="105476" name="Image 2"/>
          <p:cNvPicPr>
            <a:picLocks noChangeAspect="1"/>
          </p:cNvPicPr>
          <p:nvPr/>
        </p:nvPicPr>
        <p:blipFill>
          <a:blip r:embed="rId2"/>
          <a:srcRect/>
          <a:stretch>
            <a:fillRect/>
          </a:stretch>
        </p:blipFill>
        <p:spPr bwMode="auto">
          <a:xfrm>
            <a:off x="725488" y="2176463"/>
            <a:ext cx="6042025" cy="3268662"/>
          </a:xfrm>
          <a:prstGeom prst="rect">
            <a:avLst/>
          </a:prstGeom>
          <a:noFill/>
          <a:ln w="9525">
            <a:noFill/>
            <a:miter lim="800000"/>
            <a:headEnd/>
            <a:tailEnd/>
          </a:ln>
        </p:spPr>
      </p:pic>
      <p:sp>
        <p:nvSpPr>
          <p:cNvPr id="2" name="Sous-titre 2">
            <a:extLst>
              <a:ext uri="{FF2B5EF4-FFF2-40B4-BE49-F238E27FC236}">
                <a16:creationId xmlns:a16="http://schemas.microsoft.com/office/drawing/2014/main" id="{A96130DF-8C4A-979D-7494-AEE1BB9E60F4}"/>
              </a:ext>
            </a:extLst>
          </p:cNvPr>
          <p:cNvSpPr txBox="1">
            <a:spLocks/>
          </p:cNvSpPr>
          <p:nvPr/>
        </p:nvSpPr>
        <p:spPr bwMode="auto">
          <a:xfrm>
            <a:off x="3571876" y="4795838"/>
            <a:ext cx="3181350" cy="627063"/>
          </a:xfrm>
          <a:prstGeom prst="rect">
            <a:avLst/>
          </a:prstGeom>
          <a:noFill/>
          <a:ln>
            <a:miter lim="800000"/>
            <a:headEnd/>
            <a:tailEnd/>
          </a:ln>
        </p:spPr>
        <p:txBody>
          <a:bodyPr/>
          <a:lst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charset="0"/>
              <a:buNone/>
            </a:pPr>
            <a:r>
              <a:rPr lang="fr-FR" sz="2400" dirty="0">
                <a:solidFill>
                  <a:schemeClr val="accent2">
                    <a:lumMod val="75000"/>
                  </a:schemeClr>
                </a:solidFill>
                <a:latin typeface="Arial" panose="020B0604020202020204" pitchFamily="34" charset="0"/>
                <a:cs typeface="Arial" panose="020B0604020202020204" pitchFamily="34" charset="0"/>
              </a:rPr>
              <a:t>CNGF Octobre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la composition</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248005571"/>
              </p:ext>
            </p:extLst>
          </p:nvPr>
        </p:nvGraphicFramePr>
        <p:xfrm>
          <a:off x="468314" y="1554162"/>
          <a:ext cx="9791701" cy="4588513"/>
        </p:xfrm>
        <a:graphic>
          <a:graphicData uri="http://schemas.openxmlformats.org/drawingml/2006/table">
            <a:tbl>
              <a:tblPr/>
              <a:tblGrid>
                <a:gridCol w="7707487">
                  <a:extLst>
                    <a:ext uri="{9D8B030D-6E8A-4147-A177-3AD203B41FA5}">
                      <a16:colId xmlns:a16="http://schemas.microsoft.com/office/drawing/2014/main" val="20000"/>
                    </a:ext>
                  </a:extLst>
                </a:gridCol>
                <a:gridCol w="1042107">
                  <a:extLst>
                    <a:ext uri="{9D8B030D-6E8A-4147-A177-3AD203B41FA5}">
                      <a16:colId xmlns:a16="http://schemas.microsoft.com/office/drawing/2014/main" val="20001"/>
                    </a:ext>
                  </a:extLst>
                </a:gridCol>
                <a:gridCol w="1042107">
                  <a:extLst>
                    <a:ext uri="{9D8B030D-6E8A-4147-A177-3AD203B41FA5}">
                      <a16:colId xmlns:a16="http://schemas.microsoft.com/office/drawing/2014/main" val="4191072834"/>
                    </a:ext>
                  </a:extLst>
                </a:gridCol>
              </a:tblGrid>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Complexité ou créativité insuffisante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Pendant tout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Chorégraphie pauvre dans les coins (manque de variété)</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Absence d’un mouvement touchant le sol (incluant au minimum le buste, ou cuisses ou la tête)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583441"/>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Musique et musicalité</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2241734"/>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de structure musicale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23245"/>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Manque de synchronisation entre le mouvement et le rythme musical à la fin de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3347778"/>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Musique de fond (l’exercice est partiellement en relation avec la musique ou seulement au débute et à la fin de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2906861"/>
                  </a:ext>
                </a:extLst>
              </a:tr>
            </a:tbl>
          </a:graphicData>
        </a:graphic>
      </p:graphicFrame>
      <p:pic>
        <p:nvPicPr>
          <p:cNvPr id="6" name="Image 3">
            <a:extLst>
              <a:ext uri="{FF2B5EF4-FFF2-40B4-BE49-F238E27FC236}">
                <a16:creationId xmlns:a16="http://schemas.microsoft.com/office/drawing/2014/main" id="{3509DD0D-8FD8-CCCA-82BB-8305B84782CE}"/>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40844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spécifiques</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4011504260"/>
              </p:ext>
            </p:extLst>
          </p:nvPr>
        </p:nvGraphicFramePr>
        <p:xfrm>
          <a:off x="468313" y="1595438"/>
          <a:ext cx="9791700" cy="4334723"/>
        </p:xfrm>
        <a:graphic>
          <a:graphicData uri="http://schemas.openxmlformats.org/drawingml/2006/table">
            <a:tbl>
              <a:tblPr/>
              <a:tblGrid>
                <a:gridCol w="8649996">
                  <a:extLst>
                    <a:ext uri="{9D8B030D-6E8A-4147-A177-3AD203B41FA5}">
                      <a16:colId xmlns:a16="http://schemas.microsoft.com/office/drawing/2014/main" val="20000"/>
                    </a:ext>
                  </a:extLst>
                </a:gridCol>
                <a:gridCol w="1141704">
                  <a:extLst>
                    <a:ext uri="{9D8B030D-6E8A-4147-A177-3AD203B41FA5}">
                      <a16:colId xmlns:a16="http://schemas.microsoft.com/office/drawing/2014/main" val="20001"/>
                    </a:ext>
                  </a:extLst>
                </a:gridCol>
              </a:tblGrid>
              <a:tr h="6334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Ajustement (pas sans chorégraphie)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Elans excessif des bras avant les éléments gymniques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Pause (appliquée à 2 sec.)</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L’exercice commence immédiatement avec une ligne/élément acrobatique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exécutée à la suite l’une de l’autre dans la même diagonale sans chorégraphie entre (longue 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autorisée)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Plus d’une 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en suivant</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L’exercice se termine avec un élément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6260803"/>
                  </a:ext>
                </a:extLst>
              </a:tr>
            </a:tbl>
          </a:graphicData>
        </a:graphic>
      </p:graphicFrame>
      <p:pic>
        <p:nvPicPr>
          <p:cNvPr id="3" name="Image 3">
            <a:extLst>
              <a:ext uri="{FF2B5EF4-FFF2-40B4-BE49-F238E27FC236}">
                <a16:creationId xmlns:a16="http://schemas.microsoft.com/office/drawing/2014/main" id="{E0DA8359-1D3F-4E61-31BB-071DB54D3CAF}"/>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5067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29D0-16A5-AFEA-071F-945175295B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50D04C-E1AD-E6DC-0D5A-6DC18BADBA1C}"/>
              </a:ext>
            </a:extLst>
          </p:cNvPr>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14E40690-6ADF-14E2-F3C1-692B3281F751}"/>
              </a:ext>
            </a:extLst>
          </p:cNvPr>
          <p:cNvSpPr txBox="1">
            <a:spLocks noChangeArrowheads="1"/>
          </p:cNvSpPr>
          <p:nvPr/>
        </p:nvSpPr>
        <p:spPr>
          <a:xfrm>
            <a:off x="475423" y="1358900"/>
            <a:ext cx="9856788" cy="5321300"/>
          </a:xfrm>
          <a:prstGeom prst="rect">
            <a:avLst/>
          </a:prstGeom>
        </p:spPr>
        <p:txBody>
          <a:bodyPr/>
          <a:lstStyle/>
          <a:p>
            <a:pPr marL="180975" indent="-180975">
              <a:lnSpc>
                <a:spcPct val="80000"/>
              </a:lnSpc>
              <a:spcBef>
                <a:spcPct val="20000"/>
              </a:spcBef>
              <a:buFont typeface="Arial" charset="0"/>
              <a:buChar char="•"/>
            </a:pPr>
            <a:r>
              <a:rPr lang="fr-FR" altLang="fr-FR" sz="2000" b="1" dirty="0"/>
              <a:t>La sortie </a:t>
            </a:r>
            <a:r>
              <a:rPr lang="fr-FR" altLang="fr-FR" sz="2000" dirty="0"/>
              <a:t>est la dernière ligne </a:t>
            </a:r>
            <a:r>
              <a:rPr lang="fr-FR" altLang="fr-FR" sz="2000" dirty="0" err="1"/>
              <a:t>acro.</a:t>
            </a:r>
            <a:r>
              <a:rPr lang="fr-FR" altLang="fr-FR" sz="2000" dirty="0"/>
              <a:t> prise en compte (VD la plus élevée).</a:t>
            </a:r>
          </a:p>
          <a:p>
            <a:pPr marL="180975" indent="-180975">
              <a:lnSpc>
                <a:spcPct val="80000"/>
              </a:lnSpc>
              <a:spcBef>
                <a:spcPct val="20000"/>
              </a:spcBef>
            </a:pPr>
            <a:endParaRPr lang="fr-FR" altLang="fr-FR" sz="1200" dirty="0"/>
          </a:p>
          <a:p>
            <a:pPr marL="180975" indent="-180975">
              <a:lnSpc>
                <a:spcPct val="80000"/>
              </a:lnSpc>
              <a:spcBef>
                <a:spcPct val="20000"/>
              </a:spcBef>
              <a:buFont typeface="Arial" charset="0"/>
              <a:buChar char="•"/>
            </a:pPr>
            <a:r>
              <a:rPr lang="fr-FR" altLang="fr-FR" sz="2000" dirty="0"/>
              <a:t>Pas de sortie accordée si seulement une ligne </a:t>
            </a:r>
            <a:r>
              <a:rPr lang="fr-FR" altLang="fr-FR" sz="2000" dirty="0" err="1"/>
              <a:t>acro.</a:t>
            </a:r>
            <a:r>
              <a:rPr lang="fr-FR" altLang="fr-FR" sz="2000" dirty="0"/>
              <a:t> est exécutée. </a:t>
            </a:r>
          </a:p>
          <a:p>
            <a:pPr marL="180975" indent="-180975">
              <a:lnSpc>
                <a:spcPct val="80000"/>
              </a:lnSpc>
              <a:spcBef>
                <a:spcPct val="20000"/>
              </a:spcBef>
              <a:buFont typeface="Arial" charset="0"/>
              <a:buNone/>
            </a:pPr>
            <a:endParaRPr lang="fr-FR" altLang="fr-FR" sz="1200" dirty="0"/>
          </a:p>
          <a:p>
            <a:pPr marL="180975" indent="-180975">
              <a:lnSpc>
                <a:spcPct val="80000"/>
              </a:lnSpc>
              <a:spcBef>
                <a:spcPct val="20000"/>
              </a:spcBef>
              <a:buFont typeface="Arial" charset="0"/>
              <a:buChar char="•"/>
            </a:pPr>
            <a:r>
              <a:rPr lang="fr-FR" altLang="fr-FR" sz="2000" dirty="0"/>
              <a:t>Pas de VD, 7 éléments sont comptés (jury D)</a:t>
            </a:r>
          </a:p>
          <a:p>
            <a:pPr marL="180975" indent="-180975">
              <a:lnSpc>
                <a:spcPct val="80000"/>
              </a:lnSpc>
              <a:spcBef>
                <a:spcPct val="20000"/>
              </a:spcBef>
            </a:pPr>
            <a:endParaRPr lang="fr-FR" altLang="fr-FR" sz="1200" dirty="0"/>
          </a:p>
          <a:p>
            <a:pPr marL="180975" indent="-180975">
              <a:lnSpc>
                <a:spcPct val="80000"/>
              </a:lnSpc>
              <a:spcBef>
                <a:spcPct val="20000"/>
              </a:spcBef>
              <a:buFont typeface="Arial" charset="0"/>
              <a:buChar char="•"/>
            </a:pPr>
            <a:r>
              <a:rPr lang="fr-FR" altLang="fr-FR" sz="2000" dirty="0"/>
              <a:t>Pas de sortie – 0,50 pt et les fautes de réception (jury E aménagement FSCF)</a:t>
            </a:r>
          </a:p>
          <a:p>
            <a:pPr>
              <a:lnSpc>
                <a:spcPct val="80000"/>
              </a:lnSpc>
              <a:spcBef>
                <a:spcPct val="20000"/>
              </a:spcBef>
            </a:pPr>
            <a:endParaRPr lang="fr-FR" altLang="fr-FR" sz="1200" dirty="0"/>
          </a:p>
          <a:p>
            <a:pPr marL="390525" indent="-390525">
              <a:lnSpc>
                <a:spcPct val="80000"/>
              </a:lnSpc>
              <a:spcBef>
                <a:spcPct val="20000"/>
              </a:spcBef>
              <a:buFont typeface="Arial" charset="0"/>
              <a:buNone/>
            </a:pPr>
            <a:r>
              <a:rPr lang="fr-FR" altLang="fr-FR" sz="2000" b="1" dirty="0"/>
              <a:t>	</a:t>
            </a:r>
            <a:r>
              <a:rPr lang="fr-FR" altLang="fr-FR" sz="2000" b="1" u="sng" dirty="0"/>
              <a:t>Exemple </a:t>
            </a:r>
            <a:r>
              <a:rPr lang="fr-FR" altLang="fr-FR" sz="2000" b="1" dirty="0"/>
              <a:t>: </a:t>
            </a:r>
          </a:p>
          <a:p>
            <a:pPr marL="390525" indent="-390525" algn="just">
              <a:lnSpc>
                <a:spcPct val="80000"/>
              </a:lnSpc>
              <a:spcBef>
                <a:spcPct val="20000"/>
              </a:spcBef>
            </a:pPr>
            <a:endParaRPr lang="fr-FR" altLang="fr-FR" sz="1400" b="1" dirty="0"/>
          </a:p>
          <a:p>
            <a:pPr marL="390525" indent="-390525" algn="just">
              <a:lnSpc>
                <a:spcPct val="80000"/>
              </a:lnSpc>
              <a:spcBef>
                <a:spcPct val="20000"/>
              </a:spcBef>
            </a:pPr>
            <a:endParaRPr lang="fr-FR" altLang="fr-FR" sz="2000" b="1" dirty="0"/>
          </a:p>
          <a:p>
            <a:pPr marL="390525" indent="-390525" algn="just">
              <a:lnSpc>
                <a:spcPct val="80000"/>
              </a:lnSpc>
              <a:spcBef>
                <a:spcPct val="20000"/>
              </a:spcBef>
            </a:pPr>
            <a:endParaRPr lang="fr-FR" altLang="fr-FR" sz="2000" dirty="0"/>
          </a:p>
          <a:p>
            <a:pPr marL="390525" indent="-390525" algn="just">
              <a:lnSpc>
                <a:spcPct val="80000"/>
              </a:lnSpc>
              <a:spcBef>
                <a:spcPct val="20000"/>
              </a:spcBef>
            </a:pPr>
            <a:endParaRPr lang="fr-FR" altLang="fr-FR" sz="2000" b="1" dirty="0"/>
          </a:p>
          <a:p>
            <a:pPr marL="390525" indent="-390525" algn="just">
              <a:lnSpc>
                <a:spcPct val="80000"/>
              </a:lnSpc>
              <a:spcBef>
                <a:spcPct val="20000"/>
              </a:spcBef>
            </a:pPr>
            <a:r>
              <a:rPr lang="fr-FR" altLang="fr-FR" sz="2000" dirty="0"/>
              <a:t>	</a:t>
            </a:r>
          </a:p>
        </p:txBody>
      </p:sp>
      <p:graphicFrame>
        <p:nvGraphicFramePr>
          <p:cNvPr id="7" name="Tableau 7">
            <a:extLst>
              <a:ext uri="{FF2B5EF4-FFF2-40B4-BE49-F238E27FC236}">
                <a16:creationId xmlns:a16="http://schemas.microsoft.com/office/drawing/2014/main" id="{70D5B6F3-24F9-15C2-C1C5-D6CBD5974060}"/>
              </a:ext>
            </a:extLst>
          </p:cNvPr>
          <p:cNvGraphicFramePr>
            <a:graphicFrameLocks noGrp="1"/>
          </p:cNvGraphicFramePr>
          <p:nvPr>
            <p:extLst>
              <p:ext uri="{D42A27DB-BD31-4B8C-83A1-F6EECF244321}">
                <p14:modId xmlns:p14="http://schemas.microsoft.com/office/powerpoint/2010/main" val="935375529"/>
              </p:ext>
            </p:extLst>
          </p:nvPr>
        </p:nvGraphicFramePr>
        <p:xfrm>
          <a:off x="475424" y="3763768"/>
          <a:ext cx="9607550" cy="1292604"/>
        </p:xfrm>
        <a:graphic>
          <a:graphicData uri="http://schemas.openxmlformats.org/drawingml/2006/table">
            <a:tbl>
              <a:tblPr firstRow="1" bandRow="1">
                <a:tableStyleId>{5C22544A-7EE6-4342-B048-85BDC9FD1C3A}</a:tableStyleId>
              </a:tblPr>
              <a:tblGrid>
                <a:gridCol w="1225455">
                  <a:extLst>
                    <a:ext uri="{9D8B030D-6E8A-4147-A177-3AD203B41FA5}">
                      <a16:colId xmlns:a16="http://schemas.microsoft.com/office/drawing/2014/main" val="20000"/>
                    </a:ext>
                  </a:extLst>
                </a:gridCol>
                <a:gridCol w="1225455">
                  <a:extLst>
                    <a:ext uri="{9D8B030D-6E8A-4147-A177-3AD203B41FA5}">
                      <a16:colId xmlns:a16="http://schemas.microsoft.com/office/drawing/2014/main" val="20001"/>
                    </a:ext>
                  </a:extLst>
                </a:gridCol>
                <a:gridCol w="1225455">
                  <a:extLst>
                    <a:ext uri="{9D8B030D-6E8A-4147-A177-3AD203B41FA5}">
                      <a16:colId xmlns:a16="http://schemas.microsoft.com/office/drawing/2014/main" val="20002"/>
                    </a:ext>
                  </a:extLst>
                </a:gridCol>
                <a:gridCol w="1225455">
                  <a:extLst>
                    <a:ext uri="{9D8B030D-6E8A-4147-A177-3AD203B41FA5}">
                      <a16:colId xmlns:a16="http://schemas.microsoft.com/office/drawing/2014/main" val="20003"/>
                    </a:ext>
                  </a:extLst>
                </a:gridCol>
                <a:gridCol w="1225455">
                  <a:extLst>
                    <a:ext uri="{9D8B030D-6E8A-4147-A177-3AD203B41FA5}">
                      <a16:colId xmlns:a16="http://schemas.microsoft.com/office/drawing/2014/main" val="20004"/>
                    </a:ext>
                  </a:extLst>
                </a:gridCol>
                <a:gridCol w="1225455">
                  <a:extLst>
                    <a:ext uri="{9D8B030D-6E8A-4147-A177-3AD203B41FA5}">
                      <a16:colId xmlns:a16="http://schemas.microsoft.com/office/drawing/2014/main" val="20005"/>
                    </a:ext>
                  </a:extLst>
                </a:gridCol>
                <a:gridCol w="1225455">
                  <a:extLst>
                    <a:ext uri="{9D8B030D-6E8A-4147-A177-3AD203B41FA5}">
                      <a16:colId xmlns:a16="http://schemas.microsoft.com/office/drawing/2014/main" val="20006"/>
                    </a:ext>
                  </a:extLst>
                </a:gridCol>
                <a:gridCol w="1029365">
                  <a:extLst>
                    <a:ext uri="{9D8B030D-6E8A-4147-A177-3AD203B41FA5}">
                      <a16:colId xmlns:a16="http://schemas.microsoft.com/office/drawing/2014/main" val="20007"/>
                    </a:ext>
                  </a:extLst>
                </a:gridCol>
              </a:tblGrid>
              <a:tr h="646302">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b="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0"/>
                  </a:ext>
                </a:extLst>
              </a:tr>
              <a:tr h="646302">
                <a:tc>
                  <a:txBody>
                    <a:bodyPr/>
                    <a:lstStyle/>
                    <a:p>
                      <a:pPr algn="ctr">
                        <a:lnSpc>
                          <a:spcPct val="150000"/>
                        </a:lnSpc>
                      </a:pPr>
                      <a:r>
                        <a:rPr lang="fr-FR" sz="2000" b="1" dirty="0">
                          <a:solidFill>
                            <a:schemeClr val="tx1"/>
                          </a:solidFill>
                        </a:rPr>
                        <a:t>Gym</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Gym</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Gym</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Acro.</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Gym</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Acro.</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Acro.</a:t>
                      </a:r>
                    </a:p>
                  </a:txBody>
                  <a:tcPr>
                    <a:solidFill>
                      <a:schemeClr val="accent3">
                        <a:lumMod val="20000"/>
                        <a:lumOff val="80000"/>
                      </a:schemeClr>
                    </a:solidFill>
                  </a:tcPr>
                </a:tc>
                <a:tc>
                  <a:txBody>
                    <a:bodyPr/>
                    <a:lstStyle/>
                    <a:p>
                      <a:pPr algn="ctr">
                        <a:lnSpc>
                          <a:spcPct val="150000"/>
                        </a:lnSpc>
                      </a:pPr>
                      <a:r>
                        <a:rPr lang="fr-FR" sz="2000" b="1" dirty="0">
                          <a:solidFill>
                            <a:schemeClr val="tx1"/>
                          </a:solidFill>
                        </a:rPr>
                        <a:t>Gym</a:t>
                      </a: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0" name="Tableau 20">
            <a:extLst>
              <a:ext uri="{FF2B5EF4-FFF2-40B4-BE49-F238E27FC236}">
                <a16:creationId xmlns:a16="http://schemas.microsoft.com/office/drawing/2014/main" id="{893D08E2-11E1-C23C-9942-9F6C4E63E4AA}"/>
              </a:ext>
            </a:extLst>
          </p:cNvPr>
          <p:cNvGraphicFramePr>
            <a:graphicFrameLocks noGrp="1"/>
          </p:cNvGraphicFramePr>
          <p:nvPr>
            <p:extLst>
              <p:ext uri="{D42A27DB-BD31-4B8C-83A1-F6EECF244321}">
                <p14:modId xmlns:p14="http://schemas.microsoft.com/office/powerpoint/2010/main" val="690448947"/>
              </p:ext>
            </p:extLst>
          </p:nvPr>
        </p:nvGraphicFramePr>
        <p:xfrm>
          <a:off x="475424" y="5230203"/>
          <a:ext cx="9784590" cy="783247"/>
        </p:xfrm>
        <a:graphic>
          <a:graphicData uri="http://schemas.openxmlformats.org/drawingml/2006/table">
            <a:tbl>
              <a:tblPr firstRow="1" bandRow="1">
                <a:tableStyleId>{5C22544A-7EE6-4342-B048-85BDC9FD1C3A}</a:tableStyleId>
              </a:tblPr>
              <a:tblGrid>
                <a:gridCol w="9784590">
                  <a:extLst>
                    <a:ext uri="{9D8B030D-6E8A-4147-A177-3AD203B41FA5}">
                      <a16:colId xmlns:a16="http://schemas.microsoft.com/office/drawing/2014/main" val="20000"/>
                    </a:ext>
                  </a:extLst>
                </a:gridCol>
              </a:tblGrid>
              <a:tr h="783247">
                <a:tc>
                  <a:txBody>
                    <a:bodyPr/>
                    <a:lstStyle/>
                    <a:p>
                      <a:r>
                        <a:rPr lang="fr-FR" b="0" dirty="0">
                          <a:solidFill>
                            <a:srgbClr val="FF0000"/>
                          </a:solidFill>
                          <a:latin typeface="Arial" panose="020B0604020202020204" pitchFamily="34" charset="0"/>
                          <a:cs typeface="Arial" panose="020B0604020202020204" pitchFamily="34" charset="0"/>
                        </a:rPr>
                        <a:t>Une seule ligne </a:t>
                      </a:r>
                      <a:r>
                        <a:rPr lang="fr-FR" b="0" dirty="0" err="1">
                          <a:solidFill>
                            <a:srgbClr val="FF0000"/>
                          </a:solidFill>
                          <a:latin typeface="Arial" panose="020B0604020202020204" pitchFamily="34" charset="0"/>
                          <a:cs typeface="Arial" panose="020B0604020202020204" pitchFamily="34" charset="0"/>
                        </a:rPr>
                        <a:t>acro.</a:t>
                      </a:r>
                      <a:r>
                        <a:rPr lang="fr-FR" b="0" dirty="0">
                          <a:solidFill>
                            <a:srgbClr val="FF0000"/>
                          </a:solidFill>
                          <a:latin typeface="Arial" panose="020B0604020202020204" pitchFamily="34" charset="0"/>
                          <a:cs typeface="Arial" panose="020B0604020202020204" pitchFamily="34" charset="0"/>
                        </a:rPr>
                        <a:t>, pas de sortie. Le salto AR tendu vrille n’est pas retenu comme VD.     5 VD gym et 2 VD </a:t>
                      </a:r>
                      <a:r>
                        <a:rPr lang="fr-FR" b="0" dirty="0" err="1">
                          <a:solidFill>
                            <a:srgbClr val="FF0000"/>
                          </a:solidFill>
                          <a:latin typeface="Arial" panose="020B0604020202020204" pitchFamily="34" charset="0"/>
                          <a:cs typeface="Arial" panose="020B0604020202020204" pitchFamily="34" charset="0"/>
                        </a:rPr>
                        <a:t>acro</a:t>
                      </a:r>
                      <a:endParaRPr lang="fr-FR" b="0" dirty="0">
                        <a:solidFill>
                          <a:srgbClr val="FF0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pic>
        <p:nvPicPr>
          <p:cNvPr id="4" name="Image 3">
            <a:extLst>
              <a:ext uri="{FF2B5EF4-FFF2-40B4-BE49-F238E27FC236}">
                <a16:creationId xmlns:a16="http://schemas.microsoft.com/office/drawing/2014/main" id="{F430B96A-D43D-E45A-F622-CB443555FE8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6" name="Image 5">
            <a:extLst>
              <a:ext uri="{FF2B5EF4-FFF2-40B4-BE49-F238E27FC236}">
                <a16:creationId xmlns:a16="http://schemas.microsoft.com/office/drawing/2014/main" id="{00000000-0008-0000-0000-000011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08" y="3837885"/>
            <a:ext cx="514422" cy="543001"/>
          </a:xfrm>
          <a:prstGeom prst="rect">
            <a:avLst/>
          </a:prstGeom>
        </p:spPr>
      </p:pic>
      <p:pic>
        <p:nvPicPr>
          <p:cNvPr id="8" name="Image 7">
            <a:extLst>
              <a:ext uri="{FF2B5EF4-FFF2-40B4-BE49-F238E27FC236}">
                <a16:creationId xmlns:a16="http://schemas.microsoft.com/office/drawing/2014/main" id="{00000000-0008-0000-0000-00000A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826" y="3763768"/>
            <a:ext cx="428685" cy="543001"/>
          </a:xfrm>
          <a:prstGeom prst="rect">
            <a:avLst/>
          </a:prstGeom>
        </p:spPr>
      </p:pic>
      <p:pic>
        <p:nvPicPr>
          <p:cNvPr id="10" name="Image 9">
            <a:extLst>
              <a:ext uri="{FF2B5EF4-FFF2-40B4-BE49-F238E27FC236}">
                <a16:creationId xmlns:a16="http://schemas.microsoft.com/office/drawing/2014/main" id="{00000000-0008-0000-0000-000007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007" y="3778701"/>
            <a:ext cx="428685" cy="543001"/>
          </a:xfrm>
          <a:prstGeom prst="rect">
            <a:avLst/>
          </a:prstGeom>
        </p:spPr>
      </p:pic>
      <p:pic>
        <p:nvPicPr>
          <p:cNvPr id="12" name="Image 11">
            <a:extLst>
              <a:ext uri="{FF2B5EF4-FFF2-40B4-BE49-F238E27FC236}">
                <a16:creationId xmlns:a16="http://schemas.microsoft.com/office/drawing/2014/main" id="{00000000-0008-0000-0000-000059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4587" y="3837886"/>
            <a:ext cx="640184" cy="486540"/>
          </a:xfrm>
          <a:prstGeom prst="rect">
            <a:avLst/>
          </a:prstGeom>
        </p:spPr>
      </p:pic>
      <p:pic>
        <p:nvPicPr>
          <p:cNvPr id="14" name="Image 13">
            <a:extLst>
              <a:ext uri="{FF2B5EF4-FFF2-40B4-BE49-F238E27FC236}">
                <a16:creationId xmlns:a16="http://schemas.microsoft.com/office/drawing/2014/main" id="{00000000-0008-0000-0000-00003E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5570" y="3837885"/>
            <a:ext cx="384111" cy="486540"/>
          </a:xfrm>
          <a:prstGeom prst="rect">
            <a:avLst/>
          </a:prstGeom>
        </p:spPr>
      </p:pic>
      <p:pic>
        <p:nvPicPr>
          <p:cNvPr id="19" name="Image 18">
            <a:extLst>
              <a:ext uri="{FF2B5EF4-FFF2-40B4-BE49-F238E27FC236}">
                <a16:creationId xmlns:a16="http://schemas.microsoft.com/office/drawing/2014/main" id="{00000000-0008-0000-0000-00006E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5848" y="3837886"/>
            <a:ext cx="384112" cy="486542"/>
          </a:xfrm>
          <a:prstGeom prst="rect">
            <a:avLst/>
          </a:prstGeom>
        </p:spPr>
      </p:pic>
      <p:pic>
        <p:nvPicPr>
          <p:cNvPr id="22" name="Image 21">
            <a:extLst>
              <a:ext uri="{FF2B5EF4-FFF2-40B4-BE49-F238E27FC236}">
                <a16:creationId xmlns:a16="http://schemas.microsoft.com/office/drawing/2014/main" id="{00000000-0008-0000-0000-000082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0864" y="3837884"/>
            <a:ext cx="342948" cy="543001"/>
          </a:xfrm>
          <a:prstGeom prst="rect">
            <a:avLst/>
          </a:prstGeom>
        </p:spPr>
      </p:pic>
      <p:pic>
        <p:nvPicPr>
          <p:cNvPr id="23" name="Image 22">
            <a:extLst>
              <a:ext uri="{FF2B5EF4-FFF2-40B4-BE49-F238E27FC236}">
                <a16:creationId xmlns:a16="http://schemas.microsoft.com/office/drawing/2014/main" id="{E0308445-EF28-1A04-F68A-FC7E12E6CB91}"/>
              </a:ext>
            </a:extLst>
          </p:cNvPr>
          <p:cNvPicPr>
            <a:picLocks noChangeAspect="1"/>
          </p:cNvPicPr>
          <p:nvPr/>
        </p:nvPicPr>
        <p:blipFill>
          <a:blip r:embed="rId10"/>
          <a:stretch>
            <a:fillRect/>
          </a:stretch>
        </p:blipFill>
        <p:spPr>
          <a:xfrm>
            <a:off x="9287177" y="3849475"/>
            <a:ext cx="447373" cy="472227"/>
          </a:xfrm>
          <a:prstGeom prst="rect">
            <a:avLst/>
          </a:prstGeom>
        </p:spPr>
      </p:pic>
      <p:sp>
        <p:nvSpPr>
          <p:cNvPr id="24" name="Rectangle : coins arrondis 23">
            <a:extLst>
              <a:ext uri="{FF2B5EF4-FFF2-40B4-BE49-F238E27FC236}">
                <a16:creationId xmlns:a16="http://schemas.microsoft.com/office/drawing/2014/main" id="{58541A15-3B0E-F17B-6B26-2058D5562C1A}"/>
              </a:ext>
            </a:extLst>
          </p:cNvPr>
          <p:cNvSpPr/>
          <p:nvPr/>
        </p:nvSpPr>
        <p:spPr>
          <a:xfrm>
            <a:off x="7829550" y="3829050"/>
            <a:ext cx="1208390" cy="116143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64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2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anim calcmode="lin" valueType="num">
                                      <p:cBhvr>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5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anim calcmode="lin" valueType="num">
                                      <p:cBhvr>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6"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par>
                                <p:cTn id="42" presetID="6"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500"/>
                                        <p:tgtEl>
                                          <p:spTgt spid="8"/>
                                        </p:tgtEl>
                                      </p:cBhvr>
                                    </p:animEffect>
                                  </p:childTnLst>
                                </p:cTn>
                              </p:par>
                              <p:par>
                                <p:cTn id="45" presetID="6"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500"/>
                                        <p:tgtEl>
                                          <p:spTgt spid="10"/>
                                        </p:tgtEl>
                                      </p:cBhvr>
                                    </p:animEffect>
                                  </p:childTnLst>
                                </p:cTn>
                              </p:par>
                              <p:par>
                                <p:cTn id="48" presetID="6" presetClass="entr" presetSubtype="16"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cTn>
                              </p:par>
                              <p:par>
                                <p:cTn id="51" presetID="6" presetClass="entr" presetSubtype="16"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ircle(in)">
                                      <p:cBhvr>
                                        <p:cTn id="53" dur="500"/>
                                        <p:tgtEl>
                                          <p:spTgt spid="14"/>
                                        </p:tgtEl>
                                      </p:cBhvr>
                                    </p:animEffect>
                                  </p:childTnLst>
                                </p:cTn>
                              </p:par>
                              <p:par>
                                <p:cTn id="54" presetID="6" presetClass="entr" presetSubtype="16"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ircle(in)">
                                      <p:cBhvr>
                                        <p:cTn id="56" dur="500"/>
                                        <p:tgtEl>
                                          <p:spTgt spid="19"/>
                                        </p:tgtEl>
                                      </p:cBhvr>
                                    </p:animEffect>
                                  </p:childTnLst>
                                </p:cTn>
                              </p:par>
                              <p:par>
                                <p:cTn id="57" presetID="6" presetClass="entr" presetSubtype="16"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500"/>
                                        <p:tgtEl>
                                          <p:spTgt spid="22"/>
                                        </p:tgtEl>
                                      </p:cBhvr>
                                    </p:animEffect>
                                  </p:childTnLst>
                                </p:cTn>
                              </p:par>
                              <p:par>
                                <p:cTn id="60" presetID="6" presetClass="entr" presetSubtype="16"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ircle(in)">
                                      <p:cBhvr>
                                        <p:cTn id="62" dur="500"/>
                                        <p:tgtEl>
                                          <p:spTgt spid="23"/>
                                        </p:tgtEl>
                                      </p:cBhvr>
                                    </p:animEffect>
                                  </p:childTnLst>
                                </p:cTn>
                              </p:par>
                            </p:childTnLst>
                          </p:cTn>
                        </p:par>
                        <p:par>
                          <p:cTn id="63" fill="hold">
                            <p:stCondLst>
                              <p:cond delay="500"/>
                            </p:stCondLst>
                            <p:childTnLst>
                              <p:par>
                                <p:cTn id="64" presetID="22" presetClass="entr" presetSubtype="4" fill="hold" nodeType="afterEffect">
                                  <p:stCondLst>
                                    <p:cond delay="150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par>
                                <p:cTn id="67" presetID="6" presetClass="entr" presetSubtype="16" fill="hold" grpId="0" nodeType="withEffect">
                                  <p:stCondLst>
                                    <p:cond delay="1500"/>
                                  </p:stCondLst>
                                  <p:childTnLst>
                                    <p:set>
                                      <p:cBhvr>
                                        <p:cTn id="68" dur="1" fill="hold">
                                          <p:stCondLst>
                                            <p:cond delay="0"/>
                                          </p:stCondLst>
                                        </p:cTn>
                                        <p:tgtEl>
                                          <p:spTgt spid="24"/>
                                        </p:tgtEl>
                                        <p:attrNameLst>
                                          <p:attrName>style.visibility</p:attrName>
                                        </p:attrNameLst>
                                      </p:cBhvr>
                                      <p:to>
                                        <p:strVal val="visible"/>
                                      </p:to>
                                    </p:set>
                                    <p:animEffect transition="in" filter="circle(in)">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Contenu de l’exercice</a:t>
            </a:r>
            <a:endParaRPr lang="fr-FR" sz="2400" cap="none"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68313" y="1477963"/>
            <a:ext cx="9791700" cy="5275953"/>
          </a:xfrm>
          <a:prstGeom prst="rect">
            <a:avLst/>
          </a:prstGeom>
        </p:spPr>
        <p:txBody>
          <a:bodyPr lIns="104287" tIns="52144" rIns="104287" bIns="52144">
            <a:spAutoFit/>
          </a:bodyPr>
          <a:lstStyle/>
          <a:p>
            <a:r>
              <a:rPr lang="fr-FR" sz="2400" b="1" u="sng" dirty="0"/>
              <a:t>Lignes acrobatiques</a:t>
            </a:r>
          </a:p>
          <a:p>
            <a:endParaRPr lang="fr-FR" sz="1200" b="1" u="sng" dirty="0"/>
          </a:p>
          <a:p>
            <a:pPr marL="180975" indent="-180975">
              <a:buFont typeface="Arial" charset="0"/>
              <a:buChar char="•"/>
            </a:pPr>
            <a:r>
              <a:rPr lang="fr-FR" sz="2400" dirty="0"/>
              <a:t>Le nombre maximum de lignes acrobatique est de</a:t>
            </a:r>
            <a:r>
              <a:rPr lang="fr-FR" sz="2400" dirty="0">
                <a:solidFill>
                  <a:srgbClr val="00FF00"/>
                </a:solidFill>
              </a:rPr>
              <a:t> </a:t>
            </a:r>
            <a:r>
              <a:rPr lang="fr-FR" sz="2400" dirty="0"/>
              <a:t>4.</a:t>
            </a:r>
          </a:p>
          <a:p>
            <a:pPr marL="180975" indent="-180975">
              <a:buFont typeface="Arial" charset="0"/>
              <a:buChar char="•"/>
            </a:pPr>
            <a:r>
              <a:rPr lang="fr-FR" sz="2400" dirty="0"/>
              <a:t>Aucune difficulté dans les lignes acrobatiques suivantes ne sera prise en compte pour la VD.</a:t>
            </a:r>
          </a:p>
          <a:p>
            <a:pPr marL="542925" lvl="3" indent="-161925">
              <a:buFont typeface="Arial" charset="0"/>
              <a:buChar char="•"/>
            </a:pPr>
            <a:r>
              <a:rPr lang="fr-FR" sz="2400" b="1" dirty="0">
                <a:solidFill>
                  <a:srgbClr val="FF0000"/>
                </a:solidFill>
              </a:rPr>
              <a:t>Aucune VD acrobatique ne sera comptabilisée après l’exécution de la dernière ligne </a:t>
            </a:r>
            <a:r>
              <a:rPr lang="fr-FR" sz="2400" b="1" dirty="0" err="1">
                <a:solidFill>
                  <a:srgbClr val="FF0000"/>
                </a:solidFill>
              </a:rPr>
              <a:t>acro.</a:t>
            </a:r>
            <a:endParaRPr lang="fr-FR" sz="2400" b="1" dirty="0">
              <a:solidFill>
                <a:srgbClr val="FF0000"/>
              </a:solidFill>
            </a:endParaRPr>
          </a:p>
          <a:p>
            <a:pPr marL="180975" indent="-180975">
              <a:buFont typeface="Arial" charset="0"/>
              <a:buChar char="•"/>
            </a:pPr>
            <a:r>
              <a:rPr lang="fr-FR" sz="2400" dirty="0"/>
              <a:t>Une ligne acrobatique consiste en un </a:t>
            </a:r>
            <a:r>
              <a:rPr lang="fr-FR" sz="2400" b="1" u="sng" dirty="0"/>
              <a:t>minimum de 2 éléments </a:t>
            </a:r>
            <a:r>
              <a:rPr lang="fr-FR" sz="2400" dirty="0"/>
              <a:t>avec envol, dont un salto, liés directement.</a:t>
            </a:r>
          </a:p>
          <a:p>
            <a:pPr marL="180975" indent="-180975">
              <a:buFont typeface="Arial" charset="0"/>
              <a:buChar char="•"/>
            </a:pPr>
            <a:r>
              <a:rPr lang="fr-FR" sz="2400" dirty="0"/>
              <a:t>Si la réception du salto n’est pas faite sur les pieds d’abord, </a:t>
            </a:r>
            <a:r>
              <a:rPr lang="fr-FR" sz="2400" u="sng" dirty="0"/>
              <a:t>la ligne acrobatique est quand même prise en compte.</a:t>
            </a:r>
          </a:p>
          <a:p>
            <a:pPr>
              <a:buFont typeface="Courier New" pitchFamily="49" charset="0"/>
              <a:buChar char="o"/>
            </a:pPr>
            <a:endParaRPr lang="fr-FR" sz="2400" dirty="0"/>
          </a:p>
          <a:p>
            <a:endParaRPr lang="fr-FR" sz="2400" dirty="0"/>
          </a:p>
          <a:p>
            <a:endParaRPr lang="fr-FR" sz="2400" dirty="0"/>
          </a:p>
        </p:txBody>
      </p:sp>
      <p:pic>
        <p:nvPicPr>
          <p:cNvPr id="3" name="Image 3">
            <a:extLst>
              <a:ext uri="{FF2B5EF4-FFF2-40B4-BE49-F238E27FC236}">
                <a16:creationId xmlns:a16="http://schemas.microsoft.com/office/drawing/2014/main" id="{BA46700B-9DD4-6E03-E5CE-E49FAFC7BA3B}"/>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3500"/>
                            </p:stCondLst>
                            <p:childTnLst>
                              <p:par>
                                <p:cTn id="17" presetID="22" presetClass="entr" presetSubtype="4" fill="hold" nodeType="afterEffect">
                                  <p:stCondLst>
                                    <p:cond delay="2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Contenu de l’exercice</a:t>
            </a:r>
            <a:endParaRPr lang="fr-FR" sz="2400" cap="none" dirty="0">
              <a:solidFill>
                <a:schemeClr val="tx1"/>
              </a:solidFill>
            </a:endParaRPr>
          </a:p>
        </p:txBody>
      </p:sp>
      <p:sp>
        <p:nvSpPr>
          <p:cNvPr id="4" name="Rectangle 3"/>
          <p:cNvSpPr>
            <a:spLocks noChangeArrowheads="1"/>
          </p:cNvSpPr>
          <p:nvPr/>
        </p:nvSpPr>
        <p:spPr bwMode="auto">
          <a:xfrm>
            <a:off x="468313" y="1477963"/>
            <a:ext cx="9791700" cy="2681287"/>
          </a:xfrm>
          <a:prstGeom prst="rect">
            <a:avLst/>
          </a:prstGeom>
          <a:noFill/>
          <a:ln w="9525">
            <a:noFill/>
            <a:miter lim="800000"/>
            <a:headEnd/>
            <a:tailEnd/>
          </a:ln>
        </p:spPr>
        <p:txBody>
          <a:bodyPr lIns="104287" tIns="52144" rIns="104287" bIns="52144">
            <a:spAutoFit/>
          </a:bodyPr>
          <a:lstStyle/>
          <a:p>
            <a:r>
              <a:rPr lang="fr-FR" sz="2400" b="1" u="sng" dirty="0"/>
              <a:t>Lignes acrobatiques</a:t>
            </a:r>
          </a:p>
          <a:p>
            <a:pPr>
              <a:spcBef>
                <a:spcPts val="688"/>
              </a:spcBef>
              <a:spcAft>
                <a:spcPts val="688"/>
              </a:spcAft>
            </a:pPr>
            <a:r>
              <a:rPr lang="fr-FR" sz="2400" b="1" dirty="0">
                <a:solidFill>
                  <a:srgbClr val="FF0000"/>
                </a:solidFill>
              </a:rPr>
              <a:t>Une ligne acrobatique consiste en un minimum de 2 éléments avec envol , dont un salto, liés directement.</a:t>
            </a:r>
          </a:p>
          <a:p>
            <a:pPr>
              <a:spcBef>
                <a:spcPts val="688"/>
              </a:spcBef>
              <a:spcAft>
                <a:spcPts val="688"/>
              </a:spcAft>
            </a:pPr>
            <a:r>
              <a:rPr lang="fr-FR" sz="2400" b="1" dirty="0"/>
              <a:t>Constituent une ligne acrobatique :</a:t>
            </a:r>
          </a:p>
          <a:p>
            <a:endParaRPr lang="fr-FR" sz="2400" dirty="0"/>
          </a:p>
          <a:p>
            <a:endParaRPr lang="fr-FR" sz="2400" dirty="0"/>
          </a:p>
        </p:txBody>
      </p:sp>
      <p:sp>
        <p:nvSpPr>
          <p:cNvPr id="115718" name="ZoneTexte 7"/>
          <p:cNvSpPr txBox="1">
            <a:spLocks noChangeArrowheads="1"/>
          </p:cNvSpPr>
          <p:nvPr/>
        </p:nvSpPr>
        <p:spPr bwMode="auto">
          <a:xfrm>
            <a:off x="2660650" y="3930650"/>
            <a:ext cx="6435725" cy="887413"/>
          </a:xfrm>
          <a:prstGeom prst="rect">
            <a:avLst/>
          </a:prstGeom>
          <a:noFill/>
          <a:ln w="9525">
            <a:noFill/>
            <a:miter lim="800000"/>
            <a:headEnd/>
            <a:tailEnd/>
          </a:ln>
        </p:spPr>
        <p:txBody>
          <a:bodyPr>
            <a:spAutoFit/>
          </a:bodyPr>
          <a:lstStyle/>
          <a:p>
            <a:pPr marL="609600" indent="-296863">
              <a:spcBef>
                <a:spcPts val="688"/>
              </a:spcBef>
              <a:spcAft>
                <a:spcPts val="688"/>
              </a:spcAft>
            </a:pPr>
            <a:r>
              <a:rPr lang="fr-FR" sz="2000"/>
              <a:t>ou	                                      ou   </a:t>
            </a:r>
          </a:p>
          <a:p>
            <a:pPr marL="609600" indent="-296863">
              <a:spcBef>
                <a:spcPts val="688"/>
              </a:spcBef>
              <a:spcAft>
                <a:spcPts val="688"/>
              </a:spcAft>
            </a:pPr>
            <a:endParaRPr lang="fr-FR" sz="2000"/>
          </a:p>
        </p:txBody>
      </p:sp>
      <p:pic>
        <p:nvPicPr>
          <p:cNvPr id="3" name="Image 3">
            <a:extLst>
              <a:ext uri="{FF2B5EF4-FFF2-40B4-BE49-F238E27FC236}">
                <a16:creationId xmlns:a16="http://schemas.microsoft.com/office/drawing/2014/main" id="{B715C9F5-B88E-5B73-83F6-685FDFC8A256}"/>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7" name="Image 6">
            <a:extLst>
              <a:ext uri="{FF2B5EF4-FFF2-40B4-BE49-F238E27FC236}">
                <a16:creationId xmlns:a16="http://schemas.microsoft.com/office/drawing/2014/main" id="{735BD696-93C3-6405-DE61-8C531BED6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843" y="3808691"/>
            <a:ext cx="887186" cy="692734"/>
          </a:xfrm>
          <a:prstGeom prst="rect">
            <a:avLst/>
          </a:prstGeom>
        </p:spPr>
      </p:pic>
      <p:pic>
        <p:nvPicPr>
          <p:cNvPr id="8" name="Image 7">
            <a:extLst>
              <a:ext uri="{FF2B5EF4-FFF2-40B4-BE49-F238E27FC236}">
                <a16:creationId xmlns:a16="http://schemas.microsoft.com/office/drawing/2014/main" id="{00000000-0008-0000-0000-00006E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01" y="3781903"/>
            <a:ext cx="531079" cy="672700"/>
          </a:xfrm>
          <a:prstGeom prst="rect">
            <a:avLst/>
          </a:prstGeom>
        </p:spPr>
      </p:pic>
      <p:pic>
        <p:nvPicPr>
          <p:cNvPr id="16" name="Image 15">
            <a:extLst>
              <a:ext uri="{FF2B5EF4-FFF2-40B4-BE49-F238E27FC236}">
                <a16:creationId xmlns:a16="http://schemas.microsoft.com/office/drawing/2014/main" id="{00000000-0008-0000-0000-00006C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5915" y="3690075"/>
            <a:ext cx="737445" cy="840688"/>
          </a:xfrm>
          <a:prstGeom prst="rect">
            <a:avLst/>
          </a:prstGeom>
        </p:spPr>
      </p:pic>
      <p:pic>
        <p:nvPicPr>
          <p:cNvPr id="17" name="Image 16">
            <a:extLst>
              <a:ext uri="{FF2B5EF4-FFF2-40B4-BE49-F238E27FC236}">
                <a16:creationId xmlns:a16="http://schemas.microsoft.com/office/drawing/2014/main" id="{00000000-0008-0000-0000-00007F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478" y="3870326"/>
            <a:ext cx="918969" cy="631100"/>
          </a:xfrm>
          <a:prstGeom prst="rect">
            <a:avLst/>
          </a:prstGeom>
        </p:spPr>
      </p:pic>
      <p:pic>
        <p:nvPicPr>
          <p:cNvPr id="18" name="Image 17">
            <a:extLst>
              <a:ext uri="{FF2B5EF4-FFF2-40B4-BE49-F238E27FC236}">
                <a16:creationId xmlns:a16="http://schemas.microsoft.com/office/drawing/2014/main" id="{00000000-0008-0000-0000-000059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4645" y="3930650"/>
            <a:ext cx="789622" cy="600113"/>
          </a:xfrm>
          <a:prstGeom prst="rect">
            <a:avLst/>
          </a:prstGeom>
        </p:spPr>
      </p:pic>
      <p:pic>
        <p:nvPicPr>
          <p:cNvPr id="19" name="Image 18">
            <a:extLst>
              <a:ext uri="{FF2B5EF4-FFF2-40B4-BE49-F238E27FC236}">
                <a16:creationId xmlns:a16="http://schemas.microsoft.com/office/drawing/2014/main" id="{00000000-0008-0000-0000-000055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8820" y="3968749"/>
            <a:ext cx="543001" cy="543001"/>
          </a:xfrm>
          <a:prstGeom prst="rect">
            <a:avLst/>
          </a:prstGeom>
        </p:spPr>
      </p:pic>
      <p:sp>
        <p:nvSpPr>
          <p:cNvPr id="20" name="Arc plein 19">
            <a:extLst>
              <a:ext uri="{FF2B5EF4-FFF2-40B4-BE49-F238E27FC236}">
                <a16:creationId xmlns:a16="http://schemas.microsoft.com/office/drawing/2014/main" id="{886362D8-1B42-51DA-F3FE-7EAB1D501C5E}"/>
              </a:ext>
            </a:extLst>
          </p:cNvPr>
          <p:cNvSpPr/>
          <p:nvPr/>
        </p:nvSpPr>
        <p:spPr>
          <a:xfrm>
            <a:off x="1110940" y="3533775"/>
            <a:ext cx="1317935" cy="86203"/>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1" name="Arc plein 20">
            <a:extLst>
              <a:ext uri="{FF2B5EF4-FFF2-40B4-BE49-F238E27FC236}">
                <a16:creationId xmlns:a16="http://schemas.microsoft.com/office/drawing/2014/main" id="{557ACF35-6B3B-CB32-53B3-C702610CFF6F}"/>
              </a:ext>
            </a:extLst>
          </p:cNvPr>
          <p:cNvSpPr/>
          <p:nvPr/>
        </p:nvSpPr>
        <p:spPr>
          <a:xfrm>
            <a:off x="3796990" y="3533775"/>
            <a:ext cx="1317935" cy="86203"/>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 name="Arc plein 21">
            <a:extLst>
              <a:ext uri="{FF2B5EF4-FFF2-40B4-BE49-F238E27FC236}">
                <a16:creationId xmlns:a16="http://schemas.microsoft.com/office/drawing/2014/main" id="{02C72ED9-B1FC-BB08-F4A7-EDECE3979142}"/>
              </a:ext>
            </a:extLst>
          </p:cNvPr>
          <p:cNvSpPr/>
          <p:nvPr/>
        </p:nvSpPr>
        <p:spPr>
          <a:xfrm>
            <a:off x="7124247" y="3533775"/>
            <a:ext cx="1317935" cy="86203"/>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68313" y="1420448"/>
            <a:ext cx="9802812" cy="4721955"/>
          </a:xfrm>
          <a:prstGeom prst="rect">
            <a:avLst/>
          </a:prstGeom>
        </p:spPr>
        <p:txBody>
          <a:bodyPr lIns="104287" tIns="52144" rIns="104287" bIns="52144" anchor="ctr">
            <a:spAutoFit/>
          </a:bodyPr>
          <a:lstStyle/>
          <a:p>
            <a:pPr defTabSz="521437" fontAlgn="auto">
              <a:spcBef>
                <a:spcPts val="0"/>
              </a:spcBef>
              <a:spcAft>
                <a:spcPts val="0"/>
              </a:spcAft>
              <a:defRPr/>
            </a:pPr>
            <a:r>
              <a:rPr lang="fr-FR" sz="2000" b="1" dirty="0">
                <a:solidFill>
                  <a:srgbClr val="FF0000"/>
                </a:solidFill>
                <a:latin typeface="Arial" panose="020B0604020202020204" pitchFamily="34" charset="0"/>
                <a:cs typeface="Arial" panose="020B0604020202020204" pitchFamily="34" charset="0"/>
              </a:rPr>
              <a:t>Exemple 1</a:t>
            </a:r>
            <a:r>
              <a:rPr lang="fr-FR" sz="2000" dirty="0">
                <a:latin typeface="Arial" panose="020B0604020202020204" pitchFamily="34" charset="0"/>
                <a:cs typeface="Arial" panose="020B0604020202020204" pitchFamily="34" charset="0"/>
              </a:rPr>
              <a:t> : </a:t>
            </a:r>
            <a:r>
              <a:rPr lang="fr-FR" sz="2000" b="1" dirty="0">
                <a:latin typeface="Arial" panose="020B0604020202020204" pitchFamily="34" charset="0"/>
                <a:cs typeface="Arial" panose="020B0604020202020204" pitchFamily="34" charset="0"/>
              </a:rPr>
              <a:t>seulement 1 ligne acrobatique</a:t>
            </a:r>
          </a:p>
          <a:p>
            <a:pPr defTabSz="521437" fontAlgn="auto">
              <a:spcBef>
                <a:spcPts val="0"/>
              </a:spcBef>
              <a:spcAft>
                <a:spcPts val="0"/>
              </a:spcAft>
              <a:defRPr/>
            </a:pPr>
            <a:endParaRPr lang="fr-FR" sz="2000" b="1"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Une gym n’exécute que :</a:t>
            </a: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marL="1907210" lvl="3" indent="-342900" defTabSz="521437" fontAlgn="auto">
              <a:spcBef>
                <a:spcPts val="0"/>
              </a:spcBef>
              <a:spcAft>
                <a:spcPts val="0"/>
              </a:spcAft>
              <a:buFont typeface="Arial" panose="020B0604020202020204" pitchFamily="34" charset="0"/>
              <a:buChar char="•"/>
              <a:defRPr/>
            </a:pPr>
            <a:r>
              <a:rPr lang="fr-FR" sz="2000" b="1" dirty="0">
                <a:latin typeface="Arial" panose="020B0604020202020204" pitchFamily="34" charset="0"/>
                <a:cs typeface="Arial" panose="020B0604020202020204" pitchFamily="34" charset="0"/>
              </a:rPr>
              <a:t>OU</a:t>
            </a:r>
          </a:p>
          <a:p>
            <a:pPr marL="1564310" lvl="3" indent="0" defTabSz="521437" fontAlgn="auto">
              <a:spcBef>
                <a:spcPts val="0"/>
              </a:spcBef>
              <a:spcAft>
                <a:spcPts val="0"/>
              </a:spcAft>
              <a:defRPr/>
            </a:pPr>
            <a:endParaRPr lang="fr-FR" sz="2000" b="1"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Une gym n’exécute que :</a:t>
            </a: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defTabSz="521437" fontAlgn="auto">
              <a:spcBef>
                <a:spcPts val="0"/>
              </a:spcBef>
              <a:spcAft>
                <a:spcPts val="0"/>
              </a:spcAft>
              <a:buFontTx/>
              <a:buBlip>
                <a:blip r:embed="rId2"/>
              </a:buBlip>
              <a:defRPr/>
            </a:pPr>
            <a:endParaRPr lang="fr-FR" sz="2000" dirty="0">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000" b="1" dirty="0">
                <a:latin typeface="Arial" panose="020B0604020202020204" pitchFamily="34" charset="0"/>
                <a:cs typeface="Arial" panose="020B0604020202020204" pitchFamily="34" charset="0"/>
              </a:rPr>
              <a:t>Jugement :</a:t>
            </a:r>
            <a:r>
              <a:rPr lang="fr-FR" sz="2000" dirty="0">
                <a:latin typeface="Arial" panose="020B0604020202020204" pitchFamily="34" charset="0"/>
                <a:cs typeface="Arial" panose="020B0604020202020204" pitchFamily="34" charset="0"/>
              </a:rPr>
              <a:t> </a:t>
            </a: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marL="361950" lvl="1" indent="-180975"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 Pas de VD - 7 éléments maximum comptés (jury D)</a:t>
            </a:r>
          </a:p>
          <a:p>
            <a:pPr marL="361950" lvl="1" indent="-180975" defTabSz="521437" fontAlgn="auto">
              <a:spcBef>
                <a:spcPts val="0"/>
              </a:spcBef>
              <a:spcAft>
                <a:spcPts val="0"/>
              </a:spcAft>
              <a:buSzPct val="80000"/>
              <a:buFont typeface="Arial" panose="020B0604020202020204" pitchFamily="34" charset="0"/>
              <a:buChar char="•"/>
              <a:defRPr/>
            </a:pPr>
            <a:r>
              <a:rPr lang="fr-FR" sz="2000" dirty="0">
                <a:solidFill>
                  <a:schemeClr val="accent1"/>
                </a:solidFill>
                <a:latin typeface="Arial" panose="020B0604020202020204" pitchFamily="34" charset="0"/>
                <a:cs typeface="Arial" panose="020B0604020202020204" pitchFamily="34" charset="0"/>
              </a:rPr>
              <a:t>- 0.50 pas de sortie (Jury E)</a:t>
            </a:r>
          </a:p>
          <a:p>
            <a:pPr marL="361950" lvl="1" indent="-180975" defTabSz="521437" fontAlgn="auto">
              <a:spcBef>
                <a:spcPts val="0"/>
              </a:spcBef>
              <a:spcAft>
                <a:spcPts val="0"/>
              </a:spcAft>
              <a:buSzPct val="90000"/>
              <a:buFont typeface="Arial" panose="020B0604020202020204" pitchFamily="34" charset="0"/>
              <a:buChar char="•"/>
              <a:defRPr/>
            </a:pPr>
            <a:r>
              <a:rPr lang="fr-FR" sz="2000" dirty="0">
                <a:latin typeface="Arial" panose="020B0604020202020204" pitchFamily="34" charset="0"/>
                <a:cs typeface="Arial" panose="020B0604020202020204" pitchFamily="34" charset="0"/>
              </a:rPr>
              <a:t>Déductions pour fautes de réception (jury E) </a:t>
            </a:r>
          </a:p>
          <a:p>
            <a:pPr marL="820177" lvl="1" indent="0" defTabSz="521437" fontAlgn="auto">
              <a:spcBef>
                <a:spcPts val="0"/>
              </a:spcBef>
              <a:spcAft>
                <a:spcPts val="0"/>
              </a:spcAft>
              <a:buClr>
                <a:srgbClr val="CC9900"/>
              </a:buClr>
              <a:buSzPct val="90000"/>
              <a:defRPr/>
            </a:pPr>
            <a:endParaRPr lang="fr-FR" sz="2000" dirty="0">
              <a:latin typeface="Arial" panose="020B0604020202020204" pitchFamily="34" charset="0"/>
              <a:cs typeface="Arial" panose="020B0604020202020204" pitchFamily="34" charset="0"/>
            </a:endParaRPr>
          </a:p>
        </p:txBody>
      </p:sp>
      <p:sp>
        <p:nvSpPr>
          <p:cNvPr id="37" name="Flèche droite 18"/>
          <p:cNvSpPr>
            <a:spLocks noChangeArrowheads="1"/>
          </p:cNvSpPr>
          <p:nvPr/>
        </p:nvSpPr>
        <p:spPr bwMode="auto">
          <a:xfrm>
            <a:off x="3179281" y="3859006"/>
            <a:ext cx="919163" cy="393700"/>
          </a:xfrm>
          <a:prstGeom prst="rightArrow">
            <a:avLst>
              <a:gd name="adj1" fmla="val 50000"/>
              <a:gd name="adj2" fmla="val 50055"/>
            </a:avLst>
          </a:prstGeom>
          <a:solidFill>
            <a:srgbClr val="0099FF"/>
          </a:solidFill>
          <a:ln w="9525" algn="ctr">
            <a:noFill/>
            <a:round/>
            <a:headEnd/>
            <a:tailEnd/>
          </a:ln>
        </p:spPr>
        <p:txBody>
          <a:bodyPr lIns="104287" tIns="52144" rIns="104287" bIns="52144"/>
          <a:lstStyle/>
          <a:p>
            <a:endParaRPr lang="fr-FR" b="1">
              <a:latin typeface="Calibri" pitchFamily="34" charset="0"/>
            </a:endParaRPr>
          </a:p>
        </p:txBody>
      </p:sp>
      <p:sp>
        <p:nvSpPr>
          <p:cNvPr id="38" name="Text Box 18"/>
          <p:cNvSpPr txBox="1">
            <a:spLocks noChangeArrowheads="1"/>
          </p:cNvSpPr>
          <p:nvPr/>
        </p:nvSpPr>
        <p:spPr bwMode="auto">
          <a:xfrm>
            <a:off x="4144963" y="3824081"/>
            <a:ext cx="4237037" cy="428625"/>
          </a:xfrm>
          <a:prstGeom prst="rect">
            <a:avLst/>
          </a:prstGeom>
          <a:noFill/>
          <a:ln w="9525">
            <a:noFill/>
            <a:miter lim="800000"/>
            <a:headEnd/>
            <a:tailEnd/>
          </a:ln>
        </p:spPr>
        <p:txBody>
          <a:bodyPr lIns="104287" tIns="52144" rIns="104287" bIns="52144">
            <a:spAutoFit/>
          </a:bodyPr>
          <a:lstStyle/>
          <a:p>
            <a:r>
              <a:rPr lang="fr-FR" b="1" dirty="0">
                <a:solidFill>
                  <a:srgbClr val="FF3300"/>
                </a:solidFill>
                <a:latin typeface="Calibri" pitchFamily="34" charset="0"/>
              </a:rPr>
              <a:t>1 ligne </a:t>
            </a:r>
            <a:r>
              <a:rPr lang="fr-FR" b="1" dirty="0" err="1">
                <a:solidFill>
                  <a:srgbClr val="FF3300"/>
                </a:solidFill>
                <a:latin typeface="Calibri" pitchFamily="34" charset="0"/>
              </a:rPr>
              <a:t>acro.</a:t>
            </a:r>
            <a:r>
              <a:rPr lang="fr-FR" b="1" dirty="0">
                <a:solidFill>
                  <a:srgbClr val="FF3300"/>
                </a:solidFill>
                <a:latin typeface="Calibri" pitchFamily="34" charset="0"/>
              </a:rPr>
              <a:t> même si 2 diagonales</a:t>
            </a:r>
          </a:p>
        </p:txBody>
      </p:sp>
      <p:pic>
        <p:nvPicPr>
          <p:cNvPr id="3" name="Image 3">
            <a:extLst>
              <a:ext uri="{FF2B5EF4-FFF2-40B4-BE49-F238E27FC236}">
                <a16:creationId xmlns:a16="http://schemas.microsoft.com/office/drawing/2014/main" id="{11F20253-728F-1C11-0C2D-362774D6F017}"/>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pic>
        <p:nvPicPr>
          <p:cNvPr id="4" name="Image 3">
            <a:extLst>
              <a:ext uri="{FF2B5EF4-FFF2-40B4-BE49-F238E27FC236}">
                <a16:creationId xmlns:a16="http://schemas.microsoft.com/office/drawing/2014/main" id="{F2E97CF8-8EA5-F60A-0882-220784951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626" y="1939161"/>
            <a:ext cx="459081" cy="581503"/>
          </a:xfrm>
          <a:prstGeom prst="rect">
            <a:avLst/>
          </a:prstGeom>
        </p:spPr>
      </p:pic>
      <p:pic>
        <p:nvPicPr>
          <p:cNvPr id="5" name="Image 4">
            <a:extLst>
              <a:ext uri="{FF2B5EF4-FFF2-40B4-BE49-F238E27FC236}">
                <a16:creationId xmlns:a16="http://schemas.microsoft.com/office/drawing/2014/main" id="{00000000-0008-0000-0000-00006F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161" y="1824575"/>
            <a:ext cx="574104" cy="743727"/>
          </a:xfrm>
          <a:prstGeom prst="rect">
            <a:avLst/>
          </a:prstGeom>
        </p:spPr>
      </p:pic>
      <p:pic>
        <p:nvPicPr>
          <p:cNvPr id="6" name="Image 5">
            <a:extLst>
              <a:ext uri="{FF2B5EF4-FFF2-40B4-BE49-F238E27FC236}">
                <a16:creationId xmlns:a16="http://schemas.microsoft.com/office/drawing/2014/main" id="{00000000-0008-0000-0000-00004C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912" y="1956527"/>
            <a:ext cx="698399" cy="539999"/>
          </a:xfrm>
          <a:prstGeom prst="rect">
            <a:avLst/>
          </a:prstGeom>
        </p:spPr>
      </p:pic>
      <p:sp>
        <p:nvSpPr>
          <p:cNvPr id="7" name="Arc plein 6">
            <a:extLst>
              <a:ext uri="{FF2B5EF4-FFF2-40B4-BE49-F238E27FC236}">
                <a16:creationId xmlns:a16="http://schemas.microsoft.com/office/drawing/2014/main" id="{76531DCC-D85D-49C8-17CC-FD5B7E1B924A}"/>
              </a:ext>
            </a:extLst>
          </p:cNvPr>
          <p:cNvSpPr/>
          <p:nvPr/>
        </p:nvSpPr>
        <p:spPr>
          <a:xfrm>
            <a:off x="4225676" y="1824575"/>
            <a:ext cx="2083858"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8" name="Image 7">
            <a:extLst>
              <a:ext uri="{FF2B5EF4-FFF2-40B4-BE49-F238E27FC236}">
                <a16:creationId xmlns:a16="http://schemas.microsoft.com/office/drawing/2014/main" id="{AB21957E-D7D3-BA88-D3F5-4BE9779AF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218" y="3078103"/>
            <a:ext cx="459081" cy="581503"/>
          </a:xfrm>
          <a:prstGeom prst="rect">
            <a:avLst/>
          </a:prstGeom>
        </p:spPr>
      </p:pic>
      <p:pic>
        <p:nvPicPr>
          <p:cNvPr id="9" name="Image 8">
            <a:extLst>
              <a:ext uri="{FF2B5EF4-FFF2-40B4-BE49-F238E27FC236}">
                <a16:creationId xmlns:a16="http://schemas.microsoft.com/office/drawing/2014/main" id="{7575DF9B-1EF8-96B3-E289-16FA9A871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595" y="2916470"/>
            <a:ext cx="574104" cy="743727"/>
          </a:xfrm>
          <a:prstGeom prst="rect">
            <a:avLst/>
          </a:prstGeom>
        </p:spPr>
      </p:pic>
      <p:pic>
        <p:nvPicPr>
          <p:cNvPr id="10" name="Image 9">
            <a:extLst>
              <a:ext uri="{FF2B5EF4-FFF2-40B4-BE49-F238E27FC236}">
                <a16:creationId xmlns:a16="http://schemas.microsoft.com/office/drawing/2014/main" id="{F6AFA1C5-3827-D18A-2A5C-F892816FB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765" y="2938281"/>
            <a:ext cx="574104" cy="743727"/>
          </a:xfrm>
          <a:prstGeom prst="rect">
            <a:avLst/>
          </a:prstGeom>
        </p:spPr>
      </p:pic>
      <p:pic>
        <p:nvPicPr>
          <p:cNvPr id="11" name="Image 10">
            <a:extLst>
              <a:ext uri="{FF2B5EF4-FFF2-40B4-BE49-F238E27FC236}">
                <a16:creationId xmlns:a16="http://schemas.microsoft.com/office/drawing/2014/main" id="{0FE18037-BC4A-2424-B475-71827350C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412" y="3117243"/>
            <a:ext cx="459081" cy="581503"/>
          </a:xfrm>
          <a:prstGeom prst="rect">
            <a:avLst/>
          </a:prstGeom>
        </p:spPr>
      </p:pic>
      <p:pic>
        <p:nvPicPr>
          <p:cNvPr id="12" name="Image 11">
            <a:extLst>
              <a:ext uri="{FF2B5EF4-FFF2-40B4-BE49-F238E27FC236}">
                <a16:creationId xmlns:a16="http://schemas.microsoft.com/office/drawing/2014/main" id="{A3BC1376-0D1D-C56E-7DAB-830EE4F86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328" y="3137994"/>
            <a:ext cx="698399" cy="539999"/>
          </a:xfrm>
          <a:prstGeom prst="rect">
            <a:avLst/>
          </a:prstGeom>
        </p:spPr>
      </p:pic>
      <p:pic>
        <p:nvPicPr>
          <p:cNvPr id="13" name="Image 12">
            <a:extLst>
              <a:ext uri="{FF2B5EF4-FFF2-40B4-BE49-F238E27FC236}">
                <a16:creationId xmlns:a16="http://schemas.microsoft.com/office/drawing/2014/main" id="{00000000-0008-0000-0000-00004A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0084" y="3056743"/>
            <a:ext cx="586709" cy="597187"/>
          </a:xfrm>
          <a:prstGeom prst="rect">
            <a:avLst/>
          </a:prstGeom>
        </p:spPr>
      </p:pic>
      <p:pic>
        <p:nvPicPr>
          <p:cNvPr id="14" name="Image 13">
            <a:extLst>
              <a:ext uri="{FF2B5EF4-FFF2-40B4-BE49-F238E27FC236}">
                <a16:creationId xmlns:a16="http://schemas.microsoft.com/office/drawing/2014/main" id="{1C91171F-D806-9331-CA0F-1A06FDF949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9102" y="3110929"/>
            <a:ext cx="543001" cy="543001"/>
          </a:xfrm>
          <a:prstGeom prst="rect">
            <a:avLst/>
          </a:prstGeom>
        </p:spPr>
      </p:pic>
      <p:sp>
        <p:nvSpPr>
          <p:cNvPr id="15" name="Arc plein 14">
            <a:extLst>
              <a:ext uri="{FF2B5EF4-FFF2-40B4-BE49-F238E27FC236}">
                <a16:creationId xmlns:a16="http://schemas.microsoft.com/office/drawing/2014/main" id="{DA9139C9-0D2D-40C9-4E22-376E2CB588A6}"/>
              </a:ext>
            </a:extLst>
          </p:cNvPr>
          <p:cNvSpPr/>
          <p:nvPr/>
        </p:nvSpPr>
        <p:spPr>
          <a:xfrm>
            <a:off x="4040626" y="2901326"/>
            <a:ext cx="4589239" cy="124537"/>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
                                            <p:txEl>
                                              <p:pRg st="2" end="2"/>
                                            </p:txEl>
                                          </p:spTgt>
                                        </p:tgtEl>
                                        <p:attrNameLst>
                                          <p:attrName>style.visibility</p:attrName>
                                        </p:attrNameLst>
                                      </p:cBhvr>
                                      <p:to>
                                        <p:strVal val="visible"/>
                                      </p:to>
                                    </p:set>
                                    <p:animEffect transition="in" filter="wipe(down)">
                                      <p:cBhvr>
                                        <p:cTn id="10" dur="500"/>
                                        <p:tgtEl>
                                          <p:spTgt spid="2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animEffect transition="in" filter="wipe(down)">
                                      <p:cBhvr>
                                        <p:cTn id="13" dur="500"/>
                                        <p:tgtEl>
                                          <p:spTgt spid="22">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xEl>
                                              <p:pRg st="6" end="6"/>
                                            </p:txEl>
                                          </p:spTgt>
                                        </p:tgtEl>
                                        <p:attrNameLst>
                                          <p:attrName>style.visibility</p:attrName>
                                        </p:attrNameLst>
                                      </p:cBhvr>
                                      <p:to>
                                        <p:strVal val="visible"/>
                                      </p:to>
                                    </p:set>
                                    <p:animEffect transition="in" filter="wipe(down)">
                                      <p:cBhvr>
                                        <p:cTn id="16" dur="500"/>
                                        <p:tgtEl>
                                          <p:spTgt spid="22">
                                            <p:txEl>
                                              <p:pRg st="6" end="6"/>
                                            </p:txEl>
                                          </p:spTgt>
                                        </p:tgtEl>
                                      </p:cBhvr>
                                    </p:animEffect>
                                  </p:childTnLst>
                                </p:cTn>
                              </p:par>
                            </p:childTnLst>
                          </p:cTn>
                        </p:par>
                        <p:par>
                          <p:cTn id="17" fill="hold">
                            <p:stCondLst>
                              <p:cond delay="500"/>
                            </p:stCondLst>
                            <p:childTnLst>
                              <p:par>
                                <p:cTn id="18" presetID="6" presetClass="entr" presetSubtype="16" fill="hold" grpId="0" nodeType="afterEffect">
                                  <p:stCondLst>
                                    <p:cond delay="2000"/>
                                  </p:stCondLst>
                                  <p:childTnLst>
                                    <p:set>
                                      <p:cBhvr>
                                        <p:cTn id="19" dur="1" fill="hold">
                                          <p:stCondLst>
                                            <p:cond delay="0"/>
                                          </p:stCondLst>
                                        </p:cTn>
                                        <p:tgtEl>
                                          <p:spTgt spid="37"/>
                                        </p:tgtEl>
                                        <p:attrNameLst>
                                          <p:attrName>style.visibility</p:attrName>
                                        </p:attrNameLst>
                                      </p:cBhvr>
                                      <p:to>
                                        <p:strVal val="visible"/>
                                      </p:to>
                                    </p:set>
                                    <p:animEffect transition="in" filter="circle(in)">
                                      <p:cBhvr>
                                        <p:cTn id="20" dur="500"/>
                                        <p:tgtEl>
                                          <p:spTgt spid="37"/>
                                        </p:tgtEl>
                                      </p:cBhvr>
                                    </p:animEffect>
                                  </p:childTnLst>
                                </p:cTn>
                              </p:par>
                            </p:childTnLst>
                          </p:cTn>
                        </p:par>
                        <p:par>
                          <p:cTn id="21" fill="hold">
                            <p:stCondLst>
                              <p:cond delay="3000"/>
                            </p:stCondLst>
                            <p:childTnLst>
                              <p:par>
                                <p:cTn id="22" presetID="6" presetClass="entr" presetSubtype="16"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ircle(in)">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xEl>
                                              <p:pRg st="9" end="9"/>
                                            </p:txEl>
                                          </p:spTgt>
                                        </p:tgtEl>
                                        <p:attrNameLst>
                                          <p:attrName>style.visibility</p:attrName>
                                        </p:attrNameLst>
                                      </p:cBhvr>
                                      <p:to>
                                        <p:strVal val="visible"/>
                                      </p:to>
                                    </p:set>
                                    <p:animEffect transition="in" filter="wipe(down)">
                                      <p:cBhvr>
                                        <p:cTn id="29" dur="500"/>
                                        <p:tgtEl>
                                          <p:spTgt spid="22">
                                            <p:txEl>
                                              <p:pRg st="9" end="9"/>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xEl>
                                              <p:pRg st="11" end="11"/>
                                            </p:txEl>
                                          </p:spTgt>
                                        </p:tgtEl>
                                        <p:attrNameLst>
                                          <p:attrName>style.visibility</p:attrName>
                                        </p:attrNameLst>
                                      </p:cBhvr>
                                      <p:to>
                                        <p:strVal val="visible"/>
                                      </p:to>
                                    </p:set>
                                    <p:animEffect transition="in" filter="wipe(down)">
                                      <p:cBhvr>
                                        <p:cTn id="32" dur="500"/>
                                        <p:tgtEl>
                                          <p:spTgt spid="22">
                                            <p:txEl>
                                              <p:pRg st="11" end="1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2">
                                            <p:txEl>
                                              <p:pRg st="12" end="12"/>
                                            </p:txEl>
                                          </p:spTgt>
                                        </p:tgtEl>
                                        <p:attrNameLst>
                                          <p:attrName>style.visibility</p:attrName>
                                        </p:attrNameLst>
                                      </p:cBhvr>
                                      <p:to>
                                        <p:strVal val="visible"/>
                                      </p:to>
                                    </p:set>
                                    <p:animEffect transition="in" filter="wipe(down)">
                                      <p:cBhvr>
                                        <p:cTn id="35" dur="500"/>
                                        <p:tgtEl>
                                          <p:spTgt spid="22">
                                            <p:txEl>
                                              <p:pRg st="12" end="1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xEl>
                                              <p:pRg st="13" end="13"/>
                                            </p:txEl>
                                          </p:spTgt>
                                        </p:tgtEl>
                                        <p:attrNameLst>
                                          <p:attrName>style.visibility</p:attrName>
                                        </p:attrNameLst>
                                      </p:cBhvr>
                                      <p:to>
                                        <p:strVal val="visible"/>
                                      </p:to>
                                    </p:set>
                                    <p:animEffect transition="in" filter="wipe(down)">
                                      <p:cBhvr>
                                        <p:cTn id="38" dur="500"/>
                                        <p:tgtEl>
                                          <p:spTgt spid="2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8313" y="1398588"/>
            <a:ext cx="9791700" cy="4106402"/>
          </a:xfrm>
          <a:prstGeom prst="rect">
            <a:avLst/>
          </a:prstGeom>
          <a:noFill/>
          <a:ln w="9525">
            <a:noFill/>
            <a:miter lim="800000"/>
            <a:headEnd/>
            <a:tailEnd/>
          </a:ln>
        </p:spPr>
        <p:txBody>
          <a:bodyPr lIns="104287" tIns="52144" rIns="104287" bIns="52144">
            <a:spAutoFit/>
          </a:bodyPr>
          <a:lstStyle/>
          <a:p>
            <a:r>
              <a:rPr lang="fr-FR" sz="2000" b="1" dirty="0">
                <a:solidFill>
                  <a:srgbClr val="FF0000"/>
                </a:solidFill>
              </a:rPr>
              <a:t>Exemple n°2 </a:t>
            </a:r>
            <a:r>
              <a:rPr lang="fr-FR" sz="2000" dirty="0"/>
              <a:t>: </a:t>
            </a:r>
            <a:r>
              <a:rPr lang="fr-FR" sz="2000" b="1" dirty="0"/>
              <a:t>une ligne acrobatique seulement</a:t>
            </a:r>
          </a:p>
          <a:p>
            <a:endParaRPr lang="fr-FR" sz="2000" dirty="0"/>
          </a:p>
          <a:p>
            <a:pPr>
              <a:buFontTx/>
              <a:buBlip>
                <a:blip r:embed="rId2"/>
              </a:buBlip>
            </a:pPr>
            <a:endParaRPr lang="fr-FR" sz="2000" dirty="0"/>
          </a:p>
          <a:p>
            <a:r>
              <a:rPr lang="fr-FR" sz="2000" dirty="0"/>
              <a:t>                                                        puis   </a:t>
            </a:r>
          </a:p>
          <a:p>
            <a:pPr>
              <a:buFontTx/>
              <a:buBlip>
                <a:blip r:embed="rId2"/>
              </a:buBlip>
            </a:pPr>
            <a:endParaRPr lang="fr-FR" sz="2000" dirty="0"/>
          </a:p>
          <a:p>
            <a:pPr>
              <a:buFontTx/>
              <a:buBlip>
                <a:blip r:embed="rId2"/>
              </a:buBlip>
            </a:pPr>
            <a:endParaRPr lang="fr-FR" sz="2000" dirty="0"/>
          </a:p>
          <a:p>
            <a:endParaRPr lang="fr-FR" sz="2000" dirty="0"/>
          </a:p>
          <a:p>
            <a:endParaRPr lang="fr-FR" sz="2000" dirty="0"/>
          </a:p>
          <a:p>
            <a:r>
              <a:rPr lang="fr-FR" sz="2000" b="1" dirty="0"/>
              <a:t>Jugement</a:t>
            </a:r>
            <a:r>
              <a:rPr lang="fr-FR" sz="2000" dirty="0"/>
              <a:t> : </a:t>
            </a:r>
          </a:p>
          <a:p>
            <a:endParaRPr lang="fr-FR" sz="2000" dirty="0"/>
          </a:p>
          <a:p>
            <a:pPr marL="361950" lvl="1" indent="-180975">
              <a:buFont typeface="Arial" charset="0"/>
              <a:buChar char="•"/>
            </a:pPr>
            <a:r>
              <a:rPr lang="fr-FR" sz="2000" dirty="0"/>
              <a:t>Pas de VD  - 7 éléments maximum comptés (jury D)</a:t>
            </a:r>
          </a:p>
          <a:p>
            <a:pPr marL="361950" lvl="1" indent="-180975">
              <a:buFont typeface="Arial" charset="0"/>
              <a:buChar char="•"/>
            </a:pPr>
            <a:r>
              <a:rPr lang="fr-FR" sz="2000" dirty="0">
                <a:solidFill>
                  <a:schemeClr val="accent1"/>
                </a:solidFill>
              </a:rPr>
              <a:t>- 0.50 pas de sortie (jury E)</a:t>
            </a:r>
          </a:p>
          <a:p>
            <a:pPr marL="361950" lvl="1" indent="-180975">
              <a:buFont typeface="Arial" charset="0"/>
              <a:buChar char="•"/>
            </a:pPr>
            <a:r>
              <a:rPr lang="fr-FR" sz="2000" dirty="0"/>
              <a:t>Déductions pour fautes de réception (jury E) </a:t>
            </a:r>
          </a:p>
        </p:txBody>
      </p:sp>
      <p:pic>
        <p:nvPicPr>
          <p:cNvPr id="3" name="Image 3">
            <a:extLst>
              <a:ext uri="{FF2B5EF4-FFF2-40B4-BE49-F238E27FC236}">
                <a16:creationId xmlns:a16="http://schemas.microsoft.com/office/drawing/2014/main" id="{B83DB927-5B8F-9EBB-7595-3883C3A52711}"/>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pic>
        <p:nvPicPr>
          <p:cNvPr id="4" name="Image 3">
            <a:extLst>
              <a:ext uri="{FF2B5EF4-FFF2-40B4-BE49-F238E27FC236}">
                <a16:creationId xmlns:a16="http://schemas.microsoft.com/office/drawing/2014/main" id="{20B832AB-4EF6-1BAC-188A-9F7D472D8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751" y="2229912"/>
            <a:ext cx="459081" cy="581503"/>
          </a:xfrm>
          <a:prstGeom prst="rect">
            <a:avLst/>
          </a:prstGeom>
        </p:spPr>
      </p:pic>
      <p:pic>
        <p:nvPicPr>
          <p:cNvPr id="5" name="Image 4">
            <a:extLst>
              <a:ext uri="{FF2B5EF4-FFF2-40B4-BE49-F238E27FC236}">
                <a16:creationId xmlns:a16="http://schemas.microsoft.com/office/drawing/2014/main" id="{E47BCC96-E6E8-5FEC-756A-BBA528E4D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902" y="2065346"/>
            <a:ext cx="574104" cy="743727"/>
          </a:xfrm>
          <a:prstGeom prst="rect">
            <a:avLst/>
          </a:prstGeom>
        </p:spPr>
      </p:pic>
      <p:pic>
        <p:nvPicPr>
          <p:cNvPr id="6" name="Image 5">
            <a:extLst>
              <a:ext uri="{FF2B5EF4-FFF2-40B4-BE49-F238E27FC236}">
                <a16:creationId xmlns:a16="http://schemas.microsoft.com/office/drawing/2014/main" id="{3D631703-703A-029F-7416-307735450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8506" y="2269074"/>
            <a:ext cx="698399" cy="539999"/>
          </a:xfrm>
          <a:prstGeom prst="rect">
            <a:avLst/>
          </a:prstGeom>
        </p:spPr>
      </p:pic>
      <p:pic>
        <p:nvPicPr>
          <p:cNvPr id="8" name="Image 7">
            <a:extLst>
              <a:ext uri="{FF2B5EF4-FFF2-40B4-BE49-F238E27FC236}">
                <a16:creationId xmlns:a16="http://schemas.microsoft.com/office/drawing/2014/main" id="{C2EF8E42-30C9-465E-5D2B-9E223FB10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010" y="2227570"/>
            <a:ext cx="459081" cy="581503"/>
          </a:xfrm>
          <a:prstGeom prst="rect">
            <a:avLst/>
          </a:prstGeom>
        </p:spPr>
      </p:pic>
      <p:pic>
        <p:nvPicPr>
          <p:cNvPr id="9" name="Image 8">
            <a:extLst>
              <a:ext uri="{FF2B5EF4-FFF2-40B4-BE49-F238E27FC236}">
                <a16:creationId xmlns:a16="http://schemas.microsoft.com/office/drawing/2014/main" id="{E398FF7F-0ACA-FB14-78F3-5B1D940DE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957" y="2067688"/>
            <a:ext cx="574104" cy="743727"/>
          </a:xfrm>
          <a:prstGeom prst="rect">
            <a:avLst/>
          </a:prstGeom>
        </p:spPr>
      </p:pic>
      <p:sp>
        <p:nvSpPr>
          <p:cNvPr id="10" name="Arc plein 9">
            <a:extLst>
              <a:ext uri="{FF2B5EF4-FFF2-40B4-BE49-F238E27FC236}">
                <a16:creationId xmlns:a16="http://schemas.microsoft.com/office/drawing/2014/main" id="{CE2611D4-A0E1-29BE-FF86-765D084395AD}"/>
              </a:ext>
            </a:extLst>
          </p:cNvPr>
          <p:cNvSpPr/>
          <p:nvPr/>
        </p:nvSpPr>
        <p:spPr>
          <a:xfrm>
            <a:off x="2006657" y="2001212"/>
            <a:ext cx="2083858"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Arc plein 10">
            <a:extLst>
              <a:ext uri="{FF2B5EF4-FFF2-40B4-BE49-F238E27FC236}">
                <a16:creationId xmlns:a16="http://schemas.microsoft.com/office/drawing/2014/main" id="{8D36BB3A-CE34-8293-E2F6-3C9D408A49F5}"/>
              </a:ext>
            </a:extLst>
          </p:cNvPr>
          <p:cNvSpPr/>
          <p:nvPr/>
        </p:nvSpPr>
        <p:spPr>
          <a:xfrm>
            <a:off x="5625080" y="1955493"/>
            <a:ext cx="1251970"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wipe(down)">
                                      <p:cBhvr>
                                        <p:cTn id="11" dur="5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wipe(down)">
                                      <p:cBhvr>
                                        <p:cTn id="16" dur="500"/>
                                        <p:tgtEl>
                                          <p:spTgt spid="7">
                                            <p:txEl>
                                              <p:pRg st="8" end="8"/>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down)">
                                      <p:cBhvr>
                                        <p:cTn id="19" dur="500"/>
                                        <p:tgtEl>
                                          <p:spTgt spid="7">
                                            <p:txEl>
                                              <p:pRg st="10" end="1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11" end="11"/>
                                            </p:txEl>
                                          </p:spTgt>
                                        </p:tgtEl>
                                        <p:attrNameLst>
                                          <p:attrName>style.visibility</p:attrName>
                                        </p:attrNameLst>
                                      </p:cBhvr>
                                      <p:to>
                                        <p:strVal val="visible"/>
                                      </p:to>
                                    </p:set>
                                    <p:animEffect transition="in" filter="wipe(down)">
                                      <p:cBhvr>
                                        <p:cTn id="22" dur="500"/>
                                        <p:tgtEl>
                                          <p:spTgt spid="7">
                                            <p:txEl>
                                              <p:pRg st="11" end="1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animEffect transition="in" filter="wipe(down)">
                                      <p:cBhvr>
                                        <p:cTn id="25"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61963" y="1398588"/>
            <a:ext cx="9932987" cy="4044846"/>
          </a:xfrm>
          <a:prstGeom prst="rect">
            <a:avLst/>
          </a:prstGeom>
          <a:noFill/>
          <a:ln w="9525">
            <a:noFill/>
            <a:miter lim="800000"/>
            <a:headEnd/>
            <a:tailEnd/>
          </a:ln>
        </p:spPr>
        <p:txBody>
          <a:bodyPr lIns="104287" tIns="52144" rIns="104287" bIns="52144">
            <a:spAutoFit/>
          </a:bodyPr>
          <a:lstStyle/>
          <a:p>
            <a:r>
              <a:rPr lang="fr-FR" sz="2000" b="1" dirty="0">
                <a:solidFill>
                  <a:srgbClr val="FF0000"/>
                </a:solidFill>
              </a:rPr>
              <a:t>Exemple n°3 </a:t>
            </a:r>
            <a:r>
              <a:rPr lang="fr-FR" sz="2000" dirty="0"/>
              <a:t>: </a:t>
            </a:r>
            <a:r>
              <a:rPr lang="fr-FR" sz="2000" b="1" dirty="0"/>
              <a:t>DEUX lignes acrobatiques</a:t>
            </a:r>
          </a:p>
          <a:p>
            <a:endParaRPr lang="fr-FR" sz="2000" dirty="0"/>
          </a:p>
          <a:p>
            <a:endParaRPr lang="fr-FR" sz="2000" dirty="0"/>
          </a:p>
          <a:p>
            <a:endParaRPr lang="fr-FR" sz="2000" dirty="0"/>
          </a:p>
          <a:p>
            <a:endParaRPr lang="fr-FR" sz="2000" dirty="0"/>
          </a:p>
          <a:p>
            <a:r>
              <a:rPr lang="fr-FR" sz="2000" dirty="0"/>
              <a:t>                                      puis                                      </a:t>
            </a:r>
            <a:r>
              <a:rPr lang="fr-FR" sz="2000" dirty="0" err="1"/>
              <a:t>puis</a:t>
            </a:r>
            <a:endParaRPr lang="fr-FR" sz="2000" dirty="0"/>
          </a:p>
          <a:p>
            <a:endParaRPr lang="fr-FR" sz="2000" dirty="0"/>
          </a:p>
          <a:p>
            <a:endParaRPr lang="fr-FR" sz="2000" dirty="0"/>
          </a:p>
          <a:p>
            <a:endParaRPr lang="fr-FR" sz="2000" b="1" dirty="0"/>
          </a:p>
          <a:p>
            <a:r>
              <a:rPr lang="fr-FR" sz="2000" b="1" dirty="0"/>
              <a:t>Jugement </a:t>
            </a:r>
            <a:r>
              <a:rPr lang="fr-FR" sz="2000" dirty="0"/>
              <a:t>: </a:t>
            </a:r>
          </a:p>
          <a:p>
            <a:endParaRPr lang="fr-FR" sz="2000" dirty="0"/>
          </a:p>
          <a:p>
            <a:pPr marL="863600" lvl="1" indent="-342900">
              <a:buFont typeface="Arial" panose="020B0604020202020204" pitchFamily="34" charset="0"/>
              <a:buChar char="•"/>
            </a:pPr>
            <a:r>
              <a:rPr lang="fr-FR" sz="2000" dirty="0"/>
              <a:t>La sortie est donnée par le Jury D</a:t>
            </a:r>
          </a:p>
          <a:p>
            <a:pPr>
              <a:lnSpc>
                <a:spcPct val="80000"/>
              </a:lnSpc>
            </a:pPr>
            <a:r>
              <a:rPr lang="fr-FR" sz="2000" dirty="0"/>
              <a:t>		</a:t>
            </a:r>
          </a:p>
        </p:txBody>
      </p:sp>
      <p:pic>
        <p:nvPicPr>
          <p:cNvPr id="3" name="Image 3">
            <a:extLst>
              <a:ext uri="{FF2B5EF4-FFF2-40B4-BE49-F238E27FC236}">
                <a16:creationId xmlns:a16="http://schemas.microsoft.com/office/drawing/2014/main" id="{F5B61F70-2D63-493C-D479-564D83486A8E}"/>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6" name="Image 5">
            <a:extLst>
              <a:ext uri="{FF2B5EF4-FFF2-40B4-BE49-F238E27FC236}">
                <a16:creationId xmlns:a16="http://schemas.microsoft.com/office/drawing/2014/main" id="{3CAF02DF-FCDB-32D0-D47C-1F4CCD637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51" y="2706563"/>
            <a:ext cx="459081" cy="581503"/>
          </a:xfrm>
          <a:prstGeom prst="rect">
            <a:avLst/>
          </a:prstGeom>
        </p:spPr>
      </p:pic>
      <p:pic>
        <p:nvPicPr>
          <p:cNvPr id="7" name="Image 6">
            <a:extLst>
              <a:ext uri="{FF2B5EF4-FFF2-40B4-BE49-F238E27FC236}">
                <a16:creationId xmlns:a16="http://schemas.microsoft.com/office/drawing/2014/main" id="{9422676D-0ECF-8036-F414-34ADD102D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901" y="2668062"/>
            <a:ext cx="459081" cy="581503"/>
          </a:xfrm>
          <a:prstGeom prst="rect">
            <a:avLst/>
          </a:prstGeom>
        </p:spPr>
      </p:pic>
      <p:pic>
        <p:nvPicPr>
          <p:cNvPr id="8" name="Image 7">
            <a:extLst>
              <a:ext uri="{FF2B5EF4-FFF2-40B4-BE49-F238E27FC236}">
                <a16:creationId xmlns:a16="http://schemas.microsoft.com/office/drawing/2014/main" id="{99E763BE-7D1A-5826-B917-8C6FB9C94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925" y="2668062"/>
            <a:ext cx="459081" cy="581503"/>
          </a:xfrm>
          <a:prstGeom prst="rect">
            <a:avLst/>
          </a:prstGeom>
        </p:spPr>
      </p:pic>
      <p:pic>
        <p:nvPicPr>
          <p:cNvPr id="9" name="Image 8">
            <a:extLst>
              <a:ext uri="{FF2B5EF4-FFF2-40B4-BE49-F238E27FC236}">
                <a16:creationId xmlns:a16="http://schemas.microsoft.com/office/drawing/2014/main" id="{39988343-DB33-2C8E-F331-E9214CBF6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905" y="2505838"/>
            <a:ext cx="574104" cy="743727"/>
          </a:xfrm>
          <a:prstGeom prst="rect">
            <a:avLst/>
          </a:prstGeom>
        </p:spPr>
      </p:pic>
      <p:pic>
        <p:nvPicPr>
          <p:cNvPr id="10" name="Image 9">
            <a:extLst>
              <a:ext uri="{FF2B5EF4-FFF2-40B4-BE49-F238E27FC236}">
                <a16:creationId xmlns:a16="http://schemas.microsoft.com/office/drawing/2014/main" id="{B231364E-A7C8-1061-C7EF-06F527C0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077" y="2505838"/>
            <a:ext cx="574104" cy="743727"/>
          </a:xfrm>
          <a:prstGeom prst="rect">
            <a:avLst/>
          </a:prstGeom>
        </p:spPr>
      </p:pic>
      <p:pic>
        <p:nvPicPr>
          <p:cNvPr id="11" name="Image 10">
            <a:extLst>
              <a:ext uri="{FF2B5EF4-FFF2-40B4-BE49-F238E27FC236}">
                <a16:creationId xmlns:a16="http://schemas.microsoft.com/office/drawing/2014/main" id="{DDF12DBF-BF46-0C5E-D8B2-CC85C8DA5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3672" y="2505838"/>
            <a:ext cx="574104" cy="743727"/>
          </a:xfrm>
          <a:prstGeom prst="rect">
            <a:avLst/>
          </a:prstGeom>
        </p:spPr>
      </p:pic>
      <p:pic>
        <p:nvPicPr>
          <p:cNvPr id="12" name="Image 11">
            <a:extLst>
              <a:ext uri="{FF2B5EF4-FFF2-40B4-BE49-F238E27FC236}">
                <a16:creationId xmlns:a16="http://schemas.microsoft.com/office/drawing/2014/main" id="{00000000-0008-0000-0000-000083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2276" y="2706564"/>
            <a:ext cx="342948" cy="543001"/>
          </a:xfrm>
          <a:prstGeom prst="rect">
            <a:avLst/>
          </a:prstGeom>
        </p:spPr>
      </p:pic>
      <p:pic>
        <p:nvPicPr>
          <p:cNvPr id="13" name="Image 12">
            <a:extLst>
              <a:ext uri="{FF2B5EF4-FFF2-40B4-BE49-F238E27FC236}">
                <a16:creationId xmlns:a16="http://schemas.microsoft.com/office/drawing/2014/main" id="{00000000-0008-0000-0000-000084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429" y="2706563"/>
            <a:ext cx="342948" cy="543001"/>
          </a:xfrm>
          <a:prstGeom prst="rect">
            <a:avLst/>
          </a:prstGeom>
        </p:spPr>
      </p:pic>
      <p:sp>
        <p:nvSpPr>
          <p:cNvPr id="14" name="Arc plein 13">
            <a:extLst>
              <a:ext uri="{FF2B5EF4-FFF2-40B4-BE49-F238E27FC236}">
                <a16:creationId xmlns:a16="http://schemas.microsoft.com/office/drawing/2014/main" id="{A9F5D4EA-FAE5-A28B-61E0-A6F32E6BC142}"/>
              </a:ext>
            </a:extLst>
          </p:cNvPr>
          <p:cNvSpPr/>
          <p:nvPr/>
        </p:nvSpPr>
        <p:spPr>
          <a:xfrm>
            <a:off x="849751" y="2424250"/>
            <a:ext cx="2083858"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Arc plein 14">
            <a:extLst>
              <a:ext uri="{FF2B5EF4-FFF2-40B4-BE49-F238E27FC236}">
                <a16:creationId xmlns:a16="http://schemas.microsoft.com/office/drawing/2014/main" id="{B0D5B9B9-47DD-F9EB-F797-35AF0AAB4748}"/>
              </a:ext>
            </a:extLst>
          </p:cNvPr>
          <p:cNvSpPr/>
          <p:nvPr/>
        </p:nvSpPr>
        <p:spPr>
          <a:xfrm>
            <a:off x="3881366" y="2412157"/>
            <a:ext cx="2083858"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6" name="Arc plein 15">
            <a:extLst>
              <a:ext uri="{FF2B5EF4-FFF2-40B4-BE49-F238E27FC236}">
                <a16:creationId xmlns:a16="http://schemas.microsoft.com/office/drawing/2014/main" id="{9F6A226C-E908-139F-87C7-0CE7BC96E029}"/>
              </a:ext>
            </a:extLst>
          </p:cNvPr>
          <p:cNvSpPr/>
          <p:nvPr/>
        </p:nvSpPr>
        <p:spPr>
          <a:xfrm>
            <a:off x="7174925" y="2401390"/>
            <a:ext cx="1332851" cy="6857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Effect transition="in" filter="wipe(down)">
                                      <p:cBhvr>
                                        <p:cTn id="11" dur="500"/>
                                        <p:tgtEl>
                                          <p:spTgt spid="4">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wipe(down)">
                                      <p:cBhvr>
                                        <p:cTn id="16" dur="500"/>
                                        <p:tgtEl>
                                          <p:spTgt spid="4">
                                            <p:txEl>
                                              <p:pRg st="9" end="9"/>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wipe(down)">
                                      <p:cBhvr>
                                        <p:cTn id="1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8313" y="1398588"/>
            <a:ext cx="9791700" cy="4352623"/>
          </a:xfrm>
          <a:prstGeom prst="rect">
            <a:avLst/>
          </a:prstGeom>
          <a:noFill/>
          <a:ln w="9525">
            <a:noFill/>
            <a:miter lim="800000"/>
            <a:headEnd/>
            <a:tailEnd/>
          </a:ln>
        </p:spPr>
        <p:txBody>
          <a:bodyPr lIns="104287" tIns="52144" rIns="104287" bIns="52144">
            <a:spAutoFit/>
          </a:bodyPr>
          <a:lstStyle/>
          <a:p>
            <a:r>
              <a:rPr lang="fr-FR" sz="2000" b="1" dirty="0">
                <a:solidFill>
                  <a:srgbClr val="FF0000"/>
                </a:solidFill>
              </a:rPr>
              <a:t>Exemple n°4 </a:t>
            </a:r>
            <a:r>
              <a:rPr lang="fr-FR" sz="2000" dirty="0"/>
              <a:t>: la gymnaste </a:t>
            </a:r>
            <a:r>
              <a:rPr lang="fr-FR" sz="2000" b="1" dirty="0"/>
              <a:t>chute sans arriver sur les pieds d’abord dans la 2</a:t>
            </a:r>
            <a:r>
              <a:rPr lang="fr-FR" sz="2000" b="1" baseline="30000" dirty="0"/>
              <a:t>ème</a:t>
            </a:r>
            <a:r>
              <a:rPr lang="fr-FR" sz="2000" b="1" dirty="0"/>
              <a:t> ligne acrobatique</a:t>
            </a:r>
          </a:p>
          <a:p>
            <a:pPr>
              <a:buFontTx/>
              <a:buBlip>
                <a:blip r:embed="rId2"/>
              </a:buBlip>
            </a:pPr>
            <a:endParaRPr lang="fr-FR" sz="2000" b="1" dirty="0"/>
          </a:p>
          <a:p>
            <a:endParaRPr lang="fr-FR" sz="2000" dirty="0"/>
          </a:p>
          <a:p>
            <a:endParaRPr lang="fr-FR" sz="2000" dirty="0"/>
          </a:p>
          <a:p>
            <a:r>
              <a:rPr lang="fr-FR" sz="2000" dirty="0"/>
              <a:t>                                      puis                                                </a:t>
            </a:r>
            <a:r>
              <a:rPr lang="fr-FR" sz="2000" dirty="0" err="1"/>
              <a:t>puis</a:t>
            </a:r>
            <a:endParaRPr lang="fr-FR" sz="2000" dirty="0"/>
          </a:p>
          <a:p>
            <a:endParaRPr lang="fr-FR" sz="2000" dirty="0"/>
          </a:p>
          <a:p>
            <a:endParaRPr lang="fr-FR" sz="2000" dirty="0"/>
          </a:p>
          <a:p>
            <a:endParaRPr lang="fr-FR" sz="2000" dirty="0"/>
          </a:p>
          <a:p>
            <a:r>
              <a:rPr lang="fr-FR" sz="2000" b="1" dirty="0"/>
              <a:t>Jugement</a:t>
            </a:r>
            <a:r>
              <a:rPr lang="fr-FR" sz="2000" dirty="0"/>
              <a:t> : </a:t>
            </a:r>
          </a:p>
          <a:p>
            <a:endParaRPr lang="fr-FR" sz="2000" dirty="0"/>
          </a:p>
          <a:p>
            <a:pPr marL="361950" lvl="1" indent="-180975">
              <a:buFont typeface="Arial" charset="0"/>
              <a:buChar char="•"/>
            </a:pPr>
            <a:r>
              <a:rPr lang="fr-FR" sz="2000" dirty="0"/>
              <a:t>pas de VD - 7 éléments maximum comptés (jury D)</a:t>
            </a:r>
          </a:p>
          <a:p>
            <a:pPr marL="361950" lvl="1" indent="-180975">
              <a:buFont typeface="Arial" charset="0"/>
              <a:buChar char="•"/>
            </a:pPr>
            <a:r>
              <a:rPr lang="fr-FR" sz="2000" dirty="0"/>
              <a:t>chute 1.00 (jury E) </a:t>
            </a:r>
          </a:p>
          <a:p>
            <a:pPr>
              <a:lnSpc>
                <a:spcPct val="80000"/>
              </a:lnSpc>
            </a:pPr>
            <a:r>
              <a:rPr lang="fr-FR" sz="2000" dirty="0"/>
              <a:t>		</a:t>
            </a:r>
          </a:p>
        </p:txBody>
      </p:sp>
      <p:sp>
        <p:nvSpPr>
          <p:cNvPr id="33" name="Flèche vers le bas 42"/>
          <p:cNvSpPr>
            <a:spLocks noChangeArrowheads="1"/>
          </p:cNvSpPr>
          <p:nvPr/>
        </p:nvSpPr>
        <p:spPr bwMode="auto">
          <a:xfrm>
            <a:off x="6508966" y="3100088"/>
            <a:ext cx="249237" cy="471488"/>
          </a:xfrm>
          <a:prstGeom prst="downArrow">
            <a:avLst>
              <a:gd name="adj1" fmla="val 50000"/>
              <a:gd name="adj2" fmla="val 50131"/>
            </a:avLst>
          </a:prstGeom>
          <a:solidFill>
            <a:srgbClr val="FF0000"/>
          </a:solidFill>
          <a:ln w="9525" algn="ctr">
            <a:noFill/>
            <a:round/>
            <a:headEnd/>
            <a:tailEnd/>
          </a:ln>
        </p:spPr>
        <p:txBody>
          <a:bodyPr lIns="104287" tIns="52144" rIns="104287" bIns="52144"/>
          <a:lstStyle/>
          <a:p>
            <a:endParaRPr lang="fr-FR" b="1">
              <a:latin typeface="Calibri" pitchFamily="34" charset="0"/>
            </a:endParaRPr>
          </a:p>
        </p:txBody>
      </p:sp>
      <p:sp>
        <p:nvSpPr>
          <p:cNvPr id="34" name="Text Box 14"/>
          <p:cNvSpPr txBox="1">
            <a:spLocks noChangeArrowheads="1"/>
          </p:cNvSpPr>
          <p:nvPr/>
        </p:nvSpPr>
        <p:spPr bwMode="auto">
          <a:xfrm>
            <a:off x="5843803" y="3684364"/>
            <a:ext cx="1579562" cy="751637"/>
          </a:xfrm>
          <a:prstGeom prst="rect">
            <a:avLst/>
          </a:prstGeom>
          <a:noFill/>
          <a:ln w="9525">
            <a:noFill/>
            <a:miter lim="800000"/>
            <a:headEnd/>
            <a:tailEnd/>
          </a:ln>
        </p:spPr>
        <p:txBody>
          <a:bodyPr lIns="104287" tIns="52144" rIns="104287" bIns="52144">
            <a:spAutoFit/>
          </a:bodyPr>
          <a:lstStyle/>
          <a:p>
            <a:pPr algn="ctr"/>
            <a:r>
              <a:rPr lang="fr-FR" sz="1400" b="1" dirty="0">
                <a:solidFill>
                  <a:srgbClr val="FF0000"/>
                </a:solidFill>
                <a:latin typeface="Arial" panose="020B0604020202020204" pitchFamily="34" charset="0"/>
                <a:cs typeface="Arial" panose="020B0604020202020204" pitchFamily="34" charset="0"/>
              </a:rPr>
              <a:t>Chute sans </a:t>
            </a:r>
          </a:p>
          <a:p>
            <a:pPr algn="ctr"/>
            <a:r>
              <a:rPr lang="fr-FR" sz="1400" b="1" dirty="0">
                <a:solidFill>
                  <a:srgbClr val="FF0000"/>
                </a:solidFill>
                <a:latin typeface="Arial" panose="020B0604020202020204" pitchFamily="34" charset="0"/>
                <a:cs typeface="Arial" panose="020B0604020202020204" pitchFamily="34" charset="0"/>
              </a:rPr>
              <a:t>arriver sur les</a:t>
            </a:r>
          </a:p>
          <a:p>
            <a:pPr algn="ctr"/>
            <a:r>
              <a:rPr lang="fr-FR" sz="1400" b="1" dirty="0">
                <a:solidFill>
                  <a:srgbClr val="FF0000"/>
                </a:solidFill>
                <a:latin typeface="Arial" panose="020B0604020202020204" pitchFamily="34" charset="0"/>
                <a:cs typeface="Arial" panose="020B0604020202020204" pitchFamily="34" charset="0"/>
              </a:rPr>
              <a:t>pieds</a:t>
            </a:r>
          </a:p>
        </p:txBody>
      </p:sp>
      <p:pic>
        <p:nvPicPr>
          <p:cNvPr id="3" name="Image 3">
            <a:extLst>
              <a:ext uri="{FF2B5EF4-FFF2-40B4-BE49-F238E27FC236}">
                <a16:creationId xmlns:a16="http://schemas.microsoft.com/office/drawing/2014/main" id="{9277168C-A28C-80D9-0499-DF71BF6423AF}"/>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pic>
        <p:nvPicPr>
          <p:cNvPr id="4" name="Image 3">
            <a:extLst>
              <a:ext uri="{FF2B5EF4-FFF2-40B4-BE49-F238E27FC236}">
                <a16:creationId xmlns:a16="http://schemas.microsoft.com/office/drawing/2014/main" id="{1299F1F9-F1D3-B285-4DEF-F1E60A5C9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51" y="2706563"/>
            <a:ext cx="459081" cy="581503"/>
          </a:xfrm>
          <a:prstGeom prst="rect">
            <a:avLst/>
          </a:prstGeom>
        </p:spPr>
      </p:pic>
      <p:pic>
        <p:nvPicPr>
          <p:cNvPr id="5" name="Image 4">
            <a:extLst>
              <a:ext uri="{FF2B5EF4-FFF2-40B4-BE49-F238E27FC236}">
                <a16:creationId xmlns:a16="http://schemas.microsoft.com/office/drawing/2014/main" id="{B89F6A81-B35E-338B-57A1-4C1AECA937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05" y="2505838"/>
            <a:ext cx="574104" cy="743727"/>
          </a:xfrm>
          <a:prstGeom prst="rect">
            <a:avLst/>
          </a:prstGeom>
        </p:spPr>
      </p:pic>
      <p:pic>
        <p:nvPicPr>
          <p:cNvPr id="6" name="Image 5">
            <a:extLst>
              <a:ext uri="{FF2B5EF4-FFF2-40B4-BE49-F238E27FC236}">
                <a16:creationId xmlns:a16="http://schemas.microsoft.com/office/drawing/2014/main" id="{C6A2F156-8EB1-FAA6-06A5-F6B57E736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424" y="2706563"/>
            <a:ext cx="459081" cy="581503"/>
          </a:xfrm>
          <a:prstGeom prst="rect">
            <a:avLst/>
          </a:prstGeom>
        </p:spPr>
      </p:pic>
      <p:pic>
        <p:nvPicPr>
          <p:cNvPr id="8" name="Image 7">
            <a:extLst>
              <a:ext uri="{FF2B5EF4-FFF2-40B4-BE49-F238E27FC236}">
                <a16:creationId xmlns:a16="http://schemas.microsoft.com/office/drawing/2014/main" id="{291BDF0A-DC69-133C-6F4F-B9A0CCD0F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578" y="2505838"/>
            <a:ext cx="574104" cy="743727"/>
          </a:xfrm>
          <a:prstGeom prst="rect">
            <a:avLst/>
          </a:prstGeom>
        </p:spPr>
      </p:pic>
      <p:pic>
        <p:nvPicPr>
          <p:cNvPr id="9" name="Image 8">
            <a:extLst>
              <a:ext uri="{FF2B5EF4-FFF2-40B4-BE49-F238E27FC236}">
                <a16:creationId xmlns:a16="http://schemas.microsoft.com/office/drawing/2014/main" id="{F0AB2236-7320-98EF-897B-F37600283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173" y="2682050"/>
            <a:ext cx="459081" cy="581503"/>
          </a:xfrm>
          <a:prstGeom prst="rect">
            <a:avLst/>
          </a:prstGeom>
        </p:spPr>
      </p:pic>
      <p:pic>
        <p:nvPicPr>
          <p:cNvPr id="10" name="Image 9">
            <a:extLst>
              <a:ext uri="{FF2B5EF4-FFF2-40B4-BE49-F238E27FC236}">
                <a16:creationId xmlns:a16="http://schemas.microsoft.com/office/drawing/2014/main" id="{E8A54E6B-614E-D7D8-60A0-D55E5D8711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6327" y="2481325"/>
            <a:ext cx="574104" cy="743727"/>
          </a:xfrm>
          <a:prstGeom prst="rect">
            <a:avLst/>
          </a:prstGeom>
        </p:spPr>
      </p:pic>
      <p:pic>
        <p:nvPicPr>
          <p:cNvPr id="11" name="Image 10">
            <a:extLst>
              <a:ext uri="{FF2B5EF4-FFF2-40B4-BE49-F238E27FC236}">
                <a16:creationId xmlns:a16="http://schemas.microsoft.com/office/drawing/2014/main" id="{DC35BEE1-624D-3B84-428A-B66A33CF0A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429" y="2706563"/>
            <a:ext cx="342948" cy="543001"/>
          </a:xfrm>
          <a:prstGeom prst="rect">
            <a:avLst/>
          </a:prstGeom>
        </p:spPr>
      </p:pic>
      <p:pic>
        <p:nvPicPr>
          <p:cNvPr id="12" name="Image 11">
            <a:extLst>
              <a:ext uri="{FF2B5EF4-FFF2-40B4-BE49-F238E27FC236}">
                <a16:creationId xmlns:a16="http://schemas.microsoft.com/office/drawing/2014/main" id="{0B2213DF-F90D-B73D-10A8-8970D58AD4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7521" y="2717300"/>
            <a:ext cx="698399" cy="539999"/>
          </a:xfrm>
          <a:prstGeom prst="rect">
            <a:avLst/>
          </a:prstGeom>
        </p:spPr>
      </p:pic>
      <p:sp>
        <p:nvSpPr>
          <p:cNvPr id="13" name="Arc plein 12">
            <a:extLst>
              <a:ext uri="{FF2B5EF4-FFF2-40B4-BE49-F238E27FC236}">
                <a16:creationId xmlns:a16="http://schemas.microsoft.com/office/drawing/2014/main" id="{9BEA28BB-49E5-F088-8942-47C04D1B850C}"/>
              </a:ext>
            </a:extLst>
          </p:cNvPr>
          <p:cNvSpPr/>
          <p:nvPr/>
        </p:nvSpPr>
        <p:spPr>
          <a:xfrm>
            <a:off x="849751" y="2424250"/>
            <a:ext cx="2083858"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 name="Arc plein 13">
            <a:extLst>
              <a:ext uri="{FF2B5EF4-FFF2-40B4-BE49-F238E27FC236}">
                <a16:creationId xmlns:a16="http://schemas.microsoft.com/office/drawing/2014/main" id="{AA637211-FBE1-3E26-5589-EB24FC210C41}"/>
              </a:ext>
            </a:extLst>
          </p:cNvPr>
          <p:cNvSpPr/>
          <p:nvPr/>
        </p:nvSpPr>
        <p:spPr>
          <a:xfrm>
            <a:off x="4505964" y="2424250"/>
            <a:ext cx="2083858" cy="45719"/>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Arc plein 14">
            <a:extLst>
              <a:ext uri="{FF2B5EF4-FFF2-40B4-BE49-F238E27FC236}">
                <a16:creationId xmlns:a16="http://schemas.microsoft.com/office/drawing/2014/main" id="{2C01CEA1-9A64-BCB9-245D-2F4C5A3A1FA7}"/>
              </a:ext>
            </a:extLst>
          </p:cNvPr>
          <p:cNvSpPr/>
          <p:nvPr/>
        </p:nvSpPr>
        <p:spPr>
          <a:xfrm>
            <a:off x="8082496" y="2428861"/>
            <a:ext cx="1317935" cy="86203"/>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wipe(down)">
                                      <p:cBhvr>
                                        <p:cTn id="11" dur="500"/>
                                        <p:tgtEl>
                                          <p:spTgt spid="7">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wipe(down)">
                                      <p:cBhvr>
                                        <p:cTn id="16" dur="500"/>
                                        <p:tgtEl>
                                          <p:spTgt spid="7">
                                            <p:txEl>
                                              <p:pRg st="8" end="8"/>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down)">
                                      <p:cBhvr>
                                        <p:cTn id="19" dur="500"/>
                                        <p:tgtEl>
                                          <p:spTgt spid="7">
                                            <p:txEl>
                                              <p:pRg st="10" end="1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11" end="11"/>
                                            </p:txEl>
                                          </p:spTgt>
                                        </p:tgtEl>
                                        <p:attrNameLst>
                                          <p:attrName>style.visibility</p:attrName>
                                        </p:attrNameLst>
                                      </p:cBhvr>
                                      <p:to>
                                        <p:strVal val="visible"/>
                                      </p:to>
                                    </p:set>
                                    <p:animEffect transition="in" filter="wipe(down)">
                                      <p:cBhvr>
                                        <p:cTn id="22" dur="500"/>
                                        <p:tgtEl>
                                          <p:spTgt spid="7">
                                            <p:txEl>
                                              <p:pRg st="11" end="11"/>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ircle(in)">
                                      <p:cBhvr>
                                        <p:cTn id="2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 </a:t>
            </a:r>
            <a:r>
              <a:rPr lang="fr-FR" altLang="fr-FR" sz="2800" dirty="0">
                <a:solidFill>
                  <a:schemeClr val="bg1"/>
                </a:solidFill>
                <a:latin typeface="Arial" panose="020B0604020202020204" pitchFamily="34" charset="0"/>
                <a:cs typeface="Arial" panose="020B0604020202020204" pitchFamily="34" charset="0"/>
              </a:rPr>
              <a:t>(</a:t>
            </a:r>
            <a:r>
              <a:rPr lang="fr-FR" altLang="fr-FR" sz="2800" dirty="0" err="1">
                <a:solidFill>
                  <a:schemeClr val="bg1"/>
                </a:solidFill>
                <a:latin typeface="Arial" panose="020B0604020202020204" pitchFamily="34" charset="0"/>
                <a:cs typeface="Arial" panose="020B0604020202020204" pitchFamily="34" charset="0"/>
              </a:rPr>
              <a:t>ec</a:t>
            </a:r>
            <a:r>
              <a:rPr lang="fr-FR" altLang="fr-FR" sz="2800" dirty="0">
                <a:solidFill>
                  <a:schemeClr val="bg1"/>
                </a:solidFill>
                <a:latin typeface="Arial" panose="020B0604020202020204" pitchFamily="34" charset="0"/>
                <a:cs typeface="Arial" panose="020B0604020202020204" pitchFamily="34" charset="0"/>
              </a:rPr>
              <a:t>)</a:t>
            </a:r>
            <a:endParaRPr lang="fr-FR" sz="2800" cap="none" dirty="0">
              <a:solidFill>
                <a:schemeClr val="tx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68313" y="1398588"/>
            <a:ext cx="9791700" cy="5083175"/>
          </a:xfrm>
          <a:prstGeom prst="rect">
            <a:avLst/>
          </a:prstGeom>
          <a:noFill/>
          <a:ln w="9525">
            <a:noFill/>
            <a:miter lim="800000"/>
            <a:headEnd/>
            <a:tailEnd/>
          </a:ln>
        </p:spPr>
        <p:txBody>
          <a:bodyPr lIns="104287" tIns="52144" rIns="104287" bIns="52144"/>
          <a:lstStyle/>
          <a:p>
            <a:pPr marL="104775">
              <a:lnSpc>
                <a:spcPct val="80000"/>
              </a:lnSpc>
              <a:spcBef>
                <a:spcPts val="913"/>
              </a:spcBef>
            </a:pPr>
            <a:endParaRPr lang="fr-FR" sz="2000" b="1" u="sng" dirty="0">
              <a:latin typeface="Arial" panose="020B0604020202020204" pitchFamily="34" charset="0"/>
              <a:cs typeface="Arial" panose="020B0604020202020204" pitchFamily="34" charset="0"/>
            </a:endParaRPr>
          </a:p>
          <a:p>
            <a:pPr marL="104775">
              <a:lnSpc>
                <a:spcPct val="80000"/>
              </a:lnSpc>
              <a:spcBef>
                <a:spcPts val="913"/>
              </a:spcBef>
            </a:pPr>
            <a:r>
              <a:rPr lang="fr-FR" sz="2000" b="1" u="sng" dirty="0">
                <a:latin typeface="Arial" panose="020B0604020202020204" pitchFamily="34" charset="0"/>
                <a:cs typeface="Arial" panose="020B0604020202020204" pitchFamily="34" charset="0"/>
              </a:rPr>
              <a:t>Exigences de composition 2,00 Pts maxi</a:t>
            </a:r>
          </a:p>
        </p:txBody>
      </p:sp>
      <p:sp>
        <p:nvSpPr>
          <p:cNvPr id="12" name="ZoneTexte 11"/>
          <p:cNvSpPr txBox="1">
            <a:spLocks noChangeArrowheads="1"/>
          </p:cNvSpPr>
          <p:nvPr/>
        </p:nvSpPr>
        <p:spPr bwMode="auto">
          <a:xfrm>
            <a:off x="468313" y="3363913"/>
            <a:ext cx="9791700" cy="400110"/>
          </a:xfrm>
          <a:prstGeom prst="rect">
            <a:avLst/>
          </a:prstGeom>
          <a:noFill/>
          <a:ln w="9525">
            <a:noFill/>
            <a:miter lim="800000"/>
            <a:headEnd/>
            <a:tailEnd/>
          </a:ln>
        </p:spPr>
        <p:txBody>
          <a:bodyPr>
            <a:spAutoFit/>
          </a:bodyPr>
          <a:lstStyle/>
          <a:p>
            <a:pPr>
              <a:buSzPct val="110000"/>
            </a:pPr>
            <a:r>
              <a:rPr lang="fr-FR" sz="2000" b="1" u="sng" dirty="0">
                <a:solidFill>
                  <a:srgbClr val="FF0000"/>
                </a:solidFill>
              </a:rPr>
              <a:t>Nota :</a:t>
            </a:r>
            <a:r>
              <a:rPr lang="fr-FR" sz="2000" b="1" dirty="0">
                <a:solidFill>
                  <a:srgbClr val="FF0000"/>
                </a:solidFill>
              </a:rPr>
              <a:t> Les EC 2, 3 &amp; 4 doivent être exécutées dans une ligne Acrobatique</a:t>
            </a:r>
          </a:p>
        </p:txBody>
      </p:sp>
      <p:pic>
        <p:nvPicPr>
          <p:cNvPr id="5" name="Image 3">
            <a:extLst>
              <a:ext uri="{FF2B5EF4-FFF2-40B4-BE49-F238E27FC236}">
                <a16:creationId xmlns:a16="http://schemas.microsoft.com/office/drawing/2014/main" id="{5B692B61-3A7D-5DA7-B53E-769DAC942C6E}"/>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2000"/>
                                        <p:tgtEl>
                                          <p:spTgt spid="4">
                                            <p:txEl>
                                              <p:pRg st="1" end="1"/>
                                            </p:txEl>
                                          </p:spTgt>
                                        </p:tgtEl>
                                      </p:cBhvr>
                                    </p:animEffect>
                                  </p:childTnLst>
                                </p:cTn>
                              </p:par>
                            </p:childTnLst>
                          </p:cTn>
                        </p:par>
                        <p:par>
                          <p:cTn id="8" fill="hold">
                            <p:stCondLst>
                              <p:cond delay="2000"/>
                            </p:stCondLst>
                            <p:childTnLst>
                              <p:par>
                                <p:cTn id="9" presetID="22" presetClass="entr" presetSubtype="4"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Artistique</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293688" y="1557338"/>
            <a:ext cx="10101262" cy="5241925"/>
          </a:xfrm>
          <a:prstGeom prst="rect">
            <a:avLst/>
          </a:prstGeom>
        </p:spPr>
        <p:txBody>
          <a:bodyPr lIns="104287" tIns="52144" rIns="104287" bIns="52144"/>
          <a:lstStyle>
            <a:lvl1pPr marL="334566" indent="-334566" algn="l" defTabSz="446089" rtl="0" eaLnBrk="1" latinLnBrk="0" hangingPunct="1">
              <a:spcBef>
                <a:spcPct val="20000"/>
              </a:spcBef>
              <a:buFont typeface="Arial"/>
              <a:buChar char="•"/>
              <a:defRPr sz="3080" kern="1200">
                <a:solidFill>
                  <a:schemeClr val="tx1"/>
                </a:solidFill>
                <a:latin typeface="+mn-lt"/>
                <a:ea typeface="+mn-ea"/>
                <a:cs typeface="+mn-cs"/>
              </a:defRPr>
            </a:lvl1pPr>
            <a:lvl2pPr marL="724894" indent="-278806" algn="l" defTabSz="446089" rtl="0" eaLnBrk="1" latinLnBrk="0" hangingPunct="1">
              <a:spcBef>
                <a:spcPct val="20000"/>
              </a:spcBef>
              <a:buFont typeface="Arial"/>
              <a:buChar char="–"/>
              <a:defRPr sz="2738" kern="1200">
                <a:solidFill>
                  <a:schemeClr val="tx1"/>
                </a:solidFill>
                <a:latin typeface="+mn-lt"/>
                <a:ea typeface="+mn-ea"/>
                <a:cs typeface="+mn-cs"/>
              </a:defRPr>
            </a:lvl2pPr>
            <a:lvl3pPr marL="1115223" indent="-223044" algn="l" defTabSz="446089" rtl="0" eaLnBrk="1" latinLnBrk="0" hangingPunct="1">
              <a:spcBef>
                <a:spcPct val="20000"/>
              </a:spcBef>
              <a:buFont typeface="Arial"/>
              <a:buChar char="•"/>
              <a:defRPr sz="2310" kern="1200">
                <a:solidFill>
                  <a:schemeClr val="tx1"/>
                </a:solidFill>
                <a:latin typeface="+mn-lt"/>
                <a:ea typeface="+mn-ea"/>
                <a:cs typeface="+mn-cs"/>
              </a:defRPr>
            </a:lvl3pPr>
            <a:lvl4pPr marL="1561311" indent="-223044" algn="l" defTabSz="446089" rtl="0" eaLnBrk="1" latinLnBrk="0" hangingPunct="1">
              <a:spcBef>
                <a:spcPct val="20000"/>
              </a:spcBef>
              <a:buFont typeface="Arial"/>
              <a:buChar char="–"/>
              <a:defRPr sz="1968" kern="1200">
                <a:solidFill>
                  <a:schemeClr val="tx1"/>
                </a:solidFill>
                <a:latin typeface="+mn-lt"/>
                <a:ea typeface="+mn-ea"/>
                <a:cs typeface="+mn-cs"/>
              </a:defRPr>
            </a:lvl4pPr>
            <a:lvl5pPr marL="2007401" indent="-223044" algn="l" defTabSz="446089" rtl="0" eaLnBrk="1" latinLnBrk="0" hangingPunct="1">
              <a:spcBef>
                <a:spcPct val="20000"/>
              </a:spcBef>
              <a:buFont typeface="Arial"/>
              <a:buChar char="»"/>
              <a:defRPr sz="1968" kern="1200">
                <a:solidFill>
                  <a:schemeClr val="tx1"/>
                </a:solidFill>
                <a:latin typeface="+mn-lt"/>
                <a:ea typeface="+mn-ea"/>
                <a:cs typeface="+mn-cs"/>
              </a:defRPr>
            </a:lvl5pPr>
            <a:lvl6pPr marL="2453489" indent="-223044" algn="l" defTabSz="446089" rtl="0" eaLnBrk="1" latinLnBrk="0" hangingPunct="1">
              <a:spcBef>
                <a:spcPct val="20000"/>
              </a:spcBef>
              <a:buFont typeface="Arial"/>
              <a:buChar char="•"/>
              <a:defRPr sz="1968" kern="1200">
                <a:solidFill>
                  <a:schemeClr val="tx1"/>
                </a:solidFill>
                <a:latin typeface="+mn-lt"/>
                <a:ea typeface="+mn-ea"/>
                <a:cs typeface="+mn-cs"/>
              </a:defRPr>
            </a:lvl6pPr>
            <a:lvl7pPr marL="2899579" indent="-223044" algn="l" defTabSz="446089" rtl="0" eaLnBrk="1" latinLnBrk="0" hangingPunct="1">
              <a:spcBef>
                <a:spcPct val="20000"/>
              </a:spcBef>
              <a:buFont typeface="Arial"/>
              <a:buChar char="•"/>
              <a:defRPr sz="1968" kern="1200">
                <a:solidFill>
                  <a:schemeClr val="tx1"/>
                </a:solidFill>
                <a:latin typeface="+mn-lt"/>
                <a:ea typeface="+mn-ea"/>
                <a:cs typeface="+mn-cs"/>
              </a:defRPr>
            </a:lvl7pPr>
            <a:lvl8pPr marL="3345668" indent="-223044" algn="l" defTabSz="446089" rtl="0" eaLnBrk="1" latinLnBrk="0" hangingPunct="1">
              <a:spcBef>
                <a:spcPct val="20000"/>
              </a:spcBef>
              <a:buFont typeface="Arial"/>
              <a:buChar char="•"/>
              <a:defRPr sz="1968" kern="1200">
                <a:solidFill>
                  <a:schemeClr val="tx1"/>
                </a:solidFill>
                <a:latin typeface="+mn-lt"/>
                <a:ea typeface="+mn-ea"/>
                <a:cs typeface="+mn-cs"/>
              </a:defRPr>
            </a:lvl8pPr>
            <a:lvl9pPr marL="3791757" indent="-223044" algn="l" defTabSz="446089" rtl="0" eaLnBrk="1" latinLnBrk="0" hangingPunct="1">
              <a:spcBef>
                <a:spcPct val="20000"/>
              </a:spcBef>
              <a:buFont typeface="Arial"/>
              <a:buChar char="•"/>
              <a:defRPr sz="1968" kern="1200">
                <a:solidFill>
                  <a:schemeClr val="tx1"/>
                </a:solidFill>
                <a:latin typeface="+mn-lt"/>
                <a:ea typeface="+mn-ea"/>
                <a:cs typeface="+mn-cs"/>
              </a:defRPr>
            </a:lvl9pPr>
          </a:lstStyle>
          <a:p>
            <a:pPr marL="20638" lvl="1" indent="-20638" fontAlgn="auto">
              <a:spcAft>
                <a:spcPts val="0"/>
              </a:spcAft>
              <a:buFont typeface="Arial"/>
              <a:buNone/>
              <a:tabLst>
                <a:tab pos="100013" algn="l"/>
              </a:tabLst>
              <a:defRPr/>
            </a:pPr>
            <a:endParaRPr lang="fr-FR" altLang="fr-FR" sz="2400" dirty="0">
              <a:cs typeface="Arial" charset="0"/>
            </a:endParaRPr>
          </a:p>
          <a:p>
            <a:pPr lvl="1" indent="-745944" fontAlgn="auto">
              <a:spcAft>
                <a:spcPts val="0"/>
              </a:spcAft>
              <a:buFont typeface="Arial"/>
              <a:buNone/>
              <a:tabLst>
                <a:tab pos="101390" algn="l"/>
              </a:tabLst>
              <a:defRPr/>
            </a:pPr>
            <a:r>
              <a:rPr lang="fr-FR" altLang="fr-FR" sz="2400" dirty="0">
                <a:cs typeface="Arial" charset="0"/>
              </a:rPr>
              <a:t>		</a:t>
            </a:r>
          </a:p>
          <a:p>
            <a:pPr lvl="1" indent="-745944" fontAlgn="auto">
              <a:spcAft>
                <a:spcPts val="0"/>
              </a:spcAft>
              <a:buFont typeface="Arial"/>
              <a:buNone/>
              <a:tabLst>
                <a:tab pos="101390" algn="l"/>
              </a:tabLst>
              <a:defRPr/>
            </a:pPr>
            <a:endParaRPr lang="fr-FR" altLang="fr-FR" sz="2700" dirty="0">
              <a:cs typeface="Arial" charset="0"/>
            </a:endParaRPr>
          </a:p>
          <a:p>
            <a:pPr lvl="1" indent="-745944" fontAlgn="auto">
              <a:spcAft>
                <a:spcPts val="0"/>
              </a:spcAft>
              <a:buFont typeface="Arial"/>
              <a:buNone/>
              <a:tabLst>
                <a:tab pos="101390" algn="l"/>
              </a:tabLst>
              <a:defRPr/>
            </a:pPr>
            <a:endParaRPr lang="fr-FR" altLang="fr-FR" sz="2700" dirty="0">
              <a:cs typeface="Arial" charset="0"/>
            </a:endParaRPr>
          </a:p>
          <a:p>
            <a:pPr lvl="1" indent="-745944" fontAlgn="auto">
              <a:spcAft>
                <a:spcPts val="0"/>
              </a:spcAft>
              <a:buFont typeface="Arial"/>
              <a:buNone/>
              <a:tabLst>
                <a:tab pos="101390" algn="l"/>
              </a:tabLst>
              <a:defRPr/>
            </a:pPr>
            <a:endParaRPr lang="fr-FR" altLang="fr-FR" sz="2100" u="sng" dirty="0">
              <a:cs typeface="Arial" charset="0"/>
            </a:endParaRPr>
          </a:p>
        </p:txBody>
      </p:sp>
      <p:sp>
        <p:nvSpPr>
          <p:cNvPr id="8" name="Rectangle 3"/>
          <p:cNvSpPr txBox="1">
            <a:spLocks noChangeArrowheads="1"/>
          </p:cNvSpPr>
          <p:nvPr/>
        </p:nvSpPr>
        <p:spPr>
          <a:xfrm>
            <a:off x="468313" y="1439863"/>
            <a:ext cx="9791700" cy="4565650"/>
          </a:xfrm>
          <a:prstGeom prst="rect">
            <a:avLst/>
          </a:prstGeom>
        </p:spPr>
        <p:txBody>
          <a:bodyPr lIns="104287" tIns="52144" rIns="104287" bIns="52144"/>
          <a:lstStyle/>
          <a:p>
            <a:pPr defTabSz="446088">
              <a:lnSpc>
                <a:spcPct val="90000"/>
              </a:lnSpc>
              <a:spcBef>
                <a:spcPct val="20000"/>
              </a:spcBef>
              <a:buFont typeface="Arial" charset="0"/>
              <a:buNone/>
            </a:pPr>
            <a:r>
              <a:rPr lang="fr-FR" sz="1900" b="1" i="1" dirty="0">
                <a:cs typeface="Times New Roman" pitchFamily="18" charset="0"/>
              </a:rPr>
              <a:t>Performance artistique :</a:t>
            </a:r>
          </a:p>
          <a:p>
            <a:pPr defTabSz="446088">
              <a:lnSpc>
                <a:spcPct val="90000"/>
              </a:lnSpc>
              <a:spcBef>
                <a:spcPct val="20000"/>
              </a:spcBef>
              <a:buFont typeface="Arial" charset="0"/>
              <a:buNone/>
            </a:pPr>
            <a:r>
              <a:rPr lang="fr-FR" sz="1900" dirty="0">
                <a:cs typeface="Times New Roman" pitchFamily="18" charset="0"/>
              </a:rPr>
              <a:t>La gymnaste démontre sa capacité de transformer son exercice au sol à partir d’une composition bien structurée en une représentation artistique.</a:t>
            </a:r>
          </a:p>
          <a:p>
            <a:pPr defTabSz="446088">
              <a:lnSpc>
                <a:spcPct val="90000"/>
              </a:lnSpc>
              <a:spcBef>
                <a:spcPct val="20000"/>
              </a:spcBef>
              <a:buFont typeface="Arial" charset="0"/>
              <a:buNone/>
            </a:pPr>
            <a:endParaRPr lang="fr-FR" sz="1000" dirty="0">
              <a:cs typeface="Times New Roman" pitchFamily="18" charset="0"/>
            </a:endParaRPr>
          </a:p>
          <a:p>
            <a:pPr defTabSz="446088">
              <a:lnSpc>
                <a:spcPct val="90000"/>
              </a:lnSpc>
              <a:spcBef>
                <a:spcPct val="20000"/>
              </a:spcBef>
              <a:buFont typeface="Arial" charset="0"/>
              <a:buNone/>
            </a:pPr>
            <a:r>
              <a:rPr lang="fr-FR" sz="1900" b="1" i="1" dirty="0">
                <a:cs typeface="Times New Roman" pitchFamily="18" charset="0"/>
              </a:rPr>
              <a:t>Composition et chorégraphie :</a:t>
            </a:r>
          </a:p>
          <a:p>
            <a:pPr defTabSz="446088">
              <a:lnSpc>
                <a:spcPct val="90000"/>
              </a:lnSpc>
              <a:spcBef>
                <a:spcPct val="20000"/>
              </a:spcBef>
              <a:buFont typeface="Arial" charset="0"/>
              <a:buNone/>
            </a:pPr>
            <a:r>
              <a:rPr lang="fr-FR" sz="1900" dirty="0">
                <a:cs typeface="Times New Roman" pitchFamily="18" charset="0"/>
              </a:rPr>
              <a:t>La composition d’un exercice au sol est basée sur la gestuelle de la gymnaste, ainsi que la chorégraphie des éléments et mouvements, en relation avec la surface du sol et en harmonie avec la musique choisie.</a:t>
            </a:r>
          </a:p>
          <a:p>
            <a:pPr marL="180975" indent="-180975" defTabSz="446088">
              <a:lnSpc>
                <a:spcPct val="90000"/>
              </a:lnSpc>
              <a:spcBef>
                <a:spcPct val="20000"/>
              </a:spcBef>
              <a:buFont typeface="Arial" charset="0"/>
              <a:buChar char="•"/>
            </a:pPr>
            <a:r>
              <a:rPr lang="fr-FR" sz="1900" dirty="0">
                <a:cs typeface="Times New Roman" pitchFamily="18" charset="0"/>
              </a:rPr>
              <a:t>C’est </a:t>
            </a:r>
            <a:r>
              <a:rPr lang="fr-FR" sz="1900" b="1" dirty="0">
                <a:cs typeface="Times New Roman" pitchFamily="18" charset="0"/>
              </a:rPr>
              <a:t>« ce que » </a:t>
            </a:r>
            <a:r>
              <a:rPr lang="fr-FR" sz="1900" dirty="0">
                <a:cs typeface="Times New Roman" pitchFamily="18" charset="0"/>
              </a:rPr>
              <a:t>la gymnaste exécute.</a:t>
            </a:r>
          </a:p>
          <a:p>
            <a:pPr defTabSz="446088">
              <a:lnSpc>
                <a:spcPct val="90000"/>
              </a:lnSpc>
              <a:spcBef>
                <a:spcPct val="20000"/>
              </a:spcBef>
              <a:buFont typeface="Arial" charset="0"/>
              <a:buNone/>
            </a:pPr>
            <a:endParaRPr lang="fr-FR" sz="1000" b="1" i="1" dirty="0">
              <a:cs typeface="Times New Roman" pitchFamily="18" charset="0"/>
            </a:endParaRPr>
          </a:p>
          <a:p>
            <a:pPr defTabSz="446088">
              <a:lnSpc>
                <a:spcPct val="90000"/>
              </a:lnSpc>
              <a:spcBef>
                <a:spcPct val="20000"/>
              </a:spcBef>
              <a:buFont typeface="Arial" charset="0"/>
              <a:buNone/>
            </a:pPr>
            <a:r>
              <a:rPr lang="fr-FR" sz="1900" b="1" i="1" dirty="0">
                <a:cs typeface="Times New Roman" pitchFamily="18" charset="0"/>
              </a:rPr>
              <a:t>Expression :</a:t>
            </a:r>
          </a:p>
          <a:p>
            <a:pPr defTabSz="446088">
              <a:lnSpc>
                <a:spcPct val="90000"/>
              </a:lnSpc>
              <a:spcBef>
                <a:spcPct val="20000"/>
              </a:spcBef>
              <a:buFont typeface="Arial" charset="0"/>
              <a:buNone/>
            </a:pPr>
            <a:r>
              <a:rPr lang="fr-FR" sz="1900" dirty="0">
                <a:cs typeface="Times New Roman" pitchFamily="18" charset="0"/>
              </a:rPr>
              <a:t>L’expression peut être définie comme une attitude et des émotions exprimées par la gymnaste avec son visage et son corps. La capacité de la  gymnaste à se présenter et à communiquer avec les juges et les spectateurs.</a:t>
            </a:r>
          </a:p>
          <a:p>
            <a:pPr marL="180975" indent="-180975" defTabSz="446088">
              <a:lnSpc>
                <a:spcPct val="90000"/>
              </a:lnSpc>
              <a:spcBef>
                <a:spcPct val="20000"/>
              </a:spcBef>
              <a:buFont typeface="Arial" charset="0"/>
              <a:buChar char="•"/>
            </a:pPr>
            <a:r>
              <a:rPr lang="fr-FR" sz="1900" dirty="0">
                <a:cs typeface="Times New Roman" pitchFamily="18" charset="0"/>
              </a:rPr>
              <a:t>C’est non seulement </a:t>
            </a:r>
            <a:r>
              <a:rPr lang="fr-FR" sz="1900" b="1" dirty="0">
                <a:cs typeface="Times New Roman" pitchFamily="18" charset="0"/>
              </a:rPr>
              <a:t>« ce que » </a:t>
            </a:r>
            <a:r>
              <a:rPr lang="fr-FR" sz="1900" dirty="0">
                <a:cs typeface="Times New Roman" pitchFamily="18" charset="0"/>
              </a:rPr>
              <a:t>la gymnaste exécute mais également </a:t>
            </a:r>
            <a:r>
              <a:rPr lang="fr-FR" sz="1900" b="1" dirty="0">
                <a:cs typeface="Times New Roman" pitchFamily="18" charset="0"/>
              </a:rPr>
              <a:t>« comment » </a:t>
            </a:r>
            <a:r>
              <a:rPr lang="fr-FR" sz="1900" dirty="0">
                <a:cs typeface="Times New Roman" pitchFamily="18" charset="0"/>
              </a:rPr>
              <a:t>elle exécute son exercice.</a:t>
            </a:r>
          </a:p>
          <a:p>
            <a:pPr defTabSz="446088">
              <a:lnSpc>
                <a:spcPct val="90000"/>
              </a:lnSpc>
              <a:spcBef>
                <a:spcPct val="20000"/>
              </a:spcBef>
              <a:buFont typeface="Arial" charset="0"/>
              <a:buNone/>
            </a:pPr>
            <a:endParaRPr lang="fr-FR" sz="2000" b="1" i="1" dirty="0">
              <a:cs typeface="Times New Roman" pitchFamily="18" charset="0"/>
            </a:endParaRPr>
          </a:p>
          <a:p>
            <a:pPr defTabSz="446088">
              <a:lnSpc>
                <a:spcPct val="90000"/>
              </a:lnSpc>
              <a:spcBef>
                <a:spcPct val="20000"/>
              </a:spcBef>
              <a:buFont typeface="Arial" charset="0"/>
              <a:buNone/>
            </a:pPr>
            <a:endParaRPr lang="fr-FR" sz="2000" dirty="0">
              <a:cs typeface="Times New Roman" pitchFamily="18" charset="0"/>
            </a:endParaRPr>
          </a:p>
          <a:p>
            <a:pPr defTabSz="446088">
              <a:lnSpc>
                <a:spcPct val="90000"/>
              </a:lnSpc>
              <a:spcBef>
                <a:spcPct val="20000"/>
              </a:spcBef>
              <a:buFont typeface="Arial" charset="0"/>
              <a:buChar char="•"/>
            </a:pPr>
            <a:endParaRPr lang="fr-FR" sz="2000" dirty="0">
              <a:cs typeface="Times New Roman" pitchFamily="18" charset="0"/>
            </a:endParaRPr>
          </a:p>
        </p:txBody>
      </p:sp>
      <p:pic>
        <p:nvPicPr>
          <p:cNvPr id="106500" name="Image 3"/>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3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anim calcmode="lin" valueType="num">
                                      <p:cBhvr>
                                        <p:cTn id="2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25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anim calcmode="lin" valueType="num">
                                      <p:cBhvr>
                                        <p:cTn id="2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2" presetClass="entr" presetSubtype="0" fill="hold" nodeType="afterEffect">
                                  <p:stCondLst>
                                    <p:cond delay="250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anim calcmode="lin" valueType="num">
                                      <p:cBhvr>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1000"/>
                                        <p:tgtEl>
                                          <p:spTgt spid="8">
                                            <p:txEl>
                                              <p:pRg st="7" end="7"/>
                                            </p:txEl>
                                          </p:spTgt>
                                        </p:tgtEl>
                                      </p:cBhvr>
                                    </p:animEffect>
                                    <p:anim calcmode="lin" valueType="num">
                                      <p:cBhvr>
                                        <p:cTn id="3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150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fade">
                                      <p:cBhvr>
                                        <p:cTn id="44" dur="500"/>
                                        <p:tgtEl>
                                          <p:spTgt spid="8">
                                            <p:txEl>
                                              <p:pRg st="8" end="8"/>
                                            </p:txEl>
                                          </p:spTgt>
                                        </p:tgtEl>
                                      </p:cBhvr>
                                    </p:animEffect>
                                    <p:anim calcmode="lin" valueType="num">
                                      <p:cBhvr>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300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500"/>
                                        <p:tgtEl>
                                          <p:spTgt spid="8">
                                            <p:txEl>
                                              <p:pRg st="9" end="9"/>
                                            </p:txEl>
                                          </p:spTgt>
                                        </p:tgtEl>
                                      </p:cBhvr>
                                    </p:animEffect>
                                    <p:anim calcmode="lin" valueType="num">
                                      <p:cBhvr>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2" dur="5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Exigences de composition</a:t>
            </a:r>
            <a:endParaRPr lang="fr-FR" sz="2800" cap="none" dirty="0">
              <a:solidFill>
                <a:schemeClr val="tx1"/>
              </a:solidFill>
            </a:endParaRPr>
          </a:p>
        </p:txBody>
      </p:sp>
      <p:sp>
        <p:nvSpPr>
          <p:cNvPr id="5" name="Rectangle 4"/>
          <p:cNvSpPr/>
          <p:nvPr/>
        </p:nvSpPr>
        <p:spPr>
          <a:xfrm>
            <a:off x="468313" y="1518247"/>
            <a:ext cx="9791700" cy="3029184"/>
          </a:xfrm>
          <a:prstGeom prst="rect">
            <a:avLst/>
          </a:prstGeom>
        </p:spPr>
        <p:txBody>
          <a:bodyPr lIns="104287" tIns="52144" rIns="104287" bIns="52144">
            <a:spAutoFit/>
          </a:bodyPr>
          <a:lstStyle/>
          <a:p>
            <a:r>
              <a:rPr lang="fr-FR" sz="2000" b="1" i="1" u="sng" dirty="0"/>
              <a:t>EC 1 : </a:t>
            </a:r>
            <a:r>
              <a:rPr lang="fr-FR" sz="2000" dirty="0"/>
              <a:t>Un passage gymnique de deux sauts différents du code, liés directement ou indirectement (avec des pas courus, petits sauts, pas chassés) dont un avec un écart de 180° (transversal ou latéral)</a:t>
            </a:r>
          </a:p>
          <a:p>
            <a:endParaRPr lang="fr-FR" sz="2000" dirty="0"/>
          </a:p>
          <a:p>
            <a:pPr marL="180975" indent="-180975">
              <a:buFont typeface="Arial" charset="0"/>
              <a:buChar char="•"/>
            </a:pPr>
            <a:r>
              <a:rPr lang="fr-FR" sz="1800" dirty="0"/>
              <a:t>L’objectif est de créer un large déplacement.</a:t>
            </a:r>
          </a:p>
          <a:p>
            <a:pPr marL="180975" indent="-180975">
              <a:buFont typeface="Arial" charset="0"/>
              <a:buChar char="•"/>
            </a:pPr>
            <a:r>
              <a:rPr lang="fr-FR" sz="1800" dirty="0"/>
              <a:t>Les sauts appel deux pieds ne sont pas autorisés car ils sont sur place. Les tours chaînés (1/2 tour  sur les deux pieds) sont autorisés car ils entraînent un déplacement.</a:t>
            </a:r>
          </a:p>
          <a:p>
            <a:pPr marL="180975" indent="-180975">
              <a:buFont typeface="Arial" charset="0"/>
              <a:buChar char="•"/>
            </a:pPr>
            <a:r>
              <a:rPr lang="fr-FR" sz="1800" dirty="0"/>
              <a:t>La réception des sauts doit se faire sur un pied s’ils sont exécutés comme 1</a:t>
            </a:r>
            <a:r>
              <a:rPr lang="fr-FR" sz="1800" baseline="30000" dirty="0"/>
              <a:t>er</a:t>
            </a:r>
            <a:r>
              <a:rPr lang="fr-FR" sz="1800" dirty="0"/>
              <a:t> élément dans le passage gymnique.</a:t>
            </a:r>
          </a:p>
          <a:p>
            <a:pPr>
              <a:buFont typeface="Wingdings" pitchFamily="2" charset="2"/>
              <a:buChar char="§"/>
            </a:pPr>
            <a:endParaRPr lang="fr-FR" sz="2000" dirty="0"/>
          </a:p>
        </p:txBody>
      </p:sp>
      <p:sp>
        <p:nvSpPr>
          <p:cNvPr id="10" name="Text Box 10"/>
          <p:cNvSpPr txBox="1">
            <a:spLocks noChangeArrowheads="1"/>
          </p:cNvSpPr>
          <p:nvPr/>
        </p:nvSpPr>
        <p:spPr bwMode="auto">
          <a:xfrm>
            <a:off x="4608513" y="5246688"/>
            <a:ext cx="839787" cy="812800"/>
          </a:xfrm>
          <a:prstGeom prst="rect">
            <a:avLst/>
          </a:prstGeom>
          <a:noFill/>
          <a:ln w="9525">
            <a:noFill/>
            <a:miter lim="800000"/>
            <a:headEnd/>
            <a:tailEnd/>
          </a:ln>
        </p:spPr>
        <p:txBody>
          <a:bodyPr lIns="104287" tIns="52144" rIns="104287" bIns="52144">
            <a:spAutoFit/>
          </a:bodyPr>
          <a:lstStyle/>
          <a:p>
            <a:pPr algn="ctr">
              <a:spcBef>
                <a:spcPct val="50000"/>
              </a:spcBef>
            </a:pPr>
            <a:r>
              <a:rPr lang="fr-FR" sz="4600" b="1">
                <a:latin typeface="Calibri" pitchFamily="34" charset="0"/>
              </a:rPr>
              <a:t>+</a:t>
            </a:r>
          </a:p>
        </p:txBody>
      </p:sp>
      <p:pic>
        <p:nvPicPr>
          <p:cNvPr id="3" name="Image 3">
            <a:extLst>
              <a:ext uri="{FF2B5EF4-FFF2-40B4-BE49-F238E27FC236}">
                <a16:creationId xmlns:a16="http://schemas.microsoft.com/office/drawing/2014/main" id="{220A8546-7BA1-3053-0D77-C513D75ACE8C}"/>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13" name="Image 12">
            <a:extLst>
              <a:ext uri="{FF2B5EF4-FFF2-40B4-BE49-F238E27FC236}">
                <a16:creationId xmlns:a16="http://schemas.microsoft.com/office/drawing/2014/main" id="{B9856A7E-53C4-0345-691D-D42438CE80F0}"/>
              </a:ext>
            </a:extLst>
          </p:cNvPr>
          <p:cNvPicPr>
            <a:picLocks noChangeAspect="1"/>
          </p:cNvPicPr>
          <p:nvPr/>
        </p:nvPicPr>
        <p:blipFill>
          <a:blip r:embed="rId3"/>
          <a:stretch>
            <a:fillRect/>
          </a:stretch>
        </p:blipFill>
        <p:spPr>
          <a:xfrm>
            <a:off x="885857" y="4341495"/>
            <a:ext cx="3431840" cy="1630680"/>
          </a:xfrm>
          <a:prstGeom prst="rect">
            <a:avLst/>
          </a:prstGeom>
        </p:spPr>
      </p:pic>
      <p:pic>
        <p:nvPicPr>
          <p:cNvPr id="15" name="Image 14">
            <a:extLst>
              <a:ext uri="{FF2B5EF4-FFF2-40B4-BE49-F238E27FC236}">
                <a16:creationId xmlns:a16="http://schemas.microsoft.com/office/drawing/2014/main" id="{685AD5E7-882C-38AE-5EED-9BD54A05E34E}"/>
              </a:ext>
            </a:extLst>
          </p:cNvPr>
          <p:cNvPicPr>
            <a:picLocks noChangeAspect="1"/>
          </p:cNvPicPr>
          <p:nvPr/>
        </p:nvPicPr>
        <p:blipFill>
          <a:blip r:embed="rId4"/>
          <a:stretch>
            <a:fillRect/>
          </a:stretch>
        </p:blipFill>
        <p:spPr>
          <a:xfrm>
            <a:off x="5448300" y="4463732"/>
            <a:ext cx="3723165" cy="1592143"/>
          </a:xfrm>
          <a:prstGeom prst="rect">
            <a:avLst/>
          </a:prstGeom>
        </p:spPr>
      </p:pic>
      <p:pic>
        <p:nvPicPr>
          <p:cNvPr id="16" name="Image 15">
            <a:extLst>
              <a:ext uri="{FF2B5EF4-FFF2-40B4-BE49-F238E27FC236}">
                <a16:creationId xmlns:a16="http://schemas.microsoft.com/office/drawing/2014/main" id="{E0308445-EF28-1A04-F68A-FC7E12E6CB91}"/>
              </a:ext>
            </a:extLst>
          </p:cNvPr>
          <p:cNvPicPr>
            <a:picLocks noChangeAspect="1"/>
          </p:cNvPicPr>
          <p:nvPr/>
        </p:nvPicPr>
        <p:blipFill>
          <a:blip r:embed="rId5"/>
          <a:stretch>
            <a:fillRect/>
          </a:stretch>
        </p:blipFill>
        <p:spPr>
          <a:xfrm>
            <a:off x="7153814" y="5972175"/>
            <a:ext cx="610110" cy="644005"/>
          </a:xfrm>
          <a:prstGeom prst="rect">
            <a:avLst/>
          </a:prstGeom>
        </p:spPr>
      </p:pic>
      <p:pic>
        <p:nvPicPr>
          <p:cNvPr id="17" name="Image 16">
            <a:extLst>
              <a:ext uri="{FF2B5EF4-FFF2-40B4-BE49-F238E27FC236}">
                <a16:creationId xmlns:a16="http://schemas.microsoft.com/office/drawing/2014/main" id="{00000000-0008-0000-0000-00000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7882" y="5972175"/>
            <a:ext cx="647790"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down)">
                                      <p:cBhvr>
                                        <p:cTn id="11" dur="500"/>
                                        <p:tgtEl>
                                          <p:spTgt spid="5">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2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par>
                          <p:cTn id="16" fill="hold">
                            <p:stCondLst>
                              <p:cond delay="3500"/>
                            </p:stCondLst>
                            <p:childTnLst>
                              <p:par>
                                <p:cTn id="17" presetID="22" presetClass="entr" presetSubtype="4" fill="hold" nodeType="afterEffect">
                                  <p:stCondLst>
                                    <p:cond delay="2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par>
                          <p:cTn id="20" fill="hold">
                            <p:stCondLst>
                              <p:cond delay="6000"/>
                            </p:stCondLst>
                            <p:childTnLst>
                              <p:par>
                                <p:cTn id="21" presetID="6"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Exigences de composition</a:t>
            </a:r>
            <a:endParaRPr lang="fr-FR" sz="2800" cap="none" dirty="0">
              <a:solidFill>
                <a:schemeClr val="tx1"/>
              </a:solidFill>
            </a:endParaRPr>
          </a:p>
        </p:txBody>
      </p:sp>
      <p:sp>
        <p:nvSpPr>
          <p:cNvPr id="5" name="Rectangle 4"/>
          <p:cNvSpPr/>
          <p:nvPr/>
        </p:nvSpPr>
        <p:spPr>
          <a:xfrm>
            <a:off x="468313" y="1482725"/>
            <a:ext cx="9791700" cy="4291068"/>
          </a:xfrm>
          <a:prstGeom prst="rect">
            <a:avLst/>
          </a:prstGeom>
        </p:spPr>
        <p:txBody>
          <a:bodyPr lIns="104287" tIns="52144" rIns="104287" bIns="52144">
            <a:spAutoFit/>
          </a:bodyPr>
          <a:lstStyle/>
          <a:p>
            <a:pPr defTabSz="521437" fontAlgn="auto">
              <a:spcBef>
                <a:spcPts val="0"/>
              </a:spcBef>
              <a:spcAft>
                <a:spcPts val="0"/>
              </a:spcAft>
              <a:defRPr/>
            </a:pPr>
            <a:r>
              <a:rPr lang="fr-FR" sz="2000" b="1" i="1" u="sng" dirty="0">
                <a:latin typeface="Arial" panose="020B0604020202020204" pitchFamily="34" charset="0"/>
                <a:cs typeface="Arial" panose="020B0604020202020204" pitchFamily="34" charset="0"/>
              </a:rPr>
              <a:t>EC 2 :</a:t>
            </a: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Salto avec rotation longitudinale de 360°minimum</a:t>
            </a:r>
            <a:r>
              <a:rPr lang="fr-FR" sz="2000" dirty="0">
                <a:solidFill>
                  <a:srgbClr val="FF0000"/>
                </a:solidFill>
                <a:latin typeface="Arial" panose="020B0604020202020204" pitchFamily="34" charset="0"/>
                <a:cs typeface="Arial" panose="020B0604020202020204" pitchFamily="34" charset="0"/>
              </a:rPr>
              <a:t> (Dans une ligne Acro.)</a:t>
            </a:r>
          </a:p>
          <a:p>
            <a:pPr marL="342900" indent="-342900" defTabSz="521437" fontAlgn="auto">
              <a:spcBef>
                <a:spcPts val="0"/>
              </a:spcBef>
              <a:spcAft>
                <a:spcPts val="0"/>
              </a:spcAft>
              <a:buFont typeface="Arial" panose="020B0604020202020204" pitchFamily="34" charset="0"/>
              <a:buChar char="•"/>
              <a:defRPr/>
            </a:pPr>
            <a:endParaRPr lang="fr-FR" sz="20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400" dirty="0">
                <a:solidFill>
                  <a:srgbClr val="FF0000"/>
                </a:solidFill>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et</a:t>
            </a:r>
            <a:r>
              <a:rPr lang="fr-FR" sz="2400" dirty="0">
                <a:solidFill>
                  <a:srgbClr val="FF0000"/>
                </a:solidFill>
                <a:latin typeface="Arial" panose="020B0604020202020204" pitchFamily="34" charset="0"/>
                <a:cs typeface="Arial" panose="020B0604020202020204" pitchFamily="34" charset="0"/>
              </a:rPr>
              <a:t> </a:t>
            </a: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p:txBody>
      </p:sp>
      <p:pic>
        <p:nvPicPr>
          <p:cNvPr id="3" name="Image 3">
            <a:extLst>
              <a:ext uri="{FF2B5EF4-FFF2-40B4-BE49-F238E27FC236}">
                <a16:creationId xmlns:a16="http://schemas.microsoft.com/office/drawing/2014/main" id="{1CB5771C-BDC9-7374-3C8D-135D91F796C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12" name="Image 11">
            <a:extLst>
              <a:ext uri="{FF2B5EF4-FFF2-40B4-BE49-F238E27FC236}">
                <a16:creationId xmlns:a16="http://schemas.microsoft.com/office/drawing/2014/main" id="{A4C1C62D-C1F4-1806-D244-5E8DA5FF531B}"/>
              </a:ext>
            </a:extLst>
          </p:cNvPr>
          <p:cNvPicPr>
            <a:picLocks noChangeAspect="1"/>
          </p:cNvPicPr>
          <p:nvPr/>
        </p:nvPicPr>
        <p:blipFill>
          <a:blip r:embed="rId3"/>
          <a:stretch>
            <a:fillRect/>
          </a:stretch>
        </p:blipFill>
        <p:spPr>
          <a:xfrm>
            <a:off x="5925343" y="2238374"/>
            <a:ext cx="3630085" cy="2333626"/>
          </a:xfrm>
          <a:prstGeom prst="rect">
            <a:avLst/>
          </a:prstGeom>
        </p:spPr>
      </p:pic>
      <p:pic>
        <p:nvPicPr>
          <p:cNvPr id="14" name="Image 13">
            <a:extLst>
              <a:ext uri="{FF2B5EF4-FFF2-40B4-BE49-F238E27FC236}">
                <a16:creationId xmlns:a16="http://schemas.microsoft.com/office/drawing/2014/main" id="{4114D920-2336-BA2E-2104-EB186891586D}"/>
              </a:ext>
            </a:extLst>
          </p:cNvPr>
          <p:cNvPicPr>
            <a:picLocks noChangeAspect="1"/>
          </p:cNvPicPr>
          <p:nvPr/>
        </p:nvPicPr>
        <p:blipFill>
          <a:blip r:embed="rId4"/>
          <a:stretch>
            <a:fillRect/>
          </a:stretch>
        </p:blipFill>
        <p:spPr>
          <a:xfrm>
            <a:off x="428625" y="2985134"/>
            <a:ext cx="4185498" cy="1682115"/>
          </a:xfrm>
          <a:prstGeom prst="rect">
            <a:avLst/>
          </a:prstGeom>
        </p:spPr>
      </p:pic>
      <p:pic>
        <p:nvPicPr>
          <p:cNvPr id="15" name="Image 14">
            <a:extLst>
              <a:ext uri="{FF2B5EF4-FFF2-40B4-BE49-F238E27FC236}">
                <a16:creationId xmlns:a16="http://schemas.microsoft.com/office/drawing/2014/main" id="{00000000-0008-0000-0000-000054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2433" y="4949020"/>
            <a:ext cx="695422" cy="543001"/>
          </a:xfrm>
          <a:prstGeom prst="rect">
            <a:avLst/>
          </a:prstGeom>
        </p:spPr>
      </p:pic>
      <p:pic>
        <p:nvPicPr>
          <p:cNvPr id="16" name="Image 15">
            <a:extLst>
              <a:ext uri="{FF2B5EF4-FFF2-40B4-BE49-F238E27FC236}">
                <a16:creationId xmlns:a16="http://schemas.microsoft.com/office/drawing/2014/main" id="{00000000-0008-0000-0000-00008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8631" y="4949020"/>
            <a:ext cx="342948"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down)">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68313" y="1482725"/>
            <a:ext cx="9791700" cy="4291068"/>
          </a:xfrm>
          <a:prstGeom prst="rect">
            <a:avLst/>
          </a:prstGeom>
        </p:spPr>
        <p:txBody>
          <a:bodyPr lIns="104287" tIns="52144" rIns="104287" bIns="52144">
            <a:spAutoFit/>
          </a:bodyPr>
          <a:lstStyle/>
          <a:p>
            <a:pPr defTabSz="521437" fontAlgn="auto">
              <a:spcBef>
                <a:spcPts val="0"/>
              </a:spcBef>
              <a:spcAft>
                <a:spcPts val="0"/>
              </a:spcAft>
              <a:defRPr/>
            </a:pPr>
            <a:r>
              <a:rPr lang="fr-FR" sz="2000" b="1" i="1" u="sng" dirty="0">
                <a:latin typeface="Arial" panose="020B0604020202020204" pitchFamily="34" charset="0"/>
                <a:cs typeface="Arial" panose="020B0604020202020204" pitchFamily="34" charset="0"/>
              </a:rPr>
              <a:t>EC 3 :</a:t>
            </a: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Salto avec double rotation transversale </a:t>
            </a:r>
            <a:r>
              <a:rPr lang="fr-FR" sz="2000" dirty="0">
                <a:solidFill>
                  <a:srgbClr val="FF0000"/>
                </a:solidFill>
                <a:latin typeface="Arial" panose="020B0604020202020204" pitchFamily="34" charset="0"/>
                <a:cs typeface="Arial" panose="020B0604020202020204" pitchFamily="34" charset="0"/>
              </a:rPr>
              <a:t>(dans une ligne Acro.)</a:t>
            </a:r>
          </a:p>
          <a:p>
            <a:pPr defTabSz="521437" fontAlgn="auto">
              <a:spcBef>
                <a:spcPts val="0"/>
              </a:spcBef>
              <a:spcAft>
                <a:spcPts val="0"/>
              </a:spcAft>
              <a:defRPr/>
            </a:pPr>
            <a:endParaRPr lang="fr-FR" sz="20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defTabSz="521437" fontAlgn="auto">
              <a:spcBef>
                <a:spcPts val="0"/>
              </a:spcBef>
              <a:spcAft>
                <a:spcPts val="0"/>
              </a:spcAft>
              <a:defRPr/>
            </a:pPr>
            <a:r>
              <a:rPr lang="fr-FR" sz="2400" dirty="0">
                <a:solidFill>
                  <a:srgbClr val="FF0000"/>
                </a:solidFill>
                <a:latin typeface="+mn-lt"/>
                <a:cs typeface="+mn-cs"/>
              </a:rPr>
              <a:t>                                                    </a:t>
            </a:r>
            <a:r>
              <a:rPr lang="fr-FR" sz="2400" dirty="0">
                <a:latin typeface="Arial" panose="020B0604020202020204" pitchFamily="34" charset="0"/>
                <a:cs typeface="Arial" panose="020B0604020202020204" pitchFamily="34" charset="0"/>
              </a:rPr>
              <a:t>et</a:t>
            </a:r>
            <a:r>
              <a:rPr lang="fr-FR" sz="2400" dirty="0">
                <a:solidFill>
                  <a:srgbClr val="FF0000"/>
                </a:solidFill>
                <a:latin typeface="Arial" panose="020B0604020202020204" pitchFamily="34" charset="0"/>
                <a:cs typeface="Arial" panose="020B0604020202020204" pitchFamily="34" charset="0"/>
              </a:rPr>
              <a:t> </a:t>
            </a: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defTabSz="521437" fontAlgn="auto">
              <a:spcBef>
                <a:spcPts val="0"/>
              </a:spcBef>
              <a:spcAft>
                <a:spcPts val="0"/>
              </a:spcAft>
              <a:defRPr/>
            </a:pPr>
            <a:endParaRPr lang="fr-FR" sz="2400" dirty="0">
              <a:latin typeface="+mn-lt"/>
              <a:cs typeface="+mn-cs"/>
            </a:endParaRPr>
          </a:p>
          <a:p>
            <a:pPr defTabSz="521437" fontAlgn="auto">
              <a:spcBef>
                <a:spcPts val="0"/>
              </a:spcBef>
              <a:spcAft>
                <a:spcPts val="0"/>
              </a:spcAft>
              <a:defRPr/>
            </a:pPr>
            <a:endParaRPr lang="fr-FR" sz="2000" dirty="0">
              <a:latin typeface="+mn-lt"/>
              <a:cs typeface="+mn-cs"/>
            </a:endParaRPr>
          </a:p>
        </p:txBody>
      </p:sp>
      <p:pic>
        <p:nvPicPr>
          <p:cNvPr id="3" name="Image 3">
            <a:extLst>
              <a:ext uri="{FF2B5EF4-FFF2-40B4-BE49-F238E27FC236}">
                <a16:creationId xmlns:a16="http://schemas.microsoft.com/office/drawing/2014/main" id="{86818A8B-6D46-74BF-6320-C6347A64AA88}"/>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7" name="Image 6">
            <a:extLst>
              <a:ext uri="{FF2B5EF4-FFF2-40B4-BE49-F238E27FC236}">
                <a16:creationId xmlns:a16="http://schemas.microsoft.com/office/drawing/2014/main" id="{D5CA074E-53DA-C7BD-9F3C-D8EA2C2A1251}"/>
              </a:ext>
            </a:extLst>
          </p:cNvPr>
          <p:cNvPicPr>
            <a:picLocks noChangeAspect="1"/>
          </p:cNvPicPr>
          <p:nvPr/>
        </p:nvPicPr>
        <p:blipFill>
          <a:blip r:embed="rId3"/>
          <a:stretch>
            <a:fillRect/>
          </a:stretch>
        </p:blipFill>
        <p:spPr>
          <a:xfrm>
            <a:off x="710627" y="3314362"/>
            <a:ext cx="3918523" cy="1574820"/>
          </a:xfrm>
          <a:prstGeom prst="rect">
            <a:avLst/>
          </a:prstGeom>
        </p:spPr>
      </p:pic>
      <p:pic>
        <p:nvPicPr>
          <p:cNvPr id="9" name="Image 8">
            <a:extLst>
              <a:ext uri="{FF2B5EF4-FFF2-40B4-BE49-F238E27FC236}">
                <a16:creationId xmlns:a16="http://schemas.microsoft.com/office/drawing/2014/main" id="{64EDBEB2-2C26-ACBE-9E58-6B31C33CA0A9}"/>
              </a:ext>
            </a:extLst>
          </p:cNvPr>
          <p:cNvPicPr>
            <a:picLocks noChangeAspect="1"/>
          </p:cNvPicPr>
          <p:nvPr/>
        </p:nvPicPr>
        <p:blipFill>
          <a:blip r:embed="rId4"/>
          <a:stretch>
            <a:fillRect/>
          </a:stretch>
        </p:blipFill>
        <p:spPr>
          <a:xfrm>
            <a:off x="5344319" y="2257425"/>
            <a:ext cx="4633692" cy="2631757"/>
          </a:xfrm>
          <a:prstGeom prst="rect">
            <a:avLst/>
          </a:prstGeom>
        </p:spPr>
      </p:pic>
      <p:pic>
        <p:nvPicPr>
          <p:cNvPr id="11" name="Image 10">
            <a:extLst>
              <a:ext uri="{FF2B5EF4-FFF2-40B4-BE49-F238E27FC236}">
                <a16:creationId xmlns:a16="http://schemas.microsoft.com/office/drawing/2014/main" id="{E4E3D448-BC99-3D5F-C288-6EE57A1E6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144" y="5055869"/>
            <a:ext cx="695422" cy="543001"/>
          </a:xfrm>
          <a:prstGeom prst="rect">
            <a:avLst/>
          </a:prstGeom>
        </p:spPr>
      </p:pic>
      <p:pic>
        <p:nvPicPr>
          <p:cNvPr id="12" name="Image 11">
            <a:extLst>
              <a:ext uri="{FF2B5EF4-FFF2-40B4-BE49-F238E27FC236}">
                <a16:creationId xmlns:a16="http://schemas.microsoft.com/office/drawing/2014/main" id="{00000000-0008-0000-0000-00005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1533" y="5055869"/>
            <a:ext cx="819264"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animEffect transition="in" filter="fade">
                                      <p:cBhvr>
                                        <p:cTn id="1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68313" y="1482725"/>
            <a:ext cx="9791700" cy="4352623"/>
          </a:xfrm>
          <a:prstGeom prst="rect">
            <a:avLst/>
          </a:prstGeom>
        </p:spPr>
        <p:txBody>
          <a:bodyPr lIns="104287" tIns="52144" rIns="104287" bIns="52144">
            <a:spAutoFit/>
          </a:bodyPr>
          <a:lstStyle/>
          <a:p>
            <a:pPr defTabSz="521437" fontAlgn="auto">
              <a:spcBef>
                <a:spcPts val="0"/>
              </a:spcBef>
              <a:spcAft>
                <a:spcPts val="0"/>
              </a:spcAft>
              <a:defRPr/>
            </a:pPr>
            <a:r>
              <a:rPr lang="fr-FR" sz="2000" b="1" i="1" u="sng" dirty="0">
                <a:latin typeface="Arial" panose="020B0604020202020204" pitchFamily="34" charset="0"/>
                <a:cs typeface="Arial" panose="020B0604020202020204" pitchFamily="34" charset="0"/>
              </a:rPr>
              <a:t>EC 4 :</a:t>
            </a: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Salto Ar et Av (sauf renversement libre) dans la même ou différente ligne </a:t>
            </a:r>
            <a:r>
              <a:rPr lang="fr-FR" sz="2000" dirty="0" err="1">
                <a:latin typeface="Arial" panose="020B0604020202020204" pitchFamily="34" charset="0"/>
                <a:cs typeface="Arial" panose="020B0604020202020204" pitchFamily="34" charset="0"/>
              </a:rPr>
              <a:t>acro.</a:t>
            </a:r>
            <a:br>
              <a:rPr lang="fr-FR" sz="2400"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400" dirty="0">
                <a:solidFill>
                  <a:srgbClr val="FF0000"/>
                </a:solidFill>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et</a:t>
            </a:r>
            <a:r>
              <a:rPr lang="fr-FR" sz="2400" dirty="0">
                <a:solidFill>
                  <a:srgbClr val="FF0000"/>
                </a:solidFill>
                <a:latin typeface="Arial" panose="020B0604020202020204" pitchFamily="34" charset="0"/>
                <a:cs typeface="Arial" panose="020B0604020202020204" pitchFamily="34" charset="0"/>
              </a:rPr>
              <a:t> </a:t>
            </a: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p:txBody>
      </p:sp>
      <p:pic>
        <p:nvPicPr>
          <p:cNvPr id="3" name="Image 3">
            <a:extLst>
              <a:ext uri="{FF2B5EF4-FFF2-40B4-BE49-F238E27FC236}">
                <a16:creationId xmlns:a16="http://schemas.microsoft.com/office/drawing/2014/main" id="{90C0E5AC-1AF9-017D-018F-FB5CFF3266F2}"/>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8" name="Image 7">
            <a:extLst>
              <a:ext uri="{FF2B5EF4-FFF2-40B4-BE49-F238E27FC236}">
                <a16:creationId xmlns:a16="http://schemas.microsoft.com/office/drawing/2014/main" id="{F1345B60-E52A-373C-4AE8-D18ECCCC6A60}"/>
              </a:ext>
            </a:extLst>
          </p:cNvPr>
          <p:cNvPicPr>
            <a:picLocks noChangeAspect="1"/>
          </p:cNvPicPr>
          <p:nvPr/>
        </p:nvPicPr>
        <p:blipFill>
          <a:blip r:embed="rId3"/>
          <a:stretch>
            <a:fillRect/>
          </a:stretch>
        </p:blipFill>
        <p:spPr>
          <a:xfrm>
            <a:off x="658399" y="2564891"/>
            <a:ext cx="3703852" cy="1997583"/>
          </a:xfrm>
          <a:prstGeom prst="rect">
            <a:avLst/>
          </a:prstGeom>
        </p:spPr>
      </p:pic>
      <p:pic>
        <p:nvPicPr>
          <p:cNvPr id="10" name="Image 9">
            <a:extLst>
              <a:ext uri="{FF2B5EF4-FFF2-40B4-BE49-F238E27FC236}">
                <a16:creationId xmlns:a16="http://schemas.microsoft.com/office/drawing/2014/main" id="{943F8C15-CB4E-7A3F-82E8-A0E01E918CB4}"/>
              </a:ext>
            </a:extLst>
          </p:cNvPr>
          <p:cNvPicPr>
            <a:picLocks noChangeAspect="1"/>
          </p:cNvPicPr>
          <p:nvPr/>
        </p:nvPicPr>
        <p:blipFill>
          <a:blip r:embed="rId4"/>
          <a:stretch>
            <a:fillRect/>
          </a:stretch>
        </p:blipFill>
        <p:spPr>
          <a:xfrm>
            <a:off x="6006496" y="2235554"/>
            <a:ext cx="3013679" cy="2416066"/>
          </a:xfrm>
          <a:prstGeom prst="rect">
            <a:avLst/>
          </a:prstGeom>
        </p:spPr>
      </p:pic>
      <p:pic>
        <p:nvPicPr>
          <p:cNvPr id="11" name="Image 10">
            <a:extLst>
              <a:ext uri="{FF2B5EF4-FFF2-40B4-BE49-F238E27FC236}">
                <a16:creationId xmlns:a16="http://schemas.microsoft.com/office/drawing/2014/main" id="{00000000-0008-0000-0000-000059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906" y="4952933"/>
            <a:ext cx="714475" cy="543001"/>
          </a:xfrm>
          <a:prstGeom prst="rect">
            <a:avLst/>
          </a:prstGeom>
        </p:spPr>
      </p:pic>
      <p:pic>
        <p:nvPicPr>
          <p:cNvPr id="12" name="Image 11">
            <a:extLst>
              <a:ext uri="{FF2B5EF4-FFF2-40B4-BE49-F238E27FC236}">
                <a16:creationId xmlns:a16="http://schemas.microsoft.com/office/drawing/2014/main" id="{00000000-0008-0000-0000-00004A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851" y="4952932"/>
            <a:ext cx="533474"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95C4-644C-9CCC-C44A-30C63528DF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02F0F8-103E-3F76-1FB1-75994783A25D}"/>
              </a:ext>
            </a:extLst>
          </p:cNvPr>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 acrobatique (VL)</a:t>
            </a:r>
            <a:br>
              <a:rPr lang="fr-FR" altLang="fr-FR" sz="2800" cap="none" dirty="0">
                <a:solidFill>
                  <a:schemeClr val="bg1"/>
                </a:solidFill>
                <a:latin typeface="Arial" panose="020B0604020202020204" pitchFamily="34" charset="0"/>
                <a:cs typeface="Arial" panose="020B0604020202020204" pitchFamily="34" charset="0"/>
              </a:rPr>
            </a:br>
            <a:r>
              <a:rPr lang="fr-FR" altLang="fr-FR" sz="2400" i="1" cap="none" dirty="0">
                <a:solidFill>
                  <a:schemeClr val="tx1"/>
                </a:solidFill>
                <a:latin typeface="Arial" panose="020B0604020202020204" pitchFamily="34" charset="0"/>
                <a:cs typeface="Arial" panose="020B0604020202020204" pitchFamily="34" charset="0"/>
              </a:rPr>
              <a:t>Aménagements FSCF</a:t>
            </a:r>
            <a:endParaRPr lang="fr-FR" sz="2400" cap="none" dirty="0">
              <a:solidFill>
                <a:schemeClr val="tx1"/>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8CFFDB5A-3312-1AC7-1DE0-632F3B1FAB0E}"/>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
        <p:nvSpPr>
          <p:cNvPr id="10" name="Rectangle 15">
            <a:extLst>
              <a:ext uri="{FF2B5EF4-FFF2-40B4-BE49-F238E27FC236}">
                <a16:creationId xmlns:a16="http://schemas.microsoft.com/office/drawing/2014/main" id="{A5B9FDF6-E407-7A14-DE7F-B10202279D7F}"/>
              </a:ext>
            </a:extLst>
          </p:cNvPr>
          <p:cNvSpPr>
            <a:spLocks noChangeArrowheads="1"/>
          </p:cNvSpPr>
          <p:nvPr/>
        </p:nvSpPr>
        <p:spPr bwMode="auto">
          <a:xfrm>
            <a:off x="468313" y="1331913"/>
            <a:ext cx="9758362" cy="4721955"/>
          </a:xfrm>
          <a:prstGeom prst="rect">
            <a:avLst/>
          </a:prstGeom>
          <a:noFill/>
          <a:ln w="9525">
            <a:noFill/>
            <a:miter lim="800000"/>
            <a:headEnd/>
            <a:tailEnd/>
          </a:ln>
        </p:spPr>
        <p:txBody>
          <a:bodyPr wrap="square" lIns="104287" tIns="52144" rIns="104287" bIns="52144">
            <a:spAutoFit/>
          </a:bodyPr>
          <a:lstStyle/>
          <a:p>
            <a:pPr marL="180975" lvl="2" indent="0" defTabSz="521437" fontAlgn="auto">
              <a:spcBef>
                <a:spcPts val="0"/>
              </a:spcBef>
              <a:spcAft>
                <a:spcPts val="0"/>
              </a:spcAft>
              <a:buFont typeface="Wingdings" pitchFamily="2" charset="2"/>
              <a:buNone/>
              <a:defRPr/>
            </a:pPr>
            <a:r>
              <a:rPr lang="fr-FR" sz="2000" i="1" dirty="0">
                <a:latin typeface="Arial" panose="020B0604020202020204" pitchFamily="34" charset="0"/>
                <a:cs typeface="Arial" panose="020B0604020202020204" pitchFamily="34" charset="0"/>
              </a:rPr>
              <a:t>Liaison directe de 2 </a:t>
            </a:r>
            <a:r>
              <a:rPr lang="fr-FR" sz="2000" i="1" dirty="0" err="1">
                <a:latin typeface="Arial" panose="020B0604020202020204" pitchFamily="34" charset="0"/>
                <a:cs typeface="Arial" panose="020B0604020202020204" pitchFamily="34" charset="0"/>
              </a:rPr>
              <a:t>salti</a:t>
            </a:r>
            <a:r>
              <a:rPr lang="fr-FR" sz="2000" i="1" dirty="0">
                <a:latin typeface="Arial" panose="020B0604020202020204" pitchFamily="34" charset="0"/>
                <a:cs typeface="Arial" panose="020B0604020202020204" pitchFamily="34" charset="0"/>
              </a:rPr>
              <a:t>, à exécuter dans cet ordre :</a:t>
            </a: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a:p>
            <a:pPr marL="180975" lvl="2" indent="0" defTabSz="521437" fontAlgn="auto">
              <a:spcBef>
                <a:spcPts val="0"/>
              </a:spcBef>
              <a:spcAft>
                <a:spcPts val="0"/>
              </a:spcAft>
              <a:buFont typeface="Wingdings" pitchFamily="2" charset="2"/>
              <a:buNone/>
              <a:defRPr/>
            </a:pPr>
            <a:endParaRPr lang="fr-FR" sz="2000" i="1" dirty="0">
              <a:latin typeface="Arial" panose="020B0604020202020204" pitchFamily="34" charset="0"/>
              <a:cs typeface="Arial" panose="020B0604020202020204" pitchFamily="34" charset="0"/>
            </a:endParaRPr>
          </a:p>
        </p:txBody>
      </p:sp>
      <p:graphicFrame>
        <p:nvGraphicFramePr>
          <p:cNvPr id="17" name="Tableau 16">
            <a:extLst>
              <a:ext uri="{FF2B5EF4-FFF2-40B4-BE49-F238E27FC236}">
                <a16:creationId xmlns:a16="http://schemas.microsoft.com/office/drawing/2014/main" id="{5FB3FA8F-48AD-8915-B1E6-929C5C09D55E}"/>
              </a:ext>
            </a:extLst>
          </p:cNvPr>
          <p:cNvGraphicFramePr>
            <a:graphicFrameLocks noGrp="1"/>
          </p:cNvGraphicFramePr>
          <p:nvPr>
            <p:extLst>
              <p:ext uri="{D42A27DB-BD31-4B8C-83A1-F6EECF244321}">
                <p14:modId xmlns:p14="http://schemas.microsoft.com/office/powerpoint/2010/main" val="214913350"/>
              </p:ext>
            </p:extLst>
          </p:nvPr>
        </p:nvGraphicFramePr>
        <p:xfrm>
          <a:off x="468311" y="1720496"/>
          <a:ext cx="4717583" cy="1265112"/>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1058124245"/>
                    </a:ext>
                  </a:extLst>
                </a:gridCol>
                <a:gridCol w="688390">
                  <a:extLst>
                    <a:ext uri="{9D8B030D-6E8A-4147-A177-3AD203B41FA5}">
                      <a16:colId xmlns:a16="http://schemas.microsoft.com/office/drawing/2014/main" val="2378697187"/>
                    </a:ext>
                  </a:extLst>
                </a:gridCol>
                <a:gridCol w="1920244">
                  <a:extLst>
                    <a:ext uri="{9D8B030D-6E8A-4147-A177-3AD203B41FA5}">
                      <a16:colId xmlns:a16="http://schemas.microsoft.com/office/drawing/2014/main" val="3614856221"/>
                    </a:ext>
                  </a:extLst>
                </a:gridCol>
              </a:tblGrid>
              <a:tr h="611230">
                <a:tc rowSpan="2">
                  <a:txBody>
                    <a:bodyPr/>
                    <a:lstStyle/>
                    <a:p>
                      <a:pPr algn="ctr">
                        <a:lnSpc>
                          <a:spcPct val="250000"/>
                        </a:lnSpc>
                      </a:pPr>
                      <a:r>
                        <a:rPr lang="fr-FR" sz="2400" dirty="0">
                          <a:solidFill>
                            <a:schemeClr val="tx1"/>
                          </a:solidFill>
                        </a:rPr>
                        <a:t>VL 0,10 pt</a:t>
                      </a:r>
                    </a:p>
                  </a:txBody>
                  <a:tcPr>
                    <a:solidFill>
                      <a:schemeClr val="accent3">
                        <a:lumMod val="20000"/>
                        <a:lumOff val="80000"/>
                      </a:schemeClr>
                    </a:solidFill>
                  </a:tcPr>
                </a:tc>
                <a:tc gridSpan="2">
                  <a:txBody>
                    <a:bodyPr/>
                    <a:lstStyle/>
                    <a:p>
                      <a:pPr algn="ctr">
                        <a:lnSpc>
                          <a:spcPct val="150000"/>
                        </a:lnSpc>
                      </a:pPr>
                      <a:r>
                        <a:rPr lang="fr-FR" sz="2400" dirty="0">
                          <a:solidFill>
                            <a:schemeClr val="tx1"/>
                          </a:solidFill>
                        </a:rPr>
                        <a:t>B + A</a:t>
                      </a:r>
                    </a:p>
                  </a:txBody>
                  <a:tcP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2067981157"/>
                  </a:ext>
                </a:extLst>
              </a:tr>
              <a:tr h="653882">
                <a:tc vMerge="1">
                  <a:txBody>
                    <a:bodyPr/>
                    <a:lstStyle/>
                    <a:p>
                      <a:pPr algn="ctr">
                        <a:lnSpc>
                          <a:spcPct val="150000"/>
                        </a:lnSpc>
                      </a:pPr>
                      <a:endParaRPr lang="fr-FR" sz="1400" dirty="0">
                        <a:solidFill>
                          <a:schemeClr val="tx1"/>
                        </a:solidFill>
                      </a:endParaRPr>
                    </a:p>
                  </a:txBody>
                  <a:tcPr>
                    <a:solidFill>
                      <a:schemeClr val="accent3">
                        <a:lumMod val="40000"/>
                        <a:lumOff val="60000"/>
                      </a:schemeClr>
                    </a:solidFill>
                  </a:tcPr>
                </a:tc>
                <a:tc>
                  <a:txBody>
                    <a:bodyPr/>
                    <a:lstStyle/>
                    <a:p>
                      <a:pPr algn="ctr">
                        <a:lnSpc>
                          <a:spcPct val="150000"/>
                        </a:lnSpc>
                      </a:pPr>
                      <a:r>
                        <a:rPr lang="fr-FR" sz="1800" dirty="0">
                          <a:solidFill>
                            <a:schemeClr val="tx1"/>
                          </a:solidFill>
                        </a:rPr>
                        <a:t>Ex :</a:t>
                      </a:r>
                    </a:p>
                  </a:txBody>
                  <a:tcPr>
                    <a:solidFill>
                      <a:schemeClr val="accent3">
                        <a:lumMod val="20000"/>
                        <a:lumOff val="80000"/>
                      </a:schemeClr>
                    </a:solidFill>
                  </a:tcPr>
                </a:tc>
                <a:tc>
                  <a:txBody>
                    <a:bodyPr/>
                    <a:lstStyle/>
                    <a:p>
                      <a:pPr algn="ctr">
                        <a:lnSpc>
                          <a:spcPct val="150000"/>
                        </a:lnSpc>
                      </a:pPr>
                      <a:endParaRPr lang="fr-FR" sz="18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226229755"/>
                  </a:ext>
                </a:extLst>
              </a:tr>
            </a:tbl>
          </a:graphicData>
        </a:graphic>
      </p:graphicFrame>
      <p:sp>
        <p:nvSpPr>
          <p:cNvPr id="22" name="Arc plein 21">
            <a:extLst>
              <a:ext uri="{FF2B5EF4-FFF2-40B4-BE49-F238E27FC236}">
                <a16:creationId xmlns:a16="http://schemas.microsoft.com/office/drawing/2014/main" id="{F35543BA-376E-4AD1-41F8-FDC01A8C5893}"/>
              </a:ext>
            </a:extLst>
          </p:cNvPr>
          <p:cNvSpPr/>
          <p:nvPr/>
        </p:nvSpPr>
        <p:spPr>
          <a:xfrm>
            <a:off x="3593487" y="2377372"/>
            <a:ext cx="972952" cy="89146"/>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35" name="Image 34">
            <a:extLst>
              <a:ext uri="{FF2B5EF4-FFF2-40B4-BE49-F238E27FC236}">
                <a16:creationId xmlns:a16="http://schemas.microsoft.com/office/drawing/2014/main" id="{39B5197E-0A76-887B-5FE2-293A3F059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758" y="2506847"/>
            <a:ext cx="475788" cy="361599"/>
          </a:xfrm>
          <a:prstGeom prst="rect">
            <a:avLst/>
          </a:prstGeom>
        </p:spPr>
      </p:pic>
      <p:pic>
        <p:nvPicPr>
          <p:cNvPr id="41" name="Image 40">
            <a:extLst>
              <a:ext uri="{FF2B5EF4-FFF2-40B4-BE49-F238E27FC236}">
                <a16:creationId xmlns:a16="http://schemas.microsoft.com/office/drawing/2014/main" id="{A5854943-E6FF-C560-5F81-FF24640A1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341" y="2509617"/>
            <a:ext cx="385939" cy="385939"/>
          </a:xfrm>
          <a:prstGeom prst="rect">
            <a:avLst/>
          </a:prstGeom>
        </p:spPr>
      </p:pic>
      <p:graphicFrame>
        <p:nvGraphicFramePr>
          <p:cNvPr id="50" name="Tableau 49">
            <a:extLst>
              <a:ext uri="{FF2B5EF4-FFF2-40B4-BE49-F238E27FC236}">
                <a16:creationId xmlns:a16="http://schemas.microsoft.com/office/drawing/2014/main" id="{6ABF827E-A83A-86C6-6490-D234CFC1E367}"/>
              </a:ext>
            </a:extLst>
          </p:cNvPr>
          <p:cNvGraphicFramePr>
            <a:graphicFrameLocks noGrp="1"/>
          </p:cNvGraphicFramePr>
          <p:nvPr>
            <p:extLst>
              <p:ext uri="{D42A27DB-BD31-4B8C-83A1-F6EECF244321}">
                <p14:modId xmlns:p14="http://schemas.microsoft.com/office/powerpoint/2010/main" val="2498518506"/>
              </p:ext>
            </p:extLst>
          </p:nvPr>
        </p:nvGraphicFramePr>
        <p:xfrm>
          <a:off x="5364163" y="1720496"/>
          <a:ext cx="4717583" cy="1265112"/>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1058124245"/>
                    </a:ext>
                  </a:extLst>
                </a:gridCol>
                <a:gridCol w="688390">
                  <a:extLst>
                    <a:ext uri="{9D8B030D-6E8A-4147-A177-3AD203B41FA5}">
                      <a16:colId xmlns:a16="http://schemas.microsoft.com/office/drawing/2014/main" val="2378697187"/>
                    </a:ext>
                  </a:extLst>
                </a:gridCol>
                <a:gridCol w="1920244">
                  <a:extLst>
                    <a:ext uri="{9D8B030D-6E8A-4147-A177-3AD203B41FA5}">
                      <a16:colId xmlns:a16="http://schemas.microsoft.com/office/drawing/2014/main" val="3614856221"/>
                    </a:ext>
                  </a:extLst>
                </a:gridCol>
              </a:tblGrid>
              <a:tr h="611230">
                <a:tc rowSpan="2">
                  <a:txBody>
                    <a:bodyPr/>
                    <a:lstStyle/>
                    <a:p>
                      <a:pPr algn="ctr">
                        <a:lnSpc>
                          <a:spcPct val="250000"/>
                        </a:lnSpc>
                      </a:pPr>
                      <a:r>
                        <a:rPr lang="fr-FR" sz="2400" dirty="0">
                          <a:solidFill>
                            <a:schemeClr val="tx1"/>
                          </a:solidFill>
                        </a:rPr>
                        <a:t>VL 0,10 pt</a:t>
                      </a:r>
                    </a:p>
                  </a:txBody>
                  <a:tcPr>
                    <a:solidFill>
                      <a:schemeClr val="accent3">
                        <a:lumMod val="20000"/>
                        <a:lumOff val="80000"/>
                      </a:schemeClr>
                    </a:solidFill>
                  </a:tcPr>
                </a:tc>
                <a:tc gridSpan="2">
                  <a:txBody>
                    <a:bodyPr/>
                    <a:lstStyle/>
                    <a:p>
                      <a:pPr algn="ctr">
                        <a:lnSpc>
                          <a:spcPct val="150000"/>
                        </a:lnSpc>
                      </a:pPr>
                      <a:r>
                        <a:rPr lang="fr-FR" sz="2400" dirty="0">
                          <a:solidFill>
                            <a:schemeClr val="tx1"/>
                          </a:solidFill>
                        </a:rPr>
                        <a:t>C + A</a:t>
                      </a:r>
                    </a:p>
                  </a:txBody>
                  <a:tcP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2067981157"/>
                  </a:ext>
                </a:extLst>
              </a:tr>
              <a:tr h="653882">
                <a:tc vMerge="1">
                  <a:txBody>
                    <a:bodyPr/>
                    <a:lstStyle/>
                    <a:p>
                      <a:pPr algn="ctr">
                        <a:lnSpc>
                          <a:spcPct val="150000"/>
                        </a:lnSpc>
                      </a:pPr>
                      <a:endParaRPr lang="fr-FR" sz="1400" dirty="0">
                        <a:solidFill>
                          <a:schemeClr val="tx1"/>
                        </a:solidFill>
                      </a:endParaRPr>
                    </a:p>
                  </a:txBody>
                  <a:tcPr>
                    <a:solidFill>
                      <a:schemeClr val="accent3">
                        <a:lumMod val="40000"/>
                        <a:lumOff val="60000"/>
                      </a:schemeClr>
                    </a:solidFill>
                  </a:tcPr>
                </a:tc>
                <a:tc>
                  <a:txBody>
                    <a:bodyPr/>
                    <a:lstStyle/>
                    <a:p>
                      <a:pPr algn="ctr">
                        <a:lnSpc>
                          <a:spcPct val="150000"/>
                        </a:lnSpc>
                      </a:pPr>
                      <a:r>
                        <a:rPr lang="fr-FR" sz="1800" dirty="0">
                          <a:solidFill>
                            <a:schemeClr val="tx1"/>
                          </a:solidFill>
                        </a:rPr>
                        <a:t>Ex :</a:t>
                      </a:r>
                    </a:p>
                  </a:txBody>
                  <a:tcPr>
                    <a:solidFill>
                      <a:schemeClr val="accent3">
                        <a:lumMod val="20000"/>
                        <a:lumOff val="80000"/>
                      </a:schemeClr>
                    </a:solidFill>
                  </a:tcPr>
                </a:tc>
                <a:tc>
                  <a:txBody>
                    <a:bodyPr/>
                    <a:lstStyle/>
                    <a:p>
                      <a:pPr algn="ctr">
                        <a:lnSpc>
                          <a:spcPct val="150000"/>
                        </a:lnSpc>
                      </a:pPr>
                      <a:endParaRPr lang="fr-FR" sz="18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226229755"/>
                  </a:ext>
                </a:extLst>
              </a:tr>
            </a:tbl>
          </a:graphicData>
        </a:graphic>
      </p:graphicFrame>
      <p:sp>
        <p:nvSpPr>
          <p:cNvPr id="51" name="Arc plein 50">
            <a:extLst>
              <a:ext uri="{FF2B5EF4-FFF2-40B4-BE49-F238E27FC236}">
                <a16:creationId xmlns:a16="http://schemas.microsoft.com/office/drawing/2014/main" id="{068D6393-A37E-681C-9BF4-23ED309D21A0}"/>
              </a:ext>
            </a:extLst>
          </p:cNvPr>
          <p:cNvSpPr/>
          <p:nvPr/>
        </p:nvSpPr>
        <p:spPr>
          <a:xfrm>
            <a:off x="8531177" y="2382828"/>
            <a:ext cx="972952" cy="89146"/>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52" name="Image 51">
            <a:extLst>
              <a:ext uri="{FF2B5EF4-FFF2-40B4-BE49-F238E27FC236}">
                <a16:creationId xmlns:a16="http://schemas.microsoft.com/office/drawing/2014/main" id="{901163DA-3EE6-42F7-8D43-4A9FA5982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901" y="2441028"/>
            <a:ext cx="342948" cy="543001"/>
          </a:xfrm>
          <a:prstGeom prst="rect">
            <a:avLst/>
          </a:prstGeom>
        </p:spPr>
      </p:pic>
      <p:pic>
        <p:nvPicPr>
          <p:cNvPr id="53" name="Image 52">
            <a:extLst>
              <a:ext uri="{FF2B5EF4-FFF2-40B4-BE49-F238E27FC236}">
                <a16:creationId xmlns:a16="http://schemas.microsoft.com/office/drawing/2014/main" id="{83B32719-8947-2A84-8534-3233CA2C1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358" y="2478115"/>
            <a:ext cx="385939" cy="385939"/>
          </a:xfrm>
          <a:prstGeom prst="rect">
            <a:avLst/>
          </a:prstGeom>
        </p:spPr>
      </p:pic>
      <p:graphicFrame>
        <p:nvGraphicFramePr>
          <p:cNvPr id="54" name="Tableau 53">
            <a:extLst>
              <a:ext uri="{FF2B5EF4-FFF2-40B4-BE49-F238E27FC236}">
                <a16:creationId xmlns:a16="http://schemas.microsoft.com/office/drawing/2014/main" id="{F4A69761-A843-F6DE-B271-DA5856262E68}"/>
              </a:ext>
            </a:extLst>
          </p:cNvPr>
          <p:cNvGraphicFramePr>
            <a:graphicFrameLocks noGrp="1"/>
          </p:cNvGraphicFramePr>
          <p:nvPr>
            <p:extLst>
              <p:ext uri="{D42A27DB-BD31-4B8C-83A1-F6EECF244321}">
                <p14:modId xmlns:p14="http://schemas.microsoft.com/office/powerpoint/2010/main" val="3256093652"/>
              </p:ext>
            </p:extLst>
          </p:nvPr>
        </p:nvGraphicFramePr>
        <p:xfrm>
          <a:off x="468313" y="3558821"/>
          <a:ext cx="4717583" cy="1265112"/>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1058124245"/>
                    </a:ext>
                  </a:extLst>
                </a:gridCol>
                <a:gridCol w="688390">
                  <a:extLst>
                    <a:ext uri="{9D8B030D-6E8A-4147-A177-3AD203B41FA5}">
                      <a16:colId xmlns:a16="http://schemas.microsoft.com/office/drawing/2014/main" val="2378697187"/>
                    </a:ext>
                  </a:extLst>
                </a:gridCol>
                <a:gridCol w="1920244">
                  <a:extLst>
                    <a:ext uri="{9D8B030D-6E8A-4147-A177-3AD203B41FA5}">
                      <a16:colId xmlns:a16="http://schemas.microsoft.com/office/drawing/2014/main" val="3614856221"/>
                    </a:ext>
                  </a:extLst>
                </a:gridCol>
              </a:tblGrid>
              <a:tr h="611230">
                <a:tc rowSpan="2">
                  <a:txBody>
                    <a:bodyPr/>
                    <a:lstStyle/>
                    <a:p>
                      <a:pPr algn="ctr">
                        <a:lnSpc>
                          <a:spcPct val="250000"/>
                        </a:lnSpc>
                      </a:pPr>
                      <a:r>
                        <a:rPr lang="fr-FR" sz="2400" dirty="0">
                          <a:solidFill>
                            <a:schemeClr val="tx1"/>
                          </a:solidFill>
                        </a:rPr>
                        <a:t>VL 0,20 pt</a:t>
                      </a:r>
                    </a:p>
                  </a:txBody>
                  <a:tcPr>
                    <a:solidFill>
                      <a:schemeClr val="accent3">
                        <a:lumMod val="20000"/>
                        <a:lumOff val="80000"/>
                      </a:schemeClr>
                    </a:solidFill>
                  </a:tcPr>
                </a:tc>
                <a:tc gridSpan="2">
                  <a:txBody>
                    <a:bodyPr/>
                    <a:lstStyle/>
                    <a:p>
                      <a:pPr algn="ctr">
                        <a:lnSpc>
                          <a:spcPct val="150000"/>
                        </a:lnSpc>
                      </a:pPr>
                      <a:r>
                        <a:rPr lang="fr-FR" sz="2400" dirty="0">
                          <a:solidFill>
                            <a:schemeClr val="tx1"/>
                          </a:solidFill>
                        </a:rPr>
                        <a:t>B + C</a:t>
                      </a:r>
                    </a:p>
                  </a:txBody>
                  <a:tcP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2067981157"/>
                  </a:ext>
                </a:extLst>
              </a:tr>
              <a:tr h="653882">
                <a:tc vMerge="1">
                  <a:txBody>
                    <a:bodyPr/>
                    <a:lstStyle/>
                    <a:p>
                      <a:pPr algn="ctr">
                        <a:lnSpc>
                          <a:spcPct val="150000"/>
                        </a:lnSpc>
                      </a:pPr>
                      <a:endParaRPr lang="fr-FR" sz="1400" dirty="0">
                        <a:solidFill>
                          <a:schemeClr val="tx1"/>
                        </a:solidFill>
                      </a:endParaRPr>
                    </a:p>
                  </a:txBody>
                  <a:tcPr>
                    <a:solidFill>
                      <a:schemeClr val="accent3">
                        <a:lumMod val="40000"/>
                        <a:lumOff val="60000"/>
                      </a:schemeClr>
                    </a:solidFill>
                  </a:tcPr>
                </a:tc>
                <a:tc>
                  <a:txBody>
                    <a:bodyPr/>
                    <a:lstStyle/>
                    <a:p>
                      <a:pPr algn="ctr">
                        <a:lnSpc>
                          <a:spcPct val="150000"/>
                        </a:lnSpc>
                      </a:pPr>
                      <a:r>
                        <a:rPr lang="fr-FR" sz="1800" dirty="0">
                          <a:solidFill>
                            <a:schemeClr val="tx1"/>
                          </a:solidFill>
                        </a:rPr>
                        <a:t>Ex :</a:t>
                      </a:r>
                    </a:p>
                  </a:txBody>
                  <a:tcPr>
                    <a:solidFill>
                      <a:schemeClr val="accent3">
                        <a:lumMod val="20000"/>
                        <a:lumOff val="80000"/>
                      </a:schemeClr>
                    </a:solidFill>
                  </a:tcPr>
                </a:tc>
                <a:tc>
                  <a:txBody>
                    <a:bodyPr/>
                    <a:lstStyle/>
                    <a:p>
                      <a:pPr algn="ctr">
                        <a:lnSpc>
                          <a:spcPct val="150000"/>
                        </a:lnSpc>
                      </a:pPr>
                      <a:endParaRPr lang="fr-FR" sz="18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226229755"/>
                  </a:ext>
                </a:extLst>
              </a:tr>
            </a:tbl>
          </a:graphicData>
        </a:graphic>
      </p:graphicFrame>
      <p:sp>
        <p:nvSpPr>
          <p:cNvPr id="55" name="Arc plein 54">
            <a:extLst>
              <a:ext uri="{FF2B5EF4-FFF2-40B4-BE49-F238E27FC236}">
                <a16:creationId xmlns:a16="http://schemas.microsoft.com/office/drawing/2014/main" id="{5562132A-F57D-3D6C-51A8-0ABE60D599B9}"/>
              </a:ext>
            </a:extLst>
          </p:cNvPr>
          <p:cNvSpPr/>
          <p:nvPr/>
        </p:nvSpPr>
        <p:spPr>
          <a:xfrm>
            <a:off x="3510758" y="4191377"/>
            <a:ext cx="972952" cy="89146"/>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56" name="Image 55">
            <a:extLst>
              <a:ext uri="{FF2B5EF4-FFF2-40B4-BE49-F238E27FC236}">
                <a16:creationId xmlns:a16="http://schemas.microsoft.com/office/drawing/2014/main" id="{18E43FDB-D87D-2BD9-BF78-B8D8EC4C3C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38" y="4321900"/>
            <a:ext cx="608164" cy="417655"/>
          </a:xfrm>
          <a:prstGeom prst="rect">
            <a:avLst/>
          </a:prstGeom>
        </p:spPr>
      </p:pic>
      <p:pic>
        <p:nvPicPr>
          <p:cNvPr id="57" name="Image 56">
            <a:extLst>
              <a:ext uri="{FF2B5EF4-FFF2-40B4-BE49-F238E27FC236}">
                <a16:creationId xmlns:a16="http://schemas.microsoft.com/office/drawing/2014/main" id="{00000000-0008-0000-0000-000082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4090" y="4258298"/>
            <a:ext cx="342948" cy="543001"/>
          </a:xfrm>
          <a:prstGeom prst="rect">
            <a:avLst/>
          </a:prstGeom>
        </p:spPr>
      </p:pic>
      <p:graphicFrame>
        <p:nvGraphicFramePr>
          <p:cNvPr id="58" name="Tableau 57">
            <a:extLst>
              <a:ext uri="{FF2B5EF4-FFF2-40B4-BE49-F238E27FC236}">
                <a16:creationId xmlns:a16="http://schemas.microsoft.com/office/drawing/2014/main" id="{B35F60B4-5665-227B-0A86-AC3AB0682E8D}"/>
              </a:ext>
            </a:extLst>
          </p:cNvPr>
          <p:cNvGraphicFramePr>
            <a:graphicFrameLocks noGrp="1"/>
          </p:cNvGraphicFramePr>
          <p:nvPr>
            <p:extLst>
              <p:ext uri="{D42A27DB-BD31-4B8C-83A1-F6EECF244321}">
                <p14:modId xmlns:p14="http://schemas.microsoft.com/office/powerpoint/2010/main" val="2466959102"/>
              </p:ext>
            </p:extLst>
          </p:nvPr>
        </p:nvGraphicFramePr>
        <p:xfrm>
          <a:off x="5364162" y="3558821"/>
          <a:ext cx="4717583" cy="1265112"/>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1058124245"/>
                    </a:ext>
                  </a:extLst>
                </a:gridCol>
                <a:gridCol w="688390">
                  <a:extLst>
                    <a:ext uri="{9D8B030D-6E8A-4147-A177-3AD203B41FA5}">
                      <a16:colId xmlns:a16="http://schemas.microsoft.com/office/drawing/2014/main" val="2378697187"/>
                    </a:ext>
                  </a:extLst>
                </a:gridCol>
                <a:gridCol w="1920244">
                  <a:extLst>
                    <a:ext uri="{9D8B030D-6E8A-4147-A177-3AD203B41FA5}">
                      <a16:colId xmlns:a16="http://schemas.microsoft.com/office/drawing/2014/main" val="3614856221"/>
                    </a:ext>
                  </a:extLst>
                </a:gridCol>
              </a:tblGrid>
              <a:tr h="611230">
                <a:tc rowSpan="2">
                  <a:txBody>
                    <a:bodyPr/>
                    <a:lstStyle/>
                    <a:p>
                      <a:pPr algn="ctr">
                        <a:lnSpc>
                          <a:spcPct val="250000"/>
                        </a:lnSpc>
                      </a:pPr>
                      <a:r>
                        <a:rPr lang="fr-FR" sz="2400" dirty="0">
                          <a:solidFill>
                            <a:schemeClr val="tx1"/>
                          </a:solidFill>
                        </a:rPr>
                        <a:t>VL 0,20 pt</a:t>
                      </a:r>
                    </a:p>
                  </a:txBody>
                  <a:tcPr>
                    <a:solidFill>
                      <a:schemeClr val="accent3">
                        <a:lumMod val="20000"/>
                        <a:lumOff val="80000"/>
                      </a:schemeClr>
                    </a:solidFill>
                  </a:tcPr>
                </a:tc>
                <a:tc gridSpan="2">
                  <a:txBody>
                    <a:bodyPr/>
                    <a:lstStyle/>
                    <a:p>
                      <a:pPr algn="ctr">
                        <a:lnSpc>
                          <a:spcPct val="150000"/>
                        </a:lnSpc>
                      </a:pPr>
                      <a:r>
                        <a:rPr lang="fr-FR" sz="2400" dirty="0">
                          <a:solidFill>
                            <a:schemeClr val="tx1"/>
                          </a:solidFill>
                        </a:rPr>
                        <a:t>C + B</a:t>
                      </a:r>
                    </a:p>
                  </a:txBody>
                  <a:tcP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2067981157"/>
                  </a:ext>
                </a:extLst>
              </a:tr>
              <a:tr h="653882">
                <a:tc vMerge="1">
                  <a:txBody>
                    <a:bodyPr/>
                    <a:lstStyle/>
                    <a:p>
                      <a:pPr algn="ctr">
                        <a:lnSpc>
                          <a:spcPct val="150000"/>
                        </a:lnSpc>
                      </a:pPr>
                      <a:endParaRPr lang="fr-FR" sz="1400" dirty="0">
                        <a:solidFill>
                          <a:schemeClr val="tx1"/>
                        </a:solidFill>
                      </a:endParaRPr>
                    </a:p>
                  </a:txBody>
                  <a:tcPr>
                    <a:solidFill>
                      <a:schemeClr val="accent3">
                        <a:lumMod val="40000"/>
                        <a:lumOff val="60000"/>
                      </a:schemeClr>
                    </a:solidFill>
                  </a:tcPr>
                </a:tc>
                <a:tc>
                  <a:txBody>
                    <a:bodyPr/>
                    <a:lstStyle/>
                    <a:p>
                      <a:pPr algn="ctr">
                        <a:lnSpc>
                          <a:spcPct val="150000"/>
                        </a:lnSpc>
                      </a:pPr>
                      <a:r>
                        <a:rPr lang="fr-FR" sz="1800" dirty="0">
                          <a:solidFill>
                            <a:schemeClr val="tx1"/>
                          </a:solidFill>
                        </a:rPr>
                        <a:t>Ex :</a:t>
                      </a:r>
                    </a:p>
                  </a:txBody>
                  <a:tcPr>
                    <a:solidFill>
                      <a:schemeClr val="accent3">
                        <a:lumMod val="20000"/>
                        <a:lumOff val="80000"/>
                      </a:schemeClr>
                    </a:solidFill>
                  </a:tcPr>
                </a:tc>
                <a:tc>
                  <a:txBody>
                    <a:bodyPr/>
                    <a:lstStyle/>
                    <a:p>
                      <a:pPr algn="ctr">
                        <a:lnSpc>
                          <a:spcPct val="150000"/>
                        </a:lnSpc>
                      </a:pPr>
                      <a:endParaRPr lang="fr-FR" sz="18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226229755"/>
                  </a:ext>
                </a:extLst>
              </a:tr>
            </a:tbl>
          </a:graphicData>
        </a:graphic>
      </p:graphicFrame>
      <p:sp>
        <p:nvSpPr>
          <p:cNvPr id="59" name="Arc plein 58">
            <a:extLst>
              <a:ext uri="{FF2B5EF4-FFF2-40B4-BE49-F238E27FC236}">
                <a16:creationId xmlns:a16="http://schemas.microsoft.com/office/drawing/2014/main" id="{B2F61F7A-83BB-92FA-6545-76BBCD1D1C9D}"/>
              </a:ext>
            </a:extLst>
          </p:cNvPr>
          <p:cNvSpPr/>
          <p:nvPr/>
        </p:nvSpPr>
        <p:spPr>
          <a:xfrm>
            <a:off x="8540635" y="4201279"/>
            <a:ext cx="972952" cy="89146"/>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60" name="Image 59">
            <a:extLst>
              <a:ext uri="{FF2B5EF4-FFF2-40B4-BE49-F238E27FC236}">
                <a16:creationId xmlns:a16="http://schemas.microsoft.com/office/drawing/2014/main" id="{EE973BC2-887F-5F46-4630-82A68BA64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051" y="4280523"/>
            <a:ext cx="342948" cy="543001"/>
          </a:xfrm>
          <a:prstGeom prst="rect">
            <a:avLst/>
          </a:prstGeom>
        </p:spPr>
      </p:pic>
      <p:pic>
        <p:nvPicPr>
          <p:cNvPr id="61" name="Image 60">
            <a:extLst>
              <a:ext uri="{FF2B5EF4-FFF2-40B4-BE49-F238E27FC236}">
                <a16:creationId xmlns:a16="http://schemas.microsoft.com/office/drawing/2014/main" id="{12A0B434-63AC-D7B1-0F3A-0B04E388E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433" y="4337283"/>
            <a:ext cx="475788" cy="361599"/>
          </a:xfrm>
          <a:prstGeom prst="rect">
            <a:avLst/>
          </a:prstGeom>
        </p:spPr>
      </p:pic>
    </p:spTree>
    <p:extLst>
      <p:ext uri="{BB962C8B-B14F-4D97-AF65-F5344CB8AC3E}">
        <p14:creationId xmlns:p14="http://schemas.microsoft.com/office/powerpoint/2010/main" val="26730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1500"/>
                            </p:stCondLst>
                            <p:childTnLst>
                              <p:par>
                                <p:cTn id="9" presetID="6" presetClass="entr" presetSubtype="16"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500"/>
                                        <p:tgtEl>
                                          <p:spTgt spid="17"/>
                                        </p:tgtEl>
                                      </p:cBhvr>
                                    </p:animEffect>
                                  </p:childTnLst>
                                </p:cTn>
                              </p:par>
                              <p:par>
                                <p:cTn id="12" presetID="6" presetClass="entr" presetSubtype="16"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500"/>
                                        <p:tgtEl>
                                          <p:spTgt spid="22"/>
                                        </p:tgtEl>
                                      </p:cBhvr>
                                    </p:animEffect>
                                  </p:childTnLst>
                                </p:cTn>
                              </p:par>
                            </p:childTnLst>
                          </p:cTn>
                        </p:par>
                        <p:par>
                          <p:cTn id="15" fill="hold">
                            <p:stCondLst>
                              <p:cond delay="3000"/>
                            </p:stCondLst>
                            <p:childTnLst>
                              <p:par>
                                <p:cTn id="16" presetID="6" presetClass="entr" presetSubtype="16" fill="hold" nodeType="afterEffect">
                                  <p:stCondLst>
                                    <p:cond delay="1000"/>
                                  </p:stCondLst>
                                  <p:childTnLst>
                                    <p:set>
                                      <p:cBhvr>
                                        <p:cTn id="17" dur="1" fill="hold">
                                          <p:stCondLst>
                                            <p:cond delay="0"/>
                                          </p:stCondLst>
                                        </p:cTn>
                                        <p:tgtEl>
                                          <p:spTgt spid="50"/>
                                        </p:tgtEl>
                                        <p:attrNameLst>
                                          <p:attrName>style.visibility</p:attrName>
                                        </p:attrNameLst>
                                      </p:cBhvr>
                                      <p:to>
                                        <p:strVal val="visible"/>
                                      </p:to>
                                    </p:set>
                                    <p:animEffect transition="in" filter="circle(in)">
                                      <p:cBhvr>
                                        <p:cTn id="18" dur="500"/>
                                        <p:tgtEl>
                                          <p:spTgt spid="50"/>
                                        </p:tgtEl>
                                      </p:cBhvr>
                                    </p:animEffect>
                                  </p:childTnLst>
                                </p:cTn>
                              </p:par>
                              <p:par>
                                <p:cTn id="19" presetID="6" presetClass="entr" presetSubtype="16"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500"/>
                                        <p:tgtEl>
                                          <p:spTgt spid="51"/>
                                        </p:tgtEl>
                                      </p:cBhvr>
                                    </p:animEffect>
                                  </p:childTnLst>
                                </p:cTn>
                              </p:par>
                            </p:childTnLst>
                          </p:cTn>
                        </p:par>
                        <p:par>
                          <p:cTn id="22" fill="hold">
                            <p:stCondLst>
                              <p:cond delay="4500"/>
                            </p:stCondLst>
                            <p:childTnLst>
                              <p:par>
                                <p:cTn id="23" presetID="6" presetClass="entr" presetSubtype="16" fill="hold" nodeType="afterEffect">
                                  <p:stCondLst>
                                    <p:cond delay="1000"/>
                                  </p:stCondLst>
                                  <p:childTnLst>
                                    <p:set>
                                      <p:cBhvr>
                                        <p:cTn id="24" dur="1" fill="hold">
                                          <p:stCondLst>
                                            <p:cond delay="0"/>
                                          </p:stCondLst>
                                        </p:cTn>
                                        <p:tgtEl>
                                          <p:spTgt spid="54"/>
                                        </p:tgtEl>
                                        <p:attrNameLst>
                                          <p:attrName>style.visibility</p:attrName>
                                        </p:attrNameLst>
                                      </p:cBhvr>
                                      <p:to>
                                        <p:strVal val="visible"/>
                                      </p:to>
                                    </p:set>
                                    <p:animEffect transition="in" filter="circle(in)">
                                      <p:cBhvr>
                                        <p:cTn id="25" dur="500"/>
                                        <p:tgtEl>
                                          <p:spTgt spid="54"/>
                                        </p:tgtEl>
                                      </p:cBhvr>
                                    </p:animEffect>
                                  </p:childTnLst>
                                </p:cTn>
                              </p:par>
                              <p:par>
                                <p:cTn id="26" presetID="6" presetClass="entr" presetSubtype="16" fill="hold" grpId="0" nodeType="withEffect">
                                  <p:stCondLst>
                                    <p:cond delay="1000"/>
                                  </p:stCondLst>
                                  <p:childTnLst>
                                    <p:set>
                                      <p:cBhvr>
                                        <p:cTn id="27" dur="1" fill="hold">
                                          <p:stCondLst>
                                            <p:cond delay="0"/>
                                          </p:stCondLst>
                                        </p:cTn>
                                        <p:tgtEl>
                                          <p:spTgt spid="55"/>
                                        </p:tgtEl>
                                        <p:attrNameLst>
                                          <p:attrName>style.visibility</p:attrName>
                                        </p:attrNameLst>
                                      </p:cBhvr>
                                      <p:to>
                                        <p:strVal val="visible"/>
                                      </p:to>
                                    </p:set>
                                    <p:animEffect transition="in" filter="circle(in)">
                                      <p:cBhvr>
                                        <p:cTn id="28" dur="500"/>
                                        <p:tgtEl>
                                          <p:spTgt spid="55"/>
                                        </p:tgtEl>
                                      </p:cBhvr>
                                    </p:animEffect>
                                  </p:childTnLst>
                                </p:cTn>
                              </p:par>
                            </p:childTnLst>
                          </p:cTn>
                        </p:par>
                        <p:par>
                          <p:cTn id="29" fill="hold">
                            <p:stCondLst>
                              <p:cond delay="6000"/>
                            </p:stCondLst>
                            <p:childTnLst>
                              <p:par>
                                <p:cTn id="30" presetID="6" presetClass="entr" presetSubtype="16" fill="hold" nodeType="afterEffect">
                                  <p:stCondLst>
                                    <p:cond delay="1000"/>
                                  </p:stCondLst>
                                  <p:childTnLst>
                                    <p:set>
                                      <p:cBhvr>
                                        <p:cTn id="31" dur="1" fill="hold">
                                          <p:stCondLst>
                                            <p:cond delay="0"/>
                                          </p:stCondLst>
                                        </p:cTn>
                                        <p:tgtEl>
                                          <p:spTgt spid="58"/>
                                        </p:tgtEl>
                                        <p:attrNameLst>
                                          <p:attrName>style.visibility</p:attrName>
                                        </p:attrNameLst>
                                      </p:cBhvr>
                                      <p:to>
                                        <p:strVal val="visible"/>
                                      </p:to>
                                    </p:set>
                                    <p:animEffect transition="in" filter="circle(in)">
                                      <p:cBhvr>
                                        <p:cTn id="32" dur="500"/>
                                        <p:tgtEl>
                                          <p:spTgt spid="58"/>
                                        </p:tgtEl>
                                      </p:cBhvr>
                                    </p:animEffect>
                                  </p:childTnLst>
                                </p:cTn>
                              </p:par>
                              <p:par>
                                <p:cTn id="33" presetID="6" presetClass="entr" presetSubtype="16" fill="hold" grpId="0" nodeType="withEffect">
                                  <p:stCondLst>
                                    <p:cond delay="1000"/>
                                  </p:stCondLst>
                                  <p:childTnLst>
                                    <p:set>
                                      <p:cBhvr>
                                        <p:cTn id="34" dur="1" fill="hold">
                                          <p:stCondLst>
                                            <p:cond delay="0"/>
                                          </p:stCondLst>
                                        </p:cTn>
                                        <p:tgtEl>
                                          <p:spTgt spid="59"/>
                                        </p:tgtEl>
                                        <p:attrNameLst>
                                          <p:attrName>style.visibility</p:attrName>
                                        </p:attrNameLst>
                                      </p:cBhvr>
                                      <p:to>
                                        <p:strVal val="visible"/>
                                      </p:to>
                                    </p:set>
                                    <p:animEffect transition="in" filter="circle(in)">
                                      <p:cBhvr>
                                        <p:cTn id="3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P spid="51" grpId="0" animBg="1"/>
      <p:bldP spid="55"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a:t>
            </a:r>
            <a:endParaRPr lang="fr-FR" sz="2800" cap="none" dirty="0">
              <a:solidFill>
                <a:schemeClr val="tx1"/>
              </a:solidFill>
              <a:latin typeface="Arial" panose="020B0604020202020204" pitchFamily="34" charset="0"/>
              <a:cs typeface="Arial" panose="020B0604020202020204" pitchFamily="34" charset="0"/>
            </a:endParaRPr>
          </a:p>
        </p:txBody>
      </p:sp>
      <p:sp>
        <p:nvSpPr>
          <p:cNvPr id="6" name="Text Box 65"/>
          <p:cNvSpPr txBox="1">
            <a:spLocks noChangeArrowheads="1"/>
          </p:cNvSpPr>
          <p:nvPr/>
        </p:nvSpPr>
        <p:spPr bwMode="auto">
          <a:xfrm>
            <a:off x="468313" y="1412875"/>
            <a:ext cx="9791700" cy="474638"/>
          </a:xfrm>
          <a:prstGeom prst="rect">
            <a:avLst/>
          </a:prstGeom>
          <a:noFill/>
          <a:ln w="9525">
            <a:noFill/>
            <a:miter lim="800000"/>
            <a:headEnd/>
            <a:tailEnd/>
          </a:ln>
        </p:spPr>
        <p:txBody>
          <a:bodyPr lIns="104287" tIns="52144" rIns="104287" bIns="52144">
            <a:spAutoFit/>
          </a:bodyPr>
          <a:lstStyle/>
          <a:p>
            <a:pPr>
              <a:spcBef>
                <a:spcPts val="688"/>
              </a:spcBef>
              <a:spcAft>
                <a:spcPts val="688"/>
              </a:spcAft>
            </a:pPr>
            <a:r>
              <a:rPr lang="fr-FR" sz="2400" b="1" dirty="0">
                <a:latin typeface="Arial" panose="020B0604020202020204" pitchFamily="34" charset="0"/>
                <a:cs typeface="Arial" panose="020B0604020202020204" pitchFamily="34" charset="0"/>
              </a:rPr>
              <a:t>Principe pour les liaisons acrobatiques indirectes et directes</a:t>
            </a:r>
          </a:p>
        </p:txBody>
      </p:sp>
      <p:graphicFrame>
        <p:nvGraphicFramePr>
          <p:cNvPr id="8" name="Group 103"/>
          <p:cNvGraphicFramePr>
            <a:graphicFrameLocks/>
          </p:cNvGraphicFramePr>
          <p:nvPr>
            <p:extLst>
              <p:ext uri="{D42A27DB-BD31-4B8C-83A1-F6EECF244321}">
                <p14:modId xmlns:p14="http://schemas.microsoft.com/office/powerpoint/2010/main" val="1698881295"/>
              </p:ext>
            </p:extLst>
          </p:nvPr>
        </p:nvGraphicFramePr>
        <p:xfrm>
          <a:off x="466725" y="1968500"/>
          <a:ext cx="9792871" cy="2823464"/>
        </p:xfrm>
        <a:graphic>
          <a:graphicData uri="http://schemas.openxmlformats.org/drawingml/2006/table">
            <a:tbl>
              <a:tblPr/>
              <a:tblGrid>
                <a:gridCol w="4881123">
                  <a:extLst>
                    <a:ext uri="{9D8B030D-6E8A-4147-A177-3AD203B41FA5}">
                      <a16:colId xmlns:a16="http://schemas.microsoft.com/office/drawing/2014/main" val="20000"/>
                    </a:ext>
                  </a:extLst>
                </a:gridCol>
                <a:gridCol w="4911748">
                  <a:extLst>
                    <a:ext uri="{9D8B030D-6E8A-4147-A177-3AD203B41FA5}">
                      <a16:colId xmlns:a16="http://schemas.microsoft.com/office/drawing/2014/main" val="20001"/>
                    </a:ext>
                  </a:extLst>
                </a:gridCol>
              </a:tblGrid>
              <a:tr h="403352">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ACRO INDIRECTES</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B/C + 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 E et D + D</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A + 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A +E</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403352">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ACRO DIRECTES</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4"/>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E</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 C</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 D</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9" name="Text Box 65"/>
          <p:cNvSpPr txBox="1">
            <a:spLocks noChangeArrowheads="1"/>
          </p:cNvSpPr>
          <p:nvPr/>
        </p:nvSpPr>
        <p:spPr bwMode="auto">
          <a:xfrm>
            <a:off x="468313" y="4932363"/>
            <a:ext cx="9801225" cy="1115839"/>
          </a:xfrm>
          <a:prstGeom prst="rect">
            <a:avLst/>
          </a:prstGeom>
          <a:noFill/>
          <a:ln w="9525">
            <a:noFill/>
            <a:miter lim="800000"/>
            <a:headEnd/>
            <a:tailEnd/>
          </a:ln>
        </p:spPr>
        <p:txBody>
          <a:bodyPr lIns="104287" tIns="52144" rIns="104287" bIns="52144">
            <a:spAutoFit/>
          </a:bodyPr>
          <a:lstStyle/>
          <a:p>
            <a:pPr>
              <a:spcBef>
                <a:spcPts val="688"/>
              </a:spcBef>
              <a:spcAft>
                <a:spcPts val="688"/>
              </a:spcAft>
            </a:pPr>
            <a:r>
              <a:rPr lang="fr-FR" sz="1800" b="1" dirty="0">
                <a:latin typeface="Arial" panose="020B0604020202020204" pitchFamily="34" charset="0"/>
                <a:cs typeface="Arial" panose="020B0604020202020204" pitchFamily="34" charset="0"/>
              </a:rPr>
              <a:t>Liaisons indirectes : liaisons dans lesquelles entre les </a:t>
            </a:r>
            <a:r>
              <a:rPr lang="fr-FR" sz="1800" b="1" dirty="0" err="1">
                <a:latin typeface="Arial" panose="020B0604020202020204" pitchFamily="34" charset="0"/>
                <a:cs typeface="Arial" panose="020B0604020202020204" pitchFamily="34" charset="0"/>
              </a:rPr>
              <a:t>salti</a:t>
            </a:r>
            <a:r>
              <a:rPr lang="fr-FR" sz="1800" b="1" dirty="0">
                <a:latin typeface="Arial" panose="020B0604020202020204" pitchFamily="34" charset="0"/>
                <a:cs typeface="Arial" panose="020B0604020202020204" pitchFamily="34" charset="0"/>
              </a:rPr>
              <a:t> sont exécutés des éléments acrobatiques avec envol et appui des mains liés directement.</a:t>
            </a:r>
          </a:p>
          <a:p>
            <a:pPr>
              <a:spcBef>
                <a:spcPts val="688"/>
              </a:spcBef>
              <a:spcAft>
                <a:spcPts val="688"/>
              </a:spcAft>
            </a:pPr>
            <a:r>
              <a:rPr lang="fr-FR" sz="1800" b="1" dirty="0">
                <a:latin typeface="Arial" panose="020B0604020202020204" pitchFamily="34" charset="0"/>
                <a:cs typeface="Arial" panose="020B0604020202020204" pitchFamily="34" charset="0"/>
              </a:rPr>
              <a:t>Seuls les éléments acrobatiques sans appui des mains peuvent être utilisés  pour la VL.</a:t>
            </a:r>
          </a:p>
        </p:txBody>
      </p:sp>
      <p:pic>
        <p:nvPicPr>
          <p:cNvPr id="3" name="Image 3">
            <a:extLst>
              <a:ext uri="{FF2B5EF4-FFF2-40B4-BE49-F238E27FC236}">
                <a16:creationId xmlns:a16="http://schemas.microsoft.com/office/drawing/2014/main" id="{B6A0D870-E4C1-0D4C-4B60-9CFBF558997A}"/>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grpId="0" nodeType="afterEffect">
                                  <p:stCondLst>
                                    <p:cond delay="25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a:t>
            </a:r>
            <a:endParaRPr lang="fr-FR" sz="2800" cap="none" dirty="0">
              <a:solidFill>
                <a:schemeClr val="tx1"/>
              </a:solidFill>
              <a:latin typeface="Arial" panose="020B0604020202020204" pitchFamily="34" charset="0"/>
              <a:cs typeface="Arial" panose="020B0604020202020204" pitchFamily="34" charset="0"/>
            </a:endParaRPr>
          </a:p>
        </p:txBody>
      </p:sp>
      <p:graphicFrame>
        <p:nvGraphicFramePr>
          <p:cNvPr id="4" name="Group 53"/>
          <p:cNvGraphicFramePr>
            <a:graphicFrameLocks/>
          </p:cNvGraphicFramePr>
          <p:nvPr>
            <p:extLst>
              <p:ext uri="{D42A27DB-BD31-4B8C-83A1-F6EECF244321}">
                <p14:modId xmlns:p14="http://schemas.microsoft.com/office/powerpoint/2010/main" val="2420600774"/>
              </p:ext>
            </p:extLst>
          </p:nvPr>
        </p:nvGraphicFramePr>
        <p:xfrm>
          <a:off x="468313" y="1477963"/>
          <a:ext cx="9791700" cy="4570362"/>
        </p:xfrm>
        <a:graphic>
          <a:graphicData uri="http://schemas.openxmlformats.org/drawingml/2006/table">
            <a:tbl>
              <a:tblPr/>
              <a:tblGrid>
                <a:gridCol w="4895850">
                  <a:extLst>
                    <a:ext uri="{9D8B030D-6E8A-4147-A177-3AD203B41FA5}">
                      <a16:colId xmlns:a16="http://schemas.microsoft.com/office/drawing/2014/main" val="20000"/>
                    </a:ext>
                  </a:extLst>
                </a:gridCol>
                <a:gridCol w="4895850">
                  <a:extLst>
                    <a:ext uri="{9D8B030D-6E8A-4147-A177-3AD203B41FA5}">
                      <a16:colId xmlns:a16="http://schemas.microsoft.com/office/drawing/2014/main" val="20001"/>
                    </a:ext>
                  </a:extLst>
                </a:gridCol>
              </a:tblGrid>
              <a:tr h="484104">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MIXTES</a:t>
                      </a:r>
                      <a:endParaRPr kumimoji="0" lang="fr-FR" sz="2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424735">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208404">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Salto D + B (gymnique)</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Salto E + A (gymnique</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Exécuté dans cet ordre seulement</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24735">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Liaisons de tours sur une jambe</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3"/>
                  </a:ext>
                </a:extLst>
              </a:tr>
              <a:tr h="1975138">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 + B</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endPar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 tours peuvent être exécutés avec un pas pour tourner sur la jambe opposée (Pas de demi-plié autorisé)</a:t>
                      </a:r>
                    </a:p>
                    <a:p>
                      <a:pPr marL="0" marR="0" lvl="0" indent="0" algn="l" defTabSz="914400" rtl="0" eaLnBrk="0" fontAlgn="base" latinLnBrk="0" hangingPunct="0">
                        <a:lnSpc>
                          <a:spcPct val="100000"/>
                        </a:lnSpc>
                        <a:spcBef>
                          <a:spcPct val="20000"/>
                        </a:spcBef>
                        <a:spcAft>
                          <a:spcPct val="0"/>
                        </a:spcAft>
                        <a:buClr>
                          <a:srgbClr val="FF3300"/>
                        </a:buClr>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pic>
        <p:nvPicPr>
          <p:cNvPr id="3" name="Image 3">
            <a:extLst>
              <a:ext uri="{FF2B5EF4-FFF2-40B4-BE49-F238E27FC236}">
                <a16:creationId xmlns:a16="http://schemas.microsoft.com/office/drawing/2014/main" id="{90FA6C1B-707A-93AE-89EC-6ABEF831B73C}"/>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400" cap="none" dirty="0">
              <a:solidFill>
                <a:schemeClr val="tx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68312" y="1477963"/>
            <a:ext cx="9791699" cy="4991100"/>
          </a:xfrm>
          <a:prstGeom prst="rect">
            <a:avLst/>
          </a:prstGeom>
          <a:noFill/>
          <a:ln w="9525">
            <a:noFill/>
            <a:miter lim="800000"/>
            <a:headEnd/>
            <a:tailEnd/>
          </a:ln>
        </p:spPr>
        <p:txBody>
          <a:bodyPr lIns="104287" tIns="52144" rIns="104287" bIns="52144"/>
          <a:lstStyle/>
          <a:p>
            <a:pPr marL="180975" indent="-180975">
              <a:lnSpc>
                <a:spcPct val="90000"/>
              </a:lnSpc>
              <a:spcBef>
                <a:spcPts val="688"/>
              </a:spcBef>
              <a:spcAft>
                <a:spcPts val="688"/>
              </a:spcAft>
              <a:buFont typeface="Arial" charset="0"/>
              <a:buChar char="•"/>
            </a:pPr>
            <a:r>
              <a:rPr lang="fr-FR" sz="2400" dirty="0"/>
              <a:t>Le jugement de l’exercice commence avec le 1</a:t>
            </a:r>
            <a:r>
              <a:rPr lang="fr-FR" sz="2400" baseline="30000" dirty="0"/>
              <a:t>er</a:t>
            </a:r>
            <a:r>
              <a:rPr lang="fr-FR" sz="2400" dirty="0"/>
              <a:t> mouvement de la gymnaste.</a:t>
            </a:r>
          </a:p>
          <a:p>
            <a:pPr marL="180975" indent="-180975">
              <a:lnSpc>
                <a:spcPct val="90000"/>
              </a:lnSpc>
              <a:spcBef>
                <a:spcPts val="688"/>
              </a:spcBef>
              <a:spcAft>
                <a:spcPts val="688"/>
              </a:spcAft>
              <a:buFont typeface="Arial" charset="0"/>
              <a:buChar char="•"/>
            </a:pPr>
            <a:r>
              <a:rPr lang="fr-FR" sz="2400" dirty="0"/>
              <a:t>La durée de l’exercice ne doit pas dépasser 1mn30.</a:t>
            </a:r>
          </a:p>
          <a:p>
            <a:pPr marL="180975" indent="-180975">
              <a:lnSpc>
                <a:spcPct val="90000"/>
              </a:lnSpc>
              <a:spcBef>
                <a:spcPts val="688"/>
              </a:spcBef>
              <a:spcAft>
                <a:spcPts val="688"/>
              </a:spcAft>
              <a:buFont typeface="Arial" charset="0"/>
              <a:buChar char="•"/>
            </a:pPr>
            <a:r>
              <a:rPr lang="fr-FR" sz="2400" dirty="0"/>
              <a:t>Absence de musique ou musique avec parole entraîne une déduction de 1.00 pt du Jury D sur la Note Finale.</a:t>
            </a:r>
          </a:p>
          <a:p>
            <a:pPr marL="180975" indent="-180975">
              <a:lnSpc>
                <a:spcPct val="90000"/>
              </a:lnSpc>
              <a:spcBef>
                <a:spcPts val="688"/>
              </a:spcBef>
              <a:spcAft>
                <a:spcPts val="688"/>
              </a:spcAft>
              <a:buFont typeface="Arial" charset="0"/>
              <a:buChar char="•"/>
            </a:pPr>
            <a:r>
              <a:rPr lang="fr-FR" sz="2400" dirty="0"/>
              <a:t>La voix humaine sans paroles peut-être utilisée comme un instrument de musique.</a:t>
            </a:r>
          </a:p>
          <a:p>
            <a:pPr marL="180975" indent="-180975">
              <a:lnSpc>
                <a:spcPct val="90000"/>
              </a:lnSpc>
              <a:spcBef>
                <a:spcPts val="688"/>
              </a:spcBef>
              <a:spcAft>
                <a:spcPts val="688"/>
              </a:spcAft>
              <a:buFont typeface="Arial" charset="0"/>
              <a:buChar char="•"/>
            </a:pPr>
            <a:r>
              <a:rPr lang="fr-FR" sz="2400" dirty="0"/>
              <a:t>Le support musical doit comporter le nom de la gym.</a:t>
            </a:r>
          </a:p>
        </p:txBody>
      </p:sp>
      <p:pic>
        <p:nvPicPr>
          <p:cNvPr id="3" name="Image 3">
            <a:extLst>
              <a:ext uri="{FF2B5EF4-FFF2-40B4-BE49-F238E27FC236}">
                <a16:creationId xmlns:a16="http://schemas.microsoft.com/office/drawing/2014/main" id="{FEE24095-F25C-0973-5B08-A6BE46F01F8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3000"/>
                            </p:stCondLst>
                            <p:childTnLst>
                              <p:par>
                                <p:cTn id="13" presetID="16" presetClass="entr" presetSubtype="21" fill="hold" nodeType="afterEffect">
                                  <p:stCondLst>
                                    <p:cond delay="2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6000"/>
                            </p:stCondLst>
                            <p:childTnLst>
                              <p:par>
                                <p:cTn id="17" presetID="16" presetClass="entr" presetSubtype="21" fill="hold" nodeType="afterEffect">
                                  <p:stCondLst>
                                    <p:cond delay="2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p:stCondLst>
                              <p:cond delay="9000"/>
                            </p:stCondLst>
                            <p:childTnLst>
                              <p:par>
                                <p:cTn id="21" presetID="16" presetClass="entr" presetSubtype="21" fill="hold" nodeType="afterEffect">
                                  <p:stCondLst>
                                    <p:cond delay="2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400" cap="none" dirty="0">
              <a:solidFill>
                <a:schemeClr val="tx1"/>
              </a:solidFill>
              <a:latin typeface="Arial" panose="020B0604020202020204" pitchFamily="34" charset="0"/>
              <a:cs typeface="Arial" panose="020B0604020202020204" pitchFamily="34" charset="0"/>
            </a:endParaRPr>
          </a:p>
        </p:txBody>
      </p:sp>
      <p:pic>
        <p:nvPicPr>
          <p:cNvPr id="108546" name="Image 2"/>
          <p:cNvPicPr>
            <a:picLocks noChangeAspect="1"/>
          </p:cNvPicPr>
          <p:nvPr/>
        </p:nvPicPr>
        <p:blipFill>
          <a:blip r:embed="rId2"/>
          <a:srcRect/>
          <a:stretch>
            <a:fillRect/>
          </a:stretch>
        </p:blipFill>
        <p:spPr bwMode="auto">
          <a:xfrm>
            <a:off x="8828088" y="555625"/>
            <a:ext cx="1173162" cy="671513"/>
          </a:xfrm>
          <a:prstGeom prst="rect">
            <a:avLst/>
          </a:prstGeom>
          <a:noFill/>
          <a:ln w="9525">
            <a:noFill/>
            <a:miter lim="800000"/>
            <a:headEnd/>
            <a:tailEnd/>
          </a:ln>
        </p:spPr>
      </p:pic>
      <p:sp>
        <p:nvSpPr>
          <p:cNvPr id="4" name="Rectangle 3"/>
          <p:cNvSpPr txBox="1">
            <a:spLocks noChangeArrowheads="1"/>
          </p:cNvSpPr>
          <p:nvPr/>
        </p:nvSpPr>
        <p:spPr bwMode="auto">
          <a:xfrm>
            <a:off x="468313" y="1498601"/>
            <a:ext cx="9791700" cy="4502150"/>
          </a:xfrm>
          <a:prstGeom prst="rect">
            <a:avLst/>
          </a:prstGeom>
          <a:noFill/>
          <a:ln w="9525">
            <a:noFill/>
            <a:miter lim="800000"/>
            <a:headEnd/>
            <a:tailEnd/>
          </a:ln>
        </p:spPr>
        <p:txBody>
          <a:bodyPr lIns="104287" tIns="52144" rIns="104287" bIns="52144"/>
          <a:lstStyle/>
          <a:p>
            <a:pPr marL="180975" indent="-180975">
              <a:lnSpc>
                <a:spcPct val="90000"/>
              </a:lnSpc>
              <a:spcBef>
                <a:spcPts val="688"/>
              </a:spcBef>
              <a:spcAft>
                <a:spcPts val="688"/>
              </a:spcAft>
              <a:buFont typeface="Arial" charset="0"/>
              <a:buChar char="•"/>
            </a:pPr>
            <a:r>
              <a:rPr lang="fr-FR" sz="2400" dirty="0"/>
              <a:t>Le chronomètre est déclenché avec le 1</a:t>
            </a:r>
            <a:r>
              <a:rPr lang="fr-FR" sz="2400" baseline="30000" dirty="0"/>
              <a:t>er</a:t>
            </a:r>
            <a:r>
              <a:rPr lang="fr-FR" sz="2400" dirty="0"/>
              <a:t> geste de la gymnaste pour commencer son exercice et il est arrêté avec la dernière position de la gymnaste à la fin de l’exercice. Il doit se terminer en même temps que la musique.</a:t>
            </a:r>
          </a:p>
          <a:p>
            <a:pPr marL="180975" indent="-180975">
              <a:lnSpc>
                <a:spcPct val="90000"/>
              </a:lnSpc>
              <a:spcBef>
                <a:spcPts val="688"/>
              </a:spcBef>
              <a:spcAft>
                <a:spcPts val="688"/>
              </a:spcAft>
              <a:buFont typeface="Arial" charset="0"/>
              <a:buChar char="•"/>
            </a:pPr>
            <a:r>
              <a:rPr lang="fr-FR" sz="2400" dirty="0"/>
              <a:t>Une déduction pour dépassement de temps est appliquée si la durée de l’exercice est supérieure à 1mn31.</a:t>
            </a:r>
          </a:p>
          <a:p>
            <a:pPr marL="180975" indent="-180975">
              <a:lnSpc>
                <a:spcPct val="90000"/>
              </a:lnSpc>
              <a:spcBef>
                <a:spcPts val="688"/>
              </a:spcBef>
              <a:spcAft>
                <a:spcPts val="688"/>
              </a:spcAft>
              <a:buFont typeface="Arial" charset="0"/>
              <a:buChar char="•"/>
            </a:pPr>
            <a:r>
              <a:rPr lang="fr-FR" sz="2400" b="1" dirty="0"/>
              <a:t>La déduction de 0.10 pt sera effectuée par le Jury D sur la Note Finale.</a:t>
            </a:r>
          </a:p>
          <a:p>
            <a:pPr marL="180975" indent="-180975">
              <a:lnSpc>
                <a:spcPct val="90000"/>
              </a:lnSpc>
              <a:spcBef>
                <a:spcPts val="688"/>
              </a:spcBef>
              <a:spcAft>
                <a:spcPts val="688"/>
              </a:spcAft>
              <a:buFont typeface="Arial" charset="0"/>
              <a:buChar char="•"/>
            </a:pPr>
            <a:r>
              <a:rPr lang="fr-FR" sz="2400" dirty="0"/>
              <a:t>Les éléments exécutés après la limite des 1mn30 seront reconnus par le Jury D et le Jury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68313" y="1387475"/>
            <a:ext cx="9782175" cy="5319713"/>
          </a:xfrm>
          <a:prstGeom prst="rect">
            <a:avLst/>
          </a:prstGeom>
        </p:spPr>
        <p:txBody>
          <a:bodyPr lIns="104287" tIns="52144" rIns="104287" bIns="52144"/>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spcAft>
                <a:spcPts val="0"/>
              </a:spcAft>
              <a:buFont typeface="Arial"/>
              <a:buNone/>
              <a:defRPr/>
            </a:pPr>
            <a:r>
              <a:rPr lang="fr-FR" sz="2400" dirty="0">
                <a:latin typeface="Arial" panose="020B0604020202020204" pitchFamily="34" charset="0"/>
                <a:cs typeface="Arial" panose="020B0604020202020204" pitchFamily="34" charset="0"/>
              </a:rPr>
              <a:t>Le dépassement de la surface réglementaire du praticable (12X12m) est pénalisé si une partie quelconque du corps touche le sol en dehors des lignes. </a:t>
            </a: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0" indent="0" fontAlgn="auto">
              <a:spcAft>
                <a:spcPts val="0"/>
              </a:spcAft>
              <a:buFont typeface="Arial"/>
              <a:buNone/>
              <a:defRPr/>
            </a:pPr>
            <a:r>
              <a:rPr lang="fr-FR" sz="2400" dirty="0">
                <a:latin typeface="Arial" panose="020B0604020202020204" pitchFamily="34" charset="0"/>
                <a:cs typeface="Arial" panose="020B0604020202020204" pitchFamily="34" charset="0"/>
              </a:rPr>
              <a:t>C’est le Jury D qui applique la pénalité sur la Note Finale.</a:t>
            </a:r>
          </a:p>
          <a:p>
            <a:pPr fontAlgn="auto">
              <a:spcAft>
                <a:spcPts val="0"/>
              </a:spcAft>
              <a:buFontTx/>
              <a:buNone/>
              <a:defRPr/>
            </a:pPr>
            <a:r>
              <a:rPr lang="fr-FR" sz="2400" dirty="0">
                <a:latin typeface="Arial" panose="020B0604020202020204" pitchFamily="34" charset="0"/>
                <a:cs typeface="Arial" panose="020B0604020202020204" pitchFamily="34" charset="0"/>
              </a:rPr>
              <a:t>	</a:t>
            </a:r>
          </a:p>
        </p:txBody>
      </p:sp>
      <p:graphicFrame>
        <p:nvGraphicFramePr>
          <p:cNvPr id="6" name="Group 17"/>
          <p:cNvGraphicFramePr>
            <a:graphicFrameLocks noGrp="1"/>
          </p:cNvGraphicFramePr>
          <p:nvPr>
            <p:extLst>
              <p:ext uri="{D42A27DB-BD31-4B8C-83A1-F6EECF244321}">
                <p14:modId xmlns:p14="http://schemas.microsoft.com/office/powerpoint/2010/main" val="3525083674"/>
              </p:ext>
            </p:extLst>
          </p:nvPr>
        </p:nvGraphicFramePr>
        <p:xfrm>
          <a:off x="508001" y="2790825"/>
          <a:ext cx="9752012" cy="2297845"/>
        </p:xfrm>
        <a:graphic>
          <a:graphicData uri="http://schemas.openxmlformats.org/drawingml/2006/table">
            <a:tbl>
              <a:tblPr/>
              <a:tblGrid>
                <a:gridCol w="8577550">
                  <a:extLst>
                    <a:ext uri="{9D8B030D-6E8A-4147-A177-3AD203B41FA5}">
                      <a16:colId xmlns:a16="http://schemas.microsoft.com/office/drawing/2014/main" val="20000"/>
                    </a:ext>
                  </a:extLst>
                </a:gridCol>
                <a:gridCol w="1174462">
                  <a:extLst>
                    <a:ext uri="{9D8B030D-6E8A-4147-A177-3AD203B41FA5}">
                      <a16:colId xmlns:a16="http://schemas.microsoft.com/office/drawing/2014/main" val="20001"/>
                    </a:ext>
                  </a:extLst>
                </a:gridCol>
              </a:tblGrid>
              <a:tr h="940028">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Un pas ou réception en dehors des lignes avec 1 pied ou une main </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7817">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en dehors des lignes avec les 2 pieds, les 2 mains ou une partie  du corps ou réception avec les 2 pieds  dehors de la ligne </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Image 3">
            <a:extLst>
              <a:ext uri="{FF2B5EF4-FFF2-40B4-BE49-F238E27FC236}">
                <a16:creationId xmlns:a16="http://schemas.microsoft.com/office/drawing/2014/main" id="{369DDE5E-CDA1-7BA8-6D5C-B8F4D7B08B7D}"/>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1000"/>
                                        <p:tgtEl>
                                          <p:spTgt spid="5">
                                            <p:txEl>
                                              <p:pRg st="7" end="7"/>
                                            </p:txEl>
                                          </p:spTgt>
                                        </p:tgtEl>
                                      </p:cBhvr>
                                    </p:animEffect>
                                    <p:anim calcmode="lin" valueType="num">
                                      <p:cBhvr>
                                        <p:cTn id="1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Généralités</a:t>
            </a:r>
          </a:p>
        </p:txBody>
      </p:sp>
      <p:sp>
        <p:nvSpPr>
          <p:cNvPr id="3" name="Rectangle 2"/>
          <p:cNvSpPr>
            <a:spLocks noChangeArrowheads="1"/>
          </p:cNvSpPr>
          <p:nvPr/>
        </p:nvSpPr>
        <p:spPr bwMode="auto">
          <a:xfrm>
            <a:off x="468313" y="1512888"/>
            <a:ext cx="9791700" cy="4537289"/>
          </a:xfrm>
          <a:prstGeom prst="rect">
            <a:avLst/>
          </a:prstGeom>
          <a:noFill/>
          <a:ln w="9525">
            <a:noFill/>
            <a:miter lim="800000"/>
            <a:headEnd/>
            <a:tailEnd/>
          </a:ln>
        </p:spPr>
        <p:txBody>
          <a:bodyPr lIns="104287" tIns="52144" rIns="104287" bIns="52144">
            <a:spAutoFit/>
          </a:bodyPr>
          <a:lstStyle/>
          <a:p>
            <a:pPr marL="180975" indent="-180975">
              <a:buFont typeface="Arial" charset="0"/>
              <a:buChar char="•"/>
            </a:pPr>
            <a:r>
              <a:rPr lang="fr-FR" sz="2400" b="1" dirty="0">
                <a:latin typeface="Arial" panose="020B0604020202020204" pitchFamily="34" charset="0"/>
                <a:cs typeface="Arial" panose="020B0604020202020204" pitchFamily="34" charset="0"/>
              </a:rPr>
              <a:t>Seulement un tour </a:t>
            </a:r>
            <a:r>
              <a:rPr lang="fr-FR" sz="2400" dirty="0">
                <a:latin typeface="Arial" panose="020B0604020202020204" pitchFamily="34" charset="0"/>
                <a:cs typeface="Arial" panose="020B0604020202020204" pitchFamily="34" charset="0"/>
              </a:rPr>
              <a:t>(pirouette) en position groupée sur une jambe recevra un VD, dans l’ordre chronologique.</a:t>
            </a:r>
          </a:p>
          <a:p>
            <a:pPr marL="180975" indent="-180975">
              <a:buFont typeface="Arial" charset="0"/>
              <a:buChar char="•"/>
            </a:pPr>
            <a:endParaRPr lang="fr-FR" sz="2400" dirty="0">
              <a:latin typeface="Arial" panose="020B0604020202020204" pitchFamily="34" charset="0"/>
              <a:cs typeface="Arial" panose="020B0604020202020204" pitchFamily="34" charset="0"/>
            </a:endParaRPr>
          </a:p>
          <a:p>
            <a:pPr marL="180975" indent="-180975">
              <a:buFont typeface="Arial" charset="0"/>
              <a:buChar char="•"/>
            </a:pPr>
            <a:r>
              <a:rPr lang="fr-FR" sz="2400" dirty="0">
                <a:latin typeface="Arial" panose="020B0604020202020204" pitchFamily="34" charset="0"/>
                <a:cs typeface="Arial" panose="020B0604020202020204" pitchFamily="34" charset="0"/>
              </a:rPr>
              <a:t>Pour les sauts avec ½ tour, la position demandée doit être atteinte </a:t>
            </a:r>
            <a:r>
              <a:rPr lang="fr-FR" sz="2400" b="1" dirty="0">
                <a:latin typeface="Arial" panose="020B0604020202020204" pitchFamily="34" charset="0"/>
                <a:cs typeface="Arial" panose="020B0604020202020204" pitchFamily="34" charset="0"/>
              </a:rPr>
              <a:t>au début </a:t>
            </a:r>
            <a:r>
              <a:rPr lang="fr-FR" sz="2400" b="1" dirty="0">
                <a:solidFill>
                  <a:srgbClr val="FF0000"/>
                </a:solidFill>
                <a:latin typeface="Arial" panose="020B0604020202020204" pitchFamily="34" charset="0"/>
                <a:cs typeface="Arial" panose="020B0604020202020204" pitchFamily="34" charset="0"/>
              </a:rPr>
              <a:t>OU</a:t>
            </a:r>
            <a:r>
              <a:rPr lang="fr-FR" sz="2400" b="1" dirty="0">
                <a:latin typeface="Arial" panose="020B0604020202020204" pitchFamily="34" charset="0"/>
                <a:cs typeface="Arial" panose="020B0604020202020204" pitchFamily="34" charset="0"/>
              </a:rPr>
              <a:t> à la fin : </a:t>
            </a:r>
            <a:r>
              <a:rPr lang="fr-FR" sz="2400" dirty="0">
                <a:latin typeface="Arial" panose="020B0604020202020204" pitchFamily="34" charset="0"/>
                <a:cs typeface="Arial" panose="020B0604020202020204" pitchFamily="34" charset="0"/>
              </a:rPr>
              <a:t>soit écart antéropostérieur + ½ tour, soit ½ tour + saut écart antéropostérieur. Rappel : sauts 1/1 tour et plus : différentes techniques de saut sont autorisées</a:t>
            </a:r>
          </a:p>
          <a:p>
            <a:pPr marL="180975" indent="-180975">
              <a:buFont typeface="Arial" charset="0"/>
              <a:buChar char="•"/>
            </a:pPr>
            <a:endParaRPr lang="fr-FR" sz="2400" dirty="0">
              <a:latin typeface="Arial" panose="020B0604020202020204" pitchFamily="34" charset="0"/>
              <a:cs typeface="Arial" panose="020B0604020202020204" pitchFamily="34" charset="0"/>
            </a:endParaRPr>
          </a:p>
          <a:p>
            <a:pPr marL="180975" indent="-180975">
              <a:buFont typeface="Arial" charset="0"/>
              <a:buChar char="•"/>
            </a:pPr>
            <a:r>
              <a:rPr lang="fr-FR" sz="2400" dirty="0">
                <a:latin typeface="Arial" panose="020B0604020202020204" pitchFamily="34" charset="0"/>
                <a:cs typeface="Arial" panose="020B0604020202020204" pitchFamily="34" charset="0"/>
              </a:rPr>
              <a:t>Fautes générales</a:t>
            </a:r>
          </a:p>
          <a:p>
            <a:pPr marL="542925" lvl="1" indent="-180975">
              <a:buFont typeface="Arial" charset="0"/>
              <a:buChar char="•"/>
            </a:pPr>
            <a:r>
              <a:rPr lang="fr-FR" sz="2400" b="1" u="sng" dirty="0">
                <a:latin typeface="Arial" panose="020B0604020202020204" pitchFamily="34" charset="0"/>
                <a:cs typeface="Arial" panose="020B0604020202020204" pitchFamily="34" charset="0"/>
              </a:rPr>
              <a:t>A la réception </a:t>
            </a:r>
            <a:r>
              <a:rPr lang="fr-FR" sz="2400" b="1" dirty="0">
                <a:latin typeface="Arial" panose="020B0604020202020204" pitchFamily="34" charset="0"/>
                <a:cs typeface="Arial" panose="020B0604020202020204" pitchFamily="34" charset="0"/>
              </a:rPr>
              <a:t>: frôler/toucher l’agrès/tapis </a:t>
            </a:r>
            <a:r>
              <a:rPr lang="fr-FR" sz="2400" dirty="0">
                <a:latin typeface="Arial" panose="020B0604020202020204" pitchFamily="34" charset="0"/>
                <a:cs typeface="Arial" panose="020B0604020202020204" pitchFamily="34" charset="0"/>
              </a:rPr>
              <a:t>avec les mains mais sans tomber : </a:t>
            </a:r>
            <a:r>
              <a:rPr lang="fr-FR" sz="2400" b="1" dirty="0">
                <a:latin typeface="Arial" panose="020B0604020202020204" pitchFamily="34" charset="0"/>
                <a:cs typeface="Arial" panose="020B0604020202020204" pitchFamily="34" charset="0"/>
              </a:rPr>
              <a:t>0,30 pt</a:t>
            </a:r>
          </a:p>
          <a:p>
            <a:pPr marL="542925" lvl="1" indent="-180975">
              <a:buFont typeface="Arial" charset="0"/>
              <a:buChar char="•"/>
            </a:pPr>
            <a:r>
              <a:rPr lang="fr-FR" sz="2400" dirty="0">
                <a:latin typeface="Arial" panose="020B0604020202020204" pitchFamily="34" charset="0"/>
                <a:cs typeface="Arial" panose="020B0604020202020204" pitchFamily="34" charset="0"/>
              </a:rPr>
              <a:t>Rappel : appui sur le tapis/l’agrès avec 1 ou 2 mains : 1 pt</a:t>
            </a:r>
          </a:p>
        </p:txBody>
      </p:sp>
      <p:pic>
        <p:nvPicPr>
          <p:cNvPr id="4" name="Image 3">
            <a:extLst>
              <a:ext uri="{FF2B5EF4-FFF2-40B4-BE49-F238E27FC236}">
                <a16:creationId xmlns:a16="http://schemas.microsoft.com/office/drawing/2014/main" id="{42182291-3CBE-A294-2E36-64F5B293F125}"/>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3200" cap="none" dirty="0">
                <a:solidFill>
                  <a:schemeClr val="bg1"/>
                </a:solidFill>
              </a:rPr>
              <a:t>Généralités</a:t>
            </a:r>
            <a:endParaRPr lang="fr-FR" sz="2800" cap="none" dirty="0">
              <a:solidFill>
                <a:schemeClr val="tx1"/>
              </a:solidFill>
            </a:endParaRPr>
          </a:p>
        </p:txBody>
      </p:sp>
      <p:sp>
        <p:nvSpPr>
          <p:cNvPr id="5" name="Rectangle 4"/>
          <p:cNvSpPr/>
          <p:nvPr/>
        </p:nvSpPr>
        <p:spPr>
          <a:xfrm>
            <a:off x="468313" y="1477963"/>
            <a:ext cx="9791700" cy="3798625"/>
          </a:xfrm>
          <a:prstGeom prst="rect">
            <a:avLst/>
          </a:prstGeom>
          <a:ln>
            <a:noFill/>
          </a:ln>
        </p:spPr>
        <p:txBody>
          <a:bodyPr lIns="104287" tIns="52144" rIns="104287" bIns="52144">
            <a:spAutoFit/>
          </a:bodyPr>
          <a:lstStyle/>
          <a:p>
            <a:r>
              <a:rPr lang="fr-FR" sz="2000" dirty="0">
                <a:latin typeface="Arial" panose="020B0604020202020204" pitchFamily="34" charset="0"/>
                <a:cs typeface="Arial" panose="020B0604020202020204" pitchFamily="34" charset="0"/>
              </a:rPr>
              <a:t>8 éléments maximum y compris la sortie, dont la valeur est la</a:t>
            </a:r>
          </a:p>
          <a:p>
            <a:r>
              <a:rPr lang="fr-FR" sz="2000" dirty="0">
                <a:latin typeface="Arial" panose="020B0604020202020204" pitchFamily="34" charset="0"/>
                <a:cs typeface="Arial" panose="020B0604020202020204" pitchFamily="34" charset="0"/>
              </a:rPr>
              <a:t>plus élevée sont pris en compte pour les VD.</a:t>
            </a:r>
          </a:p>
          <a:p>
            <a:endParaRPr lang="fr-FR" sz="2000" dirty="0">
              <a:latin typeface="Arial" panose="020B0604020202020204" pitchFamily="34" charset="0"/>
              <a:cs typeface="Arial" panose="020B0604020202020204" pitchFamily="34" charset="0"/>
            </a:endParaRPr>
          </a:p>
          <a:p>
            <a:pPr marL="447675" lvl="3" indent="-180975">
              <a:buClr>
                <a:schemeClr val="tx1"/>
              </a:buClr>
              <a:buFont typeface="Arial" charset="0"/>
              <a:buChar char="•"/>
            </a:pPr>
            <a:r>
              <a:rPr lang="fr-FR" sz="2000" b="1" dirty="0">
                <a:solidFill>
                  <a:srgbClr val="FF0000"/>
                </a:solidFill>
                <a:latin typeface="Arial" panose="020B0604020202020204" pitchFamily="34" charset="0"/>
                <a:cs typeface="Arial" panose="020B0604020202020204" pitchFamily="34" charset="0"/>
              </a:rPr>
              <a:t>3 Acrobaties au minimum dont la VD la plus haute de la dernière ligne </a:t>
            </a:r>
            <a:r>
              <a:rPr lang="fr-FR" sz="2000" b="1" dirty="0" err="1">
                <a:solidFill>
                  <a:srgbClr val="FF0000"/>
                </a:solidFill>
                <a:latin typeface="Arial" panose="020B0604020202020204" pitchFamily="34" charset="0"/>
                <a:cs typeface="Arial" panose="020B0604020202020204" pitchFamily="34" charset="0"/>
              </a:rPr>
              <a:t>acro.</a:t>
            </a:r>
            <a:r>
              <a:rPr lang="fr-FR" sz="2000" b="1" dirty="0">
                <a:solidFill>
                  <a:srgbClr val="FF0000"/>
                </a:solidFill>
                <a:latin typeface="Arial" panose="020B0604020202020204" pitchFamily="34" charset="0"/>
                <a:cs typeface="Arial" panose="020B0604020202020204" pitchFamily="34" charset="0"/>
              </a:rPr>
              <a:t> </a:t>
            </a:r>
          </a:p>
          <a:p>
            <a:pPr marL="447675" lvl="3" indent="-180975">
              <a:buClr>
                <a:schemeClr val="tx1"/>
              </a:buClr>
              <a:buFont typeface="Arial" charset="0"/>
              <a:buChar char="•"/>
            </a:pPr>
            <a:r>
              <a:rPr lang="fr-FR" sz="2000" dirty="0">
                <a:latin typeface="Arial" panose="020B0604020202020204" pitchFamily="34" charset="0"/>
                <a:cs typeface="Arial" panose="020B0604020202020204" pitchFamily="34" charset="0"/>
              </a:rPr>
              <a:t>3 gymniques au minimum</a:t>
            </a:r>
          </a:p>
          <a:p>
            <a:pPr marL="447675" lvl="3" indent="-180975">
              <a:buClr>
                <a:schemeClr val="tx1"/>
              </a:buClr>
              <a:buFont typeface="Arial" charset="0"/>
              <a:buChar char="•"/>
            </a:pPr>
            <a:r>
              <a:rPr lang="fr-FR" sz="2000" dirty="0">
                <a:solidFill>
                  <a:srgbClr val="0070C0"/>
                </a:solidFill>
                <a:latin typeface="Arial" panose="020B0604020202020204" pitchFamily="34" charset="0"/>
                <a:cs typeface="Arial" panose="020B0604020202020204" pitchFamily="34" charset="0"/>
              </a:rPr>
              <a:t>2 Eléments au choix</a:t>
            </a:r>
          </a:p>
          <a:p>
            <a:pPr marL="717550" lvl="3" indent="-358775">
              <a:buClr>
                <a:schemeClr val="tx1"/>
              </a:buClr>
              <a:buFont typeface="Wingdings" pitchFamily="2" charset="2"/>
              <a:buChar char="Ø"/>
            </a:pPr>
            <a:endParaRPr lang="fr-FR" sz="2000" dirty="0">
              <a:latin typeface="Arial" panose="020B0604020202020204" pitchFamily="34" charset="0"/>
              <a:cs typeface="Arial" panose="020B0604020202020204" pitchFamily="34" charset="0"/>
            </a:endParaRPr>
          </a:p>
          <a:p>
            <a:pPr marL="180975" indent="-180975">
              <a:buFont typeface="Arial" charset="0"/>
              <a:buChar char="•"/>
            </a:pPr>
            <a:r>
              <a:rPr lang="fr-FR" sz="2000" dirty="0">
                <a:latin typeface="Arial" panose="020B0604020202020204" pitchFamily="34" charset="0"/>
                <a:cs typeface="Arial" panose="020B0604020202020204" pitchFamily="34" charset="0"/>
              </a:rPr>
              <a:t>Un bonus de 0,20 pt sera accordé pour les </a:t>
            </a:r>
            <a:r>
              <a:rPr lang="fr-FR" sz="2000" b="1" dirty="0">
                <a:latin typeface="Arial" panose="020B0604020202020204" pitchFamily="34" charset="0"/>
                <a:cs typeface="Arial" panose="020B0604020202020204" pitchFamily="34" charset="0"/>
              </a:rPr>
              <a:t>sorties de valeur C </a:t>
            </a:r>
            <a:r>
              <a:rPr lang="fr-FR" sz="2000" dirty="0">
                <a:solidFill>
                  <a:srgbClr val="0070C0"/>
                </a:solidFill>
                <a:latin typeface="Arial" panose="020B0604020202020204" pitchFamily="34" charset="0"/>
                <a:cs typeface="Arial" panose="020B0604020202020204" pitchFamily="34" charset="0"/>
              </a:rPr>
              <a:t>(Aménagement FSCF) </a:t>
            </a:r>
            <a:r>
              <a:rPr lang="fr-FR" sz="2000" dirty="0">
                <a:latin typeface="Arial" panose="020B0604020202020204" pitchFamily="34" charset="0"/>
                <a:cs typeface="Arial" panose="020B0604020202020204" pitchFamily="34" charset="0"/>
              </a:rPr>
              <a:t>et + si exécutées sans chute.</a:t>
            </a:r>
          </a:p>
          <a:p>
            <a:pPr>
              <a:buFont typeface="Arial" charset="0"/>
              <a:buChar char="•"/>
            </a:pPr>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pic>
        <p:nvPicPr>
          <p:cNvPr id="3" name="Image 3">
            <a:extLst>
              <a:ext uri="{FF2B5EF4-FFF2-40B4-BE49-F238E27FC236}">
                <a16:creationId xmlns:a16="http://schemas.microsoft.com/office/drawing/2014/main" id="{BC1B9C60-B5FB-842A-C925-CA72E3518F15}"/>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2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Bonification de la note</a:t>
            </a:r>
            <a:r>
              <a:rPr lang="fr-FR" altLang="fr-FR" sz="2800" dirty="0">
                <a:solidFill>
                  <a:schemeClr val="bg1"/>
                </a:solidFill>
              </a:rPr>
              <a:t> D  </a:t>
            </a:r>
            <a:r>
              <a:rPr lang="fr-FR" altLang="fr-FR" sz="2400" i="1" dirty="0">
                <a:solidFill>
                  <a:schemeClr val="tx1"/>
                </a:solidFill>
              </a:rPr>
              <a:t>aménagement </a:t>
            </a:r>
            <a:r>
              <a:rPr lang="fr-FR" altLang="fr-FR" sz="2400" i="1" dirty="0" err="1">
                <a:solidFill>
                  <a:schemeClr val="tx1"/>
                </a:solidFill>
              </a:rPr>
              <a:t>FSCf</a:t>
            </a:r>
            <a:endParaRPr lang="fr-FR" sz="2800" i="1" cap="none" dirty="0">
              <a:solidFill>
                <a:schemeClr val="tx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266057214"/>
              </p:ext>
            </p:extLst>
          </p:nvPr>
        </p:nvGraphicFramePr>
        <p:xfrm>
          <a:off x="465138" y="2236788"/>
          <a:ext cx="9767251" cy="2325272"/>
        </p:xfrm>
        <a:graphic>
          <a:graphicData uri="http://schemas.openxmlformats.org/drawingml/2006/table">
            <a:tbl>
              <a:tblPr firstRow="1" bandRow="1">
                <a:tableStyleId>{5C22544A-7EE6-4342-B048-85BDC9FD1C3A}</a:tableStyleId>
              </a:tblPr>
              <a:tblGrid>
                <a:gridCol w="2554287">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1819275">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1774189">
                  <a:extLst>
                    <a:ext uri="{9D8B030D-6E8A-4147-A177-3AD203B41FA5}">
                      <a16:colId xmlns:a16="http://schemas.microsoft.com/office/drawing/2014/main" val="20004"/>
                    </a:ext>
                  </a:extLst>
                </a:gridCol>
              </a:tblGrid>
              <a:tr h="516157">
                <a:tc rowSpan="2">
                  <a:txBody>
                    <a:bodyPr/>
                    <a:lstStyle/>
                    <a:p>
                      <a:pPr algn="ctr"/>
                      <a:endParaRPr lang="fr-FR" sz="2000" dirty="0">
                        <a:solidFill>
                          <a:schemeClr val="tx1"/>
                        </a:solidFill>
                        <a:latin typeface="Arial" panose="020B0604020202020204" pitchFamily="34" charset="0"/>
                        <a:cs typeface="Arial" panose="020B0604020202020204" pitchFamily="34" charset="0"/>
                      </a:endParaRPr>
                    </a:p>
                    <a:p>
                      <a:pPr algn="ctr"/>
                      <a:r>
                        <a:rPr lang="fr-FR" sz="2000" dirty="0">
                          <a:solidFill>
                            <a:schemeClr val="tx1"/>
                          </a:solidFill>
                          <a:latin typeface="Arial" panose="020B0604020202020204" pitchFamily="34" charset="0"/>
                          <a:cs typeface="Arial" panose="020B0604020202020204" pitchFamily="34" charset="0"/>
                        </a:rPr>
                        <a:t>Valorisation</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+ 0,30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+ 0,60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+ 0,90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+ 1,20 Pt</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0"/>
                  </a:ext>
                </a:extLst>
              </a:tr>
              <a:tr h="516157">
                <a:tc vMerge="1">
                  <a:txBody>
                    <a:bodyPr/>
                    <a:lstStyle/>
                    <a:p>
                      <a:endParaRPr lang="fr-FR"/>
                    </a:p>
                  </a:txBody>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1159637">
                <a:tc>
                  <a:txBody>
                    <a:bodyPr/>
                    <a:lstStyle/>
                    <a:p>
                      <a:pPr algn="ctr"/>
                      <a:endParaRPr lang="fr-FR" sz="20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Sol</a:t>
                      </a: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3,10 à 3,40</a:t>
                      </a: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3,50</a:t>
                      </a:r>
                      <a:r>
                        <a:rPr lang="fr-FR" sz="2000" baseline="0" dirty="0">
                          <a:latin typeface="Arial" panose="020B0604020202020204" pitchFamily="34" charset="0"/>
                          <a:cs typeface="Arial" panose="020B0604020202020204" pitchFamily="34" charset="0"/>
                        </a:rPr>
                        <a:t> à 3,90</a:t>
                      </a:r>
                      <a:endParaRPr lang="fr-FR" sz="2000" dirty="0">
                        <a:latin typeface="Arial" panose="020B0604020202020204" pitchFamily="34" charset="0"/>
                        <a:cs typeface="Arial" panose="020B0604020202020204" pitchFamily="34" charset="0"/>
                      </a:endParaRP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4,00 à 4,40</a:t>
                      </a: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4,50 et +</a:t>
                      </a:r>
                    </a:p>
                  </a:txBody>
                  <a:tcPr marL="106886" marR="106886" marT="50419" marB="50419">
                    <a:solidFill>
                      <a:schemeClr val="accent3">
                        <a:lumMod val="20000"/>
                        <a:lumOff val="80000"/>
                      </a:schemeClr>
                    </a:solidFill>
                  </a:tcPr>
                </a:tc>
                <a:extLst>
                  <a:ext uri="{0D108BD9-81ED-4DB2-BD59-A6C34878D82A}">
                    <a16:rowId xmlns:a16="http://schemas.microsoft.com/office/drawing/2014/main" val="10002"/>
                  </a:ext>
                </a:extLst>
              </a:tr>
            </a:tbl>
          </a:graphicData>
        </a:graphic>
      </p:graphicFrame>
      <p:pic>
        <p:nvPicPr>
          <p:cNvPr id="112670" name="Image 3"/>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l’artistique et chorégraphie</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2904164623"/>
              </p:ext>
            </p:extLst>
          </p:nvPr>
        </p:nvGraphicFramePr>
        <p:xfrm>
          <a:off x="533400" y="1433512"/>
          <a:ext cx="9726612" cy="3587311"/>
        </p:xfrm>
        <a:graphic>
          <a:graphicData uri="http://schemas.openxmlformats.org/drawingml/2006/table">
            <a:tbl>
              <a:tblPr/>
              <a:tblGrid>
                <a:gridCol w="7683074">
                  <a:extLst>
                    <a:ext uri="{9D8B030D-6E8A-4147-A177-3AD203B41FA5}">
                      <a16:colId xmlns:a16="http://schemas.microsoft.com/office/drawing/2014/main" val="20000"/>
                    </a:ext>
                  </a:extLst>
                </a:gridCol>
                <a:gridCol w="1021769">
                  <a:extLst>
                    <a:ext uri="{9D8B030D-6E8A-4147-A177-3AD203B41FA5}">
                      <a16:colId xmlns:a16="http://schemas.microsoft.com/office/drawing/2014/main" val="20001"/>
                    </a:ext>
                  </a:extLst>
                </a:gridCol>
                <a:gridCol w="1021769">
                  <a:extLst>
                    <a:ext uri="{9D8B030D-6E8A-4147-A177-3AD203B41FA5}">
                      <a16:colId xmlns:a16="http://schemas.microsoft.com/office/drawing/2014/main" val="1061278268"/>
                    </a:ext>
                  </a:extLst>
                </a:gridCol>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4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Exécution artistique</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4697453"/>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Mauvaise tenue du corps (tête, épaules, buste)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Amplitude insuffisante (allongement maximum des mouvements)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Pointes des pieds pas tendues/relâchées, pieds en dedans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insuffisante des parties du corps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Mauvaise expressivité en fonction du style de la musique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3429028"/>
                  </a:ext>
                </a:extLst>
              </a:tr>
              <a:tr h="676971">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Exécution de tout l’exercice come série d’éléments et mouvements discontinus (manque de fluidité)</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088615"/>
                  </a:ext>
                </a:extLst>
              </a:tr>
            </a:tbl>
          </a:graphicData>
        </a:graphic>
      </p:graphicFrame>
      <p:pic>
        <p:nvPicPr>
          <p:cNvPr id="3" name="Image 3">
            <a:extLst>
              <a:ext uri="{FF2B5EF4-FFF2-40B4-BE49-F238E27FC236}">
                <a16:creationId xmlns:a16="http://schemas.microsoft.com/office/drawing/2014/main" id="{E56DA8E2-B0A0-C825-535E-17B970F503DC}"/>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13162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12104</TotalTime>
  <Words>1726</Words>
  <Application>Microsoft Office PowerPoint</Application>
  <PresentationFormat>Personnalisé</PresentationFormat>
  <Paragraphs>334</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26</vt:i4>
      </vt:variant>
    </vt:vector>
  </HeadingPairs>
  <TitlesOfParts>
    <vt:vector size="34" baseType="lpstr">
      <vt:lpstr>Arial</vt:lpstr>
      <vt:lpstr>Arial Black</vt:lpstr>
      <vt:lpstr>Calibri</vt:lpstr>
      <vt:lpstr>Courier New</vt:lpstr>
      <vt:lpstr>Times New Roman</vt:lpstr>
      <vt:lpstr>Wingdings</vt:lpstr>
      <vt:lpstr>Masque des Titres</vt:lpstr>
      <vt:lpstr>Masque des Contenus</vt:lpstr>
      <vt:lpstr>Présentation PowerPoint</vt:lpstr>
      <vt:lpstr>Artistique</vt:lpstr>
      <vt:lpstr>Généralités</vt:lpstr>
      <vt:lpstr>Généralités</vt:lpstr>
      <vt:lpstr>Généralités</vt:lpstr>
      <vt:lpstr>Généralités</vt:lpstr>
      <vt:lpstr>Généralités</vt:lpstr>
      <vt:lpstr>Bonification de la note D  aménagement FSCf</vt:lpstr>
      <vt:lpstr>Déductions pour l’artistique et chorégraphie</vt:lpstr>
      <vt:lpstr>Déductions pour la composition</vt:lpstr>
      <vt:lpstr>Déductions spécifiques</vt:lpstr>
      <vt:lpstr>Généralités</vt:lpstr>
      <vt:lpstr>Contenu de l’exercice</vt:lpstr>
      <vt:lpstr>Contenu de l’exercice</vt:lpstr>
      <vt:lpstr>Lignes acrobatiques &amp; Sortie</vt:lpstr>
      <vt:lpstr>Lignes acrobatiques &amp; Sortie</vt:lpstr>
      <vt:lpstr>Lignes acrobatiques &amp; Sortie</vt:lpstr>
      <vt:lpstr>Lignes acrobatiques &amp; Sortie</vt:lpstr>
      <vt:lpstr>Exigences de composition (ec)</vt:lpstr>
      <vt:lpstr>Exigences de composition</vt:lpstr>
      <vt:lpstr>Exigences de composition</vt:lpstr>
      <vt:lpstr>Exigences de composition</vt:lpstr>
      <vt:lpstr>Exigences de composition</vt:lpstr>
      <vt:lpstr>Valeur de liaison acrobatique (VL) Aménagements FSCF</vt:lpstr>
      <vt:lpstr>Valeur de liaison</vt:lpstr>
      <vt:lpstr>Valeur de liaison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zeRafio</dc:creator>
  <cp:lastModifiedBy>Germinal FLORES</cp:lastModifiedBy>
  <cp:revision>147</cp:revision>
  <dcterms:created xsi:type="dcterms:W3CDTF">2014-03-28T08:32:44Z</dcterms:created>
  <dcterms:modified xsi:type="dcterms:W3CDTF">2025-06-10T11:48:16Z</dcterms:modified>
</cp:coreProperties>
</file>