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440" r:id="rId3"/>
    <p:sldId id="441" r:id="rId4"/>
    <p:sldId id="442" r:id="rId5"/>
    <p:sldId id="448" r:id="rId6"/>
    <p:sldId id="444" r:id="rId7"/>
    <p:sldId id="449" r:id="rId8"/>
    <p:sldId id="450" r:id="rId9"/>
    <p:sldId id="460" r:id="rId10"/>
    <p:sldId id="454" r:id="rId11"/>
    <p:sldId id="464" r:id="rId12"/>
    <p:sldId id="550" r:id="rId13"/>
    <p:sldId id="560" r:id="rId14"/>
    <p:sldId id="562" r:id="rId15"/>
    <p:sldId id="561" r:id="rId16"/>
    <p:sldId id="455" r:id="rId17"/>
    <p:sldId id="456" r:id="rId18"/>
    <p:sldId id="457" r:id="rId19"/>
    <p:sldId id="458" r:id="rId20"/>
    <p:sldId id="468" r:id="rId21"/>
    <p:sldId id="563" r:id="rId22"/>
    <p:sldId id="549" r:id="rId23"/>
    <p:sldId id="564" r:id="rId24"/>
  </p:sldIdLst>
  <p:sldSz cx="10688638" cy="7562850"/>
  <p:notesSz cx="6858000" cy="9144000"/>
  <p:defaultTextStyle>
    <a:defPPr>
      <a:defRPr lang="fr-FR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A"/>
    <a:srgbClr val="00FF00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101" d="100"/>
          <a:sy n="101" d="100"/>
        </p:scale>
        <p:origin x="1386" y="102"/>
      </p:cViewPr>
      <p:guideLst>
        <p:guide orient="horz" pos="1160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568"/>
    </p:cViewPr>
  </p:sorterViewPr>
  <p:notesViewPr>
    <p:cSldViewPr snapToGrid="0" snapToObjects="1">
      <p:cViewPr varScale="1">
        <p:scale>
          <a:sx n="60" d="100"/>
          <a:sy n="60" d="100"/>
        </p:scale>
        <p:origin x="174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D0B4EA-89CF-4971-92C7-D7D61A755B88}" type="datetimeFigureOut">
              <a:rPr lang="fr-FR"/>
              <a:pPr>
                <a:defRPr/>
              </a:pPr>
              <a:t>10/06/2025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5482D5-2ABF-42C6-85DA-B27F646CCB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715563-B165-49C5-B59C-1A78303F4945}" type="datetimeFigureOut">
              <a:rPr lang="fr-FR"/>
              <a:pPr>
                <a:defRPr/>
              </a:pPr>
              <a:t>10/06/2025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CD8950-58AC-49FA-9195-A721BD42DD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16213" y="207963"/>
            <a:ext cx="7534275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5" name="Image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8588" y="487363"/>
            <a:ext cx="7948612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6725" y="352425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5"/>
          <p:cNvSpPr txBox="1"/>
          <p:nvPr userDrawn="1"/>
        </p:nvSpPr>
        <p:spPr>
          <a:xfrm>
            <a:off x="1816100" y="1350963"/>
            <a:ext cx="3079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rgbClr val="E2007A"/>
                </a:solidFill>
                <a:latin typeface="+mj-lt"/>
                <a:cs typeface="+mn-cs"/>
              </a:rPr>
              <a:t>OMMAIRE</a:t>
            </a:r>
          </a:p>
        </p:txBody>
      </p:sp>
      <p:sp>
        <p:nvSpPr>
          <p:cNvPr id="9" name="ZoneTexte 16"/>
          <p:cNvSpPr txBox="1"/>
          <p:nvPr userDrawn="1"/>
        </p:nvSpPr>
        <p:spPr>
          <a:xfrm>
            <a:off x="1057275" y="892175"/>
            <a:ext cx="8397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0" b="1" dirty="0">
                <a:solidFill>
                  <a:srgbClr val="E2007A"/>
                </a:solidFill>
                <a:latin typeface="+mj-lt"/>
                <a:cs typeface="+mn-cs"/>
              </a:rPr>
              <a:t>S</a:t>
            </a:r>
          </a:p>
        </p:txBody>
      </p:sp>
      <p:pic>
        <p:nvPicPr>
          <p:cNvPr id="10" name="Image 3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31188" y="54038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352425"/>
            <a:ext cx="21621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04188" y="55943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500000" y="2577556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853946" y="2572177"/>
            <a:ext cx="510014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69863"/>
            <a:ext cx="7924800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94688" y="6383338"/>
            <a:ext cx="16954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 userDrawn="1"/>
        </p:nvSpPr>
        <p:spPr>
          <a:xfrm>
            <a:off x="620713" y="614363"/>
            <a:ext cx="9791700" cy="854075"/>
          </a:xfrm>
          <a:prstGeom prst="rect">
            <a:avLst/>
          </a:prstGeom>
        </p:spPr>
        <p:txBody>
          <a:bodyPr lIns="360000" rIns="360000" anchor="ctr"/>
          <a:lstStyle>
            <a:lvl1pPr algn="l" defTabSz="521437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Arrondir un rectangle avec un coin diagonal 8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Arrondir un rectangle avec un coin diagonal 9"/>
          <p:cNvSpPr/>
          <p:nvPr userDrawn="1"/>
        </p:nvSpPr>
        <p:spPr>
          <a:xfrm flipH="1">
            <a:off x="468313" y="6337300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7075" y="6430963"/>
            <a:ext cx="1139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40563" y="6899275"/>
            <a:ext cx="30400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7" r:id="rId3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jp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27.jpg"/><Relationship Id="rId12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8.jpeg"/><Relationship Id="rId10" Type="http://schemas.openxmlformats.org/officeDocument/2006/relationships/image" Target="../media/image30.jpg"/><Relationship Id="rId4" Type="http://schemas.openxmlformats.org/officeDocument/2006/relationships/image" Target="../media/image25.png"/><Relationship Id="rId9" Type="http://schemas.openxmlformats.org/officeDocument/2006/relationships/image" Target="../media/image29.jp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35.jp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6.png"/><Relationship Id="rId7" Type="http://schemas.openxmlformats.org/officeDocument/2006/relationships/image" Target="../media/image3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g"/><Relationship Id="rId5" Type="http://schemas.openxmlformats.org/officeDocument/2006/relationships/image" Target="../media/image34.jp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/>
          </p:cNvSpPr>
          <p:nvPr/>
        </p:nvSpPr>
        <p:spPr>
          <a:xfrm>
            <a:off x="1060450" y="4462463"/>
            <a:ext cx="2330450" cy="1209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Sous titre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Sous titre Sous titre </a:t>
            </a:r>
          </a:p>
        </p:txBody>
      </p:sp>
      <p:sp>
        <p:nvSpPr>
          <p:cNvPr id="87042" name="Titre 1"/>
          <p:cNvSpPr txBox="1">
            <a:spLocks/>
          </p:cNvSpPr>
          <p:nvPr/>
        </p:nvSpPr>
        <p:spPr bwMode="auto">
          <a:xfrm>
            <a:off x="1060450" y="1295400"/>
            <a:ext cx="61198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6400"/>
              </a:lnSpc>
            </a:pPr>
            <a:r>
              <a:rPr lang="fr-FR" sz="4800" dirty="0"/>
              <a:t>Code FIG 2025-2028</a:t>
            </a: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1057275" y="3248025"/>
            <a:ext cx="6119813" cy="21605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7044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2371725"/>
            <a:ext cx="5888038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ous-titre 2">
            <a:extLst>
              <a:ext uri="{FF2B5EF4-FFF2-40B4-BE49-F238E27FC236}">
                <a16:creationId xmlns:a16="http://schemas.microsoft.com/office/drawing/2014/main" id="{DB4D02B4-F136-6253-590B-67C9A50C742F}"/>
              </a:ext>
            </a:extLst>
          </p:cNvPr>
          <p:cNvSpPr txBox="1">
            <a:spLocks/>
          </p:cNvSpPr>
          <p:nvPr/>
        </p:nvSpPr>
        <p:spPr bwMode="auto">
          <a:xfrm>
            <a:off x="3067050" y="4965700"/>
            <a:ext cx="3878263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CNGF Octobre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Remarques</a:t>
            </a:r>
            <a:endParaRPr lang="fr-FR" sz="24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4458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030548"/>
              </p:ext>
            </p:extLst>
          </p:nvPr>
        </p:nvGraphicFramePr>
        <p:xfrm>
          <a:off x="468313" y="1406525"/>
          <a:ext cx="9791700" cy="4775200"/>
        </p:xfrm>
        <a:graphic>
          <a:graphicData uri="http://schemas.openxmlformats.org/drawingml/2006/table">
            <a:tbl>
              <a:tblPr/>
              <a:tblGrid>
                <a:gridCol w="979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7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 éléments acrobatiques et gymniques doivent revenir sur poutre avec les pieds ou le buste pour obtenir la VD.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 ATR (sans tour) et maintiens doivent être tenus 2 sec. si précisé dans le tableau des éléments pour obtenir la VD. Si l’élément n’est pas tenu 2 sec. et n’apparaît pas comme autre élément du code, il reçoit une VD inférieure.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Généralités- Précisions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8313" y="1512888"/>
            <a:ext cx="9791700" cy="453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Seulement un tour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(pirouette) en position groupée sur une jambe recevra une VD, dans l’ordre chronologique.</a:t>
            </a:r>
          </a:p>
          <a:p>
            <a:pPr marL="342900" indent="-342900">
              <a:buFont typeface="Arial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Pour les sauts avec ½ tour, la position demandée doit être atteinte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au début </a:t>
            </a:r>
            <a:r>
              <a:rPr 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à la fin 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soit écart antéropostérieur + ½ tour, soit ½ tour + saut écart antéropostérieur. Rappel : sauts 1/1 tour et plus : différentes techniques de saut sont autorisées.</a:t>
            </a:r>
          </a:p>
          <a:p>
            <a:pPr marL="342900" indent="-342900">
              <a:buFont typeface="Arial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Fautes générales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 la réception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: frôler/toucher l’agrès/tapis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avec les mains mais sans tomber :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0,30 pt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Rappel : appui sur le tapis/l’agrès avec 1 ou 2 mains : 1,00 pt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95BD9325-5F87-7B3D-16FC-D09079F6E7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Déductions pour l’artistique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95BD9325-5F87-7B3D-16FC-D09079F6E7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52">
            <a:extLst>
              <a:ext uri="{FF2B5EF4-FFF2-40B4-BE49-F238E27FC236}">
                <a16:creationId xmlns:a16="http://schemas.microsoft.com/office/drawing/2014/main" id="{93DEBDC0-48EB-2A07-19A1-AA1339F3D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85234"/>
              </p:ext>
            </p:extLst>
          </p:nvPr>
        </p:nvGraphicFramePr>
        <p:xfrm>
          <a:off x="495300" y="1433512"/>
          <a:ext cx="9764714" cy="4498842"/>
        </p:xfrm>
        <a:graphic>
          <a:graphicData uri="http://schemas.openxmlformats.org/drawingml/2006/table">
            <a:tbl>
              <a:tblPr/>
              <a:tblGrid>
                <a:gridCol w="819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607">
                  <a:extLst>
                    <a:ext uri="{9D8B030D-6E8A-4147-A177-3AD203B41FA5}">
                      <a16:colId xmlns:a16="http://schemas.microsoft.com/office/drawing/2014/main" val="334636944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Fautes :</a:t>
                      </a:r>
                      <a:endParaRPr kumimoji="0" lang="fr-FR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Exécution artistique insuffisante pendant tout l’exercice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697453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Mauvaise tenue du corps (tête, épaules, buste)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Amplitude insuffisante (allongement maximum des mouvements)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Amplitude insuffisante dans les élans de jambes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Pointes des pieds pas tendues/relâchées, pieds en dedans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Manque de travail en relevé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Rythme et tempo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58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insuffisante du rythme et tempo dans les mouvements sans VD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9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Exécution de tout l’exercice come série d’éléments et mouvements discontinus (manque de fluidité)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088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75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Déductions pour la composition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95BD9325-5F87-7B3D-16FC-D09079F6E7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52">
            <a:extLst>
              <a:ext uri="{FF2B5EF4-FFF2-40B4-BE49-F238E27FC236}">
                <a16:creationId xmlns:a16="http://schemas.microsoft.com/office/drawing/2014/main" id="{93DEBDC0-48EB-2A07-19A1-AA1339F3D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142137"/>
              </p:ext>
            </p:extLst>
          </p:nvPr>
        </p:nvGraphicFramePr>
        <p:xfrm>
          <a:off x="468313" y="3117165"/>
          <a:ext cx="9791700" cy="2217738"/>
        </p:xfrm>
        <a:graphic>
          <a:graphicData uri="http://schemas.openxmlformats.org/drawingml/2006/table">
            <a:tbl>
              <a:tblPr/>
              <a:tblGrid>
                <a:gridCol w="8646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Fautes :</a:t>
                      </a:r>
                      <a:endParaRPr kumimoji="0" lang="fr-FR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Entrée sans VD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Manque de mouvements latéraux (sans VD)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Absence de combinaison de mouvements/éléments proches de la poutre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 d’un ½ tour sur les 2 pieds, jambes tendues, pendant tout l’exercice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94A159A-9CCD-6083-2D29-491B67CFA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01152"/>
              </p:ext>
            </p:extLst>
          </p:nvPr>
        </p:nvGraphicFramePr>
        <p:xfrm>
          <a:off x="468313" y="1511167"/>
          <a:ext cx="9791700" cy="152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1700">
                  <a:extLst>
                    <a:ext uri="{9D8B030D-6E8A-4147-A177-3AD203B41FA5}">
                      <a16:colId xmlns:a16="http://schemas.microsoft.com/office/drawing/2014/main" val="843994787"/>
                    </a:ext>
                  </a:extLst>
                </a:gridCol>
              </a:tblGrid>
              <a:tr h="1520792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Précision :</a:t>
                      </a: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Toutes les entrées sans VD seront généralement reconnues comme « A » sauf engager une jambe pour passer à cheval, accroupi, saut simple au siège ou sur les genoux ou réception sur 1 ou 2 pieds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481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1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Déductions spécifiques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95BD9325-5F87-7B3D-16FC-D09079F6E7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52">
            <a:extLst>
              <a:ext uri="{FF2B5EF4-FFF2-40B4-BE49-F238E27FC236}">
                <a16:creationId xmlns:a16="http://schemas.microsoft.com/office/drawing/2014/main" id="{93DEBDC0-48EB-2A07-19A1-AA1339F3D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89105"/>
              </p:ext>
            </p:extLst>
          </p:nvPr>
        </p:nvGraphicFramePr>
        <p:xfrm>
          <a:off x="468313" y="1595438"/>
          <a:ext cx="9791700" cy="4428386"/>
        </p:xfrm>
        <a:graphic>
          <a:graphicData uri="http://schemas.openxmlformats.org/drawingml/2006/table">
            <a:tbl>
              <a:tblPr/>
              <a:tblGrid>
                <a:gridCol w="692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3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Fautes :</a:t>
                      </a:r>
                      <a:endParaRPr kumimoji="0" lang="fr-FR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  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Mauvais rythme dans les liaisons (avec VD)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kumimoji="0" lang="fr-F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Ch. fois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Ajustement (pas sans chorégraphie et mouvements inutiles)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kumimoji="0" lang="fr-F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Ch. fois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Elans excessif des bras avant les éléments gymniques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kumimoji="0" lang="fr-F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Ch. fois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Pause (appliquée à 2 sec.)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kumimoji="0" lang="fr-F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Ch. fois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Appui supplémentaire de jambe sur le côté de la poutre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S’accrocher à la poutre pour éviter une chute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Mouvements supplémentaires pour maintenir l’équilibre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93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33376" y="1335088"/>
            <a:ext cx="9926637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105012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Exigences de composition 2,00 Pts maxi</a:t>
            </a:r>
          </a:p>
          <a:p>
            <a:pPr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EC 1 :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Une liaison d’au moins 2 éléments gymniques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différents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dont un saut avec un écart de 180° (transversal ou latéral) ou écarté latéral</a:t>
            </a:r>
          </a:p>
          <a:p>
            <a:pPr marL="695249" indent="-695249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249" indent="-695249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buFont typeface="Wingdings" pitchFamily="2" charset="2"/>
              <a:buAutoNum type="arabicParenR"/>
              <a:defRPr/>
            </a:pP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249" indent="-695249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defRPr/>
            </a:pP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249" indent="-695249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806950" y="2871788"/>
            <a:ext cx="8397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600" b="1" dirty="0">
                <a:latin typeface="Franklin Gothic Book" pitchFamily="34" charset="0"/>
              </a:rPr>
              <a:t>+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806950" y="4732342"/>
            <a:ext cx="8397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600" b="1" dirty="0">
                <a:latin typeface="Franklin Gothic Book" pitchFamily="34" charset="0"/>
              </a:rPr>
              <a:t>+</a:t>
            </a: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1A660CEE-7981-CD4D-96F3-45002B119B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04D8536-2B39-6828-CE21-DDBD736B4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574" y="2357280"/>
            <a:ext cx="2594284" cy="132730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B56EDF5-B0E4-F8A3-F5D1-3ACC3C207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156" y="2263617"/>
            <a:ext cx="2342308" cy="132730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0000000-0008-0000-0000-000014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22" y="2917746"/>
            <a:ext cx="647790" cy="5430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000-000018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38" y="2912949"/>
            <a:ext cx="724001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058CE92-62B1-095C-202D-D689BC4BB4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9920" y="4178998"/>
            <a:ext cx="2742938" cy="134301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4C5D52E-3BF0-3761-EBEB-85AA1843A8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3811" y="4251568"/>
            <a:ext cx="2604907" cy="121272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0000000-0008-0000-0000-00000801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74" y="4669552"/>
            <a:ext cx="428685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000-00000C01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030" y="4665606"/>
            <a:ext cx="781159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1398588"/>
            <a:ext cx="9791700" cy="4643437"/>
          </a:xfrm>
          <a:prstGeom prst="rect">
            <a:avLst/>
          </a:prstGeom>
        </p:spPr>
        <p:txBody>
          <a:bodyPr lIns="104287" tIns="52144" rIns="104287" bIns="52144"/>
          <a:lstStyle>
            <a:lvl1pPr algn="ctr" defTabSz="446089" rtl="0" eaLnBrk="1" latinLnBrk="0" hangingPunct="1">
              <a:spcBef>
                <a:spcPct val="0"/>
              </a:spcBef>
              <a:buNone/>
              <a:defRPr sz="42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fr-FR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EC 2 :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Tour (groupe 3) ou roulés/ciseaux</a:t>
            </a:r>
          </a:p>
          <a:p>
            <a:pPr algn="l" fontAlgn="auto">
              <a:spcAft>
                <a:spcPts val="0"/>
              </a:spcAft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3718" y="5514904"/>
            <a:ext cx="5572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7206" y="5530780"/>
            <a:ext cx="51117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5600699"/>
            <a:ext cx="388937" cy="25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514F685-BED4-99DE-4BE7-F755832302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BE06D4-5BCE-D007-1A53-2AB84259E2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280" y="2232279"/>
            <a:ext cx="2653065" cy="154914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1DC048E-C0D5-1C00-1470-9706B365EB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1133" y="2221070"/>
            <a:ext cx="2666372" cy="154914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F208BEB-2904-8C72-646F-649CE99242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1958" y="2149441"/>
            <a:ext cx="2520733" cy="154914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5AD6183-59B9-4485-F1A9-2F12EE2B6C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373" y="4246404"/>
            <a:ext cx="2336842" cy="118284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46AA6AC-DAFE-900E-54E3-23892DAF38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9840" y="4246404"/>
            <a:ext cx="2800890" cy="118284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F1539F0-B616-C0CD-FE89-A96F636C08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6732" y="4130288"/>
            <a:ext cx="2170926" cy="118284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000-0000500000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81" y="3663880"/>
            <a:ext cx="286933" cy="36344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0000000-0008-0000-0000-000051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4173" y="3675595"/>
            <a:ext cx="329389" cy="35434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0000000-0008-0000-0000-0000330000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317" y="3646610"/>
            <a:ext cx="424236" cy="377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Aménagements FSCF</a:t>
            </a:r>
            <a:endParaRPr lang="fr-FR" sz="28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313" y="1398587"/>
            <a:ext cx="10101262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EC 3 :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Une série acrobatique, mini 2 éléments, avec envol dont un salto (les éléments peuvent être identiques) </a:t>
            </a:r>
            <a:r>
              <a:rPr lang="fr-F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0,50 Pt attribué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série acrobatique de minimum 2 éléments avec envol et appui des mains     ( les éléments peuvent être identiques) </a:t>
            </a:r>
            <a:r>
              <a:rPr lang="fr-FR" sz="2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0,30 Pt attribué</a:t>
            </a:r>
          </a:p>
          <a:p>
            <a:pPr marL="695249" indent="-695249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defRPr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249" indent="-695249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buFont typeface="Wingdings" pitchFamily="2" charset="2"/>
              <a:buAutoNum type="arabicParenR"/>
              <a:defRPr/>
            </a:pPr>
            <a:endParaRPr lang="fr-FR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249" indent="-695249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defRPr/>
            </a:pPr>
            <a:endParaRPr lang="fr-FR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249" indent="-695249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833938" y="2843213"/>
            <a:ext cx="839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600" b="1" dirty="0">
                <a:latin typeface="Franklin Gothic Book" pitchFamily="34" charset="0"/>
              </a:rPr>
              <a:t>+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894958" y="5105362"/>
            <a:ext cx="839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600" b="1" dirty="0">
                <a:latin typeface="Franklin Gothic Book" pitchFamily="34" charset="0"/>
              </a:rPr>
              <a:t>+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903EF1-BAD0-2DFD-9079-87C156B3F9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A303DDA-E8DD-AAA8-FDA7-3C551B771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47" y="2437321"/>
            <a:ext cx="3438209" cy="121869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8C7531C-772B-8D24-2FD2-38E3A4D8A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47" y="4815142"/>
            <a:ext cx="3438209" cy="121869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934BD80-9784-3E9E-7878-9B2C3C7B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545" y="4815142"/>
            <a:ext cx="3438209" cy="121869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000000-0008-0000-0000-00006B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43" y="2835276"/>
            <a:ext cx="419158" cy="54300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000-00006B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216" y="5240262"/>
            <a:ext cx="419158" cy="5430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0000000-0008-0000-0000-00006B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244" y="5240262"/>
            <a:ext cx="419158" cy="543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0F61501-E98E-1E7B-ED31-847F42753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576" y="2302873"/>
            <a:ext cx="2555023" cy="133573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000-000076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67" y="2913024"/>
            <a:ext cx="606015" cy="473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5" name="ZoneTexte 4"/>
          <p:cNvSpPr txBox="1">
            <a:spLocks noChangeArrowheads="1"/>
          </p:cNvSpPr>
          <p:nvPr/>
        </p:nvSpPr>
        <p:spPr bwMode="auto">
          <a:xfrm>
            <a:off x="468313" y="1392238"/>
            <a:ext cx="97917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i="1" u="sng" dirty="0">
                <a:cs typeface="Times New Roman" pitchFamily="18" charset="0"/>
              </a:rPr>
              <a:t>EC 4 : </a:t>
            </a:r>
            <a:r>
              <a:rPr lang="fr-FR" sz="2000" dirty="0">
                <a:cs typeface="Times New Roman" pitchFamily="18" charset="0"/>
              </a:rPr>
              <a:t>Eléments acrobatiques de directions différentes (Av/Lat. et Ar)</a:t>
            </a: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1800" b="1" dirty="0">
              <a:cs typeface="Times New Roman" pitchFamily="18" charset="0"/>
            </a:endParaRPr>
          </a:p>
        </p:txBody>
      </p:sp>
      <p:sp>
        <p:nvSpPr>
          <p:cNvPr id="100358" name="ZoneTexte 3"/>
          <p:cNvSpPr txBox="1">
            <a:spLocks noChangeArrowheads="1"/>
          </p:cNvSpPr>
          <p:nvPr/>
        </p:nvSpPr>
        <p:spPr bwMode="auto">
          <a:xfrm>
            <a:off x="866775" y="4765675"/>
            <a:ext cx="9134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000" dirty="0"/>
              <a:t>Les EC 1, 2(Tours) 3 &amp; 4 doivent être exécutées sur la poutre.</a:t>
            </a:r>
          </a:p>
          <a:p>
            <a:pPr marL="342900" indent="-342900">
              <a:buFont typeface="Arial" charset="0"/>
              <a:buChar char="•"/>
            </a:pPr>
            <a:r>
              <a:rPr lang="fr-FR" sz="2000" dirty="0"/>
              <a:t>Les ATR et maintiens ne peuvent pas remplir les EC.</a:t>
            </a:r>
          </a:p>
          <a:p>
            <a:pPr marL="342900" indent="-342900">
              <a:buFont typeface="Arial" charset="0"/>
              <a:buChar char="•"/>
            </a:pPr>
            <a:r>
              <a:rPr lang="fr-FR" sz="2000" dirty="0"/>
              <a:t>Les roulés peuvent être utilisés seulement pour remplir l’EC 2.</a:t>
            </a: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F341F483-6CB4-05EF-61DE-C439ED419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000-00007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97" y="3818114"/>
            <a:ext cx="666843" cy="5430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000000-0008-0000-0000-000098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19" y="3778981"/>
            <a:ext cx="799306" cy="49522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50164E2-BB9C-B615-6964-B496CE2FB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09" y="2314614"/>
            <a:ext cx="3438209" cy="121869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20403AA-B7D6-F41E-A46D-164A7C6C58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4206" y="2207743"/>
            <a:ext cx="2979531" cy="132556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5F98DBD-9D34-0D65-0E57-28F78535DE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2266" y="2164017"/>
            <a:ext cx="2562490" cy="141301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D708E69-BDB6-949F-604B-423B3DC6B6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838" y="3735586"/>
            <a:ext cx="419158" cy="543001"/>
          </a:xfrm>
          <a:prstGeom prst="rect">
            <a:avLst/>
          </a:prstGeom>
        </p:spPr>
      </p:pic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F96186DB-6D97-9F8B-8541-9966EDE2A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980662"/>
              </p:ext>
            </p:extLst>
          </p:nvPr>
        </p:nvGraphicFramePr>
        <p:xfrm>
          <a:off x="3859018" y="3864312"/>
          <a:ext cx="59868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682">
                  <a:extLst>
                    <a:ext uri="{9D8B030D-6E8A-4147-A177-3AD203B41FA5}">
                      <a16:colId xmlns:a16="http://schemas.microsoft.com/office/drawing/2014/main" val="2554953969"/>
                    </a:ext>
                  </a:extLst>
                </a:gridCol>
              </a:tblGrid>
              <a:tr h="299334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ET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963824"/>
                  </a:ext>
                </a:extLst>
              </a:tr>
            </a:tbl>
          </a:graphicData>
        </a:graphic>
      </p:graphicFrame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26A52D92-BCCB-58B0-B86A-C2F55FDEF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858767"/>
              </p:ext>
            </p:extLst>
          </p:nvPr>
        </p:nvGraphicFramePr>
        <p:xfrm>
          <a:off x="7395377" y="3873858"/>
          <a:ext cx="59868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682">
                  <a:extLst>
                    <a:ext uri="{9D8B030D-6E8A-4147-A177-3AD203B41FA5}">
                      <a16:colId xmlns:a16="http://schemas.microsoft.com/office/drawing/2014/main" val="2554953969"/>
                    </a:ext>
                  </a:extLst>
                </a:gridCol>
              </a:tblGrid>
              <a:tr h="299334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OU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96382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Valeur de liaison &amp; Bonus série</a:t>
            </a:r>
            <a:endParaRPr lang="fr-FR" sz="24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8475" y="1465263"/>
            <a:ext cx="9728200" cy="318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390525" indent="-390525">
              <a:buFont typeface="Wingdings" panose="05000000000000000000" pitchFamily="2" charset="2"/>
              <a:buChar char="§"/>
            </a:pPr>
            <a:r>
              <a:rPr lang="fr-FR" sz="2000" dirty="0"/>
              <a:t>La valeur de liaison (VL) peut être obtenue pour des liaisons directes.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/>
          </a:p>
          <a:p>
            <a:pPr marL="390525" indent="-390525">
              <a:buFont typeface="Wingdings" panose="05000000000000000000" pitchFamily="2" charset="2"/>
              <a:buChar char="§"/>
            </a:pPr>
            <a:r>
              <a:rPr lang="fr-FR" sz="2000" dirty="0"/>
              <a:t>Les VL et les bonus séries (BS + 0,10 pt ) sont inclus dans la note 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/>
          </a:p>
          <a:p>
            <a:pPr marL="390525" indent="-390525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70C0"/>
                </a:solidFill>
              </a:rPr>
              <a:t>Les bonus séries sont obtenus pour une liaison de 3 éléments ou + à partir de : B+B+C dans n’importe quel ordre.</a:t>
            </a:r>
          </a:p>
          <a:p>
            <a:pPr marL="390525" indent="-390525">
              <a:buFont typeface="Wingdings" panose="05000000000000000000" pitchFamily="2" charset="2"/>
              <a:buChar char="§"/>
            </a:pPr>
            <a:endParaRPr lang="fr-FR" sz="2000" dirty="0">
              <a:solidFill>
                <a:srgbClr val="0070C0"/>
              </a:solidFill>
            </a:endParaRPr>
          </a:p>
          <a:p>
            <a:pPr marL="390525" indent="-390525">
              <a:buFont typeface="Wingdings" panose="05000000000000000000" pitchFamily="2" charset="2"/>
              <a:buChar char="§"/>
            </a:pPr>
            <a:r>
              <a:rPr lang="fr-FR" sz="2000" dirty="0"/>
              <a:t>Les valeurs de liaisons (VL) ne sont pas accordées si la gymnaste chute ou s’accroche à la Poutre.</a:t>
            </a:r>
          </a:p>
          <a:p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9C50D323-0AF2-F12E-C0A6-D556A1095D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Artistique</a:t>
            </a:r>
            <a:endParaRPr lang="fr-FR" sz="24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pic>
        <p:nvPicPr>
          <p:cNvPr id="88067" name="Imag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8313" y="1439863"/>
            <a:ext cx="9791700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defTabSz="446088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 b="1" i="1" dirty="0">
                <a:cs typeface="Times New Roman" pitchFamily="18" charset="0"/>
              </a:rPr>
              <a:t>Composition :</a:t>
            </a:r>
          </a:p>
          <a:p>
            <a:pPr defTabSz="446088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 dirty="0">
                <a:cs typeface="Times New Roman" pitchFamily="18" charset="0"/>
              </a:rPr>
              <a:t>La composition d’un exercice à la poutre est basée sur la gestuelle de la gymnaste, ainsi que la chorégraphie des éléments par rapport à la poutre, pour créer un fort sentiment de variation de l’allure, d’intensité et rythme du mouvement.</a:t>
            </a:r>
          </a:p>
          <a:p>
            <a:pPr defTabSz="446088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fr-FR" sz="2000" b="1" i="1" dirty="0">
              <a:cs typeface="Times New Roman" pitchFamily="18" charset="0"/>
            </a:endParaRPr>
          </a:p>
          <a:p>
            <a:pPr defTabSz="446088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 b="1" i="1" dirty="0">
                <a:cs typeface="Times New Roman" pitchFamily="18" charset="0"/>
              </a:rPr>
              <a:t>Rythme et tempo :</a:t>
            </a:r>
          </a:p>
          <a:p>
            <a:pPr defTabSz="446088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 dirty="0">
                <a:cs typeface="Times New Roman" pitchFamily="18" charset="0"/>
              </a:rPr>
              <a:t>Rythme et tempo doivent être variés, parfois vifs, parfois lents, mais essentiellement dynamique et par-dessus tout ininterrompus.</a:t>
            </a:r>
          </a:p>
          <a:p>
            <a:pPr defTabSz="446088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fr-FR" sz="2000" dirty="0">
              <a:cs typeface="Times New Roman" pitchFamily="18" charset="0"/>
            </a:endParaRPr>
          </a:p>
          <a:p>
            <a:pPr defTabSz="446088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 b="1" i="1" dirty="0">
                <a:cs typeface="Times New Roman" pitchFamily="18" charset="0"/>
              </a:rPr>
              <a:t>Performance artistique :</a:t>
            </a:r>
          </a:p>
          <a:p>
            <a:pPr defTabSz="446088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 dirty="0">
                <a:cs typeface="Times New Roman" pitchFamily="18" charset="0"/>
              </a:rPr>
              <a:t>Ce n’est pas </a:t>
            </a:r>
            <a:r>
              <a:rPr lang="fr-FR" sz="2000" b="1" i="1" dirty="0">
                <a:cs typeface="Times New Roman" pitchFamily="18" charset="0"/>
              </a:rPr>
              <a:t>« ce que »</a:t>
            </a:r>
            <a:r>
              <a:rPr lang="fr-FR" sz="2000" i="1" dirty="0">
                <a:cs typeface="Times New Roman" pitchFamily="18" charset="0"/>
              </a:rPr>
              <a:t> </a:t>
            </a:r>
            <a:r>
              <a:rPr lang="fr-FR" sz="2000" dirty="0">
                <a:cs typeface="Times New Roman" pitchFamily="18" charset="0"/>
              </a:rPr>
              <a:t>la gymnaste exécute, mais </a:t>
            </a:r>
            <a:r>
              <a:rPr lang="fr-FR" sz="2000" b="1" i="1" dirty="0">
                <a:cs typeface="Times New Roman" pitchFamily="18" charset="0"/>
              </a:rPr>
              <a:t>« comment »</a:t>
            </a:r>
            <a:r>
              <a:rPr lang="fr-FR" sz="2000" i="1" dirty="0">
                <a:cs typeface="Times New Roman" pitchFamily="18" charset="0"/>
              </a:rPr>
              <a:t> </a:t>
            </a:r>
            <a:r>
              <a:rPr lang="fr-FR" sz="2000" dirty="0">
                <a:cs typeface="Times New Roman" pitchFamily="18" charset="0"/>
              </a:rPr>
              <a:t>elle l’exécute.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895C4-644C-9CCC-C44A-30C63528D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2F0F8-103E-3F76-1FB1-75994783A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Valeur de liaison acrobatique (VL)</a:t>
            </a:r>
            <a:b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Aménagements FSCF</a:t>
            </a:r>
            <a:endParaRPr lang="fr-FR" sz="24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CFFDB5A-3312-1AC7-1DE0-632F3B1FAB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5">
            <a:extLst>
              <a:ext uri="{FF2B5EF4-FFF2-40B4-BE49-F238E27FC236}">
                <a16:creationId xmlns:a16="http://schemas.microsoft.com/office/drawing/2014/main" id="{A5B9FDF6-E407-7A14-DE7F-B10202279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398588"/>
            <a:ext cx="9758362" cy="472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marL="180975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Remplace les VL acrobatiques du Code FIG</a:t>
            </a:r>
          </a:p>
          <a:p>
            <a:pPr marL="180975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2" indent="0" defTabSz="521437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5FB3FA8F-48AD-8915-B1E6-929C5C09D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36397"/>
              </p:ext>
            </p:extLst>
          </p:nvPr>
        </p:nvGraphicFramePr>
        <p:xfrm>
          <a:off x="468313" y="1901472"/>
          <a:ext cx="6291800" cy="874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868">
                  <a:extLst>
                    <a:ext uri="{9D8B030D-6E8A-4147-A177-3AD203B41FA5}">
                      <a16:colId xmlns:a16="http://schemas.microsoft.com/office/drawing/2014/main" val="1058124245"/>
                    </a:ext>
                  </a:extLst>
                </a:gridCol>
                <a:gridCol w="1582868">
                  <a:extLst>
                    <a:ext uri="{9D8B030D-6E8A-4147-A177-3AD203B41FA5}">
                      <a16:colId xmlns:a16="http://schemas.microsoft.com/office/drawing/2014/main" val="2378697187"/>
                    </a:ext>
                  </a:extLst>
                </a:gridCol>
                <a:gridCol w="1563032">
                  <a:extLst>
                    <a:ext uri="{9D8B030D-6E8A-4147-A177-3AD203B41FA5}">
                      <a16:colId xmlns:a16="http://schemas.microsoft.com/office/drawing/2014/main" val="483896106"/>
                    </a:ext>
                  </a:extLst>
                </a:gridCol>
                <a:gridCol w="1563032">
                  <a:extLst>
                    <a:ext uri="{9D8B030D-6E8A-4147-A177-3AD203B41FA5}">
                      <a16:colId xmlns:a16="http://schemas.microsoft.com/office/drawing/2014/main" val="1532646607"/>
                    </a:ext>
                  </a:extLst>
                </a:gridCol>
              </a:tblGrid>
              <a:tr h="422628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VL 0,10 pt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B/C + B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B identiques ou différentes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981157"/>
                  </a:ext>
                </a:extLst>
              </a:tr>
              <a:tr h="413619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29755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7481A95A-0F09-4E84-0F67-D405C6475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682701"/>
              </p:ext>
            </p:extLst>
          </p:nvPr>
        </p:nvGraphicFramePr>
        <p:xfrm>
          <a:off x="4142518" y="2979705"/>
          <a:ext cx="3466562" cy="864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889">
                  <a:extLst>
                    <a:ext uri="{9D8B030D-6E8A-4147-A177-3AD203B41FA5}">
                      <a16:colId xmlns:a16="http://schemas.microsoft.com/office/drawing/2014/main" val="1058124245"/>
                    </a:ext>
                  </a:extLst>
                </a:gridCol>
                <a:gridCol w="1873673">
                  <a:extLst>
                    <a:ext uri="{9D8B030D-6E8A-4147-A177-3AD203B41FA5}">
                      <a16:colId xmlns:a16="http://schemas.microsoft.com/office/drawing/2014/main" val="237869718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VL 0,20 pt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B + C/D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9811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      ou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29755"/>
                  </a:ext>
                </a:extLst>
              </a:tr>
            </a:tbl>
          </a:graphicData>
        </a:graphic>
      </p:graphicFrame>
      <p:pic>
        <p:nvPicPr>
          <p:cNvPr id="19" name="Image 18">
            <a:extLst>
              <a:ext uri="{FF2B5EF4-FFF2-40B4-BE49-F238E27FC236}">
                <a16:creationId xmlns:a16="http://schemas.microsoft.com/office/drawing/2014/main" id="{0D44F0B3-AFA5-6EC7-AECA-8B90152B6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48" y="2472809"/>
            <a:ext cx="408828" cy="33290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1A38BCF-167B-99D8-7F4F-DFD4CAE9B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202" y="2437590"/>
            <a:ext cx="237144" cy="307209"/>
          </a:xfrm>
          <a:prstGeom prst="rect">
            <a:avLst/>
          </a:prstGeom>
        </p:spPr>
      </p:pic>
      <p:sp>
        <p:nvSpPr>
          <p:cNvPr id="22" name="Arc plein 21">
            <a:extLst>
              <a:ext uri="{FF2B5EF4-FFF2-40B4-BE49-F238E27FC236}">
                <a16:creationId xmlns:a16="http://schemas.microsoft.com/office/drawing/2014/main" id="{F35543BA-376E-4AD1-41F8-FDC01A8C5893}"/>
              </a:ext>
            </a:extLst>
          </p:cNvPr>
          <p:cNvSpPr/>
          <p:nvPr/>
        </p:nvSpPr>
        <p:spPr>
          <a:xfrm>
            <a:off x="2294544" y="2386373"/>
            <a:ext cx="972952" cy="89146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E2CDB0B-2695-E665-721D-320B3BBE6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83" y="2458239"/>
            <a:ext cx="237144" cy="30720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514DCDE-A76A-1976-A460-DA1FA49E1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15" y="2458239"/>
            <a:ext cx="237144" cy="307209"/>
          </a:xfrm>
          <a:prstGeom prst="rect">
            <a:avLst/>
          </a:prstGeom>
        </p:spPr>
      </p:pic>
      <p:sp>
        <p:nvSpPr>
          <p:cNvPr id="25" name="Arc plein 24">
            <a:extLst>
              <a:ext uri="{FF2B5EF4-FFF2-40B4-BE49-F238E27FC236}">
                <a16:creationId xmlns:a16="http://schemas.microsoft.com/office/drawing/2014/main" id="{F9ED1B2E-2C41-80DC-66B3-470BE571665B}"/>
              </a:ext>
            </a:extLst>
          </p:cNvPr>
          <p:cNvSpPr/>
          <p:nvPr/>
        </p:nvSpPr>
        <p:spPr>
          <a:xfrm>
            <a:off x="3856085" y="2393017"/>
            <a:ext cx="972952" cy="89146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Arc plein 25">
            <a:extLst>
              <a:ext uri="{FF2B5EF4-FFF2-40B4-BE49-F238E27FC236}">
                <a16:creationId xmlns:a16="http://schemas.microsoft.com/office/drawing/2014/main" id="{EE64D3B1-7A2F-5B08-B292-EA462350BED2}"/>
              </a:ext>
            </a:extLst>
          </p:cNvPr>
          <p:cNvSpPr/>
          <p:nvPr/>
        </p:nvSpPr>
        <p:spPr>
          <a:xfrm>
            <a:off x="5304459" y="2405153"/>
            <a:ext cx="972952" cy="89146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B2F9D339-F162-6DB8-8182-63BD57A46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981" y="2441597"/>
            <a:ext cx="237144" cy="30720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0000000-0008-0000-0000-00006A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94" y="2437590"/>
            <a:ext cx="287595" cy="32785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096021B-CCC9-80EF-7919-4F4C5BFAF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24" y="3468268"/>
            <a:ext cx="237144" cy="307209"/>
          </a:xfrm>
          <a:prstGeom prst="rect">
            <a:avLst/>
          </a:prstGeom>
        </p:spPr>
      </p:pic>
      <p:sp>
        <p:nvSpPr>
          <p:cNvPr id="30" name="Arc plein 29">
            <a:extLst>
              <a:ext uri="{FF2B5EF4-FFF2-40B4-BE49-F238E27FC236}">
                <a16:creationId xmlns:a16="http://schemas.microsoft.com/office/drawing/2014/main" id="{91DBEBF2-6B97-2260-D9B4-5661DE6F528A}"/>
              </a:ext>
            </a:extLst>
          </p:cNvPr>
          <p:cNvSpPr/>
          <p:nvPr/>
        </p:nvSpPr>
        <p:spPr>
          <a:xfrm>
            <a:off x="5881677" y="3415417"/>
            <a:ext cx="1623522" cy="77181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DCBEF96-4753-72E3-6B2B-C26C81230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88" y="3481002"/>
            <a:ext cx="388467" cy="303324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B0A40AD2-139A-C5C7-88FB-69BA4B4805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7167" y="3468268"/>
            <a:ext cx="467729" cy="291153"/>
          </a:xfrm>
          <a:prstGeom prst="rect">
            <a:avLst/>
          </a:prstGeom>
        </p:spPr>
      </p:pic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CE640115-11E5-CF68-95F4-C2B35A2E4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827181"/>
              </p:ext>
            </p:extLst>
          </p:nvPr>
        </p:nvGraphicFramePr>
        <p:xfrm>
          <a:off x="456621" y="2979705"/>
          <a:ext cx="3466562" cy="864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889">
                  <a:extLst>
                    <a:ext uri="{9D8B030D-6E8A-4147-A177-3AD203B41FA5}">
                      <a16:colId xmlns:a16="http://schemas.microsoft.com/office/drawing/2014/main" val="1058124245"/>
                    </a:ext>
                  </a:extLst>
                </a:gridCol>
                <a:gridCol w="1873673">
                  <a:extLst>
                    <a:ext uri="{9D8B030D-6E8A-4147-A177-3AD203B41FA5}">
                      <a16:colId xmlns:a16="http://schemas.microsoft.com/office/drawing/2014/main" val="237869718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VL 0,20 pt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D + B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9811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29755"/>
                  </a:ext>
                </a:extLst>
              </a:tr>
            </a:tbl>
          </a:graphicData>
        </a:graphic>
      </p:graphicFrame>
      <p:sp>
        <p:nvSpPr>
          <p:cNvPr id="38" name="Arc plein 37">
            <a:extLst>
              <a:ext uri="{FF2B5EF4-FFF2-40B4-BE49-F238E27FC236}">
                <a16:creationId xmlns:a16="http://schemas.microsoft.com/office/drawing/2014/main" id="{FEC90F44-5BE6-165C-50E3-A0A8D1E2794C}"/>
              </a:ext>
            </a:extLst>
          </p:cNvPr>
          <p:cNvSpPr/>
          <p:nvPr/>
        </p:nvSpPr>
        <p:spPr>
          <a:xfrm>
            <a:off x="2486726" y="3460099"/>
            <a:ext cx="972952" cy="89146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00000000-0008-0000-0000-00006E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26" y="3549245"/>
            <a:ext cx="368155" cy="333093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EF334B27-73A4-60A3-1EB1-3009C8519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74" y="3504672"/>
            <a:ext cx="237144" cy="307209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A979842-2132-BDB1-A5DD-BA5AED72A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168868"/>
              </p:ext>
            </p:extLst>
          </p:nvPr>
        </p:nvGraphicFramePr>
        <p:xfrm>
          <a:off x="456621" y="4054884"/>
          <a:ext cx="3466562" cy="864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889">
                  <a:extLst>
                    <a:ext uri="{9D8B030D-6E8A-4147-A177-3AD203B41FA5}">
                      <a16:colId xmlns:a16="http://schemas.microsoft.com/office/drawing/2014/main" val="1058124245"/>
                    </a:ext>
                  </a:extLst>
                </a:gridCol>
                <a:gridCol w="1873673">
                  <a:extLst>
                    <a:ext uri="{9D8B030D-6E8A-4147-A177-3AD203B41FA5}">
                      <a16:colId xmlns:a16="http://schemas.microsoft.com/office/drawing/2014/main" val="237869718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VL 0,10 pt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C + C identiques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9811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29755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2F56DE9-EF52-E08B-707C-D89E990CE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675375"/>
              </p:ext>
            </p:extLst>
          </p:nvPr>
        </p:nvGraphicFramePr>
        <p:xfrm>
          <a:off x="482085" y="5092985"/>
          <a:ext cx="3466562" cy="864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889">
                  <a:extLst>
                    <a:ext uri="{9D8B030D-6E8A-4147-A177-3AD203B41FA5}">
                      <a16:colId xmlns:a16="http://schemas.microsoft.com/office/drawing/2014/main" val="1058124245"/>
                    </a:ext>
                  </a:extLst>
                </a:gridCol>
                <a:gridCol w="1873673">
                  <a:extLst>
                    <a:ext uri="{9D8B030D-6E8A-4147-A177-3AD203B41FA5}">
                      <a16:colId xmlns:a16="http://schemas.microsoft.com/office/drawing/2014/main" val="237869718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VL 0,10 pt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B + sortie B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9811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29755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5C7EDFA-007D-B3C7-8F57-1C3454319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919933"/>
              </p:ext>
            </p:extLst>
          </p:nvPr>
        </p:nvGraphicFramePr>
        <p:xfrm>
          <a:off x="4160076" y="4036345"/>
          <a:ext cx="3466562" cy="864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889">
                  <a:extLst>
                    <a:ext uri="{9D8B030D-6E8A-4147-A177-3AD203B41FA5}">
                      <a16:colId xmlns:a16="http://schemas.microsoft.com/office/drawing/2014/main" val="1058124245"/>
                    </a:ext>
                  </a:extLst>
                </a:gridCol>
                <a:gridCol w="1873673">
                  <a:extLst>
                    <a:ext uri="{9D8B030D-6E8A-4147-A177-3AD203B41FA5}">
                      <a16:colId xmlns:a16="http://schemas.microsoft.com/office/drawing/2014/main" val="237869718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VL 0,20 pt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C + C différentes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9811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29755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09BB8C3-8D1E-2A3B-0F63-3679AD465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401894"/>
              </p:ext>
            </p:extLst>
          </p:nvPr>
        </p:nvGraphicFramePr>
        <p:xfrm>
          <a:off x="4160076" y="5092985"/>
          <a:ext cx="3466562" cy="864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889">
                  <a:extLst>
                    <a:ext uri="{9D8B030D-6E8A-4147-A177-3AD203B41FA5}">
                      <a16:colId xmlns:a16="http://schemas.microsoft.com/office/drawing/2014/main" val="1058124245"/>
                    </a:ext>
                  </a:extLst>
                </a:gridCol>
                <a:gridCol w="1873673">
                  <a:extLst>
                    <a:ext uri="{9D8B030D-6E8A-4147-A177-3AD203B41FA5}">
                      <a16:colId xmlns:a16="http://schemas.microsoft.com/office/drawing/2014/main" val="237869718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VL 0,10 pt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B + sortie C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9811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29755"/>
                  </a:ext>
                </a:extLst>
              </a:tr>
            </a:tbl>
          </a:graphicData>
        </a:graphic>
      </p:graphicFrame>
      <p:sp>
        <p:nvSpPr>
          <p:cNvPr id="8" name="Arc plein 7">
            <a:extLst>
              <a:ext uri="{FF2B5EF4-FFF2-40B4-BE49-F238E27FC236}">
                <a16:creationId xmlns:a16="http://schemas.microsoft.com/office/drawing/2014/main" id="{30EA1BD9-0320-1F7E-7DD7-D96B626B3377}"/>
              </a:ext>
            </a:extLst>
          </p:cNvPr>
          <p:cNvSpPr/>
          <p:nvPr/>
        </p:nvSpPr>
        <p:spPr>
          <a:xfrm>
            <a:off x="2486726" y="4508512"/>
            <a:ext cx="972952" cy="89146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Arc plein 8">
            <a:extLst>
              <a:ext uri="{FF2B5EF4-FFF2-40B4-BE49-F238E27FC236}">
                <a16:creationId xmlns:a16="http://schemas.microsoft.com/office/drawing/2014/main" id="{B3E50353-01DB-95CB-70BC-5A7BB7D3696E}"/>
              </a:ext>
            </a:extLst>
          </p:cNvPr>
          <p:cNvSpPr/>
          <p:nvPr/>
        </p:nvSpPr>
        <p:spPr>
          <a:xfrm>
            <a:off x="6162021" y="4508512"/>
            <a:ext cx="972952" cy="89146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Arc plein 10">
            <a:extLst>
              <a:ext uri="{FF2B5EF4-FFF2-40B4-BE49-F238E27FC236}">
                <a16:creationId xmlns:a16="http://schemas.microsoft.com/office/drawing/2014/main" id="{633AAD4B-9592-2127-7BE9-126CAFAAC874}"/>
              </a:ext>
            </a:extLst>
          </p:cNvPr>
          <p:cNvSpPr/>
          <p:nvPr/>
        </p:nvSpPr>
        <p:spPr>
          <a:xfrm>
            <a:off x="2486726" y="5527932"/>
            <a:ext cx="972952" cy="89146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Arc plein 11">
            <a:extLst>
              <a:ext uri="{FF2B5EF4-FFF2-40B4-BE49-F238E27FC236}">
                <a16:creationId xmlns:a16="http://schemas.microsoft.com/office/drawing/2014/main" id="{5A350A45-DF10-96E3-F452-959524C07BB1}"/>
              </a:ext>
            </a:extLst>
          </p:cNvPr>
          <p:cNvSpPr/>
          <p:nvPr/>
        </p:nvSpPr>
        <p:spPr>
          <a:xfrm>
            <a:off x="6182857" y="5530825"/>
            <a:ext cx="972952" cy="89146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0000000-0008-0000-0000-000074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26" y="4567360"/>
            <a:ext cx="327249" cy="33309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A2B6D55-5A77-A60D-330B-3E244A2A2A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32" y="4558081"/>
            <a:ext cx="327249" cy="33309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611EB3E-18CD-FCD6-8340-E61A76030E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41" y="4567337"/>
            <a:ext cx="327249" cy="3330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B2DA688-6F48-76CE-A1CB-ABE4413346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57" y="4557978"/>
            <a:ext cx="388467" cy="30332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000-00006C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26" y="5588242"/>
            <a:ext cx="237145" cy="300384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EAF34BC-E1EF-D2D9-7090-337450EB45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59" y="5588242"/>
            <a:ext cx="237145" cy="30038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19" y="5559666"/>
            <a:ext cx="258851" cy="39877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00000000-0008-0000-0000-0000240000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79" y="5588242"/>
            <a:ext cx="363130" cy="30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 animBg="1"/>
      <p:bldP spid="25" grpId="0" animBg="1"/>
      <p:bldP spid="26" grpId="0" animBg="1"/>
      <p:bldP spid="30" grpId="0" animBg="1"/>
      <p:bldP spid="38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Valeur de liaison &amp; Bonus série </a:t>
            </a:r>
            <a:endParaRPr lang="fr-FR" sz="24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697FC668-0D14-365C-9C7E-4528616640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75F1CF4-9689-710D-E46B-D4E0F75BE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68401"/>
              </p:ext>
            </p:extLst>
          </p:nvPr>
        </p:nvGraphicFramePr>
        <p:xfrm>
          <a:off x="468312" y="1820211"/>
          <a:ext cx="9028113" cy="1827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7088">
                  <a:extLst>
                    <a:ext uri="{9D8B030D-6E8A-4147-A177-3AD203B41FA5}">
                      <a16:colId xmlns:a16="http://schemas.microsoft.com/office/drawing/2014/main" val="1058124245"/>
                    </a:ext>
                  </a:extLst>
                </a:gridCol>
                <a:gridCol w="5121025">
                  <a:extLst>
                    <a:ext uri="{9D8B030D-6E8A-4147-A177-3AD203B41FA5}">
                      <a16:colId xmlns:a16="http://schemas.microsoft.com/office/drawing/2014/main" val="2378697187"/>
                    </a:ext>
                  </a:extLst>
                </a:gridCol>
              </a:tblGrid>
              <a:tr h="568430">
                <a:tc rowSpan="3"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VL FSCF 0,30 pt  + BS 0,10 pt</a:t>
                      </a:r>
                    </a:p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Total = 0,40 pt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B  + C + C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981157"/>
                  </a:ext>
                </a:extLst>
              </a:tr>
              <a:tr h="691005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                                                                        BS 0,10 pt  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29755"/>
                  </a:ext>
                </a:extLst>
              </a:tr>
              <a:tr h="568430">
                <a:tc vMerge="1"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                                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0,20 pt    +    0,10 pt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88376"/>
                  </a:ext>
                </a:extLst>
              </a:tr>
            </a:tbl>
          </a:graphicData>
        </a:graphic>
      </p:graphicFrame>
      <p:sp>
        <p:nvSpPr>
          <p:cNvPr id="7" name="Arc plein 6">
            <a:extLst>
              <a:ext uri="{FF2B5EF4-FFF2-40B4-BE49-F238E27FC236}">
                <a16:creationId xmlns:a16="http://schemas.microsoft.com/office/drawing/2014/main" id="{6A27F1A6-46C6-D836-6FD1-0F33875C25C6}"/>
              </a:ext>
            </a:extLst>
          </p:cNvPr>
          <p:cNvSpPr/>
          <p:nvPr/>
        </p:nvSpPr>
        <p:spPr>
          <a:xfrm>
            <a:off x="5660098" y="2414232"/>
            <a:ext cx="2181225" cy="89146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Arc plein 10">
            <a:extLst>
              <a:ext uri="{FF2B5EF4-FFF2-40B4-BE49-F238E27FC236}">
                <a16:creationId xmlns:a16="http://schemas.microsoft.com/office/drawing/2014/main" id="{3D9DA861-A871-3C1D-861B-B17B92F4BCB7}"/>
              </a:ext>
            </a:extLst>
          </p:cNvPr>
          <p:cNvSpPr/>
          <p:nvPr/>
        </p:nvSpPr>
        <p:spPr>
          <a:xfrm rot="10800000">
            <a:off x="6008442" y="2978420"/>
            <a:ext cx="795828" cy="45719"/>
          </a:xfrm>
          <a:prstGeom prst="blockArc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34CA2E2-9E65-8C0A-2E50-522CA775C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70" y="2524751"/>
            <a:ext cx="237144" cy="30720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9ED05A8-7791-60BC-7453-E18A3EA09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856" y="2537430"/>
            <a:ext cx="388467" cy="30332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C48C70A-D978-7C22-1396-DDECF1550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79" y="2528636"/>
            <a:ext cx="388467" cy="303324"/>
          </a:xfrm>
          <a:prstGeom prst="rect">
            <a:avLst/>
          </a:prstGeom>
        </p:spPr>
      </p:pic>
      <p:sp>
        <p:nvSpPr>
          <p:cNvPr id="17" name="Arc plein 16">
            <a:extLst>
              <a:ext uri="{FF2B5EF4-FFF2-40B4-BE49-F238E27FC236}">
                <a16:creationId xmlns:a16="http://schemas.microsoft.com/office/drawing/2014/main" id="{92B1D564-EEDA-7692-8E7B-D0B78AA26133}"/>
              </a:ext>
            </a:extLst>
          </p:cNvPr>
          <p:cNvSpPr/>
          <p:nvPr/>
        </p:nvSpPr>
        <p:spPr>
          <a:xfrm rot="10800000">
            <a:off x="6843713" y="2980417"/>
            <a:ext cx="795828" cy="45719"/>
          </a:xfrm>
          <a:prstGeom prst="blockArc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1A4A4-436D-DC2C-2FA7-468E71062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38EB85-DB39-5930-0368-6CBA9C9CB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Valeur de liaison </a:t>
            </a:r>
            <a:endParaRPr lang="fr-FR" sz="24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53">
            <a:extLst>
              <a:ext uri="{FF2B5EF4-FFF2-40B4-BE49-F238E27FC236}">
                <a16:creationId xmlns:a16="http://schemas.microsoft.com/office/drawing/2014/main" id="{3E63489B-E3BA-D75C-12C1-DD3D521AA11C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1624013"/>
          <a:ext cx="9859982" cy="2766386"/>
        </p:xfrm>
        <a:graphic>
          <a:graphicData uri="http://schemas.openxmlformats.org/drawingml/2006/table">
            <a:tbl>
              <a:tblPr/>
              <a:tblGrid>
                <a:gridCol w="4996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3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79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Eléments gymniques et mixtes (Acro. : éléments avec envol seulement) sauf sortie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7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0,20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2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+ C ou plus (Gymnique)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+ C (Tours seulement)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+ D (Mixte)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+ D</a:t>
                      </a:r>
                    </a:p>
                  </a:txBody>
                  <a:tcPr marL="106886" marR="106886" marT="50419" marB="504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Image 5">
            <a:extLst>
              <a:ext uri="{FF2B5EF4-FFF2-40B4-BE49-F238E27FC236}">
                <a16:creationId xmlns:a16="http://schemas.microsoft.com/office/drawing/2014/main" id="{387CF439-8E51-2406-3AD3-ED7A3E6640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CD16E1E-FD71-1A7C-D5E2-F163FAABB56C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4484655"/>
          <a:ext cx="4970462" cy="864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>
                  <a:extLst>
                    <a:ext uri="{9D8B030D-6E8A-4147-A177-3AD203B41FA5}">
                      <a16:colId xmlns:a16="http://schemas.microsoft.com/office/drawing/2014/main" val="1058124245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37869718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VL 0,10 pt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C + C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(Répétition non autorisée)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9811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29755"/>
                  </a:ext>
                </a:extLst>
              </a:tr>
            </a:tbl>
          </a:graphicData>
        </a:graphic>
      </p:graphicFrame>
      <p:sp>
        <p:nvSpPr>
          <p:cNvPr id="7" name="Arc plein 6">
            <a:extLst>
              <a:ext uri="{FF2B5EF4-FFF2-40B4-BE49-F238E27FC236}">
                <a16:creationId xmlns:a16="http://schemas.microsoft.com/office/drawing/2014/main" id="{E1FD7298-44D1-1066-61C9-AC7FF913C9F6}"/>
              </a:ext>
            </a:extLst>
          </p:cNvPr>
          <p:cNvSpPr/>
          <p:nvPr/>
        </p:nvSpPr>
        <p:spPr>
          <a:xfrm>
            <a:off x="3199419" y="4921832"/>
            <a:ext cx="1420206" cy="89146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3E7EB6-560E-35A1-1DE6-61D6A2981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126" y="4900346"/>
            <a:ext cx="327849" cy="4152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1558C8A-0678-DB65-36A0-71EB0F42D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63" y="4916709"/>
            <a:ext cx="551711" cy="383507"/>
          </a:xfrm>
          <a:prstGeom prst="rect">
            <a:avLst/>
          </a:prstGeom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6E466EE0-3943-D0E7-7D59-BF81D85E0075}"/>
              </a:ext>
            </a:extLst>
          </p:cNvPr>
          <p:cNvGraphicFramePr>
            <a:graphicFrameLocks noGrp="1"/>
          </p:cNvGraphicFramePr>
          <p:nvPr/>
        </p:nvGraphicFramePr>
        <p:xfrm>
          <a:off x="5503450" y="4484655"/>
          <a:ext cx="4824845" cy="864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280">
                  <a:extLst>
                    <a:ext uri="{9D8B030D-6E8A-4147-A177-3AD203B41FA5}">
                      <a16:colId xmlns:a16="http://schemas.microsoft.com/office/drawing/2014/main" val="1058124245"/>
                    </a:ext>
                  </a:extLst>
                </a:gridCol>
                <a:gridCol w="2742565">
                  <a:extLst>
                    <a:ext uri="{9D8B030D-6E8A-4147-A177-3AD203B41FA5}">
                      <a16:colId xmlns:a16="http://schemas.microsoft.com/office/drawing/2014/main" val="237869718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VL 0,20 pt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D + D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(Répétition non autorisée)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9811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29755"/>
                  </a:ext>
                </a:extLst>
              </a:tr>
            </a:tbl>
          </a:graphicData>
        </a:graphic>
      </p:graphicFrame>
      <p:sp>
        <p:nvSpPr>
          <p:cNvPr id="11" name="Arc plein 10">
            <a:extLst>
              <a:ext uri="{FF2B5EF4-FFF2-40B4-BE49-F238E27FC236}">
                <a16:creationId xmlns:a16="http://schemas.microsoft.com/office/drawing/2014/main" id="{BF47ED3D-CB24-7197-9441-445EA7CAC7B9}"/>
              </a:ext>
            </a:extLst>
          </p:cNvPr>
          <p:cNvSpPr/>
          <p:nvPr/>
        </p:nvSpPr>
        <p:spPr>
          <a:xfrm>
            <a:off x="8169881" y="4926328"/>
            <a:ext cx="1420206" cy="89146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7D5F3BF-AFF8-432A-3F24-7141C5C89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88" y="4926328"/>
            <a:ext cx="338791" cy="4291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A46214F-FA29-4E80-68C4-6578263150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241" y="4949362"/>
            <a:ext cx="284983" cy="40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7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1" name="ZoneTexte 4"/>
          <p:cNvSpPr txBox="1">
            <a:spLocks noChangeArrowheads="1"/>
          </p:cNvSpPr>
          <p:nvPr/>
        </p:nvSpPr>
        <p:spPr bwMode="auto">
          <a:xfrm>
            <a:off x="468313" y="1655763"/>
            <a:ext cx="97917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fr-FR" sz="2400" dirty="0">
                <a:cs typeface="Times New Roman" pitchFamily="18" charset="0"/>
              </a:rPr>
              <a:t>Le jugement de l’exercice commence avec l’appel sur le tremplin ou le tapis . </a:t>
            </a:r>
          </a:p>
          <a:p>
            <a:pPr>
              <a:lnSpc>
                <a:spcPct val="70000"/>
              </a:lnSpc>
            </a:pPr>
            <a:endParaRPr lang="fr-FR" sz="2400" dirty="0">
              <a:cs typeface="Times New Roman" pitchFamily="18" charset="0"/>
            </a:endParaRPr>
          </a:p>
          <a:p>
            <a:pPr>
              <a:lnSpc>
                <a:spcPct val="70000"/>
              </a:lnSpc>
            </a:pPr>
            <a:endParaRPr lang="fr-FR" sz="2400" dirty="0">
              <a:cs typeface="Times New Roman" pitchFamily="18" charset="0"/>
            </a:endParaRPr>
          </a:p>
          <a:p>
            <a:pPr>
              <a:lnSpc>
                <a:spcPct val="70000"/>
              </a:lnSpc>
            </a:pPr>
            <a:endParaRPr lang="fr-FR" sz="2400" dirty="0">
              <a:cs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fr-FR" sz="2400" dirty="0">
                <a:cs typeface="Times New Roman" pitchFamily="18" charset="0"/>
              </a:rPr>
              <a:t>Tout support supplémentaire  placé sous le tremplin (ex. planchette) n’est pas autorisé.</a:t>
            </a: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A609E1F0-8615-7D32-3406-314AAFA20A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     </a:t>
            </a:r>
            <a:r>
              <a:rPr lang="fr-FR" alt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3" y="1398588"/>
            <a:ext cx="9791700" cy="6035675"/>
          </a:xfrm>
          <a:prstGeom prst="rect">
            <a:avLst/>
          </a:prstGeom>
        </p:spPr>
        <p:txBody>
          <a:bodyPr lIns="104287" tIns="52144" rIns="104287" bIns="52144"/>
          <a:lstStyle/>
          <a:p>
            <a:pPr defTabSz="446088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 dirty="0">
                <a:cs typeface="Times New Roman" pitchFamily="18" charset="0"/>
              </a:rPr>
              <a:t>Si la gymnaste, lors de son premier essai, touche le tremplin ou la poutre :</a:t>
            </a:r>
          </a:p>
          <a:p>
            <a:pPr defTabSz="446088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fr-FR" sz="2000" dirty="0">
              <a:cs typeface="Times New Roman" pitchFamily="18" charset="0"/>
            </a:endParaRPr>
          </a:p>
          <a:p>
            <a:pPr marL="342900" lvl="2" indent="-342900" defTabSz="446088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Déduction de 1,00 Pt</a:t>
            </a:r>
          </a:p>
          <a:p>
            <a:pPr marL="342900" lvl="2" indent="-342900" defTabSz="446088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Elle doit commencer son exercice.</a:t>
            </a:r>
          </a:p>
          <a:p>
            <a:pPr marL="342900" lvl="2" indent="-342900" defTabSz="446088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L’entrée ne recevra pas de valeur.</a:t>
            </a:r>
          </a:p>
          <a:p>
            <a:pPr marL="342900" lvl="2" indent="-342900" defTabSz="446088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Une déduction pour « entrée n’appartenant pas dans le tableau des difficultés » sera appliquée.</a:t>
            </a:r>
          </a:p>
          <a:p>
            <a:pPr marL="342900" lvl="2" indent="-342900" defTabSz="446088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000" b="1" dirty="0"/>
              <a:t>Le jury D appliquera la déduction sur la note finale.</a:t>
            </a:r>
          </a:p>
          <a:p>
            <a:pPr marL="342900" lvl="2" indent="-342900" defTabSz="446088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fr-FR" sz="2000" dirty="0">
              <a:cs typeface="Times New Roman" pitchFamily="18" charset="0"/>
            </a:endParaRPr>
          </a:p>
          <a:p>
            <a:pPr marL="342900" lvl="2" indent="-342900" defTabSz="446088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fr-FR" sz="2000" dirty="0">
              <a:cs typeface="Times New Roman" pitchFamily="18" charset="0"/>
            </a:endParaRPr>
          </a:p>
          <a:p>
            <a:pPr defTabSz="446088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 dirty="0">
                <a:cs typeface="Times New Roman" pitchFamily="18" charset="0"/>
              </a:rPr>
              <a:t>Un 2</a:t>
            </a:r>
            <a:r>
              <a:rPr lang="fr-FR" sz="2000" baseline="30000" dirty="0">
                <a:cs typeface="Times New Roman" pitchFamily="18" charset="0"/>
              </a:rPr>
              <a:t>ème</a:t>
            </a:r>
            <a:r>
              <a:rPr lang="fr-FR" sz="2000" dirty="0">
                <a:cs typeface="Times New Roman" pitchFamily="18" charset="0"/>
              </a:rPr>
              <a:t> essai est autorisé pour l’entrée </a:t>
            </a:r>
            <a:r>
              <a:rPr lang="fr-FR" sz="2000" b="1" dirty="0">
                <a:solidFill>
                  <a:srgbClr val="0070C0"/>
                </a:solidFill>
                <a:cs typeface="Times New Roman" pitchFamily="18" charset="0"/>
              </a:rPr>
              <a:t>(Sans pénalité)</a:t>
            </a:r>
            <a:r>
              <a:rPr lang="fr-FR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fr-FR" sz="2000" b="1" dirty="0">
                <a:cs typeface="Times New Roman" pitchFamily="18" charset="0"/>
              </a:rPr>
              <a:t>si</a:t>
            </a:r>
            <a:r>
              <a:rPr lang="fr-FR" sz="2000" dirty="0">
                <a:cs typeface="Times New Roman" pitchFamily="18" charset="0"/>
              </a:rPr>
              <a:t> la gymnaste n’a pas touché le tremplin ou la poutre.</a:t>
            </a:r>
          </a:p>
          <a:p>
            <a:pPr defTabSz="446088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 dirty="0">
                <a:cs typeface="Times New Roman" pitchFamily="18" charset="0"/>
              </a:rPr>
              <a:t>Un troisième élan n’est pas autorisé. </a:t>
            </a:r>
          </a:p>
          <a:p>
            <a:pPr defTabSz="446088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fr-FR" sz="2000" dirty="0">
              <a:cs typeface="Times New Roman" pitchFamily="18" charset="0"/>
            </a:endParaRPr>
          </a:p>
          <a:p>
            <a:pPr defTabSz="446088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fr-FR" sz="2000" dirty="0"/>
          </a:p>
          <a:p>
            <a:pPr defTabSz="446088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endParaRPr lang="fr-FR" sz="2000" dirty="0"/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25710B2C-1BB8-CA86-97EF-57DC409099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8313" y="1409700"/>
            <a:ext cx="9791700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180975" indent="-180975">
              <a:lnSpc>
                <a:spcPct val="80000"/>
              </a:lnSpc>
              <a:spcBef>
                <a:spcPts val="913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durée de l’exercice à la poutre ne doit pas dépasser 1mn30. </a:t>
            </a:r>
          </a:p>
          <a:p>
            <a:pPr marL="542925" indent="-180975" eaLnBrk="0" hangingPunct="0">
              <a:lnSpc>
                <a:spcPct val="70000"/>
              </a:lnSpc>
              <a:spcBef>
                <a:spcPct val="20000"/>
              </a:spcBef>
              <a:buSzPct val="50000"/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chronomètre est déclenché quand la gymnaste prend appel sur le tremplin ou le tapis.</a:t>
            </a:r>
          </a:p>
          <a:p>
            <a:pPr marL="180975" indent="-180975">
              <a:lnSpc>
                <a:spcPct val="80000"/>
              </a:lnSpc>
              <a:spcBef>
                <a:spcPts val="913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10 secondes avant la fin de l’exercice et à nouveau à la fin du temps maximum, un signal sonore avertit la gymnaste qu’elle doit terminer son exercice.</a:t>
            </a:r>
          </a:p>
          <a:p>
            <a:pPr marL="180975" indent="-180975">
              <a:lnSpc>
                <a:spcPct val="80000"/>
              </a:lnSpc>
              <a:spcBef>
                <a:spcPts val="913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Si la réception de la sortie est exécutée pendant le 2</a:t>
            </a:r>
            <a:r>
              <a:rPr lang="fr-F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signal sonore, il n’y a pas de déduction.</a:t>
            </a:r>
          </a:p>
          <a:p>
            <a:pPr marL="180975" indent="-180975">
              <a:lnSpc>
                <a:spcPct val="80000"/>
              </a:lnSpc>
              <a:spcBef>
                <a:spcPts val="913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Si la réception de la sortie est exécutée après le 2</a:t>
            </a:r>
            <a:r>
              <a:rPr lang="fr-F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signal sonore, une déduction pour dépassement de temps réglementaire est appliquée. </a:t>
            </a:r>
          </a:p>
          <a:p>
            <a:pPr marL="180975" indent="-180975">
              <a:lnSpc>
                <a:spcPct val="80000"/>
              </a:lnSpc>
              <a:spcBef>
                <a:spcPts val="913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déduction pour dépassement de temps est appliquée si la durée de l’exercice est de 1mn31 ou plus : 0.10 pt.</a:t>
            </a:r>
          </a:p>
          <a:p>
            <a:pPr marL="180975" indent="-180975">
              <a:lnSpc>
                <a:spcPct val="80000"/>
              </a:lnSpc>
              <a:spcBef>
                <a:spcPts val="913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éléments exécutés après la limite des 1mn30 seront reconnus par le Jury D et le Jury E.</a:t>
            </a:r>
          </a:p>
          <a:p>
            <a:pPr marL="180975" indent="-180975">
              <a:lnSpc>
                <a:spcPct val="80000"/>
              </a:lnSpc>
              <a:spcBef>
                <a:spcPts val="913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déduction sera effectuée par le Jury D sur la Note Finale.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76576A4A-3736-693F-4D5E-D6EFB69536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8313" y="1376363"/>
            <a:ext cx="979170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180975" indent="-180975">
              <a:spcBef>
                <a:spcPts val="913"/>
              </a:spcBef>
              <a:buFont typeface="Arial" charset="0"/>
              <a:buChar char="•"/>
            </a:pPr>
            <a:r>
              <a:rPr lang="fr-FR" sz="1800" dirty="0"/>
              <a:t>Lors de l’interruption de l’exercice due à une chute de l’agrès un temps d’arrêt de 10 secondes est autorisé.</a:t>
            </a:r>
          </a:p>
          <a:p>
            <a:pPr marL="180975" indent="-180975">
              <a:spcBef>
                <a:spcPts val="913"/>
              </a:spcBef>
              <a:buFont typeface="Arial" charset="0"/>
              <a:buChar char="•"/>
            </a:pPr>
            <a:r>
              <a:rPr lang="fr-FR" sz="1800" b="1" i="1" dirty="0">
                <a:solidFill>
                  <a:srgbClr val="FF0000"/>
                </a:solidFill>
              </a:rPr>
              <a:t>Si la gymnaste dépasse le temps alloué une déduction neutre de 0,30 Pt sera appliquée.</a:t>
            </a:r>
          </a:p>
          <a:p>
            <a:pPr marL="180975" indent="-180975">
              <a:spcBef>
                <a:spcPts val="913"/>
              </a:spcBef>
              <a:buFont typeface="Arial" charset="0"/>
              <a:buChar char="•"/>
            </a:pPr>
            <a:r>
              <a:rPr lang="fr-FR" sz="1800" b="1" i="1" dirty="0">
                <a:solidFill>
                  <a:srgbClr val="FF0000"/>
                </a:solidFill>
              </a:rPr>
              <a:t>Si la gymnaste n’a pas recommencé son exercice dans les 60 secondes l’exercice est considéré comme terminé.</a:t>
            </a:r>
          </a:p>
          <a:p>
            <a:pPr marL="180975" indent="-180975">
              <a:spcBef>
                <a:spcPts val="913"/>
              </a:spcBef>
              <a:buFont typeface="Arial" charset="0"/>
              <a:buChar char="•"/>
            </a:pPr>
            <a:r>
              <a:rPr lang="fr-FR" sz="1800" dirty="0"/>
              <a:t>Le chronométrage commence lorsque la gymnaste, après la chute, s’est relevée sur ses pieds.  </a:t>
            </a:r>
          </a:p>
          <a:p>
            <a:pPr marL="180975" indent="-180975">
              <a:spcBef>
                <a:spcPts val="688"/>
              </a:spcBef>
              <a:spcAft>
                <a:spcPts val="688"/>
              </a:spcAft>
              <a:buFont typeface="Arial" charset="0"/>
              <a:buChar char="•"/>
            </a:pPr>
            <a:r>
              <a:rPr lang="fr-FR" sz="1800" dirty="0"/>
              <a:t>La durée du temps de chute est chronométrée à part et n’entre pas dans le calcul du temps total de l’exercice. </a:t>
            </a:r>
          </a:p>
          <a:p>
            <a:pPr marL="180975" indent="-180975">
              <a:spcBef>
                <a:spcPts val="688"/>
              </a:spcBef>
              <a:spcAft>
                <a:spcPts val="688"/>
              </a:spcAft>
              <a:buFont typeface="Arial" charset="0"/>
              <a:buChar char="•"/>
            </a:pPr>
            <a:r>
              <a:rPr lang="fr-FR" sz="1800" dirty="0"/>
              <a:t>Le temps de chute se termine quand la gymnaste prend appel sur le tapis pour remonter sur la poutre.</a:t>
            </a:r>
          </a:p>
          <a:p>
            <a:pPr marL="180975" indent="-180975">
              <a:spcBef>
                <a:spcPts val="688"/>
              </a:spcBef>
              <a:spcAft>
                <a:spcPts val="688"/>
              </a:spcAft>
              <a:buFont typeface="Arial" charset="0"/>
              <a:buChar char="•"/>
            </a:pPr>
            <a:r>
              <a:rPr lang="fr-FR" sz="1800" dirty="0"/>
              <a:t>Le chronométrage reprend lorsque la gymnaste est remontée sur la poutre et exécute son 1</a:t>
            </a:r>
            <a:r>
              <a:rPr lang="fr-FR" sz="1800" baseline="30000" dirty="0"/>
              <a:t>er</a:t>
            </a:r>
            <a:r>
              <a:rPr lang="fr-FR" sz="1800" dirty="0"/>
              <a:t> mouvement pour continuer l’exercice.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E121D248-EF3B-2017-B435-9BCB7C97A8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Généralités             </a:t>
            </a:r>
            <a:r>
              <a:rPr lang="fr-FR" alt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cap="none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0700" y="1630363"/>
            <a:ext cx="9729788" cy="444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8 éléments maximum y compris la sortie dont la valeur est la plus élevée sont pris en compte pour les VD. 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>
              <a:buFont typeface="Arial" charset="0"/>
              <a:buChar char="•"/>
            </a:pPr>
            <a:r>
              <a:rPr lang="fr-FR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Acrobaties au minimum dont la sortie</a:t>
            </a:r>
          </a:p>
          <a:p>
            <a:pPr marL="457200" lvl="3" indent="-457200"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3 gymniques au minimum</a:t>
            </a:r>
          </a:p>
          <a:p>
            <a:pPr marL="457200" lvl="3" indent="-457200">
              <a:buFont typeface="Arial" charset="0"/>
              <a:buChar char="•"/>
            </a:pP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éléments au choix</a:t>
            </a:r>
          </a:p>
          <a:p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 bonus de 0,20 pt sera accordé pour les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sorties de valeur C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(Aménagement FSCF)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et + si exécutées sans chute.</a:t>
            </a:r>
          </a:p>
          <a:p>
            <a:pPr>
              <a:buFont typeface="Arial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3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B83DCA1C-CC32-4BA1-99EC-083608CDD5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15925" y="1358900"/>
            <a:ext cx="9856788" cy="5321300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Si lors de la sortie, le salto n’a pas commencé (pas de début de rotation) lorsque la chute se produit :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Exemple :           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saut en dehors de la poutre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fr-FR" alt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Jugement :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Pas de VD, 7 éléments sont comptés (jury D)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Pas de sortie – 0,50 pt (jury E aménagement FSCF)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Chute 1,00 pt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Si la gymnaste remonte pour exécuter sa sortie pas de pénalité « Pas de sortie »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7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495263"/>
              </p:ext>
            </p:extLst>
          </p:nvPr>
        </p:nvGraphicFramePr>
        <p:xfrm>
          <a:off x="638175" y="4629150"/>
          <a:ext cx="9803640" cy="1377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5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5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5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54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630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de sortie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3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/>
                        <a:t>Gym.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/>
                        <a:t>Gym.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/>
                        <a:t>Gym.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/>
                        <a:t>Gym.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/>
                        <a:t>Acro.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/>
                        <a:t>Acro.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/>
                        <a:t>Acro.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Image 5">
            <a:extLst>
              <a:ext uri="{FF2B5EF4-FFF2-40B4-BE49-F238E27FC236}">
                <a16:creationId xmlns:a16="http://schemas.microsoft.com/office/drawing/2014/main" id="{0574B40E-FB58-2ACB-6D74-7C1F75FB3E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00" y="4691025"/>
            <a:ext cx="371527" cy="5430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000-00000801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57" y="4691025"/>
            <a:ext cx="428685" cy="5430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000000-0008-0000-0000-00000901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757" y="4691025"/>
            <a:ext cx="428685" cy="543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000-00005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32" y="4691025"/>
            <a:ext cx="428685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000-00006B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492" y="4691025"/>
            <a:ext cx="419158" cy="543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000000-0008-0000-0000-000076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62" y="4762539"/>
            <a:ext cx="603834" cy="4714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0000000-0008-0000-0000-00006C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89" y="4691025"/>
            <a:ext cx="428685" cy="543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000-00006C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22" y="1938299"/>
            <a:ext cx="428685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Bonification de la note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  </a:t>
            </a:r>
            <a:r>
              <a:rPr lang="fr-FR" altLang="fr-FR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</a:t>
            </a:r>
            <a:r>
              <a:rPr lang="fr-FR" altLang="fr-FR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FSCf</a:t>
            </a:r>
            <a:endParaRPr lang="fr-FR" sz="28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383079"/>
              </p:ext>
            </p:extLst>
          </p:nvPr>
        </p:nvGraphicFramePr>
        <p:xfrm>
          <a:off x="465138" y="2236788"/>
          <a:ext cx="9767251" cy="226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0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6157">
                <a:tc rowSpan="2"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Valorisation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+ 0,30 Pt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+ 0,60 Pt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+ 0,90 Pt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+ 1,20 Pt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15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9637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Poutre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 à 3,40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</a:t>
                      </a:r>
                      <a:r>
                        <a:rPr lang="fr-F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3,90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 à 4,40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 et +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Image 5">
            <a:extLst>
              <a:ext uri="{FF2B5EF4-FFF2-40B4-BE49-F238E27FC236}">
                <a16:creationId xmlns:a16="http://schemas.microsoft.com/office/drawing/2014/main" id="{071897EF-838F-17A8-D365-F4A775682C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75" y="517526"/>
            <a:ext cx="1393208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 des Titres">
  <a:themeElements>
    <a:clrScheme name="FSCF 1">
      <a:dk1>
        <a:sysClr val="windowText" lastClr="000000"/>
      </a:dk1>
      <a:lt1>
        <a:sysClr val="window" lastClr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12440</TotalTime>
  <Words>1636</Words>
  <Application>Microsoft Office PowerPoint</Application>
  <PresentationFormat>Personnalisé</PresentationFormat>
  <Paragraphs>282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Franklin Gothic Book</vt:lpstr>
      <vt:lpstr>Times New Roman</vt:lpstr>
      <vt:lpstr>Wingdings</vt:lpstr>
      <vt:lpstr>Masque des Titres</vt:lpstr>
      <vt:lpstr>Masque des Contenus</vt:lpstr>
      <vt:lpstr>Présentation PowerPoint</vt:lpstr>
      <vt:lpstr>Artistique</vt:lpstr>
      <vt:lpstr>Généralités</vt:lpstr>
      <vt:lpstr>Généralités     Aménagement FSCF</vt:lpstr>
      <vt:lpstr>Généralités</vt:lpstr>
      <vt:lpstr>Généralités</vt:lpstr>
      <vt:lpstr>Généralités             Aménagement FSCF</vt:lpstr>
      <vt:lpstr>Généralités</vt:lpstr>
      <vt:lpstr>Bonification de la note D   aménagement FSCf</vt:lpstr>
      <vt:lpstr>Remarques</vt:lpstr>
      <vt:lpstr>Généralités- Précisions</vt:lpstr>
      <vt:lpstr>Déductions pour l’artistique</vt:lpstr>
      <vt:lpstr>Déductions pour la composition</vt:lpstr>
      <vt:lpstr>Déductions spécifiques</vt:lpstr>
      <vt:lpstr>Exigences de composition (ec)</vt:lpstr>
      <vt:lpstr>Exigences de composition (ec)</vt:lpstr>
      <vt:lpstr>Exigences de composition (ec)  Aménagements FSCF</vt:lpstr>
      <vt:lpstr>Exigences de composition (ec)</vt:lpstr>
      <vt:lpstr>Valeur de liaison &amp; Bonus série</vt:lpstr>
      <vt:lpstr>Valeur de liaison acrobatique (VL) Aménagements FSCF</vt:lpstr>
      <vt:lpstr>Valeur de liaison &amp; Bonus série </vt:lpstr>
      <vt:lpstr>Valeur de liaison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zeRafio</dc:creator>
  <cp:lastModifiedBy>Germinal FLORES</cp:lastModifiedBy>
  <cp:revision>152</cp:revision>
  <dcterms:created xsi:type="dcterms:W3CDTF">2014-03-28T08:32:44Z</dcterms:created>
  <dcterms:modified xsi:type="dcterms:W3CDTF">2025-06-10T08:21:01Z</dcterms:modified>
</cp:coreProperties>
</file>