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3" r:id="rId4"/>
    <p:sldId id="266" r:id="rId5"/>
    <p:sldId id="341" r:id="rId6"/>
    <p:sldId id="352" r:id="rId7"/>
    <p:sldId id="354" r:id="rId8"/>
    <p:sldId id="353" r:id="rId9"/>
    <p:sldId id="475" r:id="rId10"/>
    <p:sldId id="357" r:id="rId11"/>
    <p:sldId id="358" r:id="rId12"/>
    <p:sldId id="359" r:id="rId13"/>
    <p:sldId id="546" r:id="rId14"/>
    <p:sldId id="361" r:id="rId15"/>
    <p:sldId id="362" r:id="rId16"/>
    <p:sldId id="363" r:id="rId17"/>
    <p:sldId id="364" r:id="rId18"/>
    <p:sldId id="367" r:id="rId19"/>
    <p:sldId id="369" r:id="rId20"/>
    <p:sldId id="370" r:id="rId21"/>
    <p:sldId id="371" r:id="rId22"/>
    <p:sldId id="373" r:id="rId23"/>
    <p:sldId id="374" r:id="rId24"/>
    <p:sldId id="377" r:id="rId25"/>
    <p:sldId id="378" r:id="rId26"/>
    <p:sldId id="380" r:id="rId27"/>
    <p:sldId id="382" r:id="rId28"/>
    <p:sldId id="384" r:id="rId29"/>
    <p:sldId id="385" r:id="rId30"/>
    <p:sldId id="386" r:id="rId31"/>
    <p:sldId id="388" r:id="rId32"/>
    <p:sldId id="389" r:id="rId33"/>
    <p:sldId id="392" r:id="rId34"/>
    <p:sldId id="547" r:id="rId35"/>
    <p:sldId id="548" r:id="rId36"/>
    <p:sldId id="513" r:id="rId37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822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694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jpeg"/><Relationship Id="rId7" Type="http://schemas.openxmlformats.org/officeDocument/2006/relationships/image" Target="../media/image4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jpeg"/><Relationship Id="rId7" Type="http://schemas.openxmlformats.org/officeDocument/2006/relationships/image" Target="../media/image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jpg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ctrTitle" idx="4294967295"/>
          </p:nvPr>
        </p:nvSpPr>
        <p:spPr bwMode="auto">
          <a:xfrm>
            <a:off x="2873375" y="531813"/>
            <a:ext cx="7043738" cy="13065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FIG 2025-2028</a:t>
            </a:r>
            <a:b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48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4506119" y="4943475"/>
            <a:ext cx="4326731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0168A857-FEB3-22C2-AC11-AC7F9EC8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9425" y="1895474"/>
            <a:ext cx="2141875" cy="12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6E53CC76-7313-238C-5199-273B6232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25" y="1895474"/>
            <a:ext cx="2372074" cy="123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1">
            <a:extLst>
              <a:ext uri="{FF2B5EF4-FFF2-40B4-BE49-F238E27FC236}">
                <a16:creationId xmlns:a16="http://schemas.microsoft.com/office/drawing/2014/main" id="{6726EB34-C6D5-945C-3946-31B6EFE228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25" y="3338512"/>
            <a:ext cx="2388294" cy="13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369A5341-9D68-5F6A-3EE6-835CE49A31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425" y="3338512"/>
            <a:ext cx="2141875" cy="13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.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2" y="1566863"/>
            <a:ext cx="9791701" cy="397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sz="2400" dirty="0"/>
              <a:t>Les éléments sont considérés comme</a:t>
            </a:r>
            <a:r>
              <a:rPr lang="fr-FR" sz="2400" b="1" dirty="0"/>
              <a:t> </a:t>
            </a:r>
            <a:r>
              <a:rPr lang="fr-FR" sz="2400" b="1" i="1" u="sng" dirty="0"/>
              <a:t>identiques</a:t>
            </a:r>
            <a:r>
              <a:rPr lang="fr-FR" sz="2400" b="1" dirty="0"/>
              <a:t> </a:t>
            </a:r>
            <a:r>
              <a:rPr lang="fr-FR" sz="2400" dirty="0"/>
              <a:t>s’ils sont répertoriés sous le même  numéro et s’ils répondent aux critères suivants :</a:t>
            </a:r>
          </a:p>
          <a:p>
            <a:pPr algn="just">
              <a:spcBef>
                <a:spcPts val="2050"/>
              </a:spcBef>
            </a:pPr>
            <a:r>
              <a:rPr lang="fr-FR" sz="2400" b="1" u="sng" dirty="0"/>
              <a:t>Eléments aux barres : </a:t>
            </a:r>
          </a:p>
          <a:p>
            <a:pPr marL="180975" indent="-180975" algn="just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Exécutés avec ou sans changement de prises en sautant.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Les grands tours en AV et en AR exécutés avec les jambes serrées ou écartées, le corps carpé ou tendu.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Elans circulaires carpés en AV et en AR exécutés avec les jambes serrées ou écartées.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9DEEC2-361B-62A4-051A-6B434C18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04" y="5138960"/>
            <a:ext cx="3568795" cy="163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488" y="1234281"/>
            <a:ext cx="9926637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gymniques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réception sur 1 ou 2 pieds ou position ventrale au Sol.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appel un ou deux pieds avec la même position de jambe.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 : cosaque                   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Sont exécutés en position latérale ou transversale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(poutre)           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sauts exécutés en position latérale recevront un degré de valeur supérieur par rapport à la position transversale.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sauts départ en position latérale et terminés en position transversale (ou inversement) sont considérés comme des éléments exécutés en position transversale.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67" y="2919298"/>
            <a:ext cx="381053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59" y="2919297"/>
            <a:ext cx="314369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8" y="3509924"/>
            <a:ext cx="514422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0B9A89-E6BD-B736-494D-7FC9AE792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33" y="3509923"/>
            <a:ext cx="514423" cy="54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313532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3" y="1381125"/>
            <a:ext cx="9791700" cy="225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+mn-lt"/>
                <a:cs typeface="+mn-cs"/>
              </a:rPr>
              <a:t>Eléments acrobatiques: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Avec réception sur 1 ou 2 pieds.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200" dirty="0">
              <a:latin typeface="+mn-lt"/>
              <a:cs typeface="+mn-cs"/>
            </a:endParaRP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                                                       </a:t>
            </a:r>
          </a:p>
        </p:txBody>
      </p:sp>
      <p:graphicFrame>
        <p:nvGraphicFramePr>
          <p:cNvPr id="8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5830"/>
              </p:ext>
            </p:extLst>
          </p:nvPr>
        </p:nvGraphicFramePr>
        <p:xfrm>
          <a:off x="468313" y="2530475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 pieds décalés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Rondade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AR tendu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68150"/>
              </p:ext>
            </p:extLst>
          </p:nvPr>
        </p:nvGraphicFramePr>
        <p:xfrm>
          <a:off x="5334000" y="2508250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de mains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Flip AV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428625" y="2438400"/>
            <a:ext cx="1519238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285163" y="2328863"/>
            <a:ext cx="1519237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7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7" y="3101975"/>
            <a:ext cx="400050" cy="400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FBCA31-9745-5464-00CC-AA3478E2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66" y="3101975"/>
            <a:ext cx="393205" cy="3932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91" y="3101975"/>
            <a:ext cx="278260" cy="3524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77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6" y="3119657"/>
            <a:ext cx="453181" cy="350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A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25" y="3045347"/>
            <a:ext cx="358851" cy="4090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3C98EF8-9B6A-6C5A-8156-64BD4454A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80" y="3055105"/>
            <a:ext cx="315493" cy="39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50"/>
              </a:spcBef>
              <a:buFont typeface="Arial" charset="0"/>
              <a:buNone/>
            </a:pPr>
            <a:endParaRPr lang="fr-FR" sz="2400"/>
          </a:p>
        </p:txBody>
      </p:sp>
      <p:sp>
        <p:nvSpPr>
          <p:cNvPr id="5" name="ZoneTexte 4"/>
          <p:cNvSpPr txBox="1"/>
          <p:nvPr/>
        </p:nvSpPr>
        <p:spPr>
          <a:xfrm>
            <a:off x="468313" y="1398588"/>
            <a:ext cx="9791700" cy="475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ou sous le même numéro et répondent aux critères suivants : 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acrobatiques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positions du corps dans les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sont différentes (groupé, carpé ou tendu)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degrés de rotation sont différents :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½ Tr              1/1 Tr            1 ½ Tr           etc…..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L’appui est sur un, les deux bras ou libre.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L’appel est sur un ou deux pieds.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74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2" y="3353556"/>
            <a:ext cx="416463" cy="423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75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6" y="3343005"/>
            <a:ext cx="546100" cy="4384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77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7" y="3353556"/>
            <a:ext cx="548244" cy="423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8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45" y="4329074"/>
            <a:ext cx="342948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42" y="4329074"/>
            <a:ext cx="342948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83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7" y="4329075"/>
            <a:ext cx="342947" cy="5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1522413"/>
            <a:ext cx="97917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Lorsque un élément ne répond pas aux exigences techniques,  il y a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 principes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suivre : </a:t>
            </a:r>
          </a:p>
          <a:p>
            <a:pPr>
              <a:lnSpc>
                <a:spcPct val="80000"/>
              </a:lnSpc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sz="2400" b="1" baseline="30000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>
              <a:lnSpc>
                <a:spcPct val="80000"/>
              </a:lnSpc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l’élément est reconnu comme un autre élément figurant dans le tableau des difficultés du code et qu’il est à nouveau exécuté avec une technique correcte, </a:t>
            </a:r>
            <a:r>
              <a:rPr lang="fr-FR" altLang="fr-F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ils reçoivent tous les 2 leur VD. </a:t>
            </a:r>
          </a:p>
          <a:p>
            <a:pPr algn="just"/>
            <a:endParaRPr lang="fr-FR" altLang="fr-FR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Ex. poutre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La pirouette 1 jambe à l’horizontale réalisée avec la jambe non maintenue pendant tout le tour devient une simple pirouette 1 tour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A3.101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Elle peut donc  refaire la pirouette 1 jambe à l’horizontale correctement et on comptera la VD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C3.304.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313" y="5614988"/>
            <a:ext cx="35115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8313" y="1365250"/>
            <a:ext cx="9791700" cy="40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8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 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VD n’est pas accordée :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Barres, élément avec envol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reprise de barres.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Poutre,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revenir sur les pieds.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Sol,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retour sur les pieds d’abord.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Si l’élément est exécuté plus tard avec une technique correcte, il recevra la VD, puisque la première exécution n’a pas été reconnue.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Valeur de difficulté </a:t>
            </a:r>
            <a:r>
              <a:rPr lang="fr-FR" sz="2800" dirty="0"/>
              <a:t>(r</a:t>
            </a:r>
            <a:r>
              <a:rPr lang="fr-FR" sz="2800" cap="none" dirty="0"/>
              <a:t>econnaissance</a:t>
            </a:r>
            <a:r>
              <a:rPr lang="fr-FR" sz="2800" dirty="0"/>
              <a:t> VD)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313" y="1470025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24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un élément qui a reçu une VD inférieure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</a:t>
            </a:r>
            <a:r>
              <a:rPr lang="fr-FR" altLang="fr-FR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devalué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manque d’exigence technique est  à nouveau exécuté dans l’exercice, il sera considéré comme une répétition et ne recevra pas la VD.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 Barres: Le tour d’appui libre à l’ATR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C2.305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dans les 10° devient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 il n’existe pas en dessous dans le code. Si la gym refait un tour d’appui libre bien à l’ATR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 sera pas reconnu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répétition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4835525"/>
            <a:ext cx="97917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50"/>
              </a:spcBef>
            </a:pPr>
            <a:r>
              <a:rPr lang="fr-FR" altLang="fr-FR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Dans les 3 principes présentés, on pénalise toujours l’élément même si on ne le reconnaît pas.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9900" y="1431925"/>
            <a:ext cx="9790113" cy="4886325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sont propres à chaque agrès.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4 x 0.50 pt  -   maximum  2.00 pts.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les éléments issus du tableau des difficultés peuvent remplir une EC.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élément peut remplir plus d’une EC mais un élément ne peut pas être répété pour remplir une autre 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           </a:t>
            </a:r>
            <a:r>
              <a:rPr 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313" y="1624013"/>
            <a:ext cx="9791700" cy="4745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La valeur de liaison doit correspondre à une combinaison d’éléments unique, aux Barres, à la Poutre et au Sol.</a:t>
            </a:r>
          </a:p>
          <a:p>
            <a:pPr>
              <a:lnSpc>
                <a:spcPct val="90000"/>
              </a:lnSpc>
            </a:pPr>
            <a:endParaRPr lang="fr-FR" altLang="fr-FR" sz="24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Les éléments utilisés pour la VL ne doivent pas nécessairement  être parmi les 8 VD comptabilisées mais ils doivent être issus des tableaux des difficultés.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La valeur de liaison est fixée à : 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    + 0,10 pt 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    + 0,20 pt</a:t>
            </a:r>
          </a:p>
          <a:p>
            <a:pPr marL="180975" indent="-180975">
              <a:lnSpc>
                <a:spcPct val="90000"/>
              </a:lnSpc>
            </a:pPr>
            <a:r>
              <a:rPr lang="fr-FR" altLang="fr-FR" sz="2400" dirty="0"/>
              <a:t> 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sz="2400" dirty="0"/>
              <a:t>Un bonus de 0,20 pt sera accordé pour les </a:t>
            </a:r>
            <a:r>
              <a:rPr lang="fr-FR" sz="2400" b="1" dirty="0"/>
              <a:t>sorties de valeur C </a:t>
            </a:r>
            <a:r>
              <a:rPr lang="fr-FR" sz="2400" b="1" dirty="0">
                <a:solidFill>
                  <a:srgbClr val="0070C0"/>
                </a:solidFill>
              </a:rPr>
              <a:t>(Aménagement FSCF)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/>
              <a:t>et + si exécutées sans chute.</a:t>
            </a:r>
          </a:p>
          <a:p>
            <a:pPr>
              <a:lnSpc>
                <a:spcPct val="90000"/>
              </a:lnSpc>
            </a:pP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68313" y="1658938"/>
            <a:ext cx="97917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être accordée, la liaison doit être exécutée  sans chute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Répétition d’un élément pour la VL :</a:t>
            </a:r>
          </a:p>
          <a:p>
            <a:pPr marL="325898" indent="-325898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Les éléments ne peuvent pas être répétés dans une autre liaison pour obtenir la VL. </a:t>
            </a: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 décompte des éléments se fait dans l’ordre chronologique.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ne peuvent pas être répétés.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4" y="1477963"/>
            <a:ext cx="9791700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À chaque agrès, la note est établie à partir de deux notes séparées.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D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calcule la note 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:  Contenu de l’exercice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E 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calcule la note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 : Exécution et artistique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La note finale d’un exercice :</a:t>
            </a:r>
          </a:p>
          <a:p>
            <a:pPr marL="709733" indent="-709733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1412"/>
              </p:ext>
            </p:extLst>
          </p:nvPr>
        </p:nvGraphicFramePr>
        <p:xfrm>
          <a:off x="730250" y="4605338"/>
          <a:ext cx="9328350" cy="15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déductions neutres si nécessaire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520825"/>
            <a:ext cx="9791700" cy="54229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aux barres et les éléments acrobatiques à la poutre et au sol peuvent être exécutés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 fois dans une même liaison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recevront qu’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une seule fois la VD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Barres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Tkatchev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Tkatchev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4713" indent="-3429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Poutre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Renversement Av libre + Renversement Av libre :</a:t>
            </a:r>
          </a:p>
          <a:p>
            <a:pPr marL="874713" indent="-342900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Sol :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Liaison directe ou indirecte avec Salto tempo x 2 suivi de double salto Ar carpé :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CB457E1-DA18-120A-7ACA-62B52F436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92071"/>
              </p:ext>
            </p:extLst>
          </p:nvPr>
        </p:nvGraphicFramePr>
        <p:xfrm>
          <a:off x="5477140" y="3009900"/>
          <a:ext cx="1923785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785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8EE2147-624B-2662-B8F8-9DB7360A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81" y="3101612"/>
            <a:ext cx="481658" cy="3229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591028-E22B-7087-E62F-E298B594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58" y="3101612"/>
            <a:ext cx="481658" cy="322994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56D32E4-DD34-D8EE-DC9E-E23B2C397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38320"/>
              </p:ext>
            </p:extLst>
          </p:nvPr>
        </p:nvGraphicFramePr>
        <p:xfrm>
          <a:off x="8277490" y="3884431"/>
          <a:ext cx="1923785" cy="54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785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48057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15" y="3989371"/>
            <a:ext cx="373772" cy="3381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86ECB5-2255-0D42-3773-06690A77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90" y="3989371"/>
            <a:ext cx="373772" cy="338175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9D5DAA0-CBA8-8410-8AA1-E38A70600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22081"/>
              </p:ext>
            </p:extLst>
          </p:nvPr>
        </p:nvGraphicFramePr>
        <p:xfrm>
          <a:off x="2751204" y="5492656"/>
          <a:ext cx="5068821" cy="54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821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48057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+              +               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13" y="5540281"/>
            <a:ext cx="323509" cy="40977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5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57" y="5540281"/>
            <a:ext cx="524803" cy="4097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F8B8C51-9569-E951-CBB3-22E0313D3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50" y="5540281"/>
            <a:ext cx="524803" cy="4097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53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78" y="5537015"/>
            <a:ext cx="724638" cy="413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      </a:t>
            </a:r>
            <a:r>
              <a:rPr lang="fr-FR" altLang="fr-F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ZoneTexte 4"/>
          <p:cNvSpPr txBox="1">
            <a:spLocks noChangeArrowheads="1"/>
          </p:cNvSpPr>
          <p:nvPr/>
        </p:nvSpPr>
        <p:spPr bwMode="auto">
          <a:xfrm>
            <a:off x="468313" y="1655763"/>
            <a:ext cx="97917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/>
              <a:t>Après notification du jury D, le jury E additionnera la déduction pour exercice trop court aux autres déductions (exécution/artistique) :</a:t>
            </a:r>
          </a:p>
          <a:p>
            <a:pPr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r>
              <a:rPr lang="fr-FR" sz="2400" dirty="0"/>
              <a:t>7 éléments ou + reconnus    :  pas de déduction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5-6 éléments reconnus         :  -  4,00 pts 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3-4 éléments reconnus         :  -  6,00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1-2 éléments reconnus         :  -  8,00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Pas d’éléments                     :  - 10,00 pts</a:t>
            </a:r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</a:pPr>
            <a:r>
              <a:rPr lang="fr-FR" altLang="fr-FR" sz="2400" i="1" dirty="0">
                <a:solidFill>
                  <a:srgbClr val="00B0F0"/>
                </a:solidFill>
              </a:rPr>
              <a:t>Avec l’aménagement du code, la gymnaste conservera sa note D</a:t>
            </a:r>
            <a:endParaRPr lang="fr-FR" sz="24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8313" y="1571625"/>
            <a:ext cx="9791700" cy="3943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ne doit pas y avoir de confusion entre le calcul des VD et le nombre d’éléments reconnus (gym/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dans l’exercice.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Ex. en Barres : 8 éléments sont exécutés (mais pas de sortie), le jury D retient 7 VD et n’applique aucune pénalité pour exercice trop court sur la note finale.</a:t>
            </a: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Ex. en poutre : 7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acro.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(dont la sortie) + 1 gym :  le jury D retient 6 VD et n’applique toujours aucune pénalité pour exercice trop court sur la note finale car la gym a bien exécuté 8 éléments codifiés et non répétés.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Fautes d’exécution des éléments gymniques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313" y="1622425"/>
            <a:ext cx="9791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maximum de déductions cumulées pour déviations par rapport aux exigences pour la position du corps ne peut dépasser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0,50 Pt.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déductions pour la forme du corps incluent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Manque d’écart.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Jambes fléchies.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Pointes de pieds pas tendues.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Déductions spécifiques à la forme du corps.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5289550"/>
            <a:ext cx="9820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fr-CA" sz="2400" dirty="0"/>
              <a:t>A cela peuvent s’ajouter les fautes pour manque d’amplitude et les fautes de réception (déséquilibre par exemple).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9791700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Positions du corps tendu à tous les agrès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position corps tendu doit être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maintenue pendant la majorité du salto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les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simples.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Double salto au sol et en sortie aux barres.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Au Saut (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0638" lvl="1" indent="-41275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Si aucune position tendue n’est visible : considérer comme une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fr-FR" alt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carpée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Dans les éléments sans vrille aux Barres, Poutre &amp; Sol.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338263"/>
            <a:ext cx="9791700" cy="5240337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 du corps tendu à la table de saut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légère fermeture au niveau des hanches (jusqu’à 30°) est autorisée dans les sauts sans rotation longitudinale.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3392488"/>
            <a:ext cx="61690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79650" y="6383338"/>
            <a:ext cx="4833938" cy="4159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Tendu</a:t>
            </a: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 flipV="1">
            <a:off x="7118350" y="3502025"/>
            <a:ext cx="0" cy="3348038"/>
          </a:xfrm>
          <a:prstGeom prst="line">
            <a:avLst/>
          </a:prstGeom>
          <a:ln>
            <a:solidFill>
              <a:srgbClr val="5850F6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313488" y="4522788"/>
            <a:ext cx="620712" cy="30797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≤ 30°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118350" y="6383338"/>
            <a:ext cx="17018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/>
              <a:t>Carpé &gt; 30°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vrilles exécutées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entrée et sortie aux barres et à la poutre.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Pendant l’exercice à la poutre et au sol.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Toutes les réceptions au Saut.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Doivent être complètement terminées ou un autre élément du code sera reconnu.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placement du pied avant est décisif pour accorder la 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sous rotations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3/1 tours deviennent  2 ½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½ tours deviennent 2 /1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/1 tours deviennent  1 ½ tour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 ½ tours devient 1 tour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Sauf si le salto avec vrille est lié directement avec un autre salto, le premier élément n’est pas dévalué.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096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8313" y="1725613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tours pour les éléments gymniques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tour doit être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complètement terminé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un autre élément du code sera attribué.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La position des épaules et des hanches est décisive ou un autre élément du code sera attribué.</a:t>
            </a:r>
          </a:p>
        </p:txBody>
      </p:sp>
      <p:pic>
        <p:nvPicPr>
          <p:cNvPr id="40965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198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8313" y="1731963"/>
            <a:ext cx="9791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+mn-lt"/>
                <a:cs typeface="+mn-cs"/>
              </a:rPr>
              <a:t>Exigences pour les tours</a:t>
            </a:r>
            <a:r>
              <a:rPr lang="fr-FR" sz="2400" dirty="0">
                <a:latin typeface="+mn-lt"/>
                <a:cs typeface="+mn-cs"/>
              </a:rPr>
              <a:t>: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cs typeface="+mn-cs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Doivent être exécutés sur ½ pointes.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Doivent avoir une forme fixe et précise pendant toute la rotation.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La VD ne change pas que la jambe d’appui soit tendue ou fléchie.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Les tours sur une jambe avec la jambe libre placée, la position doit être maintenue pendant tout le tour.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Si la jambe libre n’est pas dans la position demandée on donne la valeur d’un autre élément du code.</a:t>
            </a:r>
          </a:p>
        </p:txBody>
      </p:sp>
      <p:pic>
        <p:nvPicPr>
          <p:cNvPr id="41989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 jury D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détermine en barres, poutre et sol une note basée sur 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difficultés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(EC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liaison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(VL)</a:t>
            </a:r>
          </a:p>
          <a:p>
            <a:pPr marL="103202" indent="215455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À la table de saut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la note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inclut la valeur de difficulté.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3011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8313" y="1577975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tours pour les éléments gymniques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Tours sur une jambe,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l’augmentation des rotations est de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180° à la poutre</a:t>
            </a:r>
          </a:p>
          <a:p>
            <a:pPr marL="107632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360° au sol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Sous rotation sur jambe d’appui :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Poutre                   devient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Sol                        devient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4832350"/>
            <a:ext cx="7239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213" y="4835525"/>
            <a:ext cx="65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88" y="5634038"/>
            <a:ext cx="723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0588" y="5634038"/>
            <a:ext cx="755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Directives techniques</a:t>
            </a:r>
            <a:endParaRPr lang="fr-FR" sz="2800" cap="none" dirty="0"/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4035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8313" y="1520825"/>
            <a:ext cx="9791700" cy="402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sauts avec tour, 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l’augmentation de la rotation est de :</a:t>
            </a:r>
            <a:endParaRPr lang="fr-FR" sz="2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180° à la poutre et sol (sauts grand écart, écart latéral et pied tête).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360° au sol.</a:t>
            </a:r>
          </a:p>
          <a:p>
            <a:pPr marL="180975" indent="-180975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Différentes techniques de saut avec 1 tour (360°) et plus sont autorisées : en </a:t>
            </a:r>
            <a:r>
              <a:rPr lang="fr-FR" sz="2300" dirty="0" err="1">
                <a:latin typeface="Arial" panose="020B0604020202020204" pitchFamily="34" charset="0"/>
                <a:cs typeface="Arial" panose="020B0604020202020204" pitchFamily="34" charset="0"/>
              </a:rPr>
              <a:t>carpant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, groupant ou écartant les jambes au début, au milieu ou à la fin des tours (sauf s’il y a une exigence spéciale de l’élément).</a:t>
            </a: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Pour les sauts avec ½ tour (180°) la position doit être atteinte au début ou à la fin.</a:t>
            </a:r>
          </a:p>
        </p:txBody>
      </p:sp>
      <p:sp>
        <p:nvSpPr>
          <p:cNvPr id="16" name="Triangle isocèle 15"/>
          <p:cNvSpPr/>
          <p:nvPr/>
        </p:nvSpPr>
        <p:spPr>
          <a:xfrm>
            <a:off x="8782050" y="5267325"/>
            <a:ext cx="842963" cy="79375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293688" y="1540032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 dirty="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 dirty="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 dirty="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 dirty="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 dirty="0"/>
          </a:p>
        </p:txBody>
      </p:sp>
      <p:pic>
        <p:nvPicPr>
          <p:cNvPr id="45059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8313" y="1501775"/>
            <a:ext cx="9791700" cy="5093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300" b="1" u="sng" dirty="0"/>
              <a:t>Reconnaissance des sauts avec rotation</a:t>
            </a:r>
          </a:p>
          <a:p>
            <a:endParaRPr lang="fr-FR" sz="1400" dirty="0"/>
          </a:p>
          <a:p>
            <a:r>
              <a:rPr lang="fr-FR" sz="2300" b="1" u="sng" dirty="0">
                <a:solidFill>
                  <a:srgbClr val="FF0000"/>
                </a:solidFill>
              </a:rPr>
              <a:t>Sous rotation de 30° ou plus  </a:t>
            </a:r>
            <a:r>
              <a:rPr lang="fr-FR" sz="2300" dirty="0"/>
              <a:t>on reconnait un autre élément du code.</a:t>
            </a:r>
            <a:r>
              <a:rPr lang="fr-FR" sz="1100" dirty="0"/>
              <a:t>                               </a:t>
            </a:r>
          </a:p>
          <a:p>
            <a:endParaRPr lang="fr-FR" sz="1100" dirty="0"/>
          </a:p>
          <a:p>
            <a:r>
              <a:rPr lang="fr-FR" sz="2300" dirty="0"/>
              <a:t>Exemples :</a:t>
            </a:r>
          </a:p>
          <a:p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Poutre &amp; Sol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Sol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Sol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Poutre</a:t>
            </a:r>
          </a:p>
          <a:p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L’élément n’est pas différent avec ¼ de tour supplémentaire.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9439" y="2862466"/>
            <a:ext cx="32353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courbée vers la droite 18"/>
          <p:cNvSpPr/>
          <p:nvPr/>
        </p:nvSpPr>
        <p:spPr>
          <a:xfrm>
            <a:off x="6239660" y="2912473"/>
            <a:ext cx="1125538" cy="267017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D41649D-F795-90F9-032A-4B1EF5229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54240"/>
              </p:ext>
            </p:extLst>
          </p:nvPr>
        </p:nvGraphicFramePr>
        <p:xfrm>
          <a:off x="2751535" y="2943767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4" name="Flèche droite 2">
            <a:extLst>
              <a:ext uri="{FF2B5EF4-FFF2-40B4-BE49-F238E27FC236}">
                <a16:creationId xmlns:a16="http://schemas.microsoft.com/office/drawing/2014/main" id="{B2539B08-A135-CAA9-F111-C6599027CF3A}"/>
              </a:ext>
            </a:extLst>
          </p:cNvPr>
          <p:cNvSpPr/>
          <p:nvPr/>
        </p:nvSpPr>
        <p:spPr>
          <a:xfrm>
            <a:off x="3852042" y="3092292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60" y="2894810"/>
            <a:ext cx="428685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78" y="2848456"/>
            <a:ext cx="428685" cy="543001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93A8B12-953A-831C-80DF-7979AB572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17585"/>
              </p:ext>
            </p:extLst>
          </p:nvPr>
        </p:nvGraphicFramePr>
        <p:xfrm>
          <a:off x="2751535" y="3656742"/>
          <a:ext cx="3051968" cy="5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18" y="3657717"/>
            <a:ext cx="342167" cy="487589"/>
          </a:xfrm>
          <a:prstGeom prst="rect">
            <a:avLst/>
          </a:prstGeom>
        </p:spPr>
      </p:pic>
      <p:sp>
        <p:nvSpPr>
          <p:cNvPr id="10" name="Flèche droite 2">
            <a:extLst>
              <a:ext uri="{FF2B5EF4-FFF2-40B4-BE49-F238E27FC236}">
                <a16:creationId xmlns:a16="http://schemas.microsoft.com/office/drawing/2014/main" id="{6D38B71F-4435-2A76-240D-D94E18AFDAD6}"/>
              </a:ext>
            </a:extLst>
          </p:cNvPr>
          <p:cNvSpPr/>
          <p:nvPr/>
        </p:nvSpPr>
        <p:spPr>
          <a:xfrm>
            <a:off x="3852042" y="3780464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96" y="3626004"/>
            <a:ext cx="342167" cy="541764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3619752-93FA-9687-0E76-95BF47C1B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4370"/>
              </p:ext>
            </p:extLst>
          </p:nvPr>
        </p:nvGraphicFramePr>
        <p:xfrm>
          <a:off x="2741808" y="4331043"/>
          <a:ext cx="3051968" cy="5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16" name="Flèche droite 2">
            <a:extLst>
              <a:ext uri="{FF2B5EF4-FFF2-40B4-BE49-F238E27FC236}">
                <a16:creationId xmlns:a16="http://schemas.microsoft.com/office/drawing/2014/main" id="{BAE0F29E-C5AF-1DF5-4375-4A0A535501F8}"/>
              </a:ext>
            </a:extLst>
          </p:cNvPr>
          <p:cNvSpPr/>
          <p:nvPr/>
        </p:nvSpPr>
        <p:spPr>
          <a:xfrm>
            <a:off x="3861594" y="4432819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6" y="4310332"/>
            <a:ext cx="392577" cy="4972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A64A323-126A-6067-CFFC-2F844C2B1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86" y="4259731"/>
            <a:ext cx="428685" cy="543001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77ADFCAA-D3A3-C663-741E-69E1A5E4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97525"/>
              </p:ext>
            </p:extLst>
          </p:nvPr>
        </p:nvGraphicFramePr>
        <p:xfrm>
          <a:off x="2741808" y="5012037"/>
          <a:ext cx="3051968" cy="5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20" name="Flèche droite 2">
            <a:extLst>
              <a:ext uri="{FF2B5EF4-FFF2-40B4-BE49-F238E27FC236}">
                <a16:creationId xmlns:a16="http://schemas.microsoft.com/office/drawing/2014/main" id="{A0D6A4DA-44D6-D737-1AC0-B1A13F1A9375}"/>
              </a:ext>
            </a:extLst>
          </p:cNvPr>
          <p:cNvSpPr/>
          <p:nvPr/>
        </p:nvSpPr>
        <p:spPr>
          <a:xfrm>
            <a:off x="3861594" y="5148088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6" y="4983075"/>
            <a:ext cx="363311" cy="5177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7AC72F5-F82B-A186-14C6-AEEC396D5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55" y="4954460"/>
            <a:ext cx="342167" cy="541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0" grpId="0" animBg="1"/>
      <p:bldP spid="16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710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8313" y="1319213"/>
            <a:ext cx="97917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Grand jeté Pied tête, grand jeté changement de jambe pied tête, saut écart pied tête (avec ou sans tour).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b="1" dirty="0"/>
              <a:t>Jury D : </a:t>
            </a:r>
          </a:p>
          <a:p>
            <a:r>
              <a:rPr lang="fr-FR" sz="1800" b="1" dirty="0"/>
              <a:t> </a:t>
            </a:r>
          </a:p>
          <a:p>
            <a:r>
              <a:rPr lang="fr-FR" sz="1800" dirty="0"/>
              <a:t>Pas de cambré et extension de tête</a:t>
            </a:r>
          </a:p>
          <a:p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Pied Ar en dessous du sommet de la tête</a:t>
            </a: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/>
              <a:t>Synchronisation incorrecte dans le tour</a:t>
            </a:r>
          </a:p>
          <a:p>
            <a:endParaRPr lang="fr-FR" sz="1400" dirty="0"/>
          </a:p>
          <a:p>
            <a:endParaRPr lang="fr-FR" dirty="0"/>
          </a:p>
        </p:txBody>
      </p:sp>
      <p:sp>
        <p:nvSpPr>
          <p:cNvPr id="17" name="Triangle isocèle 16"/>
          <p:cNvSpPr/>
          <p:nvPr/>
        </p:nvSpPr>
        <p:spPr>
          <a:xfrm>
            <a:off x="8738589" y="2299019"/>
            <a:ext cx="641350" cy="56515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 defTabSz="52143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A6DF92-A874-DB8D-5B1F-1012109C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1716730"/>
            <a:ext cx="2863252" cy="1729728"/>
          </a:xfrm>
          <a:prstGeom prst="rect">
            <a:avLst/>
          </a:prstGeom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60B50A3A-1D01-C84C-CD36-6994B8EFC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76498"/>
              </p:ext>
            </p:extLst>
          </p:nvPr>
        </p:nvGraphicFramePr>
        <p:xfrm>
          <a:off x="5752168" y="3290002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24" name="Flèche droite 18">
            <a:extLst>
              <a:ext uri="{FF2B5EF4-FFF2-40B4-BE49-F238E27FC236}">
                <a16:creationId xmlns:a16="http://schemas.microsoft.com/office/drawing/2014/main" id="{06EAB961-87AC-68DF-FF77-CC03F834BDC5}"/>
              </a:ext>
            </a:extLst>
          </p:cNvPr>
          <p:cNvSpPr/>
          <p:nvPr/>
        </p:nvSpPr>
        <p:spPr>
          <a:xfrm>
            <a:off x="6871966" y="3448052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20" y="3383630"/>
            <a:ext cx="590550" cy="4260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49" y="3264161"/>
            <a:ext cx="574651" cy="481693"/>
          </a:xfrm>
          <a:prstGeom prst="rect">
            <a:avLst/>
          </a:prstGeom>
        </p:spPr>
      </p:pic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62E0E2F2-F44E-4691-BD80-853D3658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99656"/>
              </p:ext>
            </p:extLst>
          </p:nvPr>
        </p:nvGraphicFramePr>
        <p:xfrm>
          <a:off x="5752168" y="3872859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3948066"/>
            <a:ext cx="446238" cy="391317"/>
          </a:xfrm>
          <a:prstGeom prst="rect">
            <a:avLst/>
          </a:prstGeom>
        </p:spPr>
      </p:pic>
      <p:sp>
        <p:nvSpPr>
          <p:cNvPr id="29" name="Flèche droite 18">
            <a:extLst>
              <a:ext uri="{FF2B5EF4-FFF2-40B4-BE49-F238E27FC236}">
                <a16:creationId xmlns:a16="http://schemas.microsoft.com/office/drawing/2014/main" id="{D8C8E74D-2297-A314-EEE9-E43A08505A2B}"/>
              </a:ext>
            </a:extLst>
          </p:cNvPr>
          <p:cNvSpPr/>
          <p:nvPr/>
        </p:nvSpPr>
        <p:spPr>
          <a:xfrm>
            <a:off x="6878673" y="4000208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05B9679-2431-4CED-3900-4D12FE0CA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92" y="3772536"/>
            <a:ext cx="428685" cy="543001"/>
          </a:xfrm>
          <a:prstGeom prst="rect">
            <a:avLst/>
          </a:prstGeom>
        </p:spPr>
      </p:pic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5BCAA4BA-E9B9-7890-6E31-AB17EFE49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8449"/>
              </p:ext>
            </p:extLst>
          </p:nvPr>
        </p:nvGraphicFramePr>
        <p:xfrm>
          <a:off x="5752168" y="4493446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47104" name="Image 47103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74" y="4585893"/>
            <a:ext cx="573362" cy="375651"/>
          </a:xfrm>
          <a:prstGeom prst="rect">
            <a:avLst/>
          </a:prstGeom>
        </p:spPr>
      </p:pic>
      <p:sp>
        <p:nvSpPr>
          <p:cNvPr id="47105" name="Flèche droite 18">
            <a:extLst>
              <a:ext uri="{FF2B5EF4-FFF2-40B4-BE49-F238E27FC236}">
                <a16:creationId xmlns:a16="http://schemas.microsoft.com/office/drawing/2014/main" id="{9A59E063-88D5-53C2-BBBF-E3C3CAF71CCD}"/>
              </a:ext>
            </a:extLst>
          </p:cNvPr>
          <p:cNvSpPr/>
          <p:nvPr/>
        </p:nvSpPr>
        <p:spPr>
          <a:xfrm>
            <a:off x="6878673" y="4663588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7109" name="Image 47108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49" y="4455716"/>
            <a:ext cx="605341" cy="454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4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9" grpId="0" animBg="1"/>
      <p:bldP spid="471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166E1-5458-2EB6-43DF-E25A231C6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3F1D4-566F-D9B7-A3BE-F4B97D9D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A03778A-7A8D-61AD-E40F-F953A241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47107" name="Image 3">
            <a:extLst>
              <a:ext uri="{FF2B5EF4-FFF2-40B4-BE49-F238E27FC236}">
                <a16:creationId xmlns:a16="http://schemas.microsoft.com/office/drawing/2014/main" id="{016B7F69-885B-D63D-F073-18CE426E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512763"/>
            <a:ext cx="13430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Image 2">
            <a:extLst>
              <a:ext uri="{FF2B5EF4-FFF2-40B4-BE49-F238E27FC236}">
                <a16:creationId xmlns:a16="http://schemas.microsoft.com/office/drawing/2014/main" id="{99946EC4-8902-0DC7-4C5F-C152B276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763" y="512763"/>
            <a:ext cx="1281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26EA93-C8AC-2A96-9026-232607841144}"/>
              </a:ext>
            </a:extLst>
          </p:cNvPr>
          <p:cNvSpPr txBox="1"/>
          <p:nvPr/>
        </p:nvSpPr>
        <p:spPr>
          <a:xfrm>
            <a:off x="468313" y="1319213"/>
            <a:ext cx="979170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Grand jeté Pied tête, grand jeté changement de jambe pied tête, saut écart pied tête (avec ou sans tour).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2000" b="1" dirty="0"/>
              <a:t>Jury E :  </a:t>
            </a:r>
          </a:p>
          <a:p>
            <a:endParaRPr lang="fr-FR" sz="2000" b="1" dirty="0"/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Position cambrée insuffisante :             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Jambe AV sous l’horizontale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Jambe AV sous l’horizontale (45°)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Pied AR à hauteur de la tête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Pied AR à hauteur des épaules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Jambe AR tendue :                                </a:t>
            </a:r>
          </a:p>
          <a:p>
            <a:endParaRPr lang="fr-FR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230EFE0-0A76-C0D4-B235-2F8745044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12120"/>
              </p:ext>
            </p:extLst>
          </p:nvPr>
        </p:nvGraphicFramePr>
        <p:xfrm>
          <a:off x="5439820" y="3731583"/>
          <a:ext cx="28103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381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09A9F34-85E1-05A1-8A7A-368A5623D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91297"/>
              </p:ext>
            </p:extLst>
          </p:nvPr>
        </p:nvGraphicFramePr>
        <p:xfrm>
          <a:off x="5435850" y="4349913"/>
          <a:ext cx="31922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21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 0,30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D4A9545D-9E37-3A0B-6E31-1FA1D56B3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63282"/>
              </p:ext>
            </p:extLst>
          </p:nvPr>
        </p:nvGraphicFramePr>
        <p:xfrm>
          <a:off x="5435850" y="4060514"/>
          <a:ext cx="281346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465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18" name="Tableau 3">
            <a:extLst>
              <a:ext uri="{FF2B5EF4-FFF2-40B4-BE49-F238E27FC236}">
                <a16:creationId xmlns:a16="http://schemas.microsoft.com/office/drawing/2014/main" id="{DEF70A92-7064-AA72-FD37-C97F6F622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55614"/>
              </p:ext>
            </p:extLst>
          </p:nvPr>
        </p:nvGraphicFramePr>
        <p:xfrm>
          <a:off x="5448551" y="4665986"/>
          <a:ext cx="290784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84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CAB02ED-890E-D593-EE2E-F1CF1B5BA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33469"/>
              </p:ext>
            </p:extLst>
          </p:nvPr>
        </p:nvGraphicFramePr>
        <p:xfrm>
          <a:off x="5448550" y="4959674"/>
          <a:ext cx="31922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21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 0,30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20" name="Tableau 3">
            <a:extLst>
              <a:ext uri="{FF2B5EF4-FFF2-40B4-BE49-F238E27FC236}">
                <a16:creationId xmlns:a16="http://schemas.microsoft.com/office/drawing/2014/main" id="{470EB422-9C33-0C3D-AA81-A5D070579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67403"/>
              </p:ext>
            </p:extLst>
          </p:nvPr>
        </p:nvGraphicFramePr>
        <p:xfrm>
          <a:off x="5448551" y="5281778"/>
          <a:ext cx="290784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84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559A295-59A2-F538-0D2E-592DDAC03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1716730"/>
            <a:ext cx="2863252" cy="17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817688"/>
            <a:ext cx="9791700" cy="34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2.3.2 Bas de compression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La gymnaste ne doit pas porter des bas/chaussettes de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compression</a:t>
            </a:r>
            <a:r>
              <a:rPr lang="fr-FR" sz="2400" dirty="0">
                <a:latin typeface="Calibri" pitchFamily="34" charset="0"/>
              </a:rPr>
              <a:t> pendant la compétition – 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dérogation FSCF = pas appliqué sous réserve d’un certificat médical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2.3.1 Chute à terre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Après une chute de l’agrès, elle doit s’abstenir de rester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intentionnellement</a:t>
            </a:r>
            <a:r>
              <a:rPr lang="fr-FR" sz="2400" dirty="0">
                <a:latin typeface="Calibri" pitchFamily="34" charset="0"/>
              </a:rPr>
              <a:t> à terre afin d’éviter le décompte du temps de chute.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/>
          <a:p>
            <a:pPr marL="103188" indent="2143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fr-FR" altLang="fr-FR" sz="2400" b="1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Le jury E </a:t>
            </a:r>
            <a:r>
              <a:rPr lang="fr-FR" altLang="fr-FR" sz="2400" dirty="0"/>
              <a:t>applique les déductions </a:t>
            </a:r>
            <a:r>
              <a:rPr lang="fr-FR" altLang="fr-FR" dirty="0"/>
              <a:t>regroupant</a:t>
            </a:r>
            <a:r>
              <a:rPr lang="fr-FR" altLang="fr-FR" dirty="0">
                <a:solidFill>
                  <a:srgbClr val="00FF00"/>
                </a:solidFill>
              </a:rPr>
              <a:t> </a:t>
            </a:r>
            <a:r>
              <a:rPr lang="fr-FR" altLang="fr-FR" sz="2400" dirty="0"/>
              <a:t>: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générales.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d’exécution spécifiques à l’agrès.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d’artistique.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Qui seront toujours retranchées de la note de 10 pts.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400" dirty="0">
              <a:solidFill>
                <a:srgbClr val="FF0000"/>
              </a:solidFill>
            </a:endParaRP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7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437" y="1565275"/>
            <a:ext cx="980757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Les VD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sont des éléments issus des tableaux des éléments du code de pointage, qui sont illimités et qui peuvent être augmentés à volonté.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Aux Barres, en Poutre et Sol 8 éléments (au maximum) dont la VD est la plus élevée sont comptabilisés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sortie comprise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poutre et sol :</a:t>
            </a:r>
            <a:endParaRPr lang="fr-FR" alt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57857"/>
              </p:ext>
            </p:extLst>
          </p:nvPr>
        </p:nvGraphicFramePr>
        <p:xfrm>
          <a:off x="511175" y="2530475"/>
          <a:ext cx="9631350" cy="125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0,10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0,20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= 0,30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0,40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0,50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= 0,60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= 0,70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0,80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= 0,90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= 1,00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C61E2DB-E2FF-E319-3EC2-B40FA03CE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2745"/>
              </p:ext>
            </p:extLst>
          </p:nvPr>
        </p:nvGraphicFramePr>
        <p:xfrm>
          <a:off x="3267339" y="4810333"/>
          <a:ext cx="5781411" cy="144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411">
                  <a:extLst>
                    <a:ext uri="{9D8B030D-6E8A-4147-A177-3AD203B41FA5}">
                      <a16:colId xmlns:a16="http://schemas.microsoft.com/office/drawing/2014/main" val="2734943881"/>
                    </a:ext>
                  </a:extLst>
                </a:gridCol>
              </a:tblGrid>
              <a:tr h="482530">
                <a:tc>
                  <a:txBody>
                    <a:bodyPr/>
                    <a:lstStyle/>
                    <a:p>
                      <a:r>
                        <a:rPr lang="fr-FR" sz="2200" b="1" dirty="0">
                          <a:solidFill>
                            <a:schemeClr val="tx1"/>
                          </a:solidFill>
                        </a:rPr>
                        <a:t>3 VD acrobatiques dont la sortie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59252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fr-FR" sz="2200" b="1" dirty="0"/>
                        <a:t>3 VD Gymniques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9205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fr-FR" sz="2200" b="1" dirty="0"/>
                        <a:t>2 VD au choix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3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625600"/>
            <a:ext cx="9791700" cy="4081463"/>
          </a:xfrm>
          <a:prstGeom prst="rect">
            <a:avLst/>
          </a:prstGeom>
        </p:spPr>
        <p:txBody>
          <a:bodyPr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sortie fait partie des 8 VD prises en compte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exigence minimum de valeur</a:t>
            </a:r>
            <a:r>
              <a:rPr lang="fr-FR" altLang="fr-F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S’il n’y a pas de sortie exécutée ou si la gym ne se réceptionne pas sur les pieds d’abord, on ne compte que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7 VD. 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la poutre et au sol, la sortie fait partie du nombre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d’éléments acrobatiques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Si pas de sortie, le nombre d’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peut pas être supérieur à 4.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Bonification de la Note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FSCF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62850"/>
              </p:ext>
            </p:extLst>
          </p:nvPr>
        </p:nvGraphicFramePr>
        <p:xfrm>
          <a:off x="431800" y="1398588"/>
          <a:ext cx="9791700" cy="463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7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de saut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à 3,40 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 à 3,90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341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 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 à 2,10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 à 2,70</a:t>
                      </a:r>
                    </a:p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à 3,00</a:t>
                      </a:r>
                    </a:p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à 3,40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à 4,40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à 3,40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à 4,40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1963" y="1498600"/>
            <a:ext cx="9791700" cy="467995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valeurs de difficulté des éléments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Le même élément recevra la VD une seule fois dans l’exercice et dans l’ordre chronologique.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Pour recevoir la VD l’élément doit être exécuté selon la description de la position du corps faite dans le tableau des éléments.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Les twists sont considérés comme des éléments en avant.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Différente)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477963"/>
            <a:ext cx="9791701" cy="5400675"/>
          </a:xfrm>
          <a:prstGeom prst="rect">
            <a:avLst/>
          </a:prstGeom>
        </p:spPr>
        <p:txBody>
          <a:bodyPr/>
          <a:lstStyle/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dans le tableau des éléments.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différents issus de la même case dans le tableau des difficultés (même numéro) recevront la VD une seule fois dans l’exercice et dans l’ordre chronologique.  </a:t>
            </a:r>
          </a:p>
          <a:p>
            <a:pPr marL="390525" indent="-390525">
              <a:spcBef>
                <a:spcPts val="2050"/>
              </a:spcBef>
              <a:buFont typeface="Arial" charset="0"/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 sol 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1.307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Seulement un tour (Pirouette) en position groupée sur une jambe (Poutre &amp; Sol) recevra une VD, dans l’ordre chronologique.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 Poutre 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3.207 &amp; 3.407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25" y="3394848"/>
            <a:ext cx="724001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1" y="3394849"/>
            <a:ext cx="514422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46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34" y="4865242"/>
            <a:ext cx="609685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4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00" y="4865241"/>
            <a:ext cx="628738" cy="54300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81B7468-C874-69BB-52DE-6ADA511E5960}"/>
              </a:ext>
            </a:extLst>
          </p:cNvPr>
          <p:cNvCxnSpPr>
            <a:cxnSpLocks/>
          </p:cNvCxnSpPr>
          <p:nvPr/>
        </p:nvCxnSpPr>
        <p:spPr>
          <a:xfrm>
            <a:off x="4201375" y="3404373"/>
            <a:ext cx="408725" cy="54300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37D2A00-C841-8D38-7745-58441248AD5B}"/>
              </a:ext>
            </a:extLst>
          </p:cNvPr>
          <p:cNvCxnSpPr>
            <a:cxnSpLocks/>
          </p:cNvCxnSpPr>
          <p:nvPr/>
        </p:nvCxnSpPr>
        <p:spPr>
          <a:xfrm flipH="1" flipV="1">
            <a:off x="5888038" y="4883998"/>
            <a:ext cx="504075" cy="52424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7F88F7C-FD07-73ED-23EB-850804ABF7AF}"/>
              </a:ext>
            </a:extLst>
          </p:cNvPr>
          <p:cNvCxnSpPr>
            <a:cxnSpLocks/>
          </p:cNvCxnSpPr>
          <p:nvPr/>
        </p:nvCxnSpPr>
        <p:spPr>
          <a:xfrm flipH="1" flipV="1">
            <a:off x="3573463" y="4893523"/>
            <a:ext cx="504075" cy="52424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11363</TotalTime>
  <Words>2541</Words>
  <Application>Microsoft Office PowerPoint</Application>
  <PresentationFormat>Personnalisé</PresentationFormat>
  <Paragraphs>447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Wingdings</vt:lpstr>
      <vt:lpstr>Masque des Titres</vt:lpstr>
      <vt:lpstr>Masque des Contenus</vt:lpstr>
      <vt:lpstr>Code FIG 2025-2028 Généralités</vt:lpstr>
      <vt:lpstr>Calcul de la Note</vt:lpstr>
      <vt:lpstr>Calcul de la Note</vt:lpstr>
      <vt:lpstr>Calcul de la Note</vt:lpstr>
      <vt:lpstr>Valeur de difficulté (VD)</vt:lpstr>
      <vt:lpstr>Valeur de difficulté (VD)</vt:lpstr>
      <vt:lpstr>Bonification de la Note       Aménagement FSCF</vt:lpstr>
      <vt:lpstr>Valeur de difficulté (VD)</vt:lpstr>
      <vt:lpstr>Valeur de difficulté (VD Différente)</vt:lpstr>
      <vt:lpstr>Valeur de difficulté (VD identique)</vt:lpstr>
      <vt:lpstr>Valeur de difficulté (VD identique)</vt:lpstr>
      <vt:lpstr>Valeur de difficulté (VD identique)</vt:lpstr>
      <vt:lpstr>Valeur de difficulté (VD différente)</vt:lpstr>
      <vt:lpstr>Valeur de difficulté (reconnaissance VD)</vt:lpstr>
      <vt:lpstr>Valeur de difficulté (reconnaissance VD)</vt:lpstr>
      <vt:lpstr>Valeur de difficulté (reconnaissance VD)</vt:lpstr>
      <vt:lpstr>Exigences de composition</vt:lpstr>
      <vt:lpstr>Valeur de liaison (VL)           Aménagement FSCF</vt:lpstr>
      <vt:lpstr>Valeur de liaison (VL)</vt:lpstr>
      <vt:lpstr>Valeur de liaison (VL)</vt:lpstr>
      <vt:lpstr>Exercice trop court       Aménagement FSCF</vt:lpstr>
      <vt:lpstr>Exercice trop court</vt:lpstr>
      <vt:lpstr>Fautes d’exécution des éléments gymniques</vt:lpstr>
      <vt:lpstr>Reconnaissance des éléments</vt:lpstr>
      <vt:lpstr>Reconnaissance des éléments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Généralités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148</cp:revision>
  <dcterms:created xsi:type="dcterms:W3CDTF">2014-03-28T08:32:44Z</dcterms:created>
  <dcterms:modified xsi:type="dcterms:W3CDTF">2025-06-10T07:46:11Z</dcterms:modified>
</cp:coreProperties>
</file>