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413" r:id="rId3"/>
    <p:sldId id="414" r:id="rId4"/>
    <p:sldId id="415" r:id="rId5"/>
    <p:sldId id="423" r:id="rId6"/>
    <p:sldId id="526" r:id="rId7"/>
    <p:sldId id="419" r:id="rId8"/>
    <p:sldId id="420" r:id="rId9"/>
    <p:sldId id="584" r:id="rId10"/>
    <p:sldId id="583" r:id="rId11"/>
    <p:sldId id="417" r:id="rId12"/>
    <p:sldId id="588" r:id="rId13"/>
    <p:sldId id="586" r:id="rId14"/>
    <p:sldId id="587" r:id="rId15"/>
    <p:sldId id="589" r:id="rId16"/>
    <p:sldId id="552" r:id="rId17"/>
    <p:sldId id="551" r:id="rId18"/>
    <p:sldId id="553" r:id="rId19"/>
    <p:sldId id="425" r:id="rId20"/>
    <p:sldId id="428" r:id="rId21"/>
    <p:sldId id="430" r:id="rId22"/>
    <p:sldId id="432" r:id="rId23"/>
    <p:sldId id="436" r:id="rId24"/>
    <p:sldId id="437" r:id="rId25"/>
    <p:sldId id="590" r:id="rId26"/>
    <p:sldId id="592" r:id="rId27"/>
    <p:sldId id="591" r:id="rId28"/>
    <p:sldId id="438" r:id="rId29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386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56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64514" name="Titre 1"/>
          <p:cNvSpPr txBox="1">
            <a:spLocks/>
          </p:cNvSpPr>
          <p:nvPr/>
        </p:nvSpPr>
        <p:spPr bwMode="auto">
          <a:xfrm>
            <a:off x="1060450" y="1295400"/>
            <a:ext cx="611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800" dirty="0"/>
              <a:t>Code FIG 2025-2028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4516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162175"/>
            <a:ext cx="61198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44FA82F8-19EC-5BAA-074F-115E332D86EF}"/>
              </a:ext>
            </a:extLst>
          </p:cNvPr>
          <p:cNvSpPr txBox="1">
            <a:spLocks/>
          </p:cNvSpPr>
          <p:nvPr/>
        </p:nvSpPr>
        <p:spPr bwMode="auto">
          <a:xfrm>
            <a:off x="1095375" y="5260975"/>
            <a:ext cx="387826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Règlement pour la Note D   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FSCF</a:t>
            </a:r>
            <a:endParaRPr lang="fr-FR" sz="32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26945"/>
              </p:ext>
            </p:extLst>
          </p:nvPr>
        </p:nvGraphicFramePr>
        <p:xfrm>
          <a:off x="468311" y="2435226"/>
          <a:ext cx="9791701" cy="235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409">
                <a:tc rowSpan="2"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9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351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 à 2,10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 à 2,80</a:t>
                      </a:r>
                    </a:p>
                    <a:p>
                      <a:pPr algn="ctr"/>
                      <a:endParaRPr lang="fr-FR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 à 3,10</a:t>
                      </a:r>
                    </a:p>
                    <a:p>
                      <a:pPr algn="ctr"/>
                      <a:endParaRPr lang="fr-FR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 et +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5FE2AF57-6F71-3429-D496-E381EF73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DB2A-2B8A-1720-F439-F3FF6D3FA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DCDE3-A85A-8020-00B6-211F4352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5793EC-4136-97CB-FE73-FA4A2AAE23CD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9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1) Elément avec envol de BS à BI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C9D28E6-19A5-063F-14A1-E819DE8D2C29}"/>
              </a:ext>
            </a:extLst>
          </p:cNvPr>
          <p:cNvGraphicFramePr>
            <a:graphicFrameLocks noGrp="1"/>
          </p:cNvGraphicFramePr>
          <p:nvPr/>
        </p:nvGraphicFramePr>
        <p:xfrm>
          <a:off x="551061" y="2181225"/>
          <a:ext cx="9626203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8F79AE27-8851-056C-3DC1-66635355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7936F9-9EC2-9EE5-0826-234755F0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97" y="2336556"/>
            <a:ext cx="3282553" cy="27179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D4CF39-11FC-A668-D5C8-CFEFDAC0E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12" y="2336556"/>
            <a:ext cx="3589337" cy="2721219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0EC0CE9-DED0-D8B2-F1C4-89B1D6AAA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7676"/>
              </p:ext>
            </p:extLst>
          </p:nvPr>
        </p:nvGraphicFramePr>
        <p:xfrm>
          <a:off x="2107207" y="5184436"/>
          <a:ext cx="1608932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32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Retrait ATR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F3A6ABF-B3B0-6472-9343-E7EDDF9CC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6643"/>
              </p:ext>
            </p:extLst>
          </p:nvPr>
        </p:nvGraphicFramePr>
        <p:xfrm>
          <a:off x="5726112" y="5184436"/>
          <a:ext cx="358933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337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Suspension BS face à BI, élan en AV et renversement AR (jambes écartées) à l’appui BI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3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93984-805D-531C-A3C0-395991327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D829F-1753-8C0A-60B9-64B325A8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BF17A94-86C0-F296-A60E-67A2F995A4EC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9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2) Elément avec envol à la même Barre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EFE5F1C-ADAF-45F8-D748-93D457AD6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17775"/>
              </p:ext>
            </p:extLst>
          </p:nvPr>
        </p:nvGraphicFramePr>
        <p:xfrm>
          <a:off x="551061" y="2181225"/>
          <a:ext cx="9626203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96AEE56A-7A8A-357C-AF50-19249E83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69493F8-702F-EBFA-C7BC-A3F79D58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68236"/>
              </p:ext>
            </p:extLst>
          </p:nvPr>
        </p:nvGraphicFramePr>
        <p:xfrm>
          <a:off x="1886743" y="5421220"/>
          <a:ext cx="1608932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32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Tkatchev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EF538C32-F146-3201-FE04-53D2B9E76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39354"/>
              </p:ext>
            </p:extLst>
          </p:nvPr>
        </p:nvGraphicFramePr>
        <p:xfrm>
          <a:off x="5829300" y="5208937"/>
          <a:ext cx="356214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45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Franchissement carpé ou écart avec envol en AV et ½ tour par-dessus BS à la suspension  BS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60636EE-ED79-59D2-6FE4-BEDEAE3E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2464772"/>
            <a:ext cx="3413918" cy="26646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69A3A1-08BD-5358-A6F1-ADBE02EF6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464772"/>
            <a:ext cx="3562145" cy="2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EB67-6DEA-B3BC-AA25-D9E0987C6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3121D-AC17-301B-1810-71F00AE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94A2D0-243C-1CC0-835B-B54AAAF777C0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9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3) Prises différentes (sauf prise d’élan, entrées et sorties)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EEFAD89-008A-54B9-35D9-DAADE6C50118}"/>
              </a:ext>
            </a:extLst>
          </p:cNvPr>
          <p:cNvGraphicFramePr>
            <a:graphicFrameLocks noGrp="1"/>
          </p:cNvGraphicFramePr>
          <p:nvPr/>
        </p:nvGraphicFramePr>
        <p:xfrm>
          <a:off x="551061" y="2181225"/>
          <a:ext cx="9626203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2D3F3D62-A97F-BBA0-52E6-731D6E5C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C2C0B3FD-2D16-EE7A-5DF7-878218D65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60132"/>
              </p:ext>
            </p:extLst>
          </p:nvPr>
        </p:nvGraphicFramePr>
        <p:xfrm>
          <a:off x="1060218" y="5287870"/>
          <a:ext cx="2892655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655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Lune </a:t>
                      </a:r>
                      <a:r>
                        <a:rPr lang="fr-FR" sz="1400" u="sng" dirty="0">
                          <a:solidFill>
                            <a:srgbClr val="0070C0"/>
                          </a:solidFill>
                        </a:rPr>
                        <a:t>(Prises palmaires)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2FB50F0D-400C-D53D-6EB2-9DB7843E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42000"/>
              </p:ext>
            </p:extLst>
          </p:nvPr>
        </p:nvGraphicFramePr>
        <p:xfrm>
          <a:off x="4548638" y="5287870"/>
          <a:ext cx="5421011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011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Tour d’appui libre à l’ATR </a:t>
                      </a:r>
                      <a:r>
                        <a:rPr lang="fr-FR" sz="1400" u="sng" dirty="0">
                          <a:solidFill>
                            <a:srgbClr val="0070C0"/>
                          </a:solidFill>
                        </a:rPr>
                        <a:t>(Prises dorsales)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212D5E4-4B2F-972D-319D-B9C2C9C3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19" y="2392913"/>
            <a:ext cx="2892656" cy="27426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938F27-69D2-66CF-9EE8-DC0112EA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638" y="2392913"/>
            <a:ext cx="5421011" cy="27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B70A9-5FA4-5749-0780-7B21B2DD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26930-21B5-9086-A9D1-FAA6B31C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64EEBB-44AB-EF07-54B5-A1594B41A84F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9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4) Elément sans envol avec 1 tour de 360° (sauf entrée)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9B6C358-3931-7CB6-692E-82CF4B1B56CC}"/>
              </a:ext>
            </a:extLst>
          </p:cNvPr>
          <p:cNvGraphicFramePr>
            <a:graphicFrameLocks noGrp="1"/>
          </p:cNvGraphicFramePr>
          <p:nvPr/>
        </p:nvGraphicFramePr>
        <p:xfrm>
          <a:off x="551061" y="2181225"/>
          <a:ext cx="9626203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59A8DAFE-A693-629F-0B63-EF82514E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81AB3CF7-8ECF-EC62-503E-0C546A429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16518"/>
              </p:ext>
            </p:extLst>
          </p:nvPr>
        </p:nvGraphicFramePr>
        <p:xfrm>
          <a:off x="861174" y="5300924"/>
          <a:ext cx="3329826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826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Soleil 1 tour (360°) à l’ATR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C250B8D8-E2AD-B761-8F86-91B4A3385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61737"/>
              </p:ext>
            </p:extLst>
          </p:nvPr>
        </p:nvGraphicFramePr>
        <p:xfrm>
          <a:off x="5829300" y="5208937"/>
          <a:ext cx="356214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45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De l’appui facial BS, élan en AR lâcher les prises et 1 tour (360°) à la suspension BS (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Caslavska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6A6904F6-AA7F-9DFE-2E4D-E04708AA7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1174" y="2375753"/>
            <a:ext cx="3329826" cy="27927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2939D8-8968-5BB2-2C6F-F343676A01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9300" y="2338058"/>
            <a:ext cx="3329826" cy="27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7577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50" y="520700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8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56907"/>
              </p:ext>
            </p:extLst>
          </p:nvPr>
        </p:nvGraphicFramePr>
        <p:xfrm>
          <a:off x="468313" y="1595438"/>
          <a:ext cx="9791700" cy="473498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ne peut pas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dépasser 0,80 pt par élément</a:t>
                      </a:r>
                      <a:endParaRPr kumimoji="0" lang="fr-FR" sz="3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du corps dans les ATR et élans à l’ATR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des prises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Frôler le tapis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l’agrès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0,50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le tapis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 non caractéristique(élément avec impulsion 2 pieds ou cuisses)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7685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68779"/>
              </p:ext>
            </p:extLst>
          </p:nvPr>
        </p:nvGraphicFramePr>
        <p:xfrm>
          <a:off x="448469" y="1419359"/>
          <a:ext cx="9791700" cy="4809004"/>
        </p:xfrm>
        <a:graphic>
          <a:graphicData uri="http://schemas.openxmlformats.org/drawingml/2006/table">
            <a:tbl>
              <a:tblPr/>
              <a:tblGrid>
                <a:gridCol w="727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ne peut pas dépasser 0,80 pt par élément</a:t>
                      </a:r>
                      <a:endParaRPr kumimoji="0" lang="fr-FR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 insuffisante des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rotation pour les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insuffisante dans les bascules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intermédiaire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à vide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Angles à la fin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des :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Elans en Av &amp; Ar sous l’horizontale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Prises d ’élans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Fermeture excessive de l’angle du bassin dans le fouetté (sortie)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783372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>
            <a:cxnSpLocks/>
          </p:cNvCxnSpPr>
          <p:nvPr/>
        </p:nvCxnSpPr>
        <p:spPr>
          <a:xfrm>
            <a:off x="2572544" y="5013017"/>
            <a:ext cx="5543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>
            <a:off x="468313" y="4217321"/>
            <a:ext cx="9334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2">
            <a:extLst>
              <a:ext uri="{FF2B5EF4-FFF2-40B4-BE49-F238E27FC236}">
                <a16:creationId xmlns:a16="http://schemas.microsoft.com/office/drawing/2014/main" id="{C5B9DBF0-2DED-6A98-895D-6E3586C0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525280-F5FF-7D0E-43AF-51CC1DF85B32}"/>
              </a:ext>
            </a:extLst>
          </p:cNvPr>
          <p:cNvSpPr txBox="1"/>
          <p:nvPr/>
        </p:nvSpPr>
        <p:spPr>
          <a:xfrm>
            <a:off x="5236164" y="598538"/>
            <a:ext cx="5343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</a:t>
            </a:r>
            <a:r>
              <a:rPr lang="fr-FR" altLang="fr-FR" sz="24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9752012" cy="4440339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r>
              <a:rPr lang="fr-FR" sz="2000" dirty="0"/>
              <a:t>Concernant les 0.80 pt de déductions maximum par élément en barres </a:t>
            </a:r>
          </a:p>
          <a:p>
            <a:pPr marL="266700" lvl="1" indent="-266700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br>
              <a:rPr lang="fr-FR" sz="2000" dirty="0"/>
            </a:br>
            <a:r>
              <a:rPr lang="fr-FR" sz="2000" dirty="0"/>
              <a:t> - Cela comprend :</a:t>
            </a:r>
            <a:br>
              <a:rPr lang="fr-FR" sz="2000" dirty="0"/>
            </a:br>
            <a:r>
              <a:rPr lang="fr-FR" sz="2000" dirty="0"/>
              <a:t>* le tableau des déductions pour fautes section 8 (fautes générales)</a:t>
            </a:r>
            <a:br>
              <a:rPr lang="fr-FR" sz="2000" dirty="0"/>
            </a:br>
            <a:r>
              <a:rPr lang="fr-FR" sz="2000" dirty="0"/>
              <a:t>* certaines déductions spécifiques à l'agrès (section 11-6) qui surviennent pendant l'exécution de l'élément dont angles à la fin des éléments et fautes techniques sur l'élément.</a:t>
            </a:r>
          </a:p>
          <a:p>
            <a:pPr marL="361950" lvl="1" indent="-361950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br>
              <a:rPr lang="fr-FR" sz="2000" dirty="0"/>
            </a:br>
            <a:r>
              <a:rPr lang="fr-FR" sz="2000" dirty="0"/>
              <a:t>- Cela ne comprend pas :</a:t>
            </a:r>
            <a:br>
              <a:rPr lang="fr-FR" sz="2000" dirty="0"/>
            </a:br>
            <a:r>
              <a:rPr lang="fr-FR" sz="2000" dirty="0"/>
              <a:t>* les déductions spécifiques à l'agrès qui s'appliquent après l'exécution de l'élément</a:t>
            </a:r>
            <a:br>
              <a:rPr lang="fr-FR" sz="2000" dirty="0"/>
            </a:br>
            <a:r>
              <a:rPr lang="fr-FR" sz="2000" dirty="0"/>
              <a:t>* les pénalités d'angle pour les prises d'élan à l'ATR avant l'élément</a:t>
            </a:r>
            <a:br>
              <a:rPr lang="fr-FR" sz="2000" dirty="0"/>
            </a:br>
            <a:r>
              <a:rPr lang="fr-FR" sz="2000" dirty="0"/>
              <a:t>* frôler le tapis / heurter l'agrès avec les pieds / heurter le tapis avec les pieds</a:t>
            </a:r>
            <a:br>
              <a:rPr lang="fr-FR" sz="2000" dirty="0"/>
            </a:br>
            <a:r>
              <a:rPr lang="fr-FR" sz="2000" dirty="0"/>
              <a:t>* élan intermédiaire / élan à vide</a:t>
            </a:r>
            <a:br>
              <a:rPr lang="fr-FR" sz="2000" dirty="0"/>
            </a:br>
            <a:endParaRPr lang="fr-FR" altLang="fr-FR" sz="20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75B80B1A-9EC3-688B-FD38-CA1A7D2A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45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</p:txBody>
      </p:sp>
      <p:graphicFrame>
        <p:nvGraphicFramePr>
          <p:cNvPr id="5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41671"/>
              </p:ext>
            </p:extLst>
          </p:nvPr>
        </p:nvGraphicFramePr>
        <p:xfrm>
          <a:off x="469900" y="1735138"/>
          <a:ext cx="9791701" cy="2437659"/>
        </p:xfrm>
        <a:graphic>
          <a:graphicData uri="http://schemas.openxmlformats.org/drawingml/2006/table">
            <a:tbl>
              <a:tblPr/>
              <a:tblGrid>
                <a:gridCol w="694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Sauter de BI à BS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Suspension BS poser les pieds sur BI, saisir BI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de 2 éléments identiques liés directement avant la sortie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81E642D1-723F-66D1-6A1E-ADE1238D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68313" y="1530350"/>
            <a:ext cx="97917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à vide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élan avant ou arrière sans exécuter d’élément contenu dans le tableau des difficultés, suivi d’un élan dans l’autre direction.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intermédiaire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reprise d’élan de l’appui facial et/ou grand élan qui n’est pas nécessaire à l’exécution de l’élément suivant. Une seule fois la pénalité par élément.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25A79F-3F4A-2428-85EA-38EBB743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6553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6100" y="1770063"/>
            <a:ext cx="9680575" cy="37290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Le jugement de l’exercice commence avec l’appel sur le tremplin ou le tapis. 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7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fr-FR" sz="27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Hauteur des Barres : BI :1,75 m et BS : 2,55 m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Possibilité de monter les 2 portes mains de 5 cm si les pieds touchent le tapis.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3200" cap="none" dirty="0">
                <a:solidFill>
                  <a:schemeClr val="bg1"/>
                </a:solidFill>
              </a:rPr>
              <a:t>Valeur de liaison</a:t>
            </a:r>
            <a:endParaRPr lang="fr-FR" sz="36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7348"/>
              </p:ext>
            </p:extLst>
          </p:nvPr>
        </p:nvGraphicFramePr>
        <p:xfrm>
          <a:off x="468313" y="1633538"/>
          <a:ext cx="9772650" cy="3096918"/>
        </p:xfrm>
        <a:graphic>
          <a:graphicData uri="http://schemas.openxmlformats.org/drawingml/2006/table">
            <a:tbl>
              <a:tblPr/>
              <a:tblGrid>
                <a:gridCol w="344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1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+ D (ou plus) 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(envol à la même barre ou de BI à BS) + C ou plus (</a:t>
                      </a:r>
                      <a:r>
                        <a:rPr kumimoji="0" lang="fr-FR" sz="2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 BS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doit être exécutée dans cet ordre).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29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+ E (Dont un avec envol)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+ D (Tous les deux avec envol)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263" y="4972050"/>
            <a:ext cx="9861550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25438" indent="-325438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Remarque : les éléments C/D doivent avoir un envol ou au minimum un ½ tour (180°)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B0A034A2-8BD3-11EE-15F1-41C392E3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8192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50" y="520700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313" y="1398588"/>
            <a:ext cx="9791700" cy="45834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ts val="913"/>
              </a:spcBef>
            </a:pPr>
            <a:r>
              <a:rPr lang="fr-FR" b="1" u="sng" dirty="0"/>
              <a:t>a) Pas de tentative de sortie du tout 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0,50 pas de sortie (Jury E)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1,00 Pt de chute (Jury E). Si la gymnaste remonte sur la barre pour exécuter la sortie, on applique la déduction pour chute (pas de pénalité « pas de sortie »).</a:t>
            </a:r>
          </a:p>
          <a:p>
            <a:pPr>
              <a:spcBef>
                <a:spcPts val="913"/>
              </a:spcBef>
            </a:pPr>
            <a:endParaRPr lang="fr-FR" dirty="0"/>
          </a:p>
          <a:p>
            <a:pPr>
              <a:spcBef>
                <a:spcPts val="913"/>
              </a:spcBef>
            </a:pPr>
            <a:r>
              <a:rPr lang="fr-FR" b="1" u="sng" dirty="0"/>
              <a:t>b) Si la sortie est commencée    </a:t>
            </a:r>
            <a:r>
              <a:rPr lang="fr-FR" dirty="0"/>
              <a:t>ex :                    avec début de salto (sans réception sur les pieds)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Chute 1,00 Pt (Jury E)</a:t>
            </a:r>
          </a:p>
          <a:p>
            <a:pPr>
              <a:spcBef>
                <a:spcPts val="913"/>
              </a:spcBef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5DD939-BDF1-E063-8FC7-0FB90F9D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1" y="3906799"/>
            <a:ext cx="828791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Technique: reconnaissance des éléments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1427163"/>
            <a:ext cx="4857749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Prises d’élans à l’Appui Tendu Renversé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L’ATR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 considéré comme réalisé quand toutes les parties du corps sont  à la verticale.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D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élément terminé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 typeface="Courier New" pitchFamily="49" charset="0"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les 10° par rapport à la verticale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VD attribuée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˃ 10°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10° - 30° pas de déduction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30° - 45°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˃ 45°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– 0,30 pt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E4FCB80F-7632-1DCE-E588-76810287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7CE6C3-E296-4F16-24F3-B4B700CC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2" y="1557338"/>
            <a:ext cx="5061407" cy="3959543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8D16A71D-3F13-FA6F-08CD-E979D498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889" y="3047448"/>
            <a:ext cx="1535112" cy="351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04539AF9-216E-5DB1-9ACE-322036C4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793" y="3278559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96356A38-4397-8EE8-C440-503CEC7B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312" y="4276274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0.30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FB7677B-0A13-5930-CB0A-B8BB704F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062" y="1604609"/>
            <a:ext cx="1535112" cy="35152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4463"/>
            <a:ext cx="5345112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circulaires à l’ATR sans tours</a:t>
            </a:r>
            <a:endParaRPr lang="fr-FR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 Si l’ATR se termine dans les 10° de chaque côté de la verticale la VD sera attribuée.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avant la verticale –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après la verticale – VD inférieure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dévaluation pour  le soleil et la lune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0° - 30°  – Pas de pénalité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˃ 30° - 90° 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˃  90°          – 0.50 pt</a:t>
            </a:r>
          </a:p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F6293A0B-D2D0-AFA6-11E5-3972CC64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D7683E-2ADB-A89B-D34C-640E79D4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25" y="2004672"/>
            <a:ext cx="4542126" cy="3553505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id="{62319F12-FE3D-6089-4E73-B5936280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576" y="1900516"/>
            <a:ext cx="1474499" cy="474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Pas de VD ou VD Inférieure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C2DD3FCC-B225-6133-0412-41B292099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587" y="2657475"/>
            <a:ext cx="1296988" cy="2899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9A8212E8-966D-0C9F-5961-C97039FC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250" y="3541147"/>
            <a:ext cx="671097" cy="27458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100" b="1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B3735B93-125F-A581-3DDF-4BCE7761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869136"/>
            <a:ext cx="398750" cy="239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2D0A6DFB-72EF-7D44-514A-59AD6E6B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949" y="3009263"/>
            <a:ext cx="820114" cy="351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E98AD49B-6ACD-0779-6415-E50068A2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937" y="4401383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BB77B77F-05F5-5631-8D99-000D4058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63" y="4101993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4BA78FCA-C95F-5EEE-E324-92BE7C35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381" y="2036653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502C-11D5-A36B-8F32-8ED47935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8CE7F-D72A-B8C4-554B-B702FCBE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873426-9D90-B4C2-1147-7B0D2713C3BC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5ECCBFF-E7BD-B37F-97BD-5C8CB2BA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69489"/>
            <a:ext cx="5345112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avec envol de BS à l’ATR BI</a:t>
            </a:r>
            <a:endParaRPr lang="fr-FR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 Si l’ATR se termine dans les 10° de chaque côté de la verticale la VD sera attribuée.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avant la verticale –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après la verticale – VD inférieure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0° - 30°  – Pas de pénalité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˃ 30° - 90° 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˃  90°          – 0.50 pt</a:t>
            </a:r>
          </a:p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4E3A4CA-86C5-1783-193F-F5810B10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7484BD5B-EC1B-6C59-2E31-B3D75375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869136"/>
            <a:ext cx="398750" cy="239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2F1432C6-4DF8-5982-94F8-45F064F2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949" y="3009263"/>
            <a:ext cx="820114" cy="351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3B6EC7-B95E-5677-C301-5F176339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54" y="1931288"/>
            <a:ext cx="4365459" cy="3440811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31087A52-B77D-E0D8-A11F-0270EF691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568" y="1912238"/>
            <a:ext cx="1474499" cy="474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Pas de VD ou VD Inférieure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85BBC1B4-99A0-5BE2-CD8B-796F6F7F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431" y="2567955"/>
            <a:ext cx="1296988" cy="2899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247D2BF6-94E0-1A3B-09EA-B96964F5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220" y="1890180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15592E1-DBBC-D830-D01D-DB229527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756" y="4224110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E0C12CCB-F65F-91ED-40A6-78CC8558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365" y="2968155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6D4C714E-6078-7249-8733-32831EC3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412" y="3604822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23C4B22C-12B0-4444-A419-A6D7F53B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998" y="2987858"/>
            <a:ext cx="29587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8A8A4898-9E18-D4A0-33B8-CF987B06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836" y="3169286"/>
            <a:ext cx="671097" cy="27458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100" b="1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</p:spTree>
    <p:extLst>
      <p:ext uri="{BB962C8B-B14F-4D97-AF65-F5344CB8AC3E}">
        <p14:creationId xmlns:p14="http://schemas.microsoft.com/office/powerpoint/2010/main" val="17700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014D1-022A-9E63-D370-D8849AB1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FC421-E2BB-BAC4-BF39-8110BCF3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800" cap="none" dirty="0">
                <a:solidFill>
                  <a:schemeClr val="bg1"/>
                </a:solidFill>
              </a:rPr>
            </a:b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</a:t>
            </a:r>
            <a:r>
              <a:rPr lang="fr-FR" altLang="fr-FR" sz="2800" i="1" cap="none" dirty="0">
                <a:solidFill>
                  <a:schemeClr val="tx1"/>
                </a:solidFill>
              </a:rPr>
              <a:t>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EA5BDF-A457-E1E4-2596-B4DE4FCE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85" y="1429331"/>
            <a:ext cx="4543424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Prises d’élan avec rotation à l’ATR </a:t>
            </a:r>
          </a:p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10° de la verticale(de chaque côté) : VD attribuée 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&gt; 10°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0,10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           – 0.50 pt</a:t>
            </a:r>
          </a:p>
          <a:p>
            <a:pPr marL="391077" indent="-391077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73B5E7A2-C011-579B-1733-E805FD02E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9E0C9F-B7E4-9F42-FF56-6C34AFCF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23" y="1797507"/>
            <a:ext cx="4765156" cy="3252503"/>
          </a:xfrm>
          <a:prstGeom prst="rect">
            <a:avLst/>
          </a:prstGeom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F2360B4A-CF4A-7BF6-1D0B-4C0F86019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003" y="3757830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75679A53-7F6A-4D07-8284-EFFB9FD65287}"/>
              </a:ext>
            </a:extLst>
          </p:cNvPr>
          <p:cNvSpPr txBox="1">
            <a:spLocks noChangeArrowheads="1"/>
          </p:cNvSpPr>
          <p:nvPr/>
        </p:nvSpPr>
        <p:spPr bwMode="auto">
          <a:xfrm rot="8281886">
            <a:off x="8703360" y="3194776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C5836DDA-37CE-AB2C-E459-BBB15CC403A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283315" y="2856124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DAA4E8E8-84ED-8841-1468-C5437E08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475" y="2747415"/>
            <a:ext cx="615732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11328FF2-C673-4CA2-FF7E-66F361CE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402" y="2441868"/>
            <a:ext cx="1155700" cy="26688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9779A21-5ED5-8C4A-0460-2978A47D0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278" y="1759357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</p:spTree>
    <p:extLst>
      <p:ext uri="{BB962C8B-B14F-4D97-AF65-F5344CB8AC3E}">
        <p14:creationId xmlns:p14="http://schemas.microsoft.com/office/powerpoint/2010/main" val="4777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3B64-92B1-5A26-DC90-801004CDE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C415D-72EC-36DB-0B03-FE8595D7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800" cap="none" dirty="0">
                <a:solidFill>
                  <a:schemeClr val="bg1"/>
                </a:solidFill>
              </a:rPr>
            </a:b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</a:t>
            </a:r>
            <a:r>
              <a:rPr lang="fr-FR" altLang="fr-FR" sz="2800" i="1" cap="none" dirty="0">
                <a:solidFill>
                  <a:schemeClr val="tx1"/>
                </a:solidFill>
              </a:rPr>
              <a:t>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70B6B2-BCE2-1DFE-0C6D-3FFB1341A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3988"/>
            <a:ext cx="4543424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circulaires avec rotation à l’ATR </a:t>
            </a:r>
          </a:p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10° de la verticale(de chaque côté) : VD attribuée 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&gt; 10°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0,10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           – 0.50 pt</a:t>
            </a:r>
          </a:p>
          <a:p>
            <a:pPr marL="391077" indent="-391077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8249FD85-A748-6112-F9E6-4562A6F0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0036EAD-CD68-BEA9-2D33-84AC54A6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19" y="1970912"/>
            <a:ext cx="5267873" cy="3286887"/>
          </a:xfrm>
          <a:prstGeom prst="rect">
            <a:avLst/>
          </a:prstGeom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id="{A190F53D-F4AA-C8CF-61C9-FB3E9598F60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661525" y="2981325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3F41C4A9-6840-5F80-C803-CF4651F0521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294307" y="3114004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47EC6737-1EF8-B166-6538-51CB2C0927B4}"/>
              </a:ext>
            </a:extLst>
          </p:cNvPr>
          <p:cNvSpPr txBox="1">
            <a:spLocks noChangeArrowheads="1"/>
          </p:cNvSpPr>
          <p:nvPr/>
        </p:nvSpPr>
        <p:spPr bwMode="auto">
          <a:xfrm rot="8281886">
            <a:off x="9074944" y="3375941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E8899799-74B2-6595-8F9E-BB05F3F9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2728530"/>
            <a:ext cx="1155700" cy="26688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EA9E32F2-C4E4-E0C4-68FA-1795531FB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3091703"/>
            <a:ext cx="615732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05248A7B-D3A3-1E32-A9FC-62034AAF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226" y="3943575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78E1C37A-46F7-9C61-DF9D-D89B43F4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0913" y="3653603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54ED25CC-979D-2CC7-373E-8AC2B10E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623" y="1972761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</p:spTree>
    <p:extLst>
      <p:ext uri="{BB962C8B-B14F-4D97-AF65-F5344CB8AC3E}">
        <p14:creationId xmlns:p14="http://schemas.microsoft.com/office/powerpoint/2010/main" val="2341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38275"/>
            <a:ext cx="510381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Élans – éléments avec tours qui :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n’atteignent pas l’ATR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 passent pas par la verticale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continuent le mouvement après la rotation dans la direction opposée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&lt; 10° de la verticale  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attribuée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10°  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VD inférieure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l’élément à l’ATR est attribuée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0.10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˃  90°          – 0.50 pt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3E1977-3232-0611-8CFF-984487ED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9B0F4C-357E-9D8C-9A7D-472CF4402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31" y="1701290"/>
            <a:ext cx="4763966" cy="3557397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9CD3D8C2-03BD-034F-817A-09414BFF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698" y="1620856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FF09ECE-1D77-270C-942A-ABBA4E08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181" y="3296014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9D4AA535-59AE-1ABE-96B4-95AEBEF9B80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376305" y="2500388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DF1F68A9-FA11-3E0A-803C-828B07E06365}"/>
              </a:ext>
            </a:extLst>
          </p:cNvPr>
          <p:cNvSpPr txBox="1">
            <a:spLocks noChangeArrowheads="1"/>
          </p:cNvSpPr>
          <p:nvPr/>
        </p:nvSpPr>
        <p:spPr bwMode="auto">
          <a:xfrm rot="7359678">
            <a:off x="9039599" y="2595219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707B77C8-983B-D5AF-9E35-5B51B933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135" y="2305414"/>
            <a:ext cx="615732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2F22DF8-F094-2A56-0661-EACC0A44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773" y="2152595"/>
            <a:ext cx="836852" cy="4284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414178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r>
              <a:rPr lang="fr-FR" sz="2000" dirty="0">
                <a:cs typeface="Times New Roman" pitchFamily="18" charset="0"/>
              </a:rPr>
              <a:t>La gymnaste passe/court sous l’agrès pour exécuter l’entrée :  - 0,30 pt sur la note finale par le jury D  </a:t>
            </a:r>
            <a:r>
              <a:rPr lang="fr-FR" sz="2000" b="1" u="sng" dirty="0">
                <a:solidFill>
                  <a:srgbClr val="0070C0"/>
                </a:solidFill>
                <a:cs typeface="Times New Roman" pitchFamily="18" charset="0"/>
              </a:rPr>
              <a:t>Pas d’application FSCF</a:t>
            </a:r>
          </a:p>
          <a:p>
            <a:endParaRPr lang="fr-FR" sz="2000" dirty="0">
              <a:cs typeface="Times New Roman" pitchFamily="18" charset="0"/>
            </a:endParaRPr>
          </a:p>
          <a:p>
            <a:r>
              <a:rPr lang="fr-FR" sz="2000" dirty="0">
                <a:cs typeface="Times New Roman" pitchFamily="18" charset="0"/>
              </a:rPr>
              <a:t>Si la gymnaste lors de son premier essai, touche le tremplin, les barres :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Déduction de 1,00 pt.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Elle doit commencer son exercice. 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L’entrée ne recevra pas de valeur.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Le Jury </a:t>
            </a:r>
            <a:r>
              <a:rPr lang="fr-FR" sz="2000" b="1" dirty="0">
                <a:cs typeface="Times New Roman" pitchFamily="18" charset="0"/>
              </a:rPr>
              <a:t>D</a:t>
            </a:r>
            <a:r>
              <a:rPr lang="fr-FR" sz="2000" dirty="0">
                <a:cs typeface="Times New Roman" pitchFamily="18" charset="0"/>
              </a:rPr>
              <a:t> appliquera la déduction sur la Note Finale.</a:t>
            </a:r>
          </a:p>
          <a:p>
            <a:pPr marL="538163" indent="-269875"/>
            <a:endParaRPr lang="fr-FR" sz="2000" dirty="0">
              <a:cs typeface="Times New Roman" pitchFamily="18" charset="0"/>
            </a:endParaRP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2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 essai est autorisé pour l’entrée </a:t>
            </a:r>
            <a:r>
              <a:rPr lang="fr-FR" sz="2000" b="1" u="sng" dirty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000" b="1" u="sng" dirty="0">
                <a:cs typeface="Times New Roman" pitchFamily="18" charset="0"/>
              </a:rPr>
              <a:t> si</a:t>
            </a:r>
            <a:r>
              <a:rPr lang="fr-FR" sz="2000" dirty="0">
                <a:cs typeface="Times New Roman" pitchFamily="18" charset="0"/>
              </a:rPr>
              <a:t> la gymnaste n’a </a:t>
            </a:r>
            <a:r>
              <a:rPr lang="fr-FR" sz="2000" b="1" dirty="0">
                <a:cs typeface="Times New Roman" pitchFamily="18" charset="0"/>
              </a:rPr>
              <a:t>PAS</a:t>
            </a:r>
            <a:r>
              <a:rPr lang="fr-FR" sz="2000" dirty="0">
                <a:cs typeface="Times New Roman" pitchFamily="18" charset="0"/>
              </a:rPr>
              <a:t> touché le tremplin, les barres.</a:t>
            </a:r>
          </a:p>
          <a:p>
            <a:pPr marL="268288"/>
            <a:endParaRPr lang="fr-FR" sz="2000" dirty="0">
              <a:cs typeface="Times New Roman" pitchFamily="18" charset="0"/>
            </a:endParaRP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3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essai n’est pas autorisé.</a:t>
            </a:r>
          </a:p>
          <a:p>
            <a:endParaRPr lang="fr-FR" sz="2000" dirty="0">
              <a:cs typeface="Times New Roman" pitchFamily="18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88A1F57A-CADE-B89A-D7D6-E56E23DF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Temps de chute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3" y="1543050"/>
            <a:ext cx="9791700" cy="5429841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 d’une chute de l’agrès, la gymnaste dispose d’une interruption de 30 secondes avant de remonter sur les barres pour poursuivre son exercice.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gymnaste dépasse le temps alloué avant de recommencer, une déduction neutre de 0,30 Pt sera appliquée.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chronométrage commence lorsque la gymnaste, après la chute, s’est relevée sur ses pieds. 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L’exercice commence officiellement lorsque les pieds quittent le sol.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gymnaste n’a pas recommencé son exercice dans les </a:t>
            </a: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60s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l’exercice est considéré comme terminé.</a:t>
            </a:r>
          </a:p>
          <a:p>
            <a:pPr marL="821987" indent="-29330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194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F42365FA-DED5-6782-AE5C-134D5F3D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Généralités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1985963"/>
            <a:ext cx="9791700" cy="23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58775" indent="-358775">
              <a:buFont typeface="Arial" charset="0"/>
              <a:buChar char="•"/>
            </a:pPr>
            <a:r>
              <a:rPr lang="fr-FR" sz="2400" b="1" dirty="0"/>
              <a:t>A la réception, frôler/toucher le tapis </a:t>
            </a:r>
            <a:r>
              <a:rPr lang="fr-FR" sz="2400" dirty="0"/>
              <a:t>avec les mains mais sans tomber : </a:t>
            </a:r>
            <a:r>
              <a:rPr lang="fr-FR" sz="2400" b="1" dirty="0"/>
              <a:t>0,30 pt.</a:t>
            </a:r>
          </a:p>
          <a:p>
            <a:pPr marL="358775" indent="-358775"/>
            <a:r>
              <a:rPr lang="fr-FR" sz="2400" b="1" dirty="0"/>
              <a:t> </a:t>
            </a:r>
            <a:r>
              <a:rPr lang="fr-FR" sz="2400" dirty="0"/>
              <a:t>(Rappel : appui sur le tapis avec 1 ou 2 mains : 1 pt)</a:t>
            </a:r>
          </a:p>
          <a:p>
            <a:pPr marL="358775" indent="-358775">
              <a:buFont typeface="Arial" charset="0"/>
              <a:buChar char="•"/>
            </a:pPr>
            <a:endParaRPr lang="fr-FR" sz="2400" dirty="0"/>
          </a:p>
          <a:p>
            <a:pPr marL="358775" indent="-358775">
              <a:buFont typeface="Arial" charset="0"/>
              <a:buChar char="•"/>
            </a:pPr>
            <a:r>
              <a:rPr lang="fr-FR" sz="2400" dirty="0"/>
              <a:t>Un bonus de </a:t>
            </a:r>
            <a:r>
              <a:rPr lang="fr-FR" sz="2400" b="1" dirty="0"/>
              <a:t>0,20 pt </a:t>
            </a:r>
            <a:r>
              <a:rPr lang="fr-FR" sz="2400" dirty="0"/>
              <a:t>sera accordé pour les </a:t>
            </a:r>
            <a:r>
              <a:rPr lang="fr-FR" sz="2400" b="1" dirty="0"/>
              <a:t>sorties de valeur C </a:t>
            </a:r>
            <a:r>
              <a:rPr lang="fr-FR" sz="2400" dirty="0">
                <a:solidFill>
                  <a:srgbClr val="0070C0"/>
                </a:solidFill>
              </a:rPr>
              <a:t>(Aménagement FSCF) </a:t>
            </a:r>
            <a:r>
              <a:rPr lang="fr-FR" sz="2400" dirty="0"/>
              <a:t>et + si exécutées sans chute.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34F86B-8CB6-BA24-FB93-C59BDCFA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l’exercice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685022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Après notification du jury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le jury E additionnera la déduction pour exercice trop court aux autres déductions (exécution/artistique) :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alt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 l’aménagement du code, la gymnaste conservera sa note D.</a:t>
            </a:r>
            <a:endParaRPr lang="fr-FR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63884"/>
              </p:ext>
            </p:extLst>
          </p:nvPr>
        </p:nvGraphicFramePr>
        <p:xfrm>
          <a:off x="428625" y="2273300"/>
          <a:ext cx="9872764" cy="314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1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Junior-Senior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Benjamine-Minime-Cadette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56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éléments ou + reconnus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60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d’éléments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 2">
            <a:extLst>
              <a:ext uri="{FF2B5EF4-FFF2-40B4-BE49-F238E27FC236}">
                <a16:creationId xmlns:a16="http://schemas.microsoft.com/office/drawing/2014/main" id="{2B0D1C90-C05F-CFD1-0250-E5A42CE4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Contenu de l’exercice  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535113"/>
            <a:ext cx="9791700" cy="3946358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3 éléments différents issus de la même « racine d’élément »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seront comptés dans l’ordre chronologique pour la VD, EC et VL (sauf bascules, grands tours Av/Ar et prises d’élan à l’ATR).</a:t>
            </a: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racine d’élément est déterminée par le début de l’élément et la direction de la rotation (Av ou Ar).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 11.2 : </a:t>
            </a:r>
          </a:p>
          <a:p>
            <a:pPr marL="342900" indent="-34290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entrées et les sorties sont comptabilisées dans le nombre des racines.</a:t>
            </a:r>
          </a:p>
          <a:p>
            <a:pPr marL="342900" indent="-34290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sans VD ne sont pas comptabilisés dans le nombre des racines.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AC9E6BD0-F40C-5F95-1A47-A5354A29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68AD-EE42-7BA3-1921-C5383F4E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7AC86-9E1E-4194-FCFA-C1727272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Contenu de l’exercice</a:t>
            </a:r>
            <a:endParaRPr lang="fr-FR" sz="32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0780D7-A33B-FEFC-C4FE-96A4C8299F84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381920"/>
            <a:ext cx="10101262" cy="5018880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r>
              <a:rPr lang="fr-FR" sz="2400" b="1" dirty="0">
                <a:latin typeface="Calibri" pitchFamily="34" charset="0"/>
              </a:rPr>
              <a:t>Exemple 1 :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r>
              <a:rPr lang="fr-FR" sz="2400" b="1" dirty="0">
                <a:latin typeface="Calibri" pitchFamily="34" charset="0"/>
              </a:rPr>
              <a:t>Exemple 2 :</a:t>
            </a:r>
          </a:p>
          <a:p>
            <a:pPr marL="0" lvl="1" indent="0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r>
              <a:rPr lang="fr-FR" sz="2400" b="1" i="1" dirty="0">
                <a:latin typeface="Calibri" pitchFamily="34" charset="0"/>
              </a:rPr>
              <a:t>Chute après le dernier élément : </a:t>
            </a:r>
            <a:r>
              <a:rPr lang="fr-FR" sz="2400" b="1" i="1" u="sng" dirty="0">
                <a:solidFill>
                  <a:srgbClr val="FF0000"/>
                </a:solidFill>
                <a:latin typeface="Calibri" pitchFamily="34" charset="0"/>
              </a:rPr>
              <a:t>pas de VL ni de BS</a:t>
            </a:r>
          </a:p>
          <a:p>
            <a:pPr marL="0" lvl="1" indent="0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endParaRPr lang="fr-FR" sz="2400" b="1" i="1" u="sng" dirty="0">
              <a:solidFill>
                <a:srgbClr val="FF0000"/>
              </a:solidFill>
              <a:latin typeface="Calibri" pitchFamily="34" charset="0"/>
            </a:endParaRP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FD7D33-E074-CED5-3EE2-593B950E8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68818"/>
              </p:ext>
            </p:extLst>
          </p:nvPr>
        </p:nvGraphicFramePr>
        <p:xfrm>
          <a:off x="484730" y="1902783"/>
          <a:ext cx="9775283" cy="162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812">
                  <a:extLst>
                    <a:ext uri="{9D8B030D-6E8A-4147-A177-3AD203B41FA5}">
                      <a16:colId xmlns:a16="http://schemas.microsoft.com/office/drawing/2014/main" val="3750876874"/>
                    </a:ext>
                  </a:extLst>
                </a:gridCol>
                <a:gridCol w="2311556">
                  <a:extLst>
                    <a:ext uri="{9D8B030D-6E8A-4147-A177-3AD203B41FA5}">
                      <a16:colId xmlns:a16="http://schemas.microsoft.com/office/drawing/2014/main" val="565811513"/>
                    </a:ext>
                  </a:extLst>
                </a:gridCol>
                <a:gridCol w="2135576">
                  <a:extLst>
                    <a:ext uri="{9D8B030D-6E8A-4147-A177-3AD203B41FA5}">
                      <a16:colId xmlns:a16="http://schemas.microsoft.com/office/drawing/2014/main" val="3810657093"/>
                    </a:ext>
                  </a:extLst>
                </a:gridCol>
              </a:tblGrid>
              <a:tr h="8137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u="sng" dirty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VD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61617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4747674B-D475-6D9F-309B-BB3CD71AC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46" y="2045804"/>
            <a:ext cx="48584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12" y="2042307"/>
            <a:ext cx="639212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100-00002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13" y="2042306"/>
            <a:ext cx="571580" cy="543001"/>
          </a:xfrm>
          <a:prstGeom prst="rect">
            <a:avLst/>
          </a:prstGeom>
        </p:spPr>
      </p:pic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53C87E3C-9C93-EAD5-D47B-2BF1F7931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83434"/>
              </p:ext>
            </p:extLst>
          </p:nvPr>
        </p:nvGraphicFramePr>
        <p:xfrm>
          <a:off x="468313" y="4151791"/>
          <a:ext cx="9775283" cy="162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812">
                  <a:extLst>
                    <a:ext uri="{9D8B030D-6E8A-4147-A177-3AD203B41FA5}">
                      <a16:colId xmlns:a16="http://schemas.microsoft.com/office/drawing/2014/main" val="3750876874"/>
                    </a:ext>
                  </a:extLst>
                </a:gridCol>
                <a:gridCol w="2311556">
                  <a:extLst>
                    <a:ext uri="{9D8B030D-6E8A-4147-A177-3AD203B41FA5}">
                      <a16:colId xmlns:a16="http://schemas.microsoft.com/office/drawing/2014/main" val="565811513"/>
                    </a:ext>
                  </a:extLst>
                </a:gridCol>
                <a:gridCol w="2135576">
                  <a:extLst>
                    <a:ext uri="{9D8B030D-6E8A-4147-A177-3AD203B41FA5}">
                      <a16:colId xmlns:a16="http://schemas.microsoft.com/office/drawing/2014/main" val="3810657093"/>
                    </a:ext>
                  </a:extLst>
                </a:gridCol>
              </a:tblGrid>
              <a:tr h="8137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u="none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61617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1F9998CB-04DE-B347-8C4A-3F8031106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46" y="4321136"/>
            <a:ext cx="571580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80BE976-CA61-A61D-BC82-3C732AB00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17" y="4321135"/>
            <a:ext cx="885949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31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92" y="2042305"/>
            <a:ext cx="828791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96" y="4321134"/>
            <a:ext cx="485843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13" y="4321136"/>
            <a:ext cx="8097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BAA15-0E80-FD95-BFA5-9E2F39A50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85338-C805-AA79-D652-81B9320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Valeurs de liaisons           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FSCF</a:t>
            </a:r>
            <a:endParaRPr lang="fr-FR" sz="32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01BD77-47EF-1748-880B-311F54BFE36F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328132"/>
            <a:ext cx="10101262" cy="5018880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r>
              <a:rPr lang="fr-FR" sz="2400" b="1" dirty="0">
                <a:latin typeface="Calibri" pitchFamily="34" charset="0"/>
              </a:rPr>
              <a:t>Liaisons avec la sortie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endParaRPr lang="fr-FR" sz="2400" b="1" dirty="0">
              <a:latin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013" algn="l"/>
              </a:tabLst>
              <a:defRPr/>
            </a:pPr>
            <a:r>
              <a:rPr lang="fr-FR" sz="2400" b="1" i="1" dirty="0">
                <a:latin typeface="Calibri" pitchFamily="34" charset="0"/>
              </a:rPr>
              <a:t>Chute après le dernier élément : </a:t>
            </a:r>
            <a:r>
              <a:rPr lang="fr-FR" sz="2400" b="1" i="1" u="sng" dirty="0">
                <a:solidFill>
                  <a:srgbClr val="FF0000"/>
                </a:solidFill>
                <a:latin typeface="Calibri" pitchFamily="34" charset="0"/>
              </a:rPr>
              <a:t>pas de VL ni de BS</a:t>
            </a:r>
          </a:p>
          <a:p>
            <a:pPr marL="0" lvl="1" indent="0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endParaRPr lang="fr-FR" sz="2400" b="1" i="1" u="sng" dirty="0">
              <a:solidFill>
                <a:srgbClr val="FF0000"/>
              </a:solidFill>
              <a:latin typeface="Calibri" pitchFamily="34" charset="0"/>
            </a:endParaRP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72C304C-5D24-6745-0F94-9194DCAE4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71300"/>
              </p:ext>
            </p:extLst>
          </p:nvPr>
        </p:nvGraphicFramePr>
        <p:xfrm>
          <a:off x="484730" y="1902783"/>
          <a:ext cx="9775282" cy="3838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000">
                  <a:extLst>
                    <a:ext uri="{9D8B030D-6E8A-4147-A177-3AD203B41FA5}">
                      <a16:colId xmlns:a16="http://schemas.microsoft.com/office/drawing/2014/main" val="3429730178"/>
                    </a:ext>
                  </a:extLst>
                </a:gridCol>
              </a:tblGrid>
              <a:tr h="8824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(grand tour) + sortie 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 0,10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4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+ sortie 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 0,10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77968"/>
                  </a:ext>
                </a:extLst>
              </a:tr>
              <a:tr h="1190829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(grand tour) + sortie 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 0,10 pt + BS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832"/>
                  </a:ext>
                </a:extLst>
              </a:tr>
              <a:tr h="8824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Calibri" pitchFamily="34" charset="0"/>
                        </a:rPr>
                        <a:t>C</a:t>
                      </a:r>
                      <a:r>
                        <a:rPr lang="fr-FR" sz="2400" b="1" dirty="0">
                          <a:latin typeface="Calibri" pitchFamily="34" charset="0"/>
                        </a:rPr>
                        <a:t> + sortie </a:t>
                      </a:r>
                      <a:r>
                        <a:rPr lang="fr-FR" sz="2800" b="1" dirty="0">
                          <a:latin typeface="Calibri" pitchFamily="34" charset="0"/>
                        </a:rPr>
                        <a:t>C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 0,20 pt + BS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39922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A6C24140-6B38-9ECD-E183-EE2D3A45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44" y="2106629"/>
            <a:ext cx="571580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39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94" y="2106628"/>
            <a:ext cx="885949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39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46" y="2916418"/>
            <a:ext cx="885949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55" y="2916419"/>
            <a:ext cx="419158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5A9E02-189B-A8EA-CFE0-642BEFBF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55" y="3923834"/>
            <a:ext cx="571580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100-00006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16" y="3923833"/>
            <a:ext cx="905001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FADF8B-F5DB-1E96-FF98-BC5737B5C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55" y="4987698"/>
            <a:ext cx="419158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883F63-999E-848A-952E-71C74C9D1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16" y="4987697"/>
            <a:ext cx="90500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12150</TotalTime>
  <Words>2043</Words>
  <Application>Microsoft Office PowerPoint</Application>
  <PresentationFormat>Personnalisé</PresentationFormat>
  <Paragraphs>403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Courier New</vt:lpstr>
      <vt:lpstr>Times New Roman</vt:lpstr>
      <vt:lpstr>Wingdings</vt:lpstr>
      <vt:lpstr>Masque des Titres</vt:lpstr>
      <vt:lpstr>Masque des Contenus</vt:lpstr>
      <vt:lpstr>Présentation PowerPoint</vt:lpstr>
      <vt:lpstr>Généralités</vt:lpstr>
      <vt:lpstr>Généralités            Aménagement FSCF</vt:lpstr>
      <vt:lpstr>Généralités    Temps de chute</vt:lpstr>
      <vt:lpstr>Généralités</vt:lpstr>
      <vt:lpstr>Contenu de l’exercice     Aménagement FSCF</vt:lpstr>
      <vt:lpstr>Contenu de l’exercice  </vt:lpstr>
      <vt:lpstr>Contenu de l’exercice</vt:lpstr>
      <vt:lpstr>Valeurs de liaisons            Aménagement FSCF</vt:lpstr>
      <vt:lpstr>Règlement pour la Note D    Aménagement FSCF</vt:lpstr>
      <vt:lpstr>Exigences de composition (EC)</vt:lpstr>
      <vt:lpstr>Exigences de composition (EC)</vt:lpstr>
      <vt:lpstr>Exigences de composition (EC)</vt:lpstr>
      <vt:lpstr>Exigences de composition (EC)</vt:lpstr>
      <vt:lpstr>Déductions spécifiques</vt:lpstr>
      <vt:lpstr>Déductions spécifiques</vt:lpstr>
      <vt:lpstr>Déductions spécifiques</vt:lpstr>
      <vt:lpstr>Déductions pour la composition</vt:lpstr>
      <vt:lpstr>Déductions spécifiques</vt:lpstr>
      <vt:lpstr>Valeur de liaison</vt:lpstr>
      <vt:lpstr>Sortie           Aménagement FSCF</vt:lpstr>
      <vt:lpstr>Technique: reconnaissance des éléments</vt:lpstr>
      <vt:lpstr>Technique: reconnaissance des éléments Aménagement FSCF</vt:lpstr>
      <vt:lpstr>Technique: reconnaissance des éléments Aménagement FSCF</vt:lpstr>
      <vt:lpstr>Technique: reconnaissance des éléments  Aménagement FSCF</vt:lpstr>
      <vt:lpstr>Technique: reconnaissance des éléments  Aménagement FSCF</vt:lpstr>
      <vt:lpstr>Technique: reconnaissance des éléments Aménagement FSCF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160</cp:revision>
  <dcterms:created xsi:type="dcterms:W3CDTF">2014-03-28T08:32:44Z</dcterms:created>
  <dcterms:modified xsi:type="dcterms:W3CDTF">2025-06-10T08:13:38Z</dcterms:modified>
</cp:coreProperties>
</file>