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65" r:id="rId3"/>
    <p:sldId id="393" r:id="rId4"/>
    <p:sldId id="394" r:id="rId5"/>
    <p:sldId id="548" r:id="rId6"/>
    <p:sldId id="395" r:id="rId7"/>
    <p:sldId id="396" r:id="rId8"/>
    <p:sldId id="397" r:id="rId9"/>
    <p:sldId id="402" r:id="rId10"/>
    <p:sldId id="403" r:id="rId11"/>
    <p:sldId id="404" r:id="rId12"/>
    <p:sldId id="405" r:id="rId13"/>
    <p:sldId id="406" r:id="rId14"/>
    <p:sldId id="408" r:id="rId15"/>
    <p:sldId id="410" r:id="rId16"/>
    <p:sldId id="411" r:id="rId17"/>
    <p:sldId id="412" r:id="rId18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386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68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25/10/2023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49154" name="Titre 1"/>
          <p:cNvSpPr txBox="1">
            <a:spLocks/>
          </p:cNvSpPr>
          <p:nvPr/>
        </p:nvSpPr>
        <p:spPr bwMode="auto">
          <a:xfrm>
            <a:off x="1060450" y="1295400"/>
            <a:ext cx="611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6400"/>
              </a:lnSpc>
            </a:pPr>
            <a:r>
              <a:rPr lang="fr-FR" sz="4800" dirty="0"/>
              <a:t>Code FIG 2022-2024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266950"/>
            <a:ext cx="6116638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7348" name="ZoneTexte 5"/>
          <p:cNvSpPr txBox="1">
            <a:spLocks noChangeArrowheads="1"/>
          </p:cNvSpPr>
          <p:nvPr/>
        </p:nvSpPr>
        <p:spPr bwMode="auto">
          <a:xfrm>
            <a:off x="468313" y="1652588"/>
            <a:ext cx="9791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i="1" u="sng" dirty="0"/>
              <a:t>Groupe 3</a:t>
            </a:r>
          </a:p>
          <a:p>
            <a:endParaRPr lang="fr-FR" altLang="fr-FR" sz="2400" b="1" i="1" u="sng" dirty="0"/>
          </a:p>
          <a:p>
            <a:pPr algn="just"/>
            <a:r>
              <a:rPr lang="fr-FR" altLang="fr-FR" sz="2400" dirty="0"/>
              <a:t>Sauts par renversement avec rotation longitudinale de ¼, ½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(</a:t>
            </a:r>
            <a:r>
              <a:rPr lang="fr-FR" altLang="fr-FR" sz="2400" dirty="0" err="1"/>
              <a:t>Tsukahara</a:t>
            </a:r>
            <a:r>
              <a:rPr lang="fr-FR" altLang="fr-FR" sz="2400" dirty="0"/>
              <a:t>) – salto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envol.</a:t>
            </a:r>
            <a:endParaRPr lang="fr-FR" altLang="fr-FR" sz="2400" b="1" i="1" u="sng" dirty="0"/>
          </a:p>
        </p:txBody>
      </p:sp>
      <p:pic>
        <p:nvPicPr>
          <p:cNvPr id="9" name="Picture 4" descr="Saut groupe 3"/>
          <p:cNvPicPr>
            <a:picLocks noChangeAspect="1" noChangeArrowheads="1"/>
          </p:cNvPicPr>
          <p:nvPr/>
        </p:nvPicPr>
        <p:blipFill>
          <a:blip r:embed="rId2"/>
          <a:srcRect l="2708" t="4903"/>
          <a:stretch>
            <a:fillRect/>
          </a:stretch>
        </p:blipFill>
        <p:spPr bwMode="auto">
          <a:xfrm>
            <a:off x="2508250" y="3821113"/>
            <a:ext cx="57308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B4D6BE2B-D724-B8EF-965E-75C2E1C6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Généralités</a:t>
            </a:r>
            <a:endParaRPr lang="fr-FR" sz="2800" cap="none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8372" name="ZoneTexte 6"/>
          <p:cNvSpPr txBox="1">
            <a:spLocks noChangeArrowheads="1"/>
          </p:cNvSpPr>
          <p:nvPr/>
        </p:nvSpPr>
        <p:spPr bwMode="auto">
          <a:xfrm>
            <a:off x="468313" y="1619250"/>
            <a:ext cx="9791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i="1" u="sng" dirty="0"/>
              <a:t>Groupe 4</a:t>
            </a:r>
          </a:p>
          <a:p>
            <a:endParaRPr lang="fr-FR" altLang="fr-FR" sz="2400" b="1" i="1" u="sng" dirty="0"/>
          </a:p>
          <a:p>
            <a:pPr algn="just"/>
            <a:r>
              <a:rPr lang="fr-FR" altLang="fr-FR" sz="2400" dirty="0"/>
              <a:t>Rondade (</a:t>
            </a:r>
            <a:r>
              <a:rPr lang="fr-FR" altLang="fr-FR" sz="2400" dirty="0" err="1"/>
              <a:t>Yurchenko</a:t>
            </a:r>
            <a:r>
              <a:rPr lang="fr-FR" altLang="fr-FR" sz="2400" dirty="0"/>
              <a:t>) avec ou sans ¾ de rotation longitudinale  (270°)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envol.</a:t>
            </a:r>
          </a:p>
        </p:txBody>
      </p:sp>
      <p:pic>
        <p:nvPicPr>
          <p:cNvPr id="8" name="Picture 4" descr="Saut groupe 4"/>
          <p:cNvPicPr>
            <a:picLocks noChangeAspect="1" noChangeArrowheads="1"/>
          </p:cNvPicPr>
          <p:nvPr/>
        </p:nvPicPr>
        <p:blipFill>
          <a:blip r:embed="rId2"/>
          <a:srcRect l="1154" t="2457"/>
          <a:stretch>
            <a:fillRect/>
          </a:stretch>
        </p:blipFill>
        <p:spPr bwMode="auto">
          <a:xfrm>
            <a:off x="1978025" y="3654425"/>
            <a:ext cx="6732588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D0112E18-360E-7261-9073-D72DB1F9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2" y="1477963"/>
            <a:ext cx="9791700" cy="15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altLang="fr-FR" sz="2400" b="1" i="1" u="sng" dirty="0"/>
              <a:t>Groupe 5</a:t>
            </a:r>
          </a:p>
          <a:p>
            <a:endParaRPr lang="fr-FR" altLang="fr-FR" sz="2400" b="1" i="1" u="sng" dirty="0"/>
          </a:p>
          <a:p>
            <a:r>
              <a:rPr lang="fr-FR" altLang="fr-FR" sz="2400" dirty="0"/>
              <a:t>Rondade avec rotation longitudinale de ½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avant ou arrière avec ou sans rotation 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 envol.</a:t>
            </a:r>
            <a:endParaRPr lang="fr-FR" altLang="fr-FR" sz="2400" b="1" i="1" u="sng" dirty="0"/>
          </a:p>
        </p:txBody>
      </p:sp>
      <p:pic>
        <p:nvPicPr>
          <p:cNvPr id="6" name="Picture 4" descr="Saut groupe 5"/>
          <p:cNvPicPr>
            <a:picLocks noChangeAspect="1" noChangeArrowheads="1"/>
          </p:cNvPicPr>
          <p:nvPr/>
        </p:nvPicPr>
        <p:blipFill>
          <a:blip r:embed="rId2"/>
          <a:srcRect l="1151" t="4990"/>
          <a:stretch>
            <a:fillRect/>
          </a:stretch>
        </p:blipFill>
        <p:spPr bwMode="auto">
          <a:xfrm>
            <a:off x="1219200" y="3940175"/>
            <a:ext cx="78359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B9D4A75E-58F1-458A-90AB-FB643507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68313" y="1547813"/>
            <a:ext cx="9791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800" dirty="0"/>
              <a:t>Les rotations doivent être terminées </a:t>
            </a:r>
            <a:r>
              <a:rPr lang="fr-FR" altLang="fr-FR" sz="2800" b="1" dirty="0"/>
              <a:t>au degré près</a:t>
            </a:r>
            <a:r>
              <a:rPr lang="fr-FR" altLang="fr-FR" sz="2800" dirty="0"/>
              <a:t> sinon on accorde une valeur de saut inférieure pour sous rotation :</a:t>
            </a:r>
          </a:p>
          <a:p>
            <a:endParaRPr lang="fr-FR" alt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8313" y="2692400"/>
            <a:ext cx="97917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7550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2 ½ tours deviennent 2 /1 tours.</a:t>
            </a:r>
          </a:p>
          <a:p>
            <a:pPr marL="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2 /1 tours deviennent  1 ½ tour.</a:t>
            </a:r>
          </a:p>
          <a:p>
            <a:pPr marL="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 ½ tour devient 1 tour.</a:t>
            </a:r>
          </a:p>
          <a:p>
            <a:pPr marL="358775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C2CE3017-D5F7-CD2F-E47A-C0045945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Réception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4663" y="1398588"/>
            <a:ext cx="5556250" cy="41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400" b="1" i="1" u="sng" dirty="0"/>
              <a:t>Il n’y a pas de ligne centrale.</a:t>
            </a:r>
          </a:p>
          <a:p>
            <a:endParaRPr lang="fr-FR" sz="2400" b="1" i="1" u="sng" dirty="0"/>
          </a:p>
          <a:p>
            <a:r>
              <a:rPr lang="fr-FR" altLang="fr-FR" sz="2400" dirty="0"/>
              <a:t>•</a:t>
            </a:r>
            <a:r>
              <a:rPr lang="fr-FR" sz="2400" dirty="0"/>
              <a:t> Réception ou pas en dehors du couloir avec 1 pied, 1 main </a:t>
            </a:r>
            <a:r>
              <a:rPr lang="fr-FR" sz="2400" i="1" dirty="0"/>
              <a:t>(partie de pied/main) :</a:t>
            </a:r>
          </a:p>
          <a:p>
            <a:r>
              <a:rPr lang="fr-FR" sz="2400" dirty="0"/>
              <a:t>     </a:t>
            </a:r>
            <a:r>
              <a:rPr lang="fr-FR" sz="2400" i="1" u="sng" dirty="0"/>
              <a:t>- </a:t>
            </a:r>
            <a:r>
              <a:rPr lang="fr-FR" sz="2400" u="sng" dirty="0"/>
              <a:t>0.10 par jury D sur Note Finale.</a:t>
            </a:r>
          </a:p>
          <a:p>
            <a:endParaRPr lang="fr-FR" sz="2400" dirty="0"/>
          </a:p>
          <a:p>
            <a:r>
              <a:rPr lang="fr-FR" altLang="fr-FR" sz="2400" dirty="0"/>
              <a:t>•</a:t>
            </a:r>
            <a:r>
              <a:rPr lang="fr-FR" sz="2400" dirty="0"/>
              <a:t> Réception ou pas en dehors du couloir avec les 2 pieds/mains </a:t>
            </a:r>
            <a:r>
              <a:rPr lang="fr-FR" sz="2400" i="1" dirty="0"/>
              <a:t>(partie de pieds/mains)</a:t>
            </a:r>
            <a:r>
              <a:rPr lang="fr-FR" sz="2400" dirty="0"/>
              <a:t> ou partie du corps :   </a:t>
            </a:r>
          </a:p>
          <a:p>
            <a:r>
              <a:rPr lang="fr-FR" sz="2400" dirty="0"/>
              <a:t>      </a:t>
            </a:r>
            <a:r>
              <a:rPr lang="fr-FR" sz="2400" u="sng" dirty="0"/>
              <a:t>- 0,30 par jury D sur Note Finale</a:t>
            </a:r>
          </a:p>
        </p:txBody>
      </p:sp>
      <p:grpSp>
        <p:nvGrpSpPr>
          <p:cNvPr id="6" name="Groupe 21"/>
          <p:cNvGrpSpPr>
            <a:grpSpLocks/>
          </p:cNvGrpSpPr>
          <p:nvPr/>
        </p:nvGrpSpPr>
        <p:grpSpPr bwMode="auto">
          <a:xfrm>
            <a:off x="6270625" y="1585913"/>
            <a:ext cx="3619500" cy="5219700"/>
            <a:chOff x="5364163" y="1214422"/>
            <a:chExt cx="2736850" cy="5733252"/>
          </a:xfrm>
        </p:grpSpPr>
        <p:sp>
          <p:nvSpPr>
            <p:cNvPr id="61453" name="Rectangle 5"/>
            <p:cNvSpPr>
              <a:spLocks noChangeArrowheads="1"/>
            </p:cNvSpPr>
            <p:nvPr/>
          </p:nvSpPr>
          <p:spPr bwMode="auto">
            <a:xfrm>
              <a:off x="5364163" y="1773238"/>
              <a:ext cx="2736850" cy="446405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b="1">
                <a:latin typeface="Calibri" pitchFamily="34" charset="0"/>
              </a:endParaRPr>
            </a:p>
          </p:txBody>
        </p:sp>
        <p:sp>
          <p:nvSpPr>
            <p:cNvPr id="61454" name="Line 6"/>
            <p:cNvSpPr>
              <a:spLocks noChangeShapeType="1"/>
            </p:cNvSpPr>
            <p:nvPr/>
          </p:nvSpPr>
          <p:spPr bwMode="auto">
            <a:xfrm>
              <a:off x="5857875" y="1785938"/>
              <a:ext cx="285750" cy="45005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55" name="Line 7"/>
            <p:cNvSpPr>
              <a:spLocks noChangeShapeType="1"/>
            </p:cNvSpPr>
            <p:nvPr/>
          </p:nvSpPr>
          <p:spPr bwMode="auto">
            <a:xfrm flipH="1">
              <a:off x="7286625" y="1785938"/>
              <a:ext cx="357188" cy="45005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5857517" y="1643370"/>
              <a:ext cx="1715332" cy="174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6358072" y="6429798"/>
              <a:ext cx="786245" cy="17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58" name="Text Box 17"/>
            <p:cNvSpPr txBox="1">
              <a:spLocks noChangeArrowheads="1"/>
            </p:cNvSpPr>
            <p:nvPr/>
          </p:nvSpPr>
          <p:spPr bwMode="auto">
            <a:xfrm>
              <a:off x="6229350" y="1214422"/>
              <a:ext cx="1150938" cy="45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b="1">
                  <a:latin typeface="Calibri" pitchFamily="34" charset="0"/>
                </a:rPr>
                <a:t>1,50 m</a:t>
              </a:r>
            </a:p>
          </p:txBody>
        </p: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6215074" y="6491289"/>
              <a:ext cx="1214446" cy="456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FR" altLang="fr-FR" b="1">
                <a:latin typeface="Calibri" pitchFamily="34" charset="0"/>
              </a:endParaRPr>
            </a:p>
          </p:txBody>
        </p:sp>
      </p:grp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616825" y="6402388"/>
            <a:ext cx="968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>
                <a:latin typeface="Calibri" pitchFamily="34" charset="0"/>
              </a:rPr>
              <a:t>0,95 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38900" y="2352675"/>
            <a:ext cx="1295400" cy="5556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 dirty="0">
                <a:solidFill>
                  <a:schemeClr val="bg1"/>
                </a:solidFill>
              </a:rPr>
              <a:t>0,10 Pt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20150" y="4257675"/>
            <a:ext cx="1322388" cy="3190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 dirty="0">
                <a:solidFill>
                  <a:schemeClr val="bg1"/>
                </a:solidFill>
              </a:rPr>
              <a:t>0,30 Pt</a:t>
            </a:r>
          </a:p>
        </p:txBody>
      </p:sp>
      <p:sp>
        <p:nvSpPr>
          <p:cNvPr id="19" name="Ellipse 18"/>
          <p:cNvSpPr/>
          <p:nvPr/>
        </p:nvSpPr>
        <p:spPr>
          <a:xfrm>
            <a:off x="7177088" y="3067050"/>
            <a:ext cx="271462" cy="39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607175" y="3068638"/>
            <a:ext cx="269875" cy="395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458325" y="4733925"/>
            <a:ext cx="277813" cy="39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136063" y="4733925"/>
            <a:ext cx="269875" cy="396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D50A1E64-7FCF-FCED-819D-85179A1E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Sauts non valables     Jury D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435053"/>
              </p:ext>
            </p:extLst>
          </p:nvPr>
        </p:nvGraphicFramePr>
        <p:xfrm>
          <a:off x="468313" y="1635125"/>
          <a:ext cx="9791702" cy="4528834"/>
        </p:xfrm>
        <a:graphic>
          <a:graphicData uri="http://schemas.openxmlformats.org/drawingml/2006/table">
            <a:tbl>
              <a:tblPr/>
              <a:tblGrid>
                <a:gridCol w="659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34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d’élan avec touche du tremplin ou de la Table de Saut sans exécuter de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d’appui sur la Table de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Aide pendant le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4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utiliser le « collier de sécurité » pour les sauts par rondade.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8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réception n’est pas faite  sur les pieds d’abord.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saut est tellement mal exécuté qu’il ne peut pas être reconnu ou la gymnaste pousse avec ses pieds sur la table de saut.</a:t>
                      </a:r>
                    </a:p>
                  </a:txBody>
                  <a:tcPr marL="106886" marR="106886" marT="50406" marB="50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406" marB="50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18975347-C540-8436-FC3C-BFAE6880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Sauts non valables     Jury D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6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789808"/>
              </p:ext>
            </p:extLst>
          </p:nvPr>
        </p:nvGraphicFramePr>
        <p:xfrm>
          <a:off x="468313" y="1477963"/>
          <a:ext cx="9791700" cy="1588721"/>
        </p:xfrm>
        <a:graphic>
          <a:graphicData uri="http://schemas.openxmlformats.org/drawingml/2006/table">
            <a:tbl>
              <a:tblPr/>
              <a:tblGrid>
                <a:gridCol w="659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87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gymnaste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exécute</a:t>
                      </a: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saut interdit </a:t>
                      </a:r>
                      <a:r>
                        <a:rPr kumimoji="0" lang="fr-FR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(jambes écartées latéralement, élément non autorisé avant le tremplin, réception latérale intentionnelle).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385" marB="5038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Valable</a:t>
                      </a:r>
                    </a:p>
                  </a:txBody>
                  <a:tcPr marL="106886" marR="106886" marT="50385" marB="50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: 0</a:t>
                      </a:r>
                    </a:p>
                  </a:txBody>
                  <a:tcPr marL="106886" marR="106886" marT="50385" marB="503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7838" y="3376613"/>
            <a:ext cx="9782175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717550" indent="-358775" algn="just">
              <a:buFont typeface="Arial" charset="0"/>
              <a:buChar char="•"/>
            </a:pPr>
            <a:r>
              <a:rPr lang="fr-FR" altLang="fr-FR" sz="2400" dirty="0"/>
              <a:t>La note « 0 » est donnée par le jury D.</a:t>
            </a:r>
          </a:p>
          <a:p>
            <a:pPr marL="717550" indent="-358775" algn="just">
              <a:buFont typeface="Arial" charset="0"/>
              <a:buChar char="•"/>
            </a:pPr>
            <a:r>
              <a:rPr lang="fr-FR" altLang="fr-FR" sz="2400" dirty="0"/>
              <a:t>Pas d’évaluation par le jury E.</a:t>
            </a:r>
          </a:p>
          <a:p>
            <a:pPr marL="717550" indent="-358775" algn="just">
              <a:buFont typeface="Arial" charset="0"/>
              <a:buChar char="•"/>
            </a:pPr>
            <a:r>
              <a:rPr lang="fr-FR" altLang="fr-FR" sz="2400" dirty="0"/>
              <a:t>Pas de vidéo en FSCF.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4F3F5881-8E3E-4B7A-B66B-CE70343E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8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pic>
        <p:nvPicPr>
          <p:cNvPr id="5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68313" y="1354138"/>
            <a:ext cx="9791700" cy="487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550" indent="-30055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Jury D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Annonce la valeur du saut exécuté et donne au jury E le numéro du saut exécuté s’il est différent du saut annoncé.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defRPr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Jury 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juge note le saut exécuté et donne sa note.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note du 1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saut doit être affichée avant que la gymnaste exécute son 2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saut.</a:t>
            </a:r>
          </a:p>
          <a:p>
            <a:pPr marL="342900" indent="-342900" defTabSz="521437" fontAlgn="auto">
              <a:lnSpc>
                <a:spcPct val="90000"/>
              </a:lnSpc>
              <a:spcBef>
                <a:spcPts val="1369"/>
              </a:spcBef>
              <a:spcAft>
                <a:spcPts val="1369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gymnaste obtient « 0 » au 1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saut, le Jury D doit en avertir l’entraîneur.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Généralités</a:t>
            </a:r>
            <a:endParaRPr lang="fr-FR" sz="2800" cap="none" dirty="0"/>
          </a:p>
        </p:txBody>
      </p:sp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8313" y="1530350"/>
            <a:ext cx="97917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/>
              <a:t>La gymnaste est responsable de l’affichage du numéro du saut qu’elle a l’intention d’exécuter. Il n’y a pas de pénalité si un saut est différent du saut annoncé.</a:t>
            </a:r>
          </a:p>
          <a:p>
            <a:pPr marL="358775" indent="-358775" algn="just">
              <a:buFont typeface="Arial" charset="0"/>
              <a:buChar char="•"/>
            </a:pPr>
            <a:endParaRPr lang="fr-FR" altLang="fr-FR" sz="2400" dirty="0"/>
          </a:p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/>
              <a:t>La distance de la course d’élan est de 25 mètres maximum.</a:t>
            </a:r>
          </a:p>
          <a:p>
            <a:pPr marL="358775" indent="-358775" algn="just">
              <a:buFont typeface="Arial" charset="0"/>
              <a:buChar char="•"/>
            </a:pPr>
            <a:endParaRPr lang="fr-FR" altLang="fr-FR" sz="2400" dirty="0"/>
          </a:p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/>
              <a:t>Tous les sauts doivent être exécutés avec impulsion des 2 mains sur la table de saut.</a:t>
            </a:r>
          </a:p>
          <a:p>
            <a:pPr marL="358775" indent="-358775" algn="just">
              <a:buFont typeface="Arial" charset="0"/>
              <a:buChar char="•"/>
            </a:pPr>
            <a:endParaRPr lang="fr-FR" altLang="fr-FR" sz="2400" dirty="0"/>
          </a:p>
          <a:p>
            <a:pPr marL="358775" indent="-358775" algn="just">
              <a:buFont typeface="Arial" charset="0"/>
              <a:buChar char="•"/>
            </a:pPr>
            <a:r>
              <a:rPr lang="fr-FR" altLang="fr-FR" sz="2400" dirty="0">
                <a:solidFill>
                  <a:srgbClr val="FF0000"/>
                </a:solidFill>
              </a:rPr>
              <a:t>Appui (impulsion) avec seulement une main : </a:t>
            </a:r>
            <a:r>
              <a:rPr lang="fr-FR" altLang="fr-FR" sz="2400" b="1" u="sng" dirty="0">
                <a:solidFill>
                  <a:srgbClr val="FF0000"/>
                </a:solidFill>
              </a:rPr>
              <a:t>Pénalité de 2,00 Pts sur la note finale (jury D)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DDB09DA1-6220-400C-8366-5838A0A7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4" y="1465263"/>
            <a:ext cx="9791700" cy="4414178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r>
              <a:rPr lang="fr-FR" sz="2000" b="1" u="sng" dirty="0">
                <a:cs typeface="Times New Roman" pitchFamily="18" charset="0"/>
              </a:rPr>
              <a:t>Appliquées sur la Note Finale du saut :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Plus de 25 mètres de course :  </a:t>
            </a:r>
            <a:r>
              <a:rPr lang="fr-FR" sz="2000" b="1" dirty="0">
                <a:cs typeface="Times New Roman" pitchFamily="18" charset="0"/>
              </a:rPr>
              <a:t>pénalité de 0,50 pt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Course d’élan sans effectuer un saut : </a:t>
            </a:r>
            <a:r>
              <a:rPr lang="fr-FR" sz="2000" b="1" dirty="0">
                <a:cs typeface="Times New Roman" pitchFamily="18" charset="0"/>
              </a:rPr>
              <a:t>pénalité de 1,00 pt. </a:t>
            </a:r>
            <a:r>
              <a:rPr lang="fr-FR" sz="2000" b="1" dirty="0">
                <a:solidFill>
                  <a:srgbClr val="0070C0"/>
                </a:solidFill>
                <a:cs typeface="Times New Roman" pitchFamily="18" charset="0"/>
              </a:rPr>
              <a:t>(Pas d’application FSCF)</a:t>
            </a:r>
          </a:p>
          <a:p>
            <a:pPr marL="180975" indent="-180975">
              <a:buFont typeface="Arial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Appui, impulsion d’une seule main : </a:t>
            </a:r>
            <a:r>
              <a:rPr lang="fr-FR" sz="2000" b="1" dirty="0">
                <a:cs typeface="Times New Roman" pitchFamily="18" charset="0"/>
              </a:rPr>
              <a:t>Pénalité de 2,00 pts</a:t>
            </a:r>
          </a:p>
          <a:p>
            <a:pPr>
              <a:buFont typeface="Arial" charset="0"/>
              <a:buChar char="•"/>
            </a:pPr>
            <a:endParaRPr lang="fr-FR" sz="20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lang="fr-FR" sz="2000" b="1" u="sng" dirty="0">
                <a:cs typeface="Times New Roman" pitchFamily="18" charset="0"/>
              </a:rPr>
              <a:t>Finale par agrès :</a:t>
            </a:r>
          </a:p>
          <a:p>
            <a:endParaRPr lang="fr-FR" sz="2000" b="1" u="sng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Moyenne des 2 sauts exécutés.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Quand l’un des 2 sauts reçoit la note « 0,00 pt », la note finale est égale à la note du saut exécuté divisé par 2.</a:t>
            </a:r>
          </a:p>
        </p:txBody>
      </p:sp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39FD54CB-E0EE-BF5F-96A1-AAB5CB37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9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Valorisation de la Note D </a:t>
            </a:r>
            <a:r>
              <a:rPr lang="fr-FR" altLang="fr-FR" sz="2800" cap="none" dirty="0">
                <a:solidFill>
                  <a:schemeClr val="tx1"/>
                </a:solidFill>
              </a:rPr>
              <a:t>Aménagement FSCF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8313" y="1643063"/>
          <a:ext cx="9791700" cy="180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7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2300" dirty="0">
                        <a:solidFill>
                          <a:schemeClr val="tx1"/>
                        </a:solidFill>
                      </a:endParaRP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300" dirty="0"/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390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Table de saut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  <a:p>
                      <a:r>
                        <a:rPr lang="fr-FR" sz="2000" dirty="0"/>
                        <a:t>3,00 à 3,40 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  <a:p>
                      <a:r>
                        <a:rPr lang="fr-FR" sz="2000" dirty="0"/>
                        <a:t>3,50 à 3,90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  <a:p>
                      <a:r>
                        <a:rPr lang="fr-FR" sz="2000" dirty="0"/>
                        <a:t>4,00 et +</a:t>
                      </a:r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886" marR="106886" marT="50419" marB="5041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5E646390-94E8-398A-5970-7F6E7A37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1571625"/>
            <a:ext cx="9791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3 courses  d’élan sont autorisées pour 2 sauts exécutés.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000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Course avec saut non réalisé </a:t>
            </a:r>
            <a:r>
              <a:rPr lang="fr-FR" altLang="fr-FR" sz="2000" b="1" dirty="0"/>
              <a:t>SANS</a:t>
            </a:r>
            <a:r>
              <a:rPr lang="fr-FR" altLang="fr-FR" sz="2000" dirty="0"/>
              <a:t> touche du tremplin ou de la table = </a:t>
            </a:r>
            <a:r>
              <a:rPr lang="fr-FR" altLang="fr-FR" sz="2000" b="1" u="sng" dirty="0">
                <a:solidFill>
                  <a:srgbClr val="0070C0"/>
                </a:solidFill>
              </a:rPr>
              <a:t>Sans pénalité.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000" u="sng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Course avec saut non réalisé </a:t>
            </a:r>
            <a:r>
              <a:rPr lang="fr-FR" altLang="fr-FR" sz="2000" b="1" dirty="0"/>
              <a:t>ET</a:t>
            </a:r>
            <a:r>
              <a:rPr lang="fr-FR" altLang="fr-FR" sz="2000" dirty="0"/>
              <a:t> touche du tremplin ou de la table = </a:t>
            </a:r>
            <a:r>
              <a:rPr lang="fr-FR" altLang="fr-FR" sz="2000" u="sng" dirty="0"/>
              <a:t>Saut nul.</a:t>
            </a:r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endParaRPr lang="fr-FR" altLang="fr-FR" sz="2000" u="sng" dirty="0"/>
          </a:p>
          <a:p>
            <a:pPr marL="180975" indent="-180975">
              <a:lnSpc>
                <a:spcPct val="90000"/>
              </a:lnSpc>
              <a:buFont typeface="Arial" charset="0"/>
              <a:buChar char="•"/>
            </a:pPr>
            <a:r>
              <a:rPr lang="fr-FR" altLang="fr-FR" sz="2000" dirty="0"/>
              <a:t>Une 4</a:t>
            </a:r>
            <a:r>
              <a:rPr lang="fr-FR" altLang="fr-FR" sz="2000" baseline="30000" dirty="0"/>
              <a:t>ème</a:t>
            </a:r>
            <a:r>
              <a:rPr lang="fr-FR" altLang="fr-FR" sz="2000" dirty="0"/>
              <a:t> course n’est pas autorisée.</a:t>
            </a:r>
          </a:p>
        </p:txBody>
      </p:sp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6DF04239-530C-C62D-F6EC-CBD44E45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293688" y="1557338"/>
            <a:ext cx="10101262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4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r>
              <a:rPr lang="fr-FR" altLang="fr-FR" sz="2400"/>
              <a:t>		</a:t>
            </a:r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sz="2700"/>
          </a:p>
          <a:p>
            <a:pPr marL="723900" lvl="1" indent="-744538" defTabSz="446088">
              <a:spcBef>
                <a:spcPct val="20000"/>
              </a:spcBef>
              <a:buFont typeface="Arial" charset="0"/>
              <a:buNone/>
              <a:tabLst>
                <a:tab pos="100013" algn="l"/>
              </a:tabLst>
            </a:pPr>
            <a:endParaRPr lang="fr-FR" altLang="fr-FR" u="sng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8313" y="1571625"/>
            <a:ext cx="97917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Pour les  sauts par rondade, la gymnaste est tenue d’utiliser correctement la sécurité devant le tremplin (« collier de sécurité » fourni par l’organisateur). Sinon SAUT NUL.</a:t>
            </a:r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Un tapis pour les mains peut-être utilisé pour les sauts en </a:t>
            </a:r>
            <a:r>
              <a:rPr lang="fr-FR" altLang="fr-FR" sz="2400" dirty="0" err="1"/>
              <a:t>Yurchenko</a:t>
            </a:r>
            <a:r>
              <a:rPr lang="fr-FR" altLang="fr-FR" sz="2400" dirty="0"/>
              <a:t> seulement.</a:t>
            </a:r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endParaRPr lang="fr-FR" altLang="fr-FR" sz="2400" dirty="0"/>
          </a:p>
          <a:p>
            <a:pPr marL="390525" indent="-390525">
              <a:lnSpc>
                <a:spcPct val="90000"/>
              </a:lnSpc>
              <a:buFont typeface="Arial" charset="0"/>
              <a:buChar char="•"/>
            </a:pPr>
            <a:r>
              <a:rPr lang="fr-FR" altLang="fr-FR" sz="2400" dirty="0"/>
              <a:t> L’échauffement à l’agrès est de 50 secondes ou au minimum 2 sauts.</a:t>
            </a:r>
          </a:p>
        </p:txBody>
      </p:sp>
      <p:pic>
        <p:nvPicPr>
          <p:cNvPr id="3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1EE88573-E088-F734-2C22-4880841C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9900"/>
            <a:ext cx="9791700" cy="854075"/>
          </a:xfrm>
        </p:spPr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3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2" y="1557338"/>
            <a:ext cx="9791701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Groupe 1</a:t>
            </a: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Sauts sans salto (renversement, </a:t>
            </a:r>
            <a:r>
              <a:rPr lang="fr-FR" alt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yamashita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rondade) avec ou sans rotation longitudinale dans le 1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et/ou le 2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envol.</a:t>
            </a:r>
          </a:p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saut groupe 1"/>
          <p:cNvPicPr>
            <a:picLocks noChangeAspect="1" noChangeArrowheads="1"/>
          </p:cNvPicPr>
          <p:nvPr/>
        </p:nvPicPr>
        <p:blipFill>
          <a:blip r:embed="rId2"/>
          <a:srcRect t="2585"/>
          <a:stretch>
            <a:fillRect/>
          </a:stretch>
        </p:blipFill>
        <p:spPr bwMode="auto">
          <a:xfrm>
            <a:off x="2314575" y="3482975"/>
            <a:ext cx="58118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EE5B6EA7-657B-77DF-97F7-3A236A81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6324" name="ZoneTexte 6"/>
          <p:cNvSpPr txBox="1">
            <a:spLocks noChangeArrowheads="1"/>
          </p:cNvSpPr>
          <p:nvPr/>
        </p:nvSpPr>
        <p:spPr bwMode="auto">
          <a:xfrm>
            <a:off x="468313" y="1490663"/>
            <a:ext cx="97917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 i="1" u="sng" dirty="0"/>
              <a:t>Groupe 2</a:t>
            </a:r>
          </a:p>
          <a:p>
            <a:endParaRPr lang="fr-FR" altLang="fr-FR" sz="2400" b="1" i="1" u="sng" dirty="0"/>
          </a:p>
          <a:p>
            <a:pPr algn="just"/>
            <a:r>
              <a:rPr lang="fr-FR" altLang="fr-FR" sz="2400" dirty="0"/>
              <a:t>Sauts par renversement avant, avec ou sans rotation longitudinale de 1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avant ou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envol.</a:t>
            </a:r>
          </a:p>
        </p:txBody>
      </p:sp>
      <p:pic>
        <p:nvPicPr>
          <p:cNvPr id="8" name="Picture 4" descr="saut groupe 2"/>
          <p:cNvPicPr>
            <a:picLocks noChangeAspect="1" noChangeArrowheads="1"/>
          </p:cNvPicPr>
          <p:nvPr/>
        </p:nvPicPr>
        <p:blipFill>
          <a:blip r:embed="rId2"/>
          <a:srcRect l="1501" t="2458" r="1668"/>
          <a:stretch>
            <a:fillRect/>
          </a:stretch>
        </p:blipFill>
        <p:spPr bwMode="auto">
          <a:xfrm>
            <a:off x="2230438" y="3694113"/>
            <a:ext cx="5638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photos.be.com/private/1/mode/be_reserved-photos-blog/photo/hd/647262647/1685064cf4/be_reserved-photos-blog-saut-cheval-big.jpg">
            <a:extLst>
              <a:ext uri="{FF2B5EF4-FFF2-40B4-BE49-F238E27FC236}">
                <a16:creationId xmlns:a16="http://schemas.microsoft.com/office/drawing/2014/main" id="{26784489-AB03-4436-7F2D-AC6AC3E2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3788" y="525463"/>
            <a:ext cx="1347787" cy="75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12655</TotalTime>
  <Words>907</Words>
  <Application>Microsoft Office PowerPoint</Application>
  <PresentationFormat>Personnalisé</PresentationFormat>
  <Paragraphs>169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Masque des Titres</vt:lpstr>
      <vt:lpstr>Masque des Contenus</vt:lpstr>
      <vt:lpstr>Présentation PowerPoint</vt:lpstr>
      <vt:lpstr>Généralités</vt:lpstr>
      <vt:lpstr>Généralités</vt:lpstr>
      <vt:lpstr>Déductions spécifiques   Aménagement FSCF</vt:lpstr>
      <vt:lpstr>Valorisation de la Note D Aménagement FSCF</vt:lpstr>
      <vt:lpstr>Généralités           Aménagement FSCF</vt:lpstr>
      <vt:lpstr>Généralités</vt:lpstr>
      <vt:lpstr>Généralités</vt:lpstr>
      <vt:lpstr>Généralités</vt:lpstr>
      <vt:lpstr>Généralités</vt:lpstr>
      <vt:lpstr>Généralités</vt:lpstr>
      <vt:lpstr>Généralités</vt:lpstr>
      <vt:lpstr>Technique</vt:lpstr>
      <vt:lpstr>Réception</vt:lpstr>
      <vt:lpstr>Sauts non valables     Jury D</vt:lpstr>
      <vt:lpstr>Sauts non valables     Jury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153</cp:revision>
  <dcterms:created xsi:type="dcterms:W3CDTF">2014-03-28T08:32:44Z</dcterms:created>
  <dcterms:modified xsi:type="dcterms:W3CDTF">2023-10-25T12:47:57Z</dcterms:modified>
</cp:coreProperties>
</file>