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440" r:id="rId3"/>
    <p:sldId id="441" r:id="rId4"/>
    <p:sldId id="442" r:id="rId5"/>
    <p:sldId id="444" r:id="rId6"/>
    <p:sldId id="448" r:id="rId7"/>
    <p:sldId id="449" r:id="rId8"/>
    <p:sldId id="450" r:id="rId9"/>
    <p:sldId id="460" r:id="rId10"/>
    <p:sldId id="454" r:id="rId11"/>
    <p:sldId id="550" r:id="rId12"/>
    <p:sldId id="560" r:id="rId13"/>
    <p:sldId id="562" r:id="rId14"/>
    <p:sldId id="561" r:id="rId15"/>
    <p:sldId id="455" r:id="rId16"/>
    <p:sldId id="569" r:id="rId17"/>
    <p:sldId id="457" r:id="rId18"/>
    <p:sldId id="458" r:id="rId19"/>
    <p:sldId id="568" r:id="rId20"/>
    <p:sldId id="468" r:id="rId21"/>
    <p:sldId id="549" r:id="rId22"/>
    <p:sldId id="462" r:id="rId23"/>
    <p:sldId id="464" r:id="rId24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1386" y="10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206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25/10/2023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25/10/2023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wmf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8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12" Type="http://schemas.openxmlformats.org/officeDocument/2006/relationships/image" Target="../media/image13.png"/><Relationship Id="rId17" Type="http://schemas.openxmlformats.org/officeDocument/2006/relationships/image" Target="../media/image37.png"/><Relationship Id="rId2" Type="http://schemas.openxmlformats.org/officeDocument/2006/relationships/image" Target="../media/image24.wmf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11" Type="http://schemas.openxmlformats.org/officeDocument/2006/relationships/image" Target="../media/image8.jpeg"/><Relationship Id="rId5" Type="http://schemas.openxmlformats.org/officeDocument/2006/relationships/image" Target="../media/image27.emf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26.wmf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4462463"/>
            <a:ext cx="2330450" cy="1209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87042" name="Titre 1"/>
          <p:cNvSpPr txBox="1">
            <a:spLocks/>
          </p:cNvSpPr>
          <p:nvPr/>
        </p:nvSpPr>
        <p:spPr bwMode="auto">
          <a:xfrm>
            <a:off x="1060450" y="1295400"/>
            <a:ext cx="61198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6400"/>
              </a:lnSpc>
            </a:pPr>
            <a:r>
              <a:rPr lang="fr-FR" sz="4800" dirty="0"/>
              <a:t>Code FIG 2022-2024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1057275" y="32480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704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2371725"/>
            <a:ext cx="5888038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Généralités- Précisions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1512888"/>
            <a:ext cx="9791700" cy="453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Seulement un tour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(pirouette) en position groupée sur une jambe recevra une VD, dans l’ordre chronologique.</a:t>
            </a:r>
          </a:p>
          <a:p>
            <a:pPr marL="342900" indent="-342900">
              <a:buFont typeface="Arial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les sauts avec ½ tour, la position demandée doit être atteinte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au début OU à la fin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soit écart antéropostérieur + ½ tour, soit ½ tour + saut écart antéropostérieur. Rappel : sauts 1/1 tour et plus : différentes techniques de saut sont autorisées.</a:t>
            </a:r>
          </a:p>
          <a:p>
            <a:pPr marL="342900" indent="-342900">
              <a:buFont typeface="Arial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Fautes générales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 la réception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: frôler/toucher l’agrès/tapis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les mains mais sans tomber :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0,30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Rappel : appui sur le tapis/l’agrès avec 1 ou 2 mains : 1,00 pt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95BD9325-5F87-7B3D-16FC-D09079F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229A82-B404-A978-6F77-A52BF7067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33" y="1973187"/>
            <a:ext cx="609685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D5C36C-1555-8A0B-8A92-0EDE65D30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81" y="1973186"/>
            <a:ext cx="628738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Déductions pour l’artistique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95BD9325-5F87-7B3D-16FC-D09079F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52">
            <a:extLst>
              <a:ext uri="{FF2B5EF4-FFF2-40B4-BE49-F238E27FC236}">
                <a16:creationId xmlns:a16="http://schemas.microsoft.com/office/drawing/2014/main" id="{93DEBDC0-48EB-2A07-19A1-AA1339F3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65729"/>
              </p:ext>
            </p:extLst>
          </p:nvPr>
        </p:nvGraphicFramePr>
        <p:xfrm>
          <a:off x="495300" y="1433512"/>
          <a:ext cx="9764713" cy="4498842"/>
        </p:xfrm>
        <a:graphic>
          <a:graphicData uri="http://schemas.openxmlformats.org/drawingml/2006/table">
            <a:tbl>
              <a:tblPr/>
              <a:tblGrid>
                <a:gridCol w="862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artistique insuffisante pendant tout l’exercice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697453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Mauvaise tenue du corps (tête, épaules, buste)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 insuffisante (allongement maximum des mouvements)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 insuffisante dans les élans de jambes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Pointes des pieds pas tendues/relâchées, pieds en dedans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Manque de travail en relevé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Rythme et tempo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8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insuffisante du rythme et tempo dans les mouvements sans VD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tout l’exercice come série d’éléments et mouvements discontinus (manque de fluidité)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08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Déductions pour la composition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95BD9325-5F87-7B3D-16FC-D09079F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52">
            <a:extLst>
              <a:ext uri="{FF2B5EF4-FFF2-40B4-BE49-F238E27FC236}">
                <a16:creationId xmlns:a16="http://schemas.microsoft.com/office/drawing/2014/main" id="{93DEBDC0-48EB-2A07-19A1-AA1339F3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61129"/>
              </p:ext>
            </p:extLst>
          </p:nvPr>
        </p:nvGraphicFramePr>
        <p:xfrm>
          <a:off x="468313" y="3117165"/>
          <a:ext cx="9791700" cy="2217738"/>
        </p:xfrm>
        <a:graphic>
          <a:graphicData uri="http://schemas.openxmlformats.org/drawingml/2006/table">
            <a:tbl>
              <a:tblPr/>
              <a:tblGrid>
                <a:gridCol w="864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Entrée sans VD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Manque de mouvements latéraux complexes (sans VD)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de combinaison de mouvements/éléments proches de la poutre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d’un ½ tour sur les 2 pieds, jambes tendues, pendant tout l’exercice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94A159A-9CCD-6083-2D29-491B67CFA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01152"/>
              </p:ext>
            </p:extLst>
          </p:nvPr>
        </p:nvGraphicFramePr>
        <p:xfrm>
          <a:off x="468313" y="1511167"/>
          <a:ext cx="9791700" cy="152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843994787"/>
                    </a:ext>
                  </a:extLst>
                </a:gridCol>
              </a:tblGrid>
              <a:tr h="1520792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Précision :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Toutes les entrées sans VD seront généralement reconnues comme « A » sauf engager une jambe pour passer à cheval, accroupi, saut simple au siège ou sur les genoux ou réception sur 1 ou 2 pieds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481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1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Déductions spécifiques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95BD9325-5F87-7B3D-16FC-D09079F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52">
            <a:extLst>
              <a:ext uri="{FF2B5EF4-FFF2-40B4-BE49-F238E27FC236}">
                <a16:creationId xmlns:a16="http://schemas.microsoft.com/office/drawing/2014/main" id="{93DEBDC0-48EB-2A07-19A1-AA1339F3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83369"/>
              </p:ext>
            </p:extLst>
          </p:nvPr>
        </p:nvGraphicFramePr>
        <p:xfrm>
          <a:off x="468313" y="1595438"/>
          <a:ext cx="9791700" cy="4428386"/>
        </p:xfrm>
        <a:graphic>
          <a:graphicData uri="http://schemas.openxmlformats.org/drawingml/2006/table">
            <a:tbl>
              <a:tblPr/>
              <a:tblGrid>
                <a:gridCol w="69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 rythme dans les liaisons (avec VD)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Ajustement (pas sans chorégraphie et mouvements inutiles)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Elans excessif des bras avant les éléments gymniques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 (appliquée à 2 sec.)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Appui supplémentaire de jambe sur le côté de la poutre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S’accrocher à la poutre pour éviter une chute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Mouvements supplémentaire pour maintenir l’équilibre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9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2" y="1398588"/>
            <a:ext cx="9926637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105012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Exigences de composition 2,00 Pts maxi</a:t>
            </a:r>
          </a:p>
          <a:p>
            <a:pPr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 1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liaison d’au moins 2 éléments gymniques différents dont un saut avec un écart de 180° (transversal ou latéral) ou écarté latéral</a:t>
            </a: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buFont typeface="Wingdings" pitchFamily="2" charset="2"/>
              <a:buAutoNum type="arabicParenR"/>
              <a:defRPr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2606674"/>
            <a:ext cx="345122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606674"/>
            <a:ext cx="2971800" cy="165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806950" y="2871788"/>
            <a:ext cx="8397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019" y="4544218"/>
            <a:ext cx="34512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806950" y="4748213"/>
            <a:ext cx="8397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4297363"/>
            <a:ext cx="41227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1A660CEE-7981-CD4D-96F3-45002B119B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F033B41-606C-09CF-D043-3B2D2183B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934119"/>
              </p:ext>
            </p:extLst>
          </p:nvPr>
        </p:nvGraphicFramePr>
        <p:xfrm>
          <a:off x="1933839" y="3940175"/>
          <a:ext cx="1333235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235">
                  <a:extLst>
                    <a:ext uri="{9D8B030D-6E8A-4147-A177-3AD203B41FA5}">
                      <a16:colId xmlns:a16="http://schemas.microsoft.com/office/drawing/2014/main" val="258913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74456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BEE81F9C-D88C-DCFB-D6CB-7766653C5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64736"/>
              </p:ext>
            </p:extLst>
          </p:nvPr>
        </p:nvGraphicFramePr>
        <p:xfrm>
          <a:off x="7364547" y="3654108"/>
          <a:ext cx="1333235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235">
                  <a:extLst>
                    <a:ext uri="{9D8B030D-6E8A-4147-A177-3AD203B41FA5}">
                      <a16:colId xmlns:a16="http://schemas.microsoft.com/office/drawing/2014/main" val="258913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74456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43D32B3-5A9A-D137-7372-5F4B22540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13038"/>
              </p:ext>
            </p:extLst>
          </p:nvPr>
        </p:nvGraphicFramePr>
        <p:xfrm>
          <a:off x="1933838" y="5912882"/>
          <a:ext cx="1333235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235">
                  <a:extLst>
                    <a:ext uri="{9D8B030D-6E8A-4147-A177-3AD203B41FA5}">
                      <a16:colId xmlns:a16="http://schemas.microsoft.com/office/drawing/2014/main" val="258913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74456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F4B18D65-A597-46D2-D589-FA7CF0444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127619"/>
              </p:ext>
            </p:extLst>
          </p:nvPr>
        </p:nvGraphicFramePr>
        <p:xfrm>
          <a:off x="8276430" y="5822913"/>
          <a:ext cx="1333235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235">
                  <a:extLst>
                    <a:ext uri="{9D8B030D-6E8A-4147-A177-3AD203B41FA5}">
                      <a16:colId xmlns:a16="http://schemas.microsoft.com/office/drawing/2014/main" val="258913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74456"/>
                  </a:ext>
                </a:extLst>
              </a:tr>
            </a:tbl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00" y="3779838"/>
            <a:ext cx="647790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A23EF60-E602-A264-F1C8-4E6E37403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37" y="5766795"/>
            <a:ext cx="647790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45" y="3654108"/>
            <a:ext cx="428685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0C01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95" y="5797308"/>
            <a:ext cx="781159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1398588"/>
            <a:ext cx="9791700" cy="4643437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446089" rtl="0" eaLnBrk="1" latinLnBrk="0" hangingPunct="1">
              <a:spcBef>
                <a:spcPct val="0"/>
              </a:spcBef>
              <a:buNone/>
              <a:defRPr sz="42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 2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Tour (groupe 3) ou roulés/ciseaux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2132013"/>
            <a:ext cx="269557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313" y="2132013"/>
            <a:ext cx="27781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2475" y="2049463"/>
            <a:ext cx="228123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6975" y="4691063"/>
            <a:ext cx="2686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843463"/>
            <a:ext cx="23336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2475" y="4498975"/>
            <a:ext cx="3048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43888" y="5992813"/>
            <a:ext cx="5572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17638" y="5961063"/>
            <a:ext cx="5111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38713" y="6005513"/>
            <a:ext cx="6429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14F685-BED4-99DE-4BE7-F755832302C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D19B031-D846-F1C3-59F9-3FC551CDB131}"/>
              </a:ext>
            </a:extLst>
          </p:cNvPr>
          <p:cNvGraphicFramePr>
            <a:graphicFrameLocks noGrp="1"/>
          </p:cNvGraphicFramePr>
          <p:nvPr/>
        </p:nvGraphicFramePr>
        <p:xfrm>
          <a:off x="928952" y="3575684"/>
          <a:ext cx="999861" cy="59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1">
                  <a:extLst>
                    <a:ext uri="{9D8B030D-6E8A-4147-A177-3AD203B41FA5}">
                      <a16:colId xmlns:a16="http://schemas.microsoft.com/office/drawing/2014/main" val="736576457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66942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1C2106D-72A7-2722-013E-7B9C02E21067}"/>
              </a:ext>
            </a:extLst>
          </p:cNvPr>
          <p:cNvGraphicFramePr>
            <a:graphicFrameLocks noGrp="1"/>
          </p:cNvGraphicFramePr>
          <p:nvPr/>
        </p:nvGraphicFramePr>
        <p:xfrm>
          <a:off x="4577027" y="3601086"/>
          <a:ext cx="999861" cy="59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1">
                  <a:extLst>
                    <a:ext uri="{9D8B030D-6E8A-4147-A177-3AD203B41FA5}">
                      <a16:colId xmlns:a16="http://schemas.microsoft.com/office/drawing/2014/main" val="736576457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66942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AE569D9-8DCC-523F-55E0-4E6A5B6DBD3E}"/>
              </a:ext>
            </a:extLst>
          </p:cNvPr>
          <p:cNvGraphicFramePr>
            <a:graphicFrameLocks noGrp="1"/>
          </p:cNvGraphicFramePr>
          <p:nvPr/>
        </p:nvGraphicFramePr>
        <p:xfrm>
          <a:off x="7909058" y="3610925"/>
          <a:ext cx="999861" cy="59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1">
                  <a:extLst>
                    <a:ext uri="{9D8B030D-6E8A-4147-A177-3AD203B41FA5}">
                      <a16:colId xmlns:a16="http://schemas.microsoft.com/office/drawing/2014/main" val="736576457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66942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905484B3-8A01-C094-F0D8-6986A98931F1}"/>
              </a:ext>
            </a:extLst>
          </p:cNvPr>
          <p:cNvGraphicFramePr>
            <a:graphicFrameLocks noGrp="1"/>
          </p:cNvGraphicFramePr>
          <p:nvPr/>
        </p:nvGraphicFramePr>
        <p:xfrm>
          <a:off x="1272248" y="5817234"/>
          <a:ext cx="999861" cy="59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1">
                  <a:extLst>
                    <a:ext uri="{9D8B030D-6E8A-4147-A177-3AD203B41FA5}">
                      <a16:colId xmlns:a16="http://schemas.microsoft.com/office/drawing/2014/main" val="736576457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66942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3C235B74-FAC3-AE04-7AD0-22682E297799}"/>
              </a:ext>
            </a:extLst>
          </p:cNvPr>
          <p:cNvGraphicFramePr>
            <a:graphicFrameLocks noGrp="1"/>
          </p:cNvGraphicFramePr>
          <p:nvPr/>
        </p:nvGraphicFramePr>
        <p:xfrm>
          <a:off x="4758068" y="5902959"/>
          <a:ext cx="999861" cy="59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1">
                  <a:extLst>
                    <a:ext uri="{9D8B030D-6E8A-4147-A177-3AD203B41FA5}">
                      <a16:colId xmlns:a16="http://schemas.microsoft.com/office/drawing/2014/main" val="736576457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66942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9B267D95-3FDF-5435-778E-351A12291149}"/>
              </a:ext>
            </a:extLst>
          </p:cNvPr>
          <p:cNvGraphicFramePr>
            <a:graphicFrameLocks noGrp="1"/>
          </p:cNvGraphicFramePr>
          <p:nvPr/>
        </p:nvGraphicFramePr>
        <p:xfrm>
          <a:off x="8022563" y="5938200"/>
          <a:ext cx="999861" cy="59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1">
                  <a:extLst>
                    <a:ext uri="{9D8B030D-6E8A-4147-A177-3AD203B41FA5}">
                      <a16:colId xmlns:a16="http://schemas.microsoft.com/office/drawing/2014/main" val="736576457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66942"/>
                  </a:ext>
                </a:extLst>
              </a:tr>
            </a:tbl>
          </a:graphicData>
        </a:graphic>
      </p:graphicFrame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66" y="3567113"/>
            <a:ext cx="428685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52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26" y="3509924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000-00002F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21" y="3449996"/>
            <a:ext cx="743054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000-000067000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99" y="5786820"/>
            <a:ext cx="475200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82" y="5770524"/>
            <a:ext cx="628738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7E41D7B-5A05-A18B-E448-8B30014512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66" y="5880023"/>
            <a:ext cx="457264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Aménagements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1398587"/>
            <a:ext cx="1010126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 3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série acrobatique, mini 2 éléments, avec envol dont un salto (les éléments peuvent être identiques)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0,50 Pt attribué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série acrobatique de minimum 2 éléments avec envol et appui des mains     ( les éléments peuvent être identiques) </a:t>
            </a:r>
            <a:r>
              <a:rPr lang="fr-FR" sz="2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0,30 Pt attribué</a:t>
            </a: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buFont typeface="Wingdings" pitchFamily="2" charset="2"/>
              <a:buAutoNum type="arabicParenR"/>
              <a:defRPr/>
            </a:pPr>
            <a:endParaRPr lang="fr-F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6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2455863"/>
            <a:ext cx="255428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500563" y="2843213"/>
            <a:ext cx="839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5238" y="2395538"/>
            <a:ext cx="3754437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4684713"/>
            <a:ext cx="28511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3588" y="5018088"/>
            <a:ext cx="839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10" name="Picture 26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4288" y="4684713"/>
            <a:ext cx="28511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4903EF1-BAD0-2DFD-9079-87C156B3F9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15" y="2896355"/>
            <a:ext cx="419158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D786525-82FD-ACB6-E1E6-DA1AD3535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03" y="5287887"/>
            <a:ext cx="419158" cy="543001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993B64C-9CE8-CEBD-0F69-CB0887C5C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43377"/>
              </p:ext>
            </p:extLst>
          </p:nvPr>
        </p:nvGraphicFramePr>
        <p:xfrm>
          <a:off x="9328929" y="2869722"/>
          <a:ext cx="999861" cy="59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1">
                  <a:extLst>
                    <a:ext uri="{9D8B030D-6E8A-4147-A177-3AD203B41FA5}">
                      <a16:colId xmlns:a16="http://schemas.microsoft.com/office/drawing/2014/main" val="736576457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66942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B44CA19E-6E49-D776-F49B-81780064A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15" y="5287887"/>
            <a:ext cx="419158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74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04" y="2896355"/>
            <a:ext cx="533474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ZoneTexte 4"/>
          <p:cNvSpPr txBox="1">
            <a:spLocks noChangeArrowheads="1"/>
          </p:cNvSpPr>
          <p:nvPr/>
        </p:nvSpPr>
        <p:spPr bwMode="auto">
          <a:xfrm>
            <a:off x="468313" y="1592263"/>
            <a:ext cx="9791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i="1" u="sng" dirty="0">
                <a:cs typeface="Times New Roman" pitchFamily="18" charset="0"/>
              </a:rPr>
              <a:t>EC 4 : </a:t>
            </a:r>
            <a:r>
              <a:rPr lang="fr-FR" sz="2400" dirty="0">
                <a:cs typeface="Times New Roman" pitchFamily="18" charset="0"/>
              </a:rPr>
              <a:t>Eléments acrobatiques de directions différentes (Av/Lat. et Ar)</a:t>
            </a:r>
            <a:endParaRPr lang="fr-FR" sz="2400" u="sng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2243138"/>
            <a:ext cx="3657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4150" y="2095501"/>
            <a:ext cx="280828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ZoneTexte 3"/>
          <p:cNvSpPr txBox="1">
            <a:spLocks noChangeArrowheads="1"/>
          </p:cNvSpPr>
          <p:nvPr/>
        </p:nvSpPr>
        <p:spPr bwMode="auto">
          <a:xfrm>
            <a:off x="468313" y="4765675"/>
            <a:ext cx="9791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000" dirty="0"/>
              <a:t>Les EC 1, 2(Tours) 3 &amp; 4 doivent être exécutées sur la poutre.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000" dirty="0"/>
              <a:t>Les ATR et maintiens ne peuvent pas remplir les EC.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000" dirty="0"/>
              <a:t>Les roulés peuvent être utilisés seulement pour remplir l’EC 2.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F341F483-6CB4-05EF-61DE-C439ED4191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2604857-E0A6-7722-4E64-1BF83A5B6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19977"/>
              </p:ext>
            </p:extLst>
          </p:nvPr>
        </p:nvGraphicFramePr>
        <p:xfrm>
          <a:off x="7509654" y="3592513"/>
          <a:ext cx="999861" cy="733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1">
                  <a:extLst>
                    <a:ext uri="{9D8B030D-6E8A-4147-A177-3AD203B41FA5}">
                      <a16:colId xmlns:a16="http://schemas.microsoft.com/office/drawing/2014/main" val="736576457"/>
                    </a:ext>
                  </a:extLst>
                </a:gridCol>
              </a:tblGrid>
              <a:tr h="73310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66942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B342166-5C98-5E68-6BC5-F9D789DC3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03745"/>
              </p:ext>
            </p:extLst>
          </p:nvPr>
        </p:nvGraphicFramePr>
        <p:xfrm>
          <a:off x="2369623" y="3592513"/>
          <a:ext cx="999861" cy="78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1">
                  <a:extLst>
                    <a:ext uri="{9D8B030D-6E8A-4147-A177-3AD203B41FA5}">
                      <a16:colId xmlns:a16="http://schemas.microsoft.com/office/drawing/2014/main" val="736576457"/>
                    </a:ext>
                  </a:extLst>
                </a:gridCol>
              </a:tblGrid>
              <a:tr h="7851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6694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E02D8AFD-31A1-5EBD-B83C-BE3C80349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5" y="3592512"/>
            <a:ext cx="419158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71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83" y="3592511"/>
            <a:ext cx="543001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Précisions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8" name="ZoneTexte 3"/>
          <p:cNvSpPr txBox="1">
            <a:spLocks noChangeArrowheads="1"/>
          </p:cNvSpPr>
          <p:nvPr/>
        </p:nvSpPr>
        <p:spPr bwMode="auto">
          <a:xfrm>
            <a:off x="468313" y="1603375"/>
            <a:ext cx="97917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000" dirty="0"/>
              <a:t>Les EC 1, 2(Tours) 3 &amp; 4 doivent être exécutées sur la poutre.</a:t>
            </a:r>
          </a:p>
          <a:p>
            <a:endParaRPr lang="fr-FR" sz="2000" dirty="0"/>
          </a:p>
          <a:p>
            <a:pPr marL="342900" indent="-342900">
              <a:buFont typeface="Arial" charset="0"/>
              <a:buChar char="•"/>
            </a:pPr>
            <a:r>
              <a:rPr lang="fr-FR" sz="2000" dirty="0"/>
              <a:t>Les ATR et maintiens ne peuvent pas remplir les EC.</a:t>
            </a:r>
          </a:p>
          <a:p>
            <a:endParaRPr lang="fr-FR" sz="2000" dirty="0"/>
          </a:p>
          <a:p>
            <a:pPr marL="342900" indent="-342900">
              <a:buFont typeface="Arial" charset="0"/>
              <a:buChar char="•"/>
            </a:pPr>
            <a:r>
              <a:rPr lang="fr-FR" sz="2000" dirty="0"/>
              <a:t>Les roulés peuvent être utilisés seulement pour remplir l’EC 2.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F341F483-6CB4-05EF-61DE-C439ED41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48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 de liaison &amp; Bonus série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8475" y="1465263"/>
            <a:ext cx="972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90525" indent="-390525">
              <a:buFont typeface="Arial Black" pitchFamily="34" charset="0"/>
              <a:buAutoNum type="alphaLcParenR"/>
            </a:pPr>
            <a:r>
              <a:rPr lang="fr-FR" sz="2000" dirty="0"/>
              <a:t>La valeur de liaison (VL) peut être obtenue pour des liaisons directes.</a:t>
            </a:r>
          </a:p>
          <a:p>
            <a:pPr marL="390525" indent="-390525">
              <a:buFont typeface="Arial Black" pitchFamily="34" charset="0"/>
              <a:buAutoNum type="alphaLcParenR"/>
            </a:pPr>
            <a:r>
              <a:rPr lang="fr-FR" sz="2000" dirty="0"/>
              <a:t>Les VL et les bonus séries (BS + 0,10 pt ) sont inclus dans la note D.</a:t>
            </a:r>
          </a:p>
          <a:p>
            <a:pPr marL="390525" indent="-390525">
              <a:buFont typeface="Arial Black" pitchFamily="34" charset="0"/>
              <a:buAutoNum type="alphaLcParenR"/>
            </a:pPr>
            <a:r>
              <a:rPr lang="fr-FR" sz="2000" dirty="0">
                <a:solidFill>
                  <a:srgbClr val="FF0000"/>
                </a:solidFill>
              </a:rPr>
              <a:t>Les bonus séries sont obtenus pour une liaison de 3 éléments ou + à partir de : B+B+C dans n’importe quel ordre.</a:t>
            </a:r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04769"/>
              </p:ext>
            </p:extLst>
          </p:nvPr>
        </p:nvGraphicFramePr>
        <p:xfrm>
          <a:off x="498475" y="2862263"/>
          <a:ext cx="9728576" cy="3155870"/>
        </p:xfrm>
        <a:graphic>
          <a:graphicData uri="http://schemas.openxmlformats.org/drawingml/2006/table">
            <a:tbl>
              <a:tblPr/>
              <a:tblGrid>
                <a:gridCol w="4865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7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 Acrobatiques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91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éléments acrobatiques avec envol, entrée incluse  et sortie exclue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liaisons directes doivent être avec rebond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2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+ 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+D en AR (Dans cet ordre seulement)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+ 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C/D + D (ou plus)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+ D (en avant seulement)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+ F</a:t>
                      </a:r>
                    </a:p>
                  </a:txBody>
                  <a:tcPr marL="106886" marR="106886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 5">
            <a:extLst>
              <a:ext uri="{FF2B5EF4-FFF2-40B4-BE49-F238E27FC236}">
                <a16:creationId xmlns:a16="http://schemas.microsoft.com/office/drawing/2014/main" id="{9C50D323-0AF2-F12E-C0A6-D556A109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Artistique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88067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1439863"/>
            <a:ext cx="97917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b="1" i="1" dirty="0">
                <a:cs typeface="Times New Roman" pitchFamily="18" charset="0"/>
              </a:rPr>
              <a:t>Composition :</a:t>
            </a: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La composition d’un exercice à la poutre est basée sur la gestuelle de la gymnaste, ainsi que la chorégraphie des éléments par rapport à la poutre, pour créer un fort sentiment de variation de l’allure, d’intensité et rythme du mouvement.</a:t>
            </a: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fr-FR" sz="2000" b="1" i="1" dirty="0">
              <a:cs typeface="Times New Roman" pitchFamily="18" charset="0"/>
            </a:endParaRP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b="1" i="1" dirty="0">
                <a:cs typeface="Times New Roman" pitchFamily="18" charset="0"/>
              </a:rPr>
              <a:t>Rythme et tempo :</a:t>
            </a: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Rythme et tempo doivent être variés, parfois vifs, parfois lents, mais essentiellement dynamique et par-dessus tout ininterrompus.</a:t>
            </a: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>
              <a:cs typeface="Times New Roman" pitchFamily="18" charset="0"/>
            </a:endParaRP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b="1" i="1" dirty="0">
                <a:cs typeface="Times New Roman" pitchFamily="18" charset="0"/>
              </a:rPr>
              <a:t>Performance artistique :</a:t>
            </a: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Ce n’est pas </a:t>
            </a:r>
            <a:r>
              <a:rPr lang="fr-FR" sz="2000" b="1" i="1" dirty="0">
                <a:cs typeface="Times New Roman" pitchFamily="18" charset="0"/>
              </a:rPr>
              <a:t>« ce que »</a:t>
            </a:r>
            <a:r>
              <a:rPr lang="fr-FR" sz="2000" i="1" dirty="0">
                <a:cs typeface="Times New Roman" pitchFamily="18" charset="0"/>
              </a:rPr>
              <a:t> </a:t>
            </a:r>
            <a:r>
              <a:rPr lang="fr-FR" sz="2000" dirty="0">
                <a:cs typeface="Times New Roman" pitchFamily="18" charset="0"/>
              </a:rPr>
              <a:t>la gymnaste exécute, mais </a:t>
            </a:r>
            <a:r>
              <a:rPr lang="fr-FR" sz="2000" b="1" i="1" dirty="0">
                <a:cs typeface="Times New Roman" pitchFamily="18" charset="0"/>
              </a:rPr>
              <a:t>« comment »</a:t>
            </a:r>
            <a:r>
              <a:rPr lang="fr-FR" sz="2000" i="1" dirty="0">
                <a:cs typeface="Times New Roman" pitchFamily="18" charset="0"/>
              </a:rPr>
              <a:t> </a:t>
            </a:r>
            <a:r>
              <a:rPr lang="fr-FR" sz="2000" dirty="0">
                <a:cs typeface="Times New Roman" pitchFamily="18" charset="0"/>
              </a:rPr>
              <a:t>elle l’exécute.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 de liaison 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92434"/>
              </p:ext>
            </p:extLst>
          </p:nvPr>
        </p:nvGraphicFramePr>
        <p:xfrm>
          <a:off x="468313" y="1624013"/>
          <a:ext cx="9859982" cy="2766386"/>
        </p:xfrm>
        <a:graphic>
          <a:graphicData uri="http://schemas.openxmlformats.org/drawingml/2006/table">
            <a:tbl>
              <a:tblPr/>
              <a:tblGrid>
                <a:gridCol w="499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7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Eléments gymniques et mixtes (Acro. : éléments avec envol seulement) sauf sortie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7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2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+ C ou plus (Gymnique)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+ C (Tours seulement)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+ D (Mixte)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+ D</a:t>
                      </a:r>
                    </a:p>
                  </a:txBody>
                  <a:tcPr marL="106886" marR="106886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8475" y="4405313"/>
            <a:ext cx="972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2000" dirty="0"/>
              <a:t>Les valeurs de liaisons (VL) ne sont pas accordées si la gymnaste s’accroche à la Poutre.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697FC668-0D14-365C-9C7E-452861664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 de liaison (VL)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68312" y="1398588"/>
            <a:ext cx="9828701" cy="542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Une Valeur de liaison  (VL) de + 0,10 Pt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Exemple 1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: C  + C  =  VL 0,10        	              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  	            obtient la VL et répond l’EC1</a:t>
            </a:r>
          </a:p>
          <a:p>
            <a:pPr marL="3587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Exemple 2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:  C + C  =  VL 0,10     	               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            obtient la VL et répond à l’EC3 (répétition du même élément autorisé)</a:t>
            </a:r>
          </a:p>
          <a:p>
            <a:pPr marL="1042873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225" lvl="2" indent="-313225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Une Valeur de liaison  (VL) de +0,10 Pt et un bonus série (BS) de + 0,10 Pt</a:t>
            </a:r>
          </a:p>
          <a:p>
            <a:pPr marL="313225" lvl="2" indent="-313225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2873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2873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587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: B  +   C +   C  =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VL + BS = 0,20               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+       	+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		        </a:t>
            </a:r>
          </a:p>
          <a:p>
            <a:pPr marL="1042873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2873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2873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2873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66631"/>
              </p:ext>
            </p:extLst>
          </p:nvPr>
        </p:nvGraphicFramePr>
        <p:xfrm>
          <a:off x="8620798" y="4484528"/>
          <a:ext cx="16762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 + 0,10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933933"/>
              </p:ext>
            </p:extLst>
          </p:nvPr>
        </p:nvGraphicFramePr>
        <p:xfrm>
          <a:off x="8620798" y="5210619"/>
          <a:ext cx="16762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 + 0,10 pt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EAF3BC68-E83B-389F-F66F-289D49AC14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69" y="2128764"/>
            <a:ext cx="428685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0C01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50" y="2128764"/>
            <a:ext cx="781159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76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43" y="2832532"/>
            <a:ext cx="695422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82F53FF-696D-B7AA-432D-B5B15C24D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60" y="2832532"/>
            <a:ext cx="695422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14" y="4929238"/>
            <a:ext cx="419158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A36A99F-4E76-C23F-A9AC-3DAD55517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14" y="4927978"/>
            <a:ext cx="695422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BF76E9-C69E-18E9-70C3-C7316FDCD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10" y="4927977"/>
            <a:ext cx="695422" cy="543001"/>
          </a:xfrm>
          <a:prstGeom prst="rect">
            <a:avLst/>
          </a:prstGeom>
        </p:spPr>
      </p:pic>
      <p:sp>
        <p:nvSpPr>
          <p:cNvPr id="23" name="Parenthèse fermante 22">
            <a:extLst>
              <a:ext uri="{FF2B5EF4-FFF2-40B4-BE49-F238E27FC236}">
                <a16:creationId xmlns:a16="http://schemas.microsoft.com/office/drawing/2014/main" id="{91BF5A8E-F9AE-B1CC-145C-52B39ECE4BDB}"/>
              </a:ext>
            </a:extLst>
          </p:cNvPr>
          <p:cNvSpPr/>
          <p:nvPr/>
        </p:nvSpPr>
        <p:spPr>
          <a:xfrm rot="16200000">
            <a:off x="7384289" y="3793465"/>
            <a:ext cx="111760" cy="1696085"/>
          </a:xfrm>
          <a:prstGeom prst="rightBracket">
            <a:avLst>
              <a:gd name="adj" fmla="val 706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4" name="Parenthèse fermante 23">
            <a:extLst>
              <a:ext uri="{FF2B5EF4-FFF2-40B4-BE49-F238E27FC236}">
                <a16:creationId xmlns:a16="http://schemas.microsoft.com/office/drawing/2014/main" id="{AC5BD12D-8F67-1678-A26F-EC8E9AF8941E}"/>
              </a:ext>
            </a:extLst>
          </p:cNvPr>
          <p:cNvSpPr/>
          <p:nvPr/>
        </p:nvSpPr>
        <p:spPr>
          <a:xfrm rot="5400000">
            <a:off x="6907773" y="4321326"/>
            <a:ext cx="175993" cy="2753410"/>
          </a:xfrm>
          <a:prstGeom prst="rightBracket">
            <a:avLst>
              <a:gd name="adj" fmla="val 706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Remarques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445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04416"/>
              </p:ext>
            </p:extLst>
          </p:nvPr>
        </p:nvGraphicFramePr>
        <p:xfrm>
          <a:off x="463550" y="1406525"/>
          <a:ext cx="9796463" cy="4775200"/>
        </p:xfrm>
        <a:graphic>
          <a:graphicData uri="http://schemas.openxmlformats.org/drawingml/2006/table">
            <a:tbl>
              <a:tblPr/>
              <a:tblGrid>
                <a:gridCol w="9796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 éléments acrobatiques et gymniques doivent revenir sur poutre avec les pieds ou le buste pour obtenir la VD.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 ATR (sans tour) et maintiens doivent être tenus 2 sec. si précisé dans le tableau des éléments pour obtenir la VD. Si l’élément n’est pas tenu 2 sec. et n’apparaît pas comme autre élément du code, il reçoit une VD inférieure.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Toutes les entrées seront généralement reconnues comme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VD A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(Sauf engager une jambe pour passer à cheval, accroupi, saut simple au siège ou sur les genoux ou réception sur un ou 2 pieds).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ZoneTexte 4"/>
          <p:cNvSpPr txBox="1">
            <a:spLocks noChangeArrowheads="1"/>
          </p:cNvSpPr>
          <p:nvPr/>
        </p:nvSpPr>
        <p:spPr bwMode="auto">
          <a:xfrm>
            <a:off x="468313" y="1655763"/>
            <a:ext cx="97917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fr-FR" sz="2400" dirty="0">
                <a:cs typeface="Times New Roman" pitchFamily="18" charset="0"/>
              </a:rPr>
              <a:t>Le jugement de l’exercice commence avec l’appel sur le tremplin ou le tapis . </a:t>
            </a:r>
          </a:p>
          <a:p>
            <a:pPr>
              <a:lnSpc>
                <a:spcPct val="70000"/>
              </a:lnSpc>
            </a:pPr>
            <a:endParaRPr lang="fr-FR" sz="2400" dirty="0"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fr-FR" sz="2400" dirty="0"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fr-FR" sz="2400" dirty="0"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fr-FR" sz="2400" dirty="0">
                <a:cs typeface="Times New Roman" pitchFamily="18" charset="0"/>
              </a:rPr>
              <a:t>Tout support supplémentaire  placé sous le tremplin (ex. planchette) n’est pas autorisé.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A609E1F0-8615-7D32-3406-314AAFA20A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1409700"/>
            <a:ext cx="97917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durée de l’exercice à la poutre ne doit pas dépasser 1mn30. </a:t>
            </a:r>
          </a:p>
          <a:p>
            <a:pPr marL="542925" indent="-180975" eaLnBrk="0" hangingPunct="0">
              <a:lnSpc>
                <a:spcPct val="70000"/>
              </a:lnSpc>
              <a:spcBef>
                <a:spcPct val="20000"/>
              </a:spcBef>
              <a:buSzPct val="50000"/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chronomètre est déclenché quand la gymnaste prend appel sur le tremplin ou le tapis.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10 secondes avant la fin de l’exercice et à nouveau à la fin du temps maximum, un signal sonore avertit la gymnaste qu’elle doit terminer son exercice.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la réception de la sortie est exécutée pendant le 2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signal sonore, il n’y a pas de déduction.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la réception de la sortie est exécutée après le 2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signal sonore, une déduction pour dépassement de temps réglementaire est appliquée. 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déduction pour dépassement de temps est appliquée si la durée de l’exercice est de 1mn31 ou plus : 0.10 pt.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éléments exécutés après la limite des 1mn30 seront reconnus par le Jury D et le Jury E.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déduction sera effectuée par le Jury D sur la Note Finale.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76576A4A-3736-693F-4D5E-D6EFB695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1398588"/>
            <a:ext cx="9791700" cy="6035675"/>
          </a:xfrm>
          <a:prstGeom prst="rect">
            <a:avLst/>
          </a:prstGeom>
        </p:spPr>
        <p:txBody>
          <a:bodyPr lIns="104287" tIns="52144" rIns="104287" bIns="52144"/>
          <a:lstStyle/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Si la gymnaste, lors de son premier essai, touche le tremplin ou la poutre :</a:t>
            </a: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>
              <a:cs typeface="Times New Roman" pitchFamily="18" charset="0"/>
            </a:endParaRP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Déduction de 1,00 Pt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Elle doit commencer son exercice.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L’entrée ne recevra pas de valeur.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Une déduction pour « entrée n’appartenant pas dans le tableau des difficultés » sera appliquée.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/>
              <a:t>Le jury D appliquera la déduction sur la note finale.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fr-FR" sz="2000" dirty="0">
              <a:cs typeface="Times New Roman" pitchFamily="18" charset="0"/>
            </a:endParaRP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>
              <a:cs typeface="Times New Roman" pitchFamily="18" charset="0"/>
            </a:endParaRP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Un 2</a:t>
            </a:r>
            <a:r>
              <a:rPr lang="fr-FR" sz="2000" baseline="30000" dirty="0">
                <a:cs typeface="Times New Roman" pitchFamily="18" charset="0"/>
              </a:rPr>
              <a:t>ème</a:t>
            </a:r>
            <a:r>
              <a:rPr lang="fr-FR" sz="2000" dirty="0">
                <a:cs typeface="Times New Roman" pitchFamily="18" charset="0"/>
              </a:rPr>
              <a:t> essai est autorisé pour l’entrée </a:t>
            </a:r>
            <a:r>
              <a:rPr lang="fr-FR" sz="2000" b="1" dirty="0">
                <a:solidFill>
                  <a:srgbClr val="0070C0"/>
                </a:solidFill>
                <a:cs typeface="Times New Roman" pitchFamily="18" charset="0"/>
              </a:rPr>
              <a:t>(Sans pénalité)</a:t>
            </a:r>
            <a:r>
              <a:rPr lang="fr-FR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2000" b="1" dirty="0">
                <a:cs typeface="Times New Roman" pitchFamily="18" charset="0"/>
              </a:rPr>
              <a:t>si</a:t>
            </a:r>
            <a:r>
              <a:rPr lang="fr-FR" sz="2000" dirty="0">
                <a:cs typeface="Times New Roman" pitchFamily="18" charset="0"/>
              </a:rPr>
              <a:t> la gymnaste n’a pas touché le tremplin ou la poutre.</a:t>
            </a: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Un troisième élan n’est pas autorisé. </a:t>
            </a: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>
              <a:cs typeface="Times New Roman" pitchFamily="18" charset="0"/>
            </a:endParaRP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/>
          </a:p>
          <a:p>
            <a:pPr defTabSz="446088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fr-FR" sz="2000" dirty="0"/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25710B2C-1BB8-CA86-97EF-57DC409099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1376363"/>
            <a:ext cx="97917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180975" indent="-180975">
              <a:spcBef>
                <a:spcPts val="913"/>
              </a:spcBef>
              <a:buFont typeface="Arial" charset="0"/>
              <a:buChar char="•"/>
            </a:pPr>
            <a:r>
              <a:rPr lang="fr-FR" sz="1800" dirty="0"/>
              <a:t>Lors de l’interruption de l’exercice due à une chute de l’agrès un temps d’arrêt de 10 secondes est autorisé.</a:t>
            </a:r>
          </a:p>
          <a:p>
            <a:pPr marL="180975" indent="-180975">
              <a:spcBef>
                <a:spcPts val="913"/>
              </a:spcBef>
              <a:buFont typeface="Arial" charset="0"/>
              <a:buChar char="•"/>
            </a:pPr>
            <a:r>
              <a:rPr lang="fr-FR" sz="1800" b="1" i="1" dirty="0">
                <a:solidFill>
                  <a:srgbClr val="FF0000"/>
                </a:solidFill>
              </a:rPr>
              <a:t>Si la gymnaste dépasse le temps alloué une déduction neutre de 0,30 Pt sera appliquée.</a:t>
            </a:r>
          </a:p>
          <a:p>
            <a:pPr marL="180975" indent="-180975">
              <a:spcBef>
                <a:spcPts val="913"/>
              </a:spcBef>
              <a:buFont typeface="Arial" charset="0"/>
              <a:buChar char="•"/>
            </a:pPr>
            <a:r>
              <a:rPr lang="fr-FR" sz="1800" b="1" i="1" dirty="0">
                <a:solidFill>
                  <a:srgbClr val="FF0000"/>
                </a:solidFill>
              </a:rPr>
              <a:t>Si la gymnaste n’a pas recommencé son exercice dans les 60 secondes l’exercice est considéré comme terminé.</a:t>
            </a:r>
          </a:p>
          <a:p>
            <a:pPr marL="180975" indent="-180975">
              <a:spcBef>
                <a:spcPts val="913"/>
              </a:spcBef>
              <a:buFont typeface="Arial" charset="0"/>
              <a:buChar char="•"/>
            </a:pPr>
            <a:r>
              <a:rPr lang="fr-FR" sz="1800" dirty="0"/>
              <a:t>Le chronométrage commence lorsque la gymnaste, après la chute, s’est relevée sur ses pieds.  </a:t>
            </a:r>
          </a:p>
          <a:p>
            <a:pPr marL="180975" indent="-180975">
              <a:spcBef>
                <a:spcPts val="688"/>
              </a:spcBef>
              <a:spcAft>
                <a:spcPts val="688"/>
              </a:spcAft>
              <a:buFont typeface="Arial" charset="0"/>
              <a:buChar char="•"/>
            </a:pPr>
            <a:r>
              <a:rPr lang="fr-FR" sz="1800" dirty="0"/>
              <a:t>La durée du temps de chute est chronométrée à part et n’entre pas dans le calcul du temps total de l’exercice. </a:t>
            </a:r>
          </a:p>
          <a:p>
            <a:pPr marL="180975" indent="-180975">
              <a:spcBef>
                <a:spcPts val="688"/>
              </a:spcBef>
              <a:spcAft>
                <a:spcPts val="688"/>
              </a:spcAft>
              <a:buFont typeface="Arial" charset="0"/>
              <a:buChar char="•"/>
            </a:pPr>
            <a:r>
              <a:rPr lang="fr-FR" sz="1800" dirty="0"/>
              <a:t>Le temps de chute se termine quand la gymnaste prend appel sur le tapis pour remonter sur la poutre.</a:t>
            </a:r>
          </a:p>
          <a:p>
            <a:pPr marL="180975" indent="-180975">
              <a:spcBef>
                <a:spcPts val="688"/>
              </a:spcBef>
              <a:spcAft>
                <a:spcPts val="688"/>
              </a:spcAft>
              <a:buFont typeface="Arial" charset="0"/>
              <a:buChar char="•"/>
            </a:pPr>
            <a:r>
              <a:rPr lang="fr-FR" sz="1800" dirty="0"/>
              <a:t>Le chronométrage reprend lorsque la gymnaste est remontée sur la poutre et exécute son 1</a:t>
            </a:r>
            <a:r>
              <a:rPr lang="fr-FR" sz="1800" baseline="30000" dirty="0"/>
              <a:t>er</a:t>
            </a:r>
            <a:r>
              <a:rPr lang="fr-FR" sz="1800" dirty="0"/>
              <a:t> mouvement pour continuer l’exercice.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E121D248-EF3B-2017-B435-9BCB7C97A8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Généralités        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cap="non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0700" y="1630363"/>
            <a:ext cx="9729788" cy="444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8 éléments maximum y compris la sortie dont la valeur est la plus élevée sont pris en compte pour les VD.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charset="0"/>
              <a:buChar char="•"/>
            </a:pP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Acrobaties au minimum</a:t>
            </a:r>
          </a:p>
          <a:p>
            <a:pPr marL="457200" lvl="3" indent="-4572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3 gymniques au minimum</a:t>
            </a:r>
          </a:p>
          <a:p>
            <a:pPr marL="457200" lvl="3" indent="-457200">
              <a:buFont typeface="Arial" charset="0"/>
              <a:buChar char="•"/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éléments au choix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bonus de 0,20 pt sera accordé pour les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sorties de valeur C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(Aménagement FSCF)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+ si exécutées sans chute.</a:t>
            </a:r>
          </a:p>
          <a:p>
            <a:pPr>
              <a:buFont typeface="Arial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B83DCA1C-CC32-4BA1-99EC-083608CD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15925" y="1358900"/>
            <a:ext cx="9856788" cy="532130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Si lors de la sortie, le salto n’a pas commencé (pas de début de rotation) lorsque la chute se produit :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Exemple :          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saut en dehors de la poutre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Jugement :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Pas de VD, 7 éléments sont comptés (jury D)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Pas de sortie – 0,50 pt (jury E aménagement FSCF)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Chute 1,00 pt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Si la gymnaste remonte pour exécuter sa sortie pas de pénalité « Pas de sortie 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7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190144"/>
              </p:ext>
            </p:extLst>
          </p:nvPr>
        </p:nvGraphicFramePr>
        <p:xfrm>
          <a:off x="468313" y="4638751"/>
          <a:ext cx="9740903" cy="1314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7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7903">
                  <a:extLst>
                    <a:ext uri="{9D8B030D-6E8A-4147-A177-3AD203B41FA5}">
                      <a16:colId xmlns:a16="http://schemas.microsoft.com/office/drawing/2014/main" val="1798597630"/>
                    </a:ext>
                  </a:extLst>
                </a:gridCol>
              </a:tblGrid>
              <a:tr h="7786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sortie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Acro.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Acro.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Acro.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 5">
            <a:extLst>
              <a:ext uri="{FF2B5EF4-FFF2-40B4-BE49-F238E27FC236}">
                <a16:creationId xmlns:a16="http://schemas.microsoft.com/office/drawing/2014/main" id="{0574B40E-FB58-2ACB-6D74-7C1F75FB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28" y="1978025"/>
            <a:ext cx="428685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55F051-674A-A0F0-2B03-F731EEB0A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02" y="4749840"/>
            <a:ext cx="428685" cy="543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7" y="4710073"/>
            <a:ext cx="371527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71" y="4748254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0901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48" y="4721374"/>
            <a:ext cx="428685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60" y="4806876"/>
            <a:ext cx="428685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56CF1D7-9898-EF84-817C-0DE78AADCC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13" y="4789826"/>
            <a:ext cx="371527" cy="4650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59" y="4748254"/>
            <a:ext cx="419158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76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91" y="4748253"/>
            <a:ext cx="695422" cy="543001"/>
          </a:xfrm>
          <a:prstGeom prst="rect">
            <a:avLst/>
          </a:prstGeom>
        </p:spPr>
      </p:pic>
      <p:sp>
        <p:nvSpPr>
          <p:cNvPr id="20" name="Parenthèse fermante 19">
            <a:extLst>
              <a:ext uri="{FF2B5EF4-FFF2-40B4-BE49-F238E27FC236}">
                <a16:creationId xmlns:a16="http://schemas.microsoft.com/office/drawing/2014/main" id="{B8CA3F60-4B51-299E-F1D2-ABB24E1516E3}"/>
              </a:ext>
            </a:extLst>
          </p:cNvPr>
          <p:cNvSpPr/>
          <p:nvPr/>
        </p:nvSpPr>
        <p:spPr>
          <a:xfrm rot="16200000">
            <a:off x="3789542" y="3900212"/>
            <a:ext cx="111760" cy="1696085"/>
          </a:xfrm>
          <a:prstGeom prst="rightBracket">
            <a:avLst>
              <a:gd name="adj" fmla="val 706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1" name="Parenthèse fermante 20">
            <a:extLst>
              <a:ext uri="{FF2B5EF4-FFF2-40B4-BE49-F238E27FC236}">
                <a16:creationId xmlns:a16="http://schemas.microsoft.com/office/drawing/2014/main" id="{1B7FD894-8E63-7256-62C3-ABE92E898F1B}"/>
              </a:ext>
            </a:extLst>
          </p:cNvPr>
          <p:cNvSpPr/>
          <p:nvPr/>
        </p:nvSpPr>
        <p:spPr>
          <a:xfrm rot="16200000">
            <a:off x="7058699" y="3904305"/>
            <a:ext cx="111760" cy="1696085"/>
          </a:xfrm>
          <a:prstGeom prst="rightBracket">
            <a:avLst>
              <a:gd name="adj" fmla="val 706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Bonification de la note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  </a:t>
            </a:r>
            <a:r>
              <a:rPr lang="fr-FR" altLang="fr-FR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</a:t>
            </a:r>
            <a:r>
              <a:rPr lang="fr-FR" altLang="fr-FR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173086"/>
              </p:ext>
            </p:extLst>
          </p:nvPr>
        </p:nvGraphicFramePr>
        <p:xfrm>
          <a:off x="465138" y="2236788"/>
          <a:ext cx="9767251" cy="226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157">
                <a:tc rowSpan="2"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Valorisation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+ 0,30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+ 0,60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+ 0,90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+ 1,20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637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 à 3,30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</a:t>
                      </a:r>
                      <a:r>
                        <a:rPr lang="fr-F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3,80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 à 4,30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4,40 et +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 5">
            <a:extLst>
              <a:ext uri="{FF2B5EF4-FFF2-40B4-BE49-F238E27FC236}">
                <a16:creationId xmlns:a16="http://schemas.microsoft.com/office/drawing/2014/main" id="{071897EF-838F-17A8-D365-F4A775682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12937</TotalTime>
  <Words>1755</Words>
  <Application>Microsoft Office PowerPoint</Application>
  <PresentationFormat>Personnalisé</PresentationFormat>
  <Paragraphs>263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Franklin Gothic Book</vt:lpstr>
      <vt:lpstr>Wingdings</vt:lpstr>
      <vt:lpstr>Masque des Titres</vt:lpstr>
      <vt:lpstr>Masque des Contenus</vt:lpstr>
      <vt:lpstr>Présentation PowerPoint</vt:lpstr>
      <vt:lpstr>Artistique</vt:lpstr>
      <vt:lpstr>Généralités</vt:lpstr>
      <vt:lpstr>Généralités</vt:lpstr>
      <vt:lpstr>Généralités     Aménagement FSCF</vt:lpstr>
      <vt:lpstr>Généralités</vt:lpstr>
      <vt:lpstr>Généralités             Aménagement FSCF</vt:lpstr>
      <vt:lpstr>Généralités</vt:lpstr>
      <vt:lpstr>Bonification de la note D   aménagement FSCf</vt:lpstr>
      <vt:lpstr>Généralités- Précisions</vt:lpstr>
      <vt:lpstr>Déductions pour l’artistique</vt:lpstr>
      <vt:lpstr>Déductions pour la composition</vt:lpstr>
      <vt:lpstr>Déductions spécifiques</vt:lpstr>
      <vt:lpstr>Exigences de composition (ec)</vt:lpstr>
      <vt:lpstr>Exigences de composition (ec)</vt:lpstr>
      <vt:lpstr>Exigences de composition (ec)  Aménagements FSCF</vt:lpstr>
      <vt:lpstr>Exigences de composition (ec)</vt:lpstr>
      <vt:lpstr>Précisions (ec)</vt:lpstr>
      <vt:lpstr>Valeur de liaison &amp; Bonus série</vt:lpstr>
      <vt:lpstr>Valeur de liaison </vt:lpstr>
      <vt:lpstr>Valeur de liaison (VL)</vt:lpstr>
      <vt:lpstr>Remarques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156</cp:revision>
  <dcterms:created xsi:type="dcterms:W3CDTF">2014-03-28T08:32:44Z</dcterms:created>
  <dcterms:modified xsi:type="dcterms:W3CDTF">2023-10-25T17:47:24Z</dcterms:modified>
</cp:coreProperties>
</file>