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3" r:id="rId4"/>
    <p:sldId id="266" r:id="rId5"/>
    <p:sldId id="341" r:id="rId6"/>
    <p:sldId id="352" r:id="rId7"/>
    <p:sldId id="354" r:id="rId8"/>
    <p:sldId id="567" r:id="rId9"/>
    <p:sldId id="353" r:id="rId10"/>
    <p:sldId id="475" r:id="rId11"/>
    <p:sldId id="357" r:id="rId12"/>
    <p:sldId id="358" r:id="rId13"/>
    <p:sldId id="359" r:id="rId14"/>
    <p:sldId id="546" r:id="rId15"/>
    <p:sldId id="361" r:id="rId16"/>
    <p:sldId id="362" r:id="rId17"/>
    <p:sldId id="363" r:id="rId18"/>
    <p:sldId id="364" r:id="rId19"/>
    <p:sldId id="367" r:id="rId20"/>
    <p:sldId id="369" r:id="rId21"/>
    <p:sldId id="370" r:id="rId22"/>
    <p:sldId id="371" r:id="rId23"/>
    <p:sldId id="373" r:id="rId24"/>
    <p:sldId id="374" r:id="rId25"/>
    <p:sldId id="377" r:id="rId26"/>
    <p:sldId id="378" r:id="rId27"/>
    <p:sldId id="380" r:id="rId28"/>
    <p:sldId id="382" r:id="rId29"/>
    <p:sldId id="384" r:id="rId30"/>
    <p:sldId id="385" r:id="rId31"/>
    <p:sldId id="386" r:id="rId32"/>
    <p:sldId id="388" r:id="rId33"/>
    <p:sldId id="389" r:id="rId34"/>
    <p:sldId id="392" r:id="rId35"/>
    <p:sldId id="390" r:id="rId36"/>
    <p:sldId id="547" r:id="rId37"/>
    <p:sldId id="513" r:id="rId38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822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68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jpeg"/><Relationship Id="rId7" Type="http://schemas.openxmlformats.org/officeDocument/2006/relationships/image" Target="../media/image4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5.jpeg"/><Relationship Id="rId7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ctrTitle" idx="4294967295"/>
          </p:nvPr>
        </p:nvSpPr>
        <p:spPr bwMode="auto">
          <a:xfrm>
            <a:off x="2873375" y="1322388"/>
            <a:ext cx="7043738" cy="129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FIG 2022-2024</a:t>
            </a:r>
          </a:p>
        </p:txBody>
      </p:sp>
      <p:sp>
        <p:nvSpPr>
          <p:cNvPr id="12290" name="Sous-titre 2"/>
          <p:cNvSpPr>
            <a:spLocks noGrp="1"/>
          </p:cNvSpPr>
          <p:nvPr>
            <p:ph type="subTitle" idx="4294967295"/>
          </p:nvPr>
        </p:nvSpPr>
        <p:spPr bwMode="auto">
          <a:xfrm>
            <a:off x="3098800" y="3781425"/>
            <a:ext cx="655161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CNGF Octobre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335088"/>
            <a:ext cx="9791701" cy="5400675"/>
          </a:xfrm>
          <a:prstGeom prst="rect">
            <a:avLst/>
          </a:prstGeom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Reconnaissance des éléments identiques et différents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dans le tableau des éléments.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gymniques différents issus de la même case dans le tableau des difficultés (même numéro) recevront la VD une seule fois dans l’exercice et dans l’ordre chronologique.  </a:t>
            </a:r>
          </a:p>
          <a:p>
            <a:pPr marL="390525" indent="-390525">
              <a:spcBef>
                <a:spcPts val="2050"/>
              </a:spcBef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Exemple sol : 1.307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Seulement un tour (Pirouette) en position groupée sur une jambe (Poutre &amp; Sol) recevra une VD, dans l’ordre chronologique.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3" y="4529099"/>
            <a:ext cx="514422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93" y="4529099"/>
            <a:ext cx="724001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46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3" y="6126087"/>
            <a:ext cx="609685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4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56" y="6126086"/>
            <a:ext cx="628738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.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2" y="1357313"/>
            <a:ext cx="9791701" cy="397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fr-FR" sz="2400" dirty="0"/>
              <a:t>Les éléments sont considérés comme</a:t>
            </a:r>
            <a:r>
              <a:rPr lang="fr-FR" sz="2400" b="1" dirty="0"/>
              <a:t> </a:t>
            </a:r>
            <a:r>
              <a:rPr lang="fr-FR" sz="2400" b="1" i="1" u="sng" dirty="0"/>
              <a:t>identiques</a:t>
            </a:r>
            <a:r>
              <a:rPr lang="fr-FR" sz="2400" b="1" dirty="0"/>
              <a:t> </a:t>
            </a:r>
            <a:r>
              <a:rPr lang="fr-FR" sz="2400" dirty="0"/>
              <a:t>s’ils sont répertoriés sous le même  numéro et s’ils répondent aux critères suivants :</a:t>
            </a:r>
          </a:p>
          <a:p>
            <a:pPr algn="just">
              <a:spcBef>
                <a:spcPts val="2050"/>
              </a:spcBef>
            </a:pPr>
            <a:r>
              <a:rPr lang="fr-FR" sz="2400" b="1" u="sng" dirty="0"/>
              <a:t>Eléments aux barres : </a:t>
            </a:r>
          </a:p>
          <a:p>
            <a:pPr marL="180975" indent="-180975" algn="just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Exécutés avec ou sans changement de prises en sautant.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Les grands tours en Av et en Ar exécutés avec les jambes serrées ou écartées, le corps carpé ou tendu.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Elans circulaires carpés en Av et en Ar exécutés avec les jambes serrées ou écartées.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5391150"/>
            <a:ext cx="34512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488" y="1234281"/>
            <a:ext cx="9788525" cy="482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gymniques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réception sur 1 ou 2 pieds ou position ventrale au Sol.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appel un ou deux pieds avec la même position de jambe.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 : cosaque                   o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Sont exécutés en position latérale ou transversale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(poutre)          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sauts exécutés en position latérale recevront un degré de valeur supérieur par rapport à la position transversale.</a:t>
            </a:r>
          </a:p>
          <a:p>
            <a:pPr algn="just"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sauts départ en position latérale et terminés en position transversale (ou inversement) sont considérés comme des éléments exécutés en position transversale.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11" y="2998712"/>
            <a:ext cx="381053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84" y="2998711"/>
            <a:ext cx="314369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08" y="3460674"/>
            <a:ext cx="514422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104999-190E-0B31-E8EF-99C14B553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46719" y="3135471"/>
            <a:ext cx="91543" cy="6528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23D4E8-E92C-20B9-9A5A-439ED242C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17" y="3432099"/>
            <a:ext cx="514422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313532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3" y="1381125"/>
            <a:ext cx="9791700" cy="225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+mn-lt"/>
                <a:cs typeface="+mn-cs"/>
              </a:rPr>
              <a:t>Eléments acrobatiques: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Avec réception sur 1 ou 2 pieds.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200" dirty="0">
              <a:latin typeface="+mn-lt"/>
              <a:cs typeface="+mn-cs"/>
            </a:endParaRP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                                                       </a:t>
            </a:r>
          </a:p>
        </p:txBody>
      </p:sp>
      <p:graphicFrame>
        <p:nvGraphicFramePr>
          <p:cNvPr id="8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5830"/>
              </p:ext>
            </p:extLst>
          </p:nvPr>
        </p:nvGraphicFramePr>
        <p:xfrm>
          <a:off x="468313" y="2530475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 pieds décalés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Rondade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AR tendu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68150"/>
              </p:ext>
            </p:extLst>
          </p:nvPr>
        </p:nvGraphicFramePr>
        <p:xfrm>
          <a:off x="5334000" y="2508250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de mains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Flip AV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428625" y="2438400"/>
            <a:ext cx="1519238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285163" y="2328863"/>
            <a:ext cx="1519237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4" y="3095276"/>
            <a:ext cx="451720" cy="4517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63" y="3114365"/>
            <a:ext cx="432631" cy="4326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7" y="3101975"/>
            <a:ext cx="322065" cy="4079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8" y="3110013"/>
            <a:ext cx="507002" cy="3920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95" y="2973312"/>
            <a:ext cx="476316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D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29" y="2973312"/>
            <a:ext cx="417405" cy="52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différente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50"/>
              </a:spcBef>
              <a:buFont typeface="Arial" charset="0"/>
              <a:buNone/>
            </a:pPr>
            <a:endParaRPr lang="fr-FR" sz="2400"/>
          </a:p>
        </p:txBody>
      </p:sp>
      <p:sp>
        <p:nvSpPr>
          <p:cNvPr id="5" name="ZoneTexte 4"/>
          <p:cNvSpPr txBox="1"/>
          <p:nvPr/>
        </p:nvSpPr>
        <p:spPr>
          <a:xfrm>
            <a:off x="468313" y="1398588"/>
            <a:ext cx="9791700" cy="4757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ou sous le même numéro et répondent aux critères suivants : 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acrobatiques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positions du corps dans les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sont différentes (groupé, carpé ou tendu)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degrés de rotation sont différents :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½ Tr              1/1 Tr            1 ½ Tr           etc…..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L’appui est sur un, les deux bras ou libre.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L’appel est sur un ou deux pieds.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4A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82" y="3309899"/>
            <a:ext cx="533474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4B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3309898"/>
            <a:ext cx="676369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DE4BD0-139E-1846-D44E-1792B7B51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69" y="3274525"/>
            <a:ext cx="676369" cy="5229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8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5" y="4357649"/>
            <a:ext cx="342948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82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55" y="4357648"/>
            <a:ext cx="342948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83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16" y="4357647"/>
            <a:ext cx="342948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3" y="1522413"/>
            <a:ext cx="97917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Lorsque un élément ne répond pas aux exigences techniques,  il y a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3 principes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suivre : </a:t>
            </a:r>
          </a:p>
          <a:p>
            <a:pPr>
              <a:lnSpc>
                <a:spcPct val="80000"/>
              </a:lnSpc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sz="2400" b="1" baseline="30000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>
              <a:lnSpc>
                <a:spcPct val="80000"/>
              </a:lnSpc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l’élément est reconnu comme un autre élément figurant dans le tableau des difficultés du code et qu’il est à nouveau exécuté avec une technique correcte, </a:t>
            </a:r>
            <a:r>
              <a:rPr lang="fr-FR" altLang="fr-F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ils reçoivent tous les 2 leur VD. </a:t>
            </a:r>
          </a:p>
          <a:p>
            <a:pPr algn="just"/>
            <a:endParaRPr lang="fr-FR" altLang="fr-FR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Ex. poutre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La pirouette 1 jambe à l’horizontale réalisée avec la jambe non maintenue pendant tout le tour devient une simple pirouette 1 tour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A3.101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Elle peut donc  refaire la pirouette 1 jambe à l’horizontale correctement et on comptera la VD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C3.304.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313" y="5614988"/>
            <a:ext cx="35115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8313" y="1365250"/>
            <a:ext cx="9791700" cy="40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8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 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VD n’est pas accordée :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Barres, élément avec envol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reprise de barres.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Poutre,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revenir sur les pieds.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Sol,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retour sur les pieds d’abord.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Si l’élément est exécuté plus tard avec une technique correcte, il recevra la VD, puisque la première exécution n’a pas été reconnue.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/>
              <a:t>Valeur de difficulté </a:t>
            </a:r>
            <a:r>
              <a:rPr lang="fr-FR" sz="2800" dirty="0"/>
              <a:t>(r</a:t>
            </a:r>
            <a:r>
              <a:rPr lang="fr-FR" sz="2800" cap="none" dirty="0"/>
              <a:t>econnaissance</a:t>
            </a:r>
            <a:r>
              <a:rPr lang="fr-FR" sz="2800" dirty="0"/>
              <a:t> VD)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8313" y="1470025"/>
            <a:ext cx="97917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24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un élément qui a reçu une VD inférieure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</a:t>
            </a:r>
            <a:r>
              <a:rPr lang="fr-FR" altLang="fr-FR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devalué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pour manque d’exigence technique est  à nouveau exécuté dans l’exercice, il sera considéré comme une répétition et ne recevra pas la VD.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 Barres : Le tour d’appui libre à l’ATR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C2.305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 dans les 10° devient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car il n’existe pas en dessous dans le code. Si la gym refait un tour d’appui libre bien à l’ATR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 sera pas reconnu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répétition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4835525"/>
            <a:ext cx="97917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50"/>
              </a:spcBef>
            </a:pPr>
            <a:r>
              <a:rPr lang="fr-FR" altLang="fr-FR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Dans les 3 principes présentés, on pénalise toujours l’élément même si on ne le reconnaît pas.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Exigences de composition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9900" y="1431925"/>
            <a:ext cx="9790113" cy="4886325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sont propres à chaque agrès.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4 x 0.50 pt  -   maximum  2.00 pts.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Seuls les éléments issus du tableau des difficultés peuvent remplir une EC.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élément peut remplir plus d’une EC mais un élément ne peut pas être répété pour remplir une autre 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           </a:t>
            </a:r>
            <a:r>
              <a:rPr 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8313" y="1395413"/>
            <a:ext cx="9791700" cy="4815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La valeur de liaison doit correspondre à une combinaison d’éléments unique, aux Barres, à la Poutre et au Sol.</a:t>
            </a:r>
          </a:p>
          <a:p>
            <a:pPr>
              <a:lnSpc>
                <a:spcPct val="90000"/>
              </a:lnSpc>
            </a:pPr>
            <a:endParaRPr lang="fr-FR" altLang="fr-FR" sz="24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Les éléments utilisés pour la VL ne doivent pas nécessairement  être parmi les 8 VD comptabilisées mais ils doivent être issus des tableaux des difficultés.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4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La valeur de liaison est fixée à : 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    + 0,10 pt 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    + 0,20 pt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sz="2400" dirty="0"/>
              <a:t>Un bonus de 0,20 pt sera accordé pour les </a:t>
            </a:r>
            <a:r>
              <a:rPr lang="fr-FR" sz="2400" b="1" dirty="0"/>
              <a:t>sorties de valeur C </a:t>
            </a:r>
            <a:r>
              <a:rPr lang="fr-FR" sz="2400" dirty="0"/>
              <a:t>et </a:t>
            </a:r>
            <a:r>
              <a:rPr lang="fr-FR" sz="3200" dirty="0"/>
              <a:t>+</a:t>
            </a:r>
            <a:r>
              <a:rPr lang="fr-FR" sz="2400" dirty="0"/>
              <a:t> si exécutées sans chute. </a:t>
            </a:r>
            <a:r>
              <a:rPr lang="fr-FR" sz="2400" b="1" dirty="0">
                <a:solidFill>
                  <a:srgbClr val="0070C0"/>
                </a:solidFill>
              </a:rPr>
              <a:t>(Aménagement FSCF)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endParaRPr lang="fr-FR" sz="2400" dirty="0"/>
          </a:p>
          <a:p>
            <a:pPr>
              <a:lnSpc>
                <a:spcPct val="90000"/>
              </a:lnSpc>
            </a:pP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4" y="1477963"/>
            <a:ext cx="9791700" cy="53213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À chaque agrès, la note est établie à partir de deux notes séparées.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D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calcule la note 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:  Contenu de l’exercice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E 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calcule la note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 : Exécution et artistique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La note finale d’un exercice :</a:t>
            </a:r>
          </a:p>
          <a:p>
            <a:pPr marL="709733" indent="-709733"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1412"/>
              </p:ext>
            </p:extLst>
          </p:nvPr>
        </p:nvGraphicFramePr>
        <p:xfrm>
          <a:off x="730250" y="4605338"/>
          <a:ext cx="9328350" cy="15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4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déductions neutres si nécessaire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68313" y="1439863"/>
            <a:ext cx="97917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être accordée, la liaison doit être exécutée  sans chute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Répétition d’un élément pour la VL :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Les éléments ne peuvent pas être répétés dans une autre liaison pour obtenir la VL. </a:t>
            </a: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 décompte des éléments se fait dans l’ordre chronologique.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Les éléments gymniques ne peuvent pas être répétés.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416050"/>
            <a:ext cx="9791700" cy="54229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aux barres et les éléments acrobatiques à la poutre et au sol peuvent être exécutés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 fois dans une même liaison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recevront qu’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une seule fois la VD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marL="628650" lvl="1" indent="-2667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Barres 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Tkatchev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Tkatchev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628650" lvl="1" indent="-2667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667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Poutre 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Renversement Av libre + Renversement Av libre :</a:t>
            </a:r>
          </a:p>
          <a:p>
            <a:pPr marL="628650" indent="-2667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667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Sol :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Liaison directe ou indirecte avec Salto tempo x 2 suivi de double salto Ar carpé :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6611EFB-50F7-1059-095E-2D7174A0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95856"/>
              </p:ext>
            </p:extLst>
          </p:nvPr>
        </p:nvGraphicFramePr>
        <p:xfrm>
          <a:off x="2843476" y="5543595"/>
          <a:ext cx="5024173" cy="80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173">
                  <a:extLst>
                    <a:ext uri="{9D8B030D-6E8A-4147-A177-3AD203B41FA5}">
                      <a16:colId xmlns:a16="http://schemas.microsoft.com/office/drawing/2014/main" val="2862834218"/>
                    </a:ext>
                  </a:extLst>
                </a:gridCol>
              </a:tblGrid>
              <a:tr h="8095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+            +             +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603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5286A5F-F325-015C-78EC-37D231BCF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32" y="5620598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5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08" y="5620598"/>
            <a:ext cx="695422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5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21" y="5620597"/>
            <a:ext cx="695422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53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34" y="5620598"/>
            <a:ext cx="952633" cy="543001"/>
          </a:xfrm>
          <a:prstGeom prst="rect">
            <a:avLst/>
          </a:prstGeom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6F6DBCA-7C7F-65BE-57DA-2BFA55F50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91756"/>
              </p:ext>
            </p:extLst>
          </p:nvPr>
        </p:nvGraphicFramePr>
        <p:xfrm>
          <a:off x="5319390" y="2863438"/>
          <a:ext cx="2348235" cy="80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235">
                  <a:extLst>
                    <a:ext uri="{9D8B030D-6E8A-4147-A177-3AD203B41FA5}">
                      <a16:colId xmlns:a16="http://schemas.microsoft.com/office/drawing/2014/main" val="2862834218"/>
                    </a:ext>
                  </a:extLst>
                </a:gridCol>
              </a:tblGrid>
              <a:tr h="8095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+                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6036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6AA21126-992D-20D6-C090-A91E3F089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27807"/>
              </p:ext>
            </p:extLst>
          </p:nvPr>
        </p:nvGraphicFramePr>
        <p:xfrm>
          <a:off x="8208184" y="3827485"/>
          <a:ext cx="2051829" cy="80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29">
                  <a:extLst>
                    <a:ext uri="{9D8B030D-6E8A-4147-A177-3AD203B41FA5}">
                      <a16:colId xmlns:a16="http://schemas.microsoft.com/office/drawing/2014/main" val="2862834218"/>
                    </a:ext>
                  </a:extLst>
                </a:gridCol>
              </a:tblGrid>
              <a:tr h="8095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+                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6036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69" y="3015838"/>
            <a:ext cx="809738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91" y="3020808"/>
            <a:ext cx="809738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64" y="3960774"/>
            <a:ext cx="600159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39" y="3960773"/>
            <a:ext cx="600159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trop court      </a:t>
            </a:r>
            <a:r>
              <a:rPr lang="fr-FR" altLang="fr-F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ZoneTexte 4"/>
          <p:cNvSpPr txBox="1">
            <a:spLocks noChangeArrowheads="1"/>
          </p:cNvSpPr>
          <p:nvPr/>
        </p:nvSpPr>
        <p:spPr bwMode="auto">
          <a:xfrm>
            <a:off x="468313" y="1436688"/>
            <a:ext cx="97917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/>
              <a:t>Après notification du jury D, le jury E additionnera la déduction pour exercice trop court aux autres déductions (exécution/artistique) :</a:t>
            </a:r>
          </a:p>
          <a:p>
            <a:pPr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r>
              <a:rPr lang="fr-FR" sz="2400" dirty="0"/>
              <a:t>7 éléments ou + reconnus    :  pas de déduction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5-6 éléments reconnus         :  -  4,00 pts 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3-4 éléments reconnus         :  -  6,00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1-2 éléments reconnus         :  -  8,00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Pas d’éléments                     :  - 10,00 pts</a:t>
            </a:r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</a:pPr>
            <a:r>
              <a:rPr lang="fr-FR" altLang="fr-FR" sz="2400" i="1" dirty="0">
                <a:solidFill>
                  <a:srgbClr val="00B0F0"/>
                </a:solidFill>
              </a:rPr>
              <a:t>Avec l’aménagement du code, la gymnaste conservera sa note D</a:t>
            </a:r>
            <a:endParaRPr lang="fr-FR" sz="24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trop court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8313" y="1409700"/>
            <a:ext cx="9791700" cy="3943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ne doit pas y avoir de confusion entre le calcul des VD et le nombre d’éléments reconnus (gym/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acro.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dans l’exercice.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Ex. en Barres : 8 éléments sont exécutés (mais pas de sortie), le jury D retient 7 VD et n’applique aucune pénalité pour exercice trop court sur la note finale.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Ex. en poutre : 7 </a:t>
            </a:r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acro.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(dont la sortie) + 1 gym :  le jury D retient 6 VD et n’applique aucune pénalité pour exercice trop court sur la note finale car la gym a bien exécuté 8 éléments codifiés et non répétés.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Fautes d’exécution des éléments gymniques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8313" y="1422400"/>
            <a:ext cx="97917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maximum de déductions cumulées pour déviations par rapport aux exigences pour la position du corps ne peut dépasser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0,50 Pt.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déductions pour la forme du corps incluent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Manque d’écart.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Jambes fléchies.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Pointes de pieds pas tendues.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Déductions spécifiques à la forme du corps.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8313" y="4966553"/>
            <a:ext cx="9820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fr-CA" sz="2400" dirty="0"/>
              <a:t>A cela peuvent s’ajouter les fautes pour manque d’amplitude et les fautes de réception (déséquilibre par exemple).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des éléments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395413"/>
            <a:ext cx="9791700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Position du corps tendu à tous les agrès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0550" lvl="1" indent="-300550" fontAlgn="auto">
              <a:spcAft>
                <a:spcPts val="0"/>
              </a:spcAft>
              <a:buFontTx/>
              <a:buChar char="-"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position corps tendu doit être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maintenue pendant la majorité du salto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les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simples.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Double salto au sol et en sortie aux barres.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Au Saut (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0638" lvl="1" indent="-41275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Si aucune position tendue n’est visible : considérer comme une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fr-FR" alt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carpée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Dans les éléments sans vrille aux Barres, Poutre &amp; Sol.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des éléments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338263"/>
            <a:ext cx="9791700" cy="5240337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Position du corps tendu à la table de saut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lvl="1" indent="-300550" fontAlgn="auto">
              <a:spcAft>
                <a:spcPts val="0"/>
              </a:spcAft>
              <a:buFontTx/>
              <a:buChar char="-"/>
              <a:tabLst>
                <a:tab pos="101390" algn="l"/>
              </a:tabLst>
              <a:defRPr/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légère fermeture au niveau des hanches (jusqu’à 30°) est autorisée dans les sauts sans rotation longitudinale.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3392488"/>
            <a:ext cx="61690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79650" y="6383338"/>
            <a:ext cx="4833938" cy="4159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Tendu</a:t>
            </a: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 flipV="1">
            <a:off x="7118350" y="3502025"/>
            <a:ext cx="0" cy="3348038"/>
          </a:xfrm>
          <a:prstGeom prst="line">
            <a:avLst/>
          </a:prstGeom>
          <a:ln>
            <a:solidFill>
              <a:srgbClr val="5850F6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313488" y="4522788"/>
            <a:ext cx="620712" cy="30797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/>
              <a:t>≤ 30°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118350" y="6383338"/>
            <a:ext cx="170180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/>
              <a:t>Carpé &gt; 30°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vrilles exécutées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entrée et sortie aux barres et à la poutre.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Pendant l’exercice à la poutre et au sol.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Toutes les réceptions au Saut.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Doivent être complètement terminées ou un autre élément du code sera reconnu.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placement du pied avant est décisif pour accorder la VD.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sous rotations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3/1 tours deviennent  2 ½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½ tours deviennent 2 /1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/1 tours deviennent  1 ½ tour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 ½ tours devient 1 tour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Sauf si le salto avec vrille est lié directement avec un autre salto, le premier élément n’est pas dévalué.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096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8313" y="1725613"/>
            <a:ext cx="97917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tours pour les éléments gymniques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tour doit être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complètement terminé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un autre élément du code sera attribué.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La position des épaules et des hanches est décisive ou un autre élément du code sera attribué.</a:t>
            </a:r>
          </a:p>
        </p:txBody>
      </p:sp>
      <p:pic>
        <p:nvPicPr>
          <p:cNvPr id="40965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 jury D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détermine en barres, poutre et sol une note basée sur 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valeurs de difficultés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(EC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valeurs de liaison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(VL)</a:t>
            </a:r>
          </a:p>
          <a:p>
            <a:pPr marL="10320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À la table de saut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la note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inclut la valeur de difficulté.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198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8313" y="1731963"/>
            <a:ext cx="97917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+mn-lt"/>
                <a:cs typeface="+mn-cs"/>
              </a:rPr>
              <a:t>Exigences pour les tours</a:t>
            </a:r>
            <a:r>
              <a:rPr lang="fr-FR" sz="2400" dirty="0">
                <a:latin typeface="+mn-lt"/>
                <a:cs typeface="+mn-cs"/>
              </a:rPr>
              <a:t>: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cs typeface="+mn-cs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Doivent être exécutés sur ½ pointes.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Doivent avoir une forme fixe et précise pendant toute la rotation.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La VD ne change pas que la jambe d’appui soit tendue ou fléchie.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Les tours sur une jambe avec la jambe libre placée, la position doit être maintenue pendant tout le tour.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Si la jambe libre n’est pas dans la position demandée on donne la valeur d’un autre élément du code.</a:t>
            </a:r>
          </a:p>
        </p:txBody>
      </p:sp>
      <p:pic>
        <p:nvPicPr>
          <p:cNvPr id="41989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3011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8313" y="1577975"/>
            <a:ext cx="97917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tours pour les éléments gymniques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Tours sur une jambe,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l’augmentation des rotations est de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180° à la poutre</a:t>
            </a:r>
          </a:p>
          <a:p>
            <a:pPr marL="107632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360° au sol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Sous rotation sur jambe d’appui :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352425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Poutre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devient</a:t>
            </a:r>
          </a:p>
          <a:p>
            <a:pPr marL="895350" indent="-35242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352425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devient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51" y="4843424"/>
            <a:ext cx="428685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39" y="5713374"/>
            <a:ext cx="428685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5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8661" y="4843424"/>
            <a:ext cx="489714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61" y="5682400"/>
            <a:ext cx="489714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Directives techniques</a:t>
            </a:r>
            <a:endParaRPr lang="fr-FR" sz="2800" cap="none" dirty="0"/>
          </a:p>
        </p:txBody>
      </p:sp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4035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8313" y="1520825"/>
            <a:ext cx="9791700" cy="402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sauts avec tour, 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l’augmentation de la rotation est de :</a:t>
            </a:r>
            <a:endParaRPr lang="fr-FR" sz="2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180° à la poutre et sol (sauts grand écart, écart latéral et pied tête).</a:t>
            </a:r>
          </a:p>
          <a:p>
            <a:pPr marL="54292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360° au sol.</a:t>
            </a:r>
          </a:p>
          <a:p>
            <a:pPr marL="180975" indent="-180975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Différentes techniques de saut avec 1 tour (360°) et plus sont autorisées : en </a:t>
            </a:r>
            <a:r>
              <a:rPr lang="fr-FR" sz="2300" dirty="0" err="1">
                <a:latin typeface="Arial" panose="020B0604020202020204" pitchFamily="34" charset="0"/>
                <a:cs typeface="Arial" panose="020B0604020202020204" pitchFamily="34" charset="0"/>
              </a:rPr>
              <a:t>carpant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, groupant ou écartant les jambes au début, au milieu ou à la fin des tours (sauf s’il y a une exigence spéciale de l’élément).</a:t>
            </a: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Pour les sauts avec ½ tour (180°) la position doit être atteinte au début ou à la fin.</a:t>
            </a:r>
          </a:p>
        </p:txBody>
      </p:sp>
      <p:sp>
        <p:nvSpPr>
          <p:cNvPr id="16" name="Triangle isocèle 15"/>
          <p:cNvSpPr/>
          <p:nvPr/>
        </p:nvSpPr>
        <p:spPr>
          <a:xfrm>
            <a:off x="180975" y="4994275"/>
            <a:ext cx="842963" cy="79375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5059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8313" y="1501775"/>
            <a:ext cx="9791700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300" b="1" u="sng" dirty="0"/>
              <a:t>Reconnaissance des sauts avec tour</a:t>
            </a:r>
          </a:p>
          <a:p>
            <a:endParaRPr lang="fr-FR" sz="2300" b="1" u="sng" dirty="0"/>
          </a:p>
          <a:p>
            <a:endParaRPr lang="fr-FR" sz="1400" dirty="0"/>
          </a:p>
          <a:p>
            <a:r>
              <a:rPr lang="fr-FR" sz="2300" b="1" u="sng" dirty="0">
                <a:solidFill>
                  <a:srgbClr val="FF0000"/>
                </a:solidFill>
              </a:rPr>
              <a:t>Sous rotation de 30° ou plus  </a:t>
            </a:r>
            <a:r>
              <a:rPr lang="fr-FR" sz="2300" dirty="0"/>
              <a:t>on reconnait un autre élément du code.</a:t>
            </a:r>
            <a:r>
              <a:rPr lang="fr-FR" sz="1100" dirty="0"/>
              <a:t>                               </a:t>
            </a:r>
          </a:p>
          <a:p>
            <a:endParaRPr lang="fr-FR" sz="1100" dirty="0"/>
          </a:p>
          <a:p>
            <a:pPr marL="266700" indent="-266700">
              <a:buFont typeface="Wingdings" pitchFamily="2" charset="2"/>
              <a:buChar char="q"/>
              <a:tabLst>
                <a:tab pos="361950" algn="l"/>
              </a:tabLst>
            </a:pPr>
            <a:r>
              <a:rPr lang="fr-FR" sz="2300" dirty="0"/>
              <a:t>  L’élément n’est pas différent avec ¼ de tour supplémentaire.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3559175"/>
            <a:ext cx="32353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èche courbée vers la droite 18"/>
          <p:cNvSpPr/>
          <p:nvPr/>
        </p:nvSpPr>
        <p:spPr>
          <a:xfrm rot="751099">
            <a:off x="3133725" y="3502025"/>
            <a:ext cx="1125538" cy="267017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608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8313" y="1412905"/>
            <a:ext cx="97917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Poutre &amp; Sol :                                  ou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Sol :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Sol :                                           ou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Poutre :  </a:t>
            </a:r>
          </a:p>
        </p:txBody>
      </p:sp>
      <p:sp>
        <p:nvSpPr>
          <p:cNvPr id="10" name="Flèche droite 2"/>
          <p:cNvSpPr/>
          <p:nvPr/>
        </p:nvSpPr>
        <p:spPr>
          <a:xfrm>
            <a:off x="3783013" y="2243138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Flèche droite 2"/>
          <p:cNvSpPr/>
          <p:nvPr/>
        </p:nvSpPr>
        <p:spPr>
          <a:xfrm>
            <a:off x="2755108" y="3357563"/>
            <a:ext cx="736600" cy="231775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lèche droite 2"/>
          <p:cNvSpPr/>
          <p:nvPr/>
        </p:nvSpPr>
        <p:spPr>
          <a:xfrm>
            <a:off x="2705100" y="4427538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Flèche droite 2"/>
          <p:cNvSpPr/>
          <p:nvPr/>
        </p:nvSpPr>
        <p:spPr>
          <a:xfrm>
            <a:off x="3133725" y="5540375"/>
            <a:ext cx="736600" cy="231775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93112E8-7857-C98A-D41A-9BF880850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90544"/>
              </p:ext>
            </p:extLst>
          </p:nvPr>
        </p:nvGraphicFramePr>
        <p:xfrm>
          <a:off x="7025084" y="1994662"/>
          <a:ext cx="3506391" cy="64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391">
                  <a:extLst>
                    <a:ext uri="{9D8B030D-6E8A-4147-A177-3AD203B41FA5}">
                      <a16:colId xmlns:a16="http://schemas.microsoft.com/office/drawing/2014/main" val="2657891072"/>
                    </a:ext>
                  </a:extLst>
                </a:gridCol>
              </a:tblGrid>
              <a:tr h="642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Si la position « écarté latéral » est bien visible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89408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932720"/>
            <a:ext cx="428685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3" y="1949305"/>
            <a:ext cx="428685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12" y="1930324"/>
            <a:ext cx="781159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67" y="3132061"/>
            <a:ext cx="381053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89" y="3132060"/>
            <a:ext cx="342948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82" y="4219461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5498DC8-3FB2-284E-68EC-C118F9C9D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2" y="4224339"/>
            <a:ext cx="428685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85" y="4224339"/>
            <a:ext cx="781159" cy="543001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2B534471-36F0-78B7-CDDC-73A8F25DC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62919"/>
              </p:ext>
            </p:extLst>
          </p:nvPr>
        </p:nvGraphicFramePr>
        <p:xfrm>
          <a:off x="7101284" y="4204462"/>
          <a:ext cx="3506391" cy="64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391">
                  <a:extLst>
                    <a:ext uri="{9D8B030D-6E8A-4147-A177-3AD203B41FA5}">
                      <a16:colId xmlns:a16="http://schemas.microsoft.com/office/drawing/2014/main" val="2657891072"/>
                    </a:ext>
                  </a:extLst>
                </a:gridCol>
              </a:tblGrid>
              <a:tr h="642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Si la position « écarté latéral » est bien visible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894085"/>
                  </a:ext>
                </a:extLst>
              </a:tr>
            </a:tbl>
          </a:graphicData>
        </a:graphic>
      </p:graphicFrame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72" y="5384761"/>
            <a:ext cx="381053" cy="54300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0000000-0008-0000-0000-0000DA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7" y="5384761"/>
            <a:ext cx="342948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3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8313" y="1328738"/>
            <a:ext cx="9791700" cy="528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Grand jeté Pied tête, grand jeté changement de jambe pied tête, saut écart pied tête (avec ou sans tour).</a:t>
            </a:r>
          </a:p>
          <a:p>
            <a:r>
              <a:rPr lang="fr-FR" sz="2000" b="1" dirty="0"/>
              <a:t>Jury D :  </a:t>
            </a:r>
          </a:p>
          <a:p>
            <a:r>
              <a:rPr lang="fr-FR" sz="2000" dirty="0"/>
              <a:t>Pas de cambré et extension de tête</a:t>
            </a:r>
          </a:p>
          <a:p>
            <a:endParaRPr lang="fr-FR" sz="2000" dirty="0"/>
          </a:p>
          <a:p>
            <a:r>
              <a:rPr lang="fr-FR" sz="2000" b="1" u="sng" dirty="0">
                <a:solidFill>
                  <a:srgbClr val="FF0000"/>
                </a:solidFill>
              </a:rPr>
              <a:t>Pied Ar en dessous du sommet de la tête</a:t>
            </a:r>
          </a:p>
          <a:p>
            <a:endParaRPr lang="fr-FR" sz="2000" b="1" u="sng" dirty="0">
              <a:solidFill>
                <a:srgbClr val="FF0000"/>
              </a:solidFill>
            </a:endParaRPr>
          </a:p>
          <a:p>
            <a:r>
              <a:rPr lang="fr-FR" sz="2000" dirty="0"/>
              <a:t>Synchronisation incorrecte dans le tour</a:t>
            </a:r>
          </a:p>
          <a:p>
            <a:endParaRPr lang="fr-FR" sz="2000" dirty="0"/>
          </a:p>
          <a:p>
            <a:r>
              <a:rPr lang="fr-FR" sz="2000" b="1" dirty="0"/>
              <a:t>Jury E :  </a:t>
            </a:r>
          </a:p>
          <a:p>
            <a:pPr marL="361950" indent="-180975">
              <a:buFont typeface="Arial" charset="0"/>
              <a:buChar char="•"/>
            </a:pPr>
            <a:r>
              <a:rPr lang="fr-FR" sz="1800" dirty="0"/>
              <a:t>Position cambrée insuffisante :             </a:t>
            </a:r>
          </a:p>
          <a:p>
            <a:pPr marL="361950" indent="-180975">
              <a:buFont typeface="Arial" charset="0"/>
              <a:buChar char="•"/>
            </a:pPr>
            <a:r>
              <a:rPr lang="fr-FR" sz="1800" dirty="0"/>
              <a:t>Jambe AV sous l’horizontale :</a:t>
            </a:r>
          </a:p>
          <a:p>
            <a:pPr marL="361950" indent="-180975">
              <a:buFont typeface="Arial" charset="0"/>
              <a:buChar char="•"/>
            </a:pPr>
            <a:r>
              <a:rPr lang="fr-FR" sz="1800" dirty="0"/>
              <a:t>Jambe AV sous l’horizontale (45°) :</a:t>
            </a:r>
          </a:p>
          <a:p>
            <a:pPr marL="361950" indent="-180975">
              <a:buFont typeface="Arial" charset="0"/>
              <a:buChar char="•"/>
            </a:pPr>
            <a:r>
              <a:rPr lang="fr-FR" sz="1800" dirty="0"/>
              <a:t>Pied AR à hauteur de la tête :</a:t>
            </a:r>
          </a:p>
          <a:p>
            <a:pPr marL="361950" indent="-180975">
              <a:buFont typeface="Arial" charset="0"/>
              <a:buChar char="•"/>
            </a:pPr>
            <a:r>
              <a:rPr lang="fr-FR" sz="1800" dirty="0"/>
              <a:t>Pied AR à hauteur des épaules :</a:t>
            </a:r>
          </a:p>
          <a:p>
            <a:pPr marL="361950" indent="-180975">
              <a:buFont typeface="Arial" charset="0"/>
              <a:buChar char="•"/>
            </a:pPr>
            <a:r>
              <a:rPr lang="fr-FR" sz="1800" dirty="0"/>
              <a:t>Jambe AR tendue :                                </a:t>
            </a:r>
          </a:p>
          <a:p>
            <a:endParaRPr lang="fr-FR" dirty="0"/>
          </a:p>
        </p:txBody>
      </p:sp>
      <p:sp>
        <p:nvSpPr>
          <p:cNvPr id="11" name="Flèche droite 18"/>
          <p:cNvSpPr/>
          <p:nvPr/>
        </p:nvSpPr>
        <p:spPr>
          <a:xfrm>
            <a:off x="6777038" y="2346325"/>
            <a:ext cx="687387" cy="211138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lèche droite 18"/>
          <p:cNvSpPr/>
          <p:nvPr/>
        </p:nvSpPr>
        <p:spPr>
          <a:xfrm>
            <a:off x="7196138" y="2927350"/>
            <a:ext cx="688975" cy="212725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Flèche droite 18"/>
          <p:cNvSpPr/>
          <p:nvPr/>
        </p:nvSpPr>
        <p:spPr>
          <a:xfrm>
            <a:off x="6851650" y="3582988"/>
            <a:ext cx="687388" cy="21113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9413937" y="2557463"/>
            <a:ext cx="846076" cy="694651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 defTabSz="52143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1C114FD-F3E9-A700-4A21-C3217D5D3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1253"/>
              </p:ext>
            </p:extLst>
          </p:nvPr>
        </p:nvGraphicFramePr>
        <p:xfrm>
          <a:off x="5459412" y="4335464"/>
          <a:ext cx="374173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738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A300FAA-5BED-B0A4-3BAB-64819E998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71629"/>
              </p:ext>
            </p:extLst>
          </p:nvPr>
        </p:nvGraphicFramePr>
        <p:xfrm>
          <a:off x="5455443" y="4943476"/>
          <a:ext cx="410765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57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 moyenne 0,30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8AF3B238-A983-E7A1-30F8-288732E6C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49483"/>
              </p:ext>
            </p:extLst>
          </p:nvPr>
        </p:nvGraphicFramePr>
        <p:xfrm>
          <a:off x="5455443" y="4635820"/>
          <a:ext cx="374173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738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18" name="Tableau 3">
            <a:extLst>
              <a:ext uri="{FF2B5EF4-FFF2-40B4-BE49-F238E27FC236}">
                <a16:creationId xmlns:a16="http://schemas.microsoft.com/office/drawing/2014/main" id="{8E641E70-CB52-EA0A-4CD7-8CFA0E7AB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64269"/>
              </p:ext>
            </p:extLst>
          </p:nvPr>
        </p:nvGraphicFramePr>
        <p:xfrm>
          <a:off x="5468143" y="5241928"/>
          <a:ext cx="374173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738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36AD13D2-BBB1-AEDC-DCDC-FAEA7AC05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22801"/>
              </p:ext>
            </p:extLst>
          </p:nvPr>
        </p:nvGraphicFramePr>
        <p:xfrm>
          <a:off x="5468143" y="5534187"/>
          <a:ext cx="410765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57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 moyenne 0,30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20" name="Tableau 3">
            <a:extLst>
              <a:ext uri="{FF2B5EF4-FFF2-40B4-BE49-F238E27FC236}">
                <a16:creationId xmlns:a16="http://schemas.microsoft.com/office/drawing/2014/main" id="{E8508F59-AA8B-AD7C-B62E-B5A96012F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02146"/>
              </p:ext>
            </p:extLst>
          </p:nvPr>
        </p:nvGraphicFramePr>
        <p:xfrm>
          <a:off x="5468143" y="5829145"/>
          <a:ext cx="374173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738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87" y="2138363"/>
            <a:ext cx="752580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95" y="2138363"/>
            <a:ext cx="647790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57" y="2670135"/>
            <a:ext cx="619211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39" y="2670135"/>
            <a:ext cx="428685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06" y="3414679"/>
            <a:ext cx="828791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98" y="3414678"/>
            <a:ext cx="724001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817688"/>
            <a:ext cx="9791700" cy="34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2.3.2 Bas de compression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La gymnaste ne doit pas porter des bas/chaussettes de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compression</a:t>
            </a:r>
            <a:r>
              <a:rPr lang="fr-FR" sz="2400" dirty="0">
                <a:latin typeface="Calibri" pitchFamily="34" charset="0"/>
              </a:rPr>
              <a:t> pendant la compétition – 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dérogation FSCF = pas appliqué sous réserve d’un certificat médical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2.3.1 Chute à terre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Après une chute de l’agrès, elle doit s’abstenir de rester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intentionnellement</a:t>
            </a:r>
            <a:r>
              <a:rPr lang="fr-FR" sz="2400" dirty="0">
                <a:latin typeface="Calibri" pitchFamily="34" charset="0"/>
              </a:rPr>
              <a:t> à terre afin d’éviter le décompte du temps de chute.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/>
          <a:p>
            <a:pPr marL="103188" indent="2143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fr-FR" altLang="fr-FR" sz="2400" b="1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Le jury E </a:t>
            </a:r>
            <a:r>
              <a:rPr lang="fr-FR" altLang="fr-FR" sz="2400" dirty="0"/>
              <a:t>applique les déductions </a:t>
            </a:r>
            <a:r>
              <a:rPr lang="fr-FR" altLang="fr-FR" dirty="0"/>
              <a:t>regroupant</a:t>
            </a:r>
            <a:r>
              <a:rPr lang="fr-FR" altLang="fr-FR" dirty="0">
                <a:solidFill>
                  <a:srgbClr val="00FF00"/>
                </a:solidFill>
              </a:rPr>
              <a:t> </a:t>
            </a:r>
            <a:r>
              <a:rPr lang="fr-FR" altLang="fr-FR" sz="2400" dirty="0"/>
              <a:t>: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générales.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d’exécution spécifiques à l’agrès.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d’artistique.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Qui seront toujours retranchées de la note de 10 pts.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400" dirty="0">
              <a:solidFill>
                <a:srgbClr val="FF0000"/>
              </a:solidFill>
            </a:endParaRP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7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438" y="1565275"/>
            <a:ext cx="96901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4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Les VD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sont des éléments issus des tableaux des éléments du code de pointage, qui sont illimités et qui peuvent être augmentés à volonté.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Aux Barres, en Poutre et Sol 8 éléments (au maximum) dont la VD est la plus élevée sont comptabilisés (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sortie comprise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En poutre et sol : </a:t>
            </a:r>
            <a:r>
              <a:rPr lang="fr-FR" altLang="fr-FR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altLang="fr-FR" sz="24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</a:t>
            </a:r>
            <a:r>
              <a:rPr lang="fr-FR" altLang="fr-FR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3 gymniques minimum           </a:t>
            </a: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éléments au choix.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57857"/>
              </p:ext>
            </p:extLst>
          </p:nvPr>
        </p:nvGraphicFramePr>
        <p:xfrm>
          <a:off x="511175" y="2530475"/>
          <a:ext cx="9631350" cy="125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265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0,10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0,20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= 0,30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0,40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0,50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= 0,60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= 0,70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= 0,80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= 0,90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= 1,00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625600"/>
            <a:ext cx="9791700" cy="4081463"/>
          </a:xfrm>
          <a:prstGeom prst="rect">
            <a:avLst/>
          </a:prstGeom>
        </p:spPr>
        <p:txBody>
          <a:bodyPr/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La sortie fait partie des 8 VD prises en compte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exigence minimum de valeur</a:t>
            </a:r>
            <a:r>
              <a:rPr lang="fr-FR" altLang="fr-FR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S’il n’y a pas de sortie exécutée ou si la gym ne se réceptionne pas sur les pieds d’abord, on ne compte que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7 VD. 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la poutre et au sol, la sortie fait partie du nombre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d’éléments acrobatiques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Si pas de sortie, le nombre d’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peut pas être supérieur à 4.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/>
          <a:lstStyle/>
          <a:p>
            <a:pPr algn="l" defTabSz="521437"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FFFF"/>
                </a:solidFill>
                <a:latin typeface="+mn-lt"/>
              </a:rPr>
              <a:t>Règlement pour la note D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68313" y="1390650"/>
            <a:ext cx="100107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342900" indent="-342900"/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Pour les sorties en Barres, Poutre et Sol :</a:t>
            </a:r>
          </a:p>
          <a:p>
            <a:pPr marL="342900" indent="-342900"/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 ne tente aucune sortie du tout (ex : saut en dehors de la poutre après la rondade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au sol une seule ligne acrobatique) : </a:t>
            </a:r>
          </a:p>
          <a:p>
            <a:pPr marL="342900" indent="-342900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 de VD - 7 éléments seulement  sont comptés  </a:t>
            </a: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(jury D)</a:t>
            </a:r>
          </a:p>
          <a:p>
            <a:pPr marL="342900" indent="-342900"/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-0.50 pt pas de sortie sur la note finale par le jury D</a:t>
            </a:r>
          </a:p>
          <a:p>
            <a:pPr marL="342900" indent="-342900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 pt pas de sortie (jury E) Aménagement FSCF</a:t>
            </a:r>
          </a:p>
          <a:p>
            <a:pPr marL="342900" indent="-342900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 pt pour chute en barres et poutre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fautes d’exécution en sol</a:t>
            </a:r>
          </a:p>
          <a:p>
            <a:pPr marL="342900" indent="-342900">
              <a:buFont typeface="Arial" charset="0"/>
              <a:buNone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887413" y="3949700"/>
            <a:ext cx="6316662" cy="30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2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Bonification de la Note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FSCF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37142"/>
              </p:ext>
            </p:extLst>
          </p:nvPr>
        </p:nvGraphicFramePr>
        <p:xfrm>
          <a:off x="431800" y="1398588"/>
          <a:ext cx="9791700" cy="463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7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de saut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à 3,40 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 à 3,90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341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 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 à 2,00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 à 2,70</a:t>
                      </a:r>
                    </a:p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à 3,00</a:t>
                      </a:r>
                    </a:p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 à 3,30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3,80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 à 4,30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 à 3,30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3,80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 à 4,30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1963" y="1498600"/>
            <a:ext cx="9791700" cy="467995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valeurs de difficulté des éléments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Le même élément recevra la VD une seule fois dans l’exercice et dans l’ordre chronologique.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Pour recevoir la VD l’élément doit être exécuté selon la description de la position du corps faite dans le tableau des éléments.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Les twists sont considérés comme des éléments en avant.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6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16" y="5540302"/>
            <a:ext cx="704948" cy="52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12656</TotalTime>
  <Words>2631</Words>
  <Application>Microsoft Office PowerPoint</Application>
  <PresentationFormat>Personnalisé</PresentationFormat>
  <Paragraphs>434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Wingdings</vt:lpstr>
      <vt:lpstr>Masque des Titres</vt:lpstr>
      <vt:lpstr>Masque des Contenus</vt:lpstr>
      <vt:lpstr>Code FIG 2022-2024</vt:lpstr>
      <vt:lpstr>Calcul de la Note</vt:lpstr>
      <vt:lpstr>Calcul de la Note</vt:lpstr>
      <vt:lpstr>Calcul de la Note</vt:lpstr>
      <vt:lpstr>Valeur de difficulté (VD)</vt:lpstr>
      <vt:lpstr>Valeur de difficulté (VD)</vt:lpstr>
      <vt:lpstr>Règlement pour la note D</vt:lpstr>
      <vt:lpstr>Bonification de la Note       Aménagement FSCF</vt:lpstr>
      <vt:lpstr>Valeur de difficulté (VD)</vt:lpstr>
      <vt:lpstr>Valeur de difficulté (VD)</vt:lpstr>
      <vt:lpstr>Valeur de difficulté (VD identique)</vt:lpstr>
      <vt:lpstr>Valeur de difficulté (VD identique)</vt:lpstr>
      <vt:lpstr>Valeur de difficulté (VD identique)</vt:lpstr>
      <vt:lpstr>Valeur de difficulté (VD différente)</vt:lpstr>
      <vt:lpstr>Valeur de difficulté (reconnaissance VD)</vt:lpstr>
      <vt:lpstr>Valeur de difficulté (reconnaissance VD)</vt:lpstr>
      <vt:lpstr>Valeur de difficulté (reconnaissance VD)</vt:lpstr>
      <vt:lpstr>Exigences de composition</vt:lpstr>
      <vt:lpstr>Valeur de liaison (VL)           Aménagement FSCF</vt:lpstr>
      <vt:lpstr>Valeur de liaison (VL)</vt:lpstr>
      <vt:lpstr>Valeur de liaison (VL)</vt:lpstr>
      <vt:lpstr>Exercice trop court       Aménagement FSCF</vt:lpstr>
      <vt:lpstr>Exercice trop court</vt:lpstr>
      <vt:lpstr>Fautes d’exécution des éléments gymniques</vt:lpstr>
      <vt:lpstr>Reconnaissance des éléments</vt:lpstr>
      <vt:lpstr>Reconnaissance des éléments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Généralités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153</cp:revision>
  <dcterms:created xsi:type="dcterms:W3CDTF">2014-03-28T08:32:44Z</dcterms:created>
  <dcterms:modified xsi:type="dcterms:W3CDTF">2023-10-25T12:46:20Z</dcterms:modified>
</cp:coreProperties>
</file>