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413" r:id="rId3"/>
    <p:sldId id="414" r:id="rId4"/>
    <p:sldId id="415" r:id="rId5"/>
    <p:sldId id="417" r:id="rId6"/>
    <p:sldId id="419" r:id="rId7"/>
    <p:sldId id="420" r:id="rId8"/>
    <p:sldId id="422" r:id="rId9"/>
    <p:sldId id="423" r:id="rId10"/>
    <p:sldId id="424" r:id="rId11"/>
    <p:sldId id="526" r:id="rId12"/>
    <p:sldId id="552" r:id="rId13"/>
    <p:sldId id="551" r:id="rId14"/>
    <p:sldId id="426" r:id="rId15"/>
    <p:sldId id="425" r:id="rId16"/>
    <p:sldId id="428" r:id="rId17"/>
    <p:sldId id="430" r:id="rId18"/>
    <p:sldId id="432" r:id="rId19"/>
    <p:sldId id="436" r:id="rId20"/>
    <p:sldId id="437" r:id="rId21"/>
    <p:sldId id="438" r:id="rId22"/>
    <p:sldId id="439" r:id="rId23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1386" y="10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680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25/10/2023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25/10/2023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5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4462463"/>
            <a:ext cx="2330450" cy="1209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64514" name="Titre 1"/>
          <p:cNvSpPr txBox="1">
            <a:spLocks/>
          </p:cNvSpPr>
          <p:nvPr/>
        </p:nvSpPr>
        <p:spPr bwMode="auto">
          <a:xfrm>
            <a:off x="1060450" y="1295400"/>
            <a:ext cx="6119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6400"/>
              </a:lnSpc>
            </a:pPr>
            <a:r>
              <a:rPr lang="fr-FR" sz="4800" dirty="0"/>
              <a:t>Code FIG 2022-2024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1057275" y="32480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4516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2162175"/>
            <a:ext cx="6119813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/>
              <a:t>Généralités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313" y="1985963"/>
            <a:ext cx="9791700" cy="232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58775" indent="-358775">
              <a:buFont typeface="Arial" charset="0"/>
              <a:buChar char="•"/>
            </a:pPr>
            <a:r>
              <a:rPr lang="fr-FR" sz="2400" b="1" dirty="0"/>
              <a:t>A la réception, frôler/toucher le tapis </a:t>
            </a:r>
            <a:r>
              <a:rPr lang="fr-FR" sz="2400" dirty="0"/>
              <a:t>avec les mains mais sans tomber : </a:t>
            </a:r>
            <a:r>
              <a:rPr lang="fr-FR" sz="2400" b="1" dirty="0"/>
              <a:t>0,30 pt.</a:t>
            </a:r>
          </a:p>
          <a:p>
            <a:pPr marL="358775" indent="-358775"/>
            <a:r>
              <a:rPr lang="fr-FR" sz="2400" b="1" dirty="0"/>
              <a:t> </a:t>
            </a:r>
            <a:r>
              <a:rPr lang="fr-FR" sz="2400" dirty="0"/>
              <a:t>(Rappel : appui sur le tapis avec 1 ou 2 mains : 1 pt)</a:t>
            </a:r>
          </a:p>
          <a:p>
            <a:pPr marL="358775" indent="-358775">
              <a:buFont typeface="Arial" charset="0"/>
              <a:buChar char="•"/>
            </a:pPr>
            <a:endParaRPr lang="fr-FR" sz="2400" dirty="0"/>
          </a:p>
          <a:p>
            <a:pPr marL="358775" indent="-358775">
              <a:buFont typeface="Arial" charset="0"/>
              <a:buChar char="•"/>
            </a:pPr>
            <a:r>
              <a:rPr lang="fr-FR" sz="2400" dirty="0"/>
              <a:t>Un bonus de </a:t>
            </a:r>
            <a:r>
              <a:rPr lang="fr-FR" sz="2400" b="1" dirty="0"/>
              <a:t>0,20 pt </a:t>
            </a:r>
            <a:r>
              <a:rPr lang="fr-FR" sz="2400" dirty="0"/>
              <a:t>sera accordé pour les </a:t>
            </a:r>
            <a:r>
              <a:rPr lang="fr-FR" sz="2400" b="1" dirty="0"/>
              <a:t>sorties de valeur C </a:t>
            </a:r>
            <a:r>
              <a:rPr lang="fr-FR" sz="2400" dirty="0">
                <a:solidFill>
                  <a:srgbClr val="0070C0"/>
                </a:solidFill>
              </a:rPr>
              <a:t>(Aménagement FSCF) </a:t>
            </a:r>
            <a:r>
              <a:rPr lang="fr-FR" sz="2400" dirty="0"/>
              <a:t>et + si exécutées sans chute.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34F86B-8CB6-BA24-FB93-C59BDCFA16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Déductions spécifiques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75779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9350" y="520700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82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16355"/>
              </p:ext>
            </p:extLst>
          </p:nvPr>
        </p:nvGraphicFramePr>
        <p:xfrm>
          <a:off x="468313" y="1595438"/>
          <a:ext cx="9791700" cy="4734986"/>
        </p:xfrm>
        <a:graphic>
          <a:graphicData uri="http://schemas.openxmlformats.org/drawingml/2006/table">
            <a:tbl>
              <a:tblPr/>
              <a:tblGrid>
                <a:gridCol w="69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r>
                        <a:rPr kumimoji="0" lang="fr-FR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S’il n’y a pas de chute la déduction maximum pour l’exécution </a:t>
                      </a:r>
                      <a:r>
                        <a:rPr kumimoji="0" lang="fr-FR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peut pas</a:t>
                      </a:r>
                      <a:r>
                        <a:rPr kumimoji="0" lang="fr-FR" sz="20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dépasser 0,80 pt par élément</a:t>
                      </a:r>
                      <a:endParaRPr kumimoji="0" lang="fr-FR" sz="31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Alignement du corps dans les ATR et élans à l’ATR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Ajustement des prises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Frôler le tapis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Heurter l’agrès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0,50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Heurter le tapis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Mouvement non caractéristique(élément avec impulsion 2 pieds ou cuisses)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 rythme des éléments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spécifiques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7685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79369"/>
              </p:ext>
            </p:extLst>
          </p:nvPr>
        </p:nvGraphicFramePr>
        <p:xfrm>
          <a:off x="468313" y="1643063"/>
          <a:ext cx="9791700" cy="4616726"/>
        </p:xfrm>
        <a:graphic>
          <a:graphicData uri="http://schemas.openxmlformats.org/drawingml/2006/table">
            <a:tbl>
              <a:tblPr/>
              <a:tblGrid>
                <a:gridCol w="69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S’il n’y a pas de chute la déduction maximum pour l’exécution </a:t>
                      </a:r>
                      <a:r>
                        <a:rPr kumimoji="0" lang="fr-FR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peut pas dépasser 0,80 pt par élément</a:t>
                      </a:r>
                      <a:endParaRPr kumimoji="0" lang="fr-FR" sz="36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Hauteur insuffisante des éléments avec envol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 rotation pour les éléments avec envol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 insuffisante dans les bascules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 intermédiaire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 à vide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Angles à la fin des éléments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 des : </a:t>
                      </a: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Elans en Av &amp; Ar sous l’horizontale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- Prises d ’élans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Connecteur droit 7"/>
          <p:cNvCxnSpPr>
            <a:cxnSpLocks/>
          </p:cNvCxnSpPr>
          <p:nvPr/>
        </p:nvCxnSpPr>
        <p:spPr>
          <a:xfrm>
            <a:off x="2590800" y="5711825"/>
            <a:ext cx="55435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>
            <a:off x="627063" y="4837113"/>
            <a:ext cx="9334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2">
            <a:extLst>
              <a:ext uri="{FF2B5EF4-FFF2-40B4-BE49-F238E27FC236}">
                <a16:creationId xmlns:a16="http://schemas.microsoft.com/office/drawing/2014/main" id="{C5B9DBF0-2DED-6A98-895D-6E3586C0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spécifiques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</a:t>
            </a:r>
            <a:r>
              <a:rPr lang="fr-FR" altLang="fr-FR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975201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Nota :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est important de séparer les fautes pour élan intermédiaire, la prise d’élan et l’évaluation de l’élément. 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marL="361950" lvl="1" indent="-180975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1390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Elan intermédiaire                       - Faute à 0,50 pt</a:t>
            </a:r>
          </a:p>
          <a:p>
            <a:pPr marL="361950" lvl="1" indent="-180975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1390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Prise d’élan sous les 45°             - Faute à 0,30 pt</a:t>
            </a:r>
          </a:p>
          <a:p>
            <a:pPr marL="361950" lvl="1" indent="-180975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1390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Soleil (Bras et jambes fléchies)   - Fautes à 0,30 pt + 0,30 pt</a:t>
            </a:r>
          </a:p>
          <a:p>
            <a:pPr marL="361950" lvl="1" indent="-180975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1390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 ce cas , le total des fautes s’élèvera à : 1,40 pt</a:t>
            </a:r>
          </a:p>
        </p:txBody>
      </p:sp>
      <p:graphicFrame>
        <p:nvGraphicFramePr>
          <p:cNvPr id="77846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15818"/>
              </p:ext>
            </p:extLst>
          </p:nvPr>
        </p:nvGraphicFramePr>
        <p:xfrm>
          <a:off x="468313" y="1606550"/>
          <a:ext cx="9791700" cy="1747076"/>
        </p:xfrm>
        <a:graphic>
          <a:graphicData uri="http://schemas.openxmlformats.org/drawingml/2006/table">
            <a:tbl>
              <a:tblPr/>
              <a:tblGrid>
                <a:gridCol w="696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 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S’il n’y a pas de chute la déduction maximum pour l’exécution </a:t>
                      </a:r>
                      <a:r>
                        <a:rPr kumimoji="0" lang="fr-FR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peut pas dépasser 0,80 pt par élément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 ou +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Fermeture excessive de l’angle du bassin dans le fouetté (sortie)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75B80B1A-9EC3-688B-FD38-CA1A7D2A28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pour la composition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</p:txBody>
      </p:sp>
      <p:graphicFrame>
        <p:nvGraphicFramePr>
          <p:cNvPr id="5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741671"/>
              </p:ext>
            </p:extLst>
          </p:nvPr>
        </p:nvGraphicFramePr>
        <p:xfrm>
          <a:off x="469900" y="1735138"/>
          <a:ext cx="9791701" cy="2437659"/>
        </p:xfrm>
        <a:graphic>
          <a:graphicData uri="http://schemas.openxmlformats.org/drawingml/2006/table">
            <a:tbl>
              <a:tblPr/>
              <a:tblGrid>
                <a:gridCol w="6944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Sauter de BI à BS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Suspension BS poser les pieds sur BI, saisir BI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de 2 éléments identiques liés directement avant la sortie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81E642D1-723F-66D1-6A1E-ADE1238D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Déductions spécifiques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468313" y="1530350"/>
            <a:ext cx="97917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Elan à vide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élan avant ou arrière sans exécuter d’élément contenu dans le tableau des difficultés, suivi d’un élan dans l’autre direction.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endParaRPr lang="fr-FR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Elan intermédiaire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reprise d’élan de l’appui facial et/ou grand élan qui n’est pas nécessaire à l’exécution de l’élément suivant. Une seule fois la pénalité par élément.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9F25A79F-3F4A-2428-85EA-38EBB743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3200" cap="none" dirty="0">
                <a:solidFill>
                  <a:schemeClr val="bg1"/>
                </a:solidFill>
              </a:rPr>
              <a:t>Valeur de liaison</a:t>
            </a:r>
            <a:endParaRPr lang="fr-FR" sz="36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7348"/>
              </p:ext>
            </p:extLst>
          </p:nvPr>
        </p:nvGraphicFramePr>
        <p:xfrm>
          <a:off x="468313" y="1633538"/>
          <a:ext cx="9772650" cy="3096918"/>
        </p:xfrm>
        <a:graphic>
          <a:graphicData uri="http://schemas.openxmlformats.org/drawingml/2006/table">
            <a:tbl>
              <a:tblPr/>
              <a:tblGrid>
                <a:gridCol w="344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9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1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+ D (ou plus) 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(envol à la même barre ou de BI à BS) + C ou plus (</a:t>
                      </a:r>
                      <a:r>
                        <a:rPr kumimoji="0" lang="fr-FR" sz="24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 BS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doit être exécutée dans cet ordre).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292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+ E (Dont un avec envol)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+ D (Tous les deux avec envol)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9263" y="4972050"/>
            <a:ext cx="9861550" cy="41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marL="325438" indent="-325438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Remarque : les éléments C/D doivent avoir un envol ou au minimum un ½ tour (180°)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B0A034A2-8BD3-11EE-15F1-41C392E3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      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81923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9350" y="520700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8313" y="1398588"/>
            <a:ext cx="9791700" cy="458345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ts val="913"/>
              </a:spcBef>
            </a:pPr>
            <a:r>
              <a:rPr lang="fr-FR" b="1" u="sng" dirty="0"/>
              <a:t>a) Pas de tentative de sortie du tout 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Pas de VD- 7 éléments seulement sont comptés (Jury D)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0,50 pas de sortie (Jury E)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1,00 Pt de chute (Jury E). Si la gymnaste remonte sur la barre pour exécuter la sortie, on applique la déduction pour chute (pas de pénalité « pas de sortie »).</a:t>
            </a:r>
          </a:p>
          <a:p>
            <a:pPr>
              <a:spcBef>
                <a:spcPts val="913"/>
              </a:spcBef>
            </a:pPr>
            <a:endParaRPr lang="fr-FR" dirty="0"/>
          </a:p>
          <a:p>
            <a:pPr>
              <a:spcBef>
                <a:spcPts val="913"/>
              </a:spcBef>
            </a:pPr>
            <a:r>
              <a:rPr lang="fr-FR" b="1" u="sng" dirty="0"/>
              <a:t>b) Si la sortie est commencée    </a:t>
            </a:r>
            <a:r>
              <a:rPr lang="fr-FR" dirty="0"/>
              <a:t>ex 1:                    avec début de salto (sans réception sur les pieds)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Pas de VD- 7 éléments seulement sont comptés (Jury D)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Chute 1,00 Pt (Jury E)</a:t>
            </a:r>
          </a:p>
          <a:p>
            <a:pPr>
              <a:spcBef>
                <a:spcPts val="913"/>
              </a:spcBef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100-000031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48" y="3781424"/>
            <a:ext cx="828791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Technique: reconnaissance des éléments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1427163"/>
            <a:ext cx="4857749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Prises d’élans à l’Appui Tendu Renversé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L’ATR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est considéré comme réalisé quand toutes les parties du corps sont  à la verticale.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Jury D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élément terminé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 typeface="Courier New" pitchFamily="49" charset="0"/>
              <a:buChar char="o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dans les 10° par rapport à la verticale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 VD attribuée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o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˃ 10°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  pas de VD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˃ 10° - 30° pas de déduction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˃ 30° - 45° – 0.10 pt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˃ 45°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     – 0,30 pt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endParaRPr lang="fr-FR" sz="1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275" y="1636713"/>
            <a:ext cx="24352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50" y="1636713"/>
            <a:ext cx="2341563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878888" y="2987675"/>
            <a:ext cx="1535112" cy="3515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PAS DE VD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8213" y="4019550"/>
            <a:ext cx="34512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324725" y="5953125"/>
            <a:ext cx="1681163" cy="3515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PAS DE VD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8542338" y="4090988"/>
            <a:ext cx="733425" cy="428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91550" y="5286375"/>
            <a:ext cx="733425" cy="428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0.30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E4FCB80F-7632-1DCE-E588-7681028795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i="1" dirty="0">
                <a:solidFill>
                  <a:schemeClr val="tx1"/>
                </a:solidFill>
              </a:rPr>
              <a:t>Aménagement FSCF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14463"/>
            <a:ext cx="5345112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circulaires à l’ATR sans tours et éléments avec envol de BS à l’ATR BI</a:t>
            </a:r>
            <a:r>
              <a:rPr lang="fr-FR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D : Si l’ATR se termine dans les 10° de chaque côté de la verticale la VD sera attribuée.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10° avant la verticale – Pas de VD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10° après la verticale – VD inférieure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dévaluation pour  le soleil et la lune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De 0° - 30°  – Pas de pénalité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˃ 30° - 90°  – 0.10 pt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˃  90°          – 0.50 pt</a:t>
            </a:r>
          </a:p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H="1" flipV="1">
            <a:off x="6869113" y="3524250"/>
            <a:ext cx="663575" cy="2878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532688" y="3535363"/>
            <a:ext cx="0" cy="286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7532688" y="3535363"/>
            <a:ext cx="600075" cy="286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7532688" y="3624263"/>
            <a:ext cx="1516062" cy="277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507288" y="6402388"/>
            <a:ext cx="2693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747544" y="3749675"/>
            <a:ext cx="1579563" cy="428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Pas de VD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856538" y="5257800"/>
            <a:ext cx="2370137" cy="41308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9021763" y="4495800"/>
            <a:ext cx="700087" cy="3524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686925" y="6538913"/>
            <a:ext cx="609600" cy="35083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434138" y="3217863"/>
            <a:ext cx="673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Franklin Gothic Book" pitchFamily="34" charset="0"/>
              </a:rPr>
              <a:t>10°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785100" y="3138488"/>
            <a:ext cx="673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Franklin Gothic Book" pitchFamily="34" charset="0"/>
              </a:rPr>
              <a:t>10°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794750" y="3297238"/>
            <a:ext cx="6746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Franklin Gothic Book" pitchFamily="34" charset="0"/>
              </a:rPr>
              <a:t>30</a:t>
            </a:r>
          </a:p>
        </p:txBody>
      </p:sp>
      <p:graphicFrame>
        <p:nvGraphicFramePr>
          <p:cNvPr id="20" name="Tableau 20"/>
          <p:cNvGraphicFramePr>
            <a:graphicFrameLocks noGrp="1"/>
          </p:cNvGraphicFramePr>
          <p:nvPr/>
        </p:nvGraphicFramePr>
        <p:xfrm>
          <a:off x="10055225" y="5970588"/>
          <a:ext cx="510348" cy="420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167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F6293A0B-D2D0-AFA6-11E5-3972CC64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65539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6100" y="1770063"/>
            <a:ext cx="9680575" cy="37290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104287" tIns="52144" rIns="104287" bIns="52144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Le jugement de l’exercice commence avec l’appel sur le tremplin ou le tapis. 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7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fr-FR" sz="2700" dirty="0">
                <a:cs typeface="Times New Roman" pitchFamily="18" charset="0"/>
              </a:rPr>
              <a:t>Tout support supplémentaire  placé sous le tremplin (ex. planchette) n’est pas autorisé.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Hauteur des Barres : BI :1,75 m et BS : 2,55 m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Possibilité de monter les 2 portes mains de 5 cm si les pieds touchent le tapis.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i="1" dirty="0">
                <a:solidFill>
                  <a:schemeClr val="tx1"/>
                </a:solidFill>
              </a:rPr>
              <a:t>Aménagement FSCF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38275"/>
            <a:ext cx="5103812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Élans – éléments avec tours qui :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n’atteignent pas l’ATR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 passent pas par la verticale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continuent le mouvement après la rotation dans la direction opposée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D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&lt; 10° de la verticale  </a:t>
            </a:r>
            <a:r>
              <a:rPr lang="fr-FR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 attribuée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10°  </a:t>
            </a:r>
            <a:r>
              <a:rPr lang="fr-FR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VD inférieure 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l’élément à l’ATR est attribuée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0° - 30°  – Pas de pénalité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30° - 90°  – 0.10 pt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˃  90°          – 0.50 pt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213" y="2246313"/>
            <a:ext cx="45561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8812213" y="3276600"/>
            <a:ext cx="1501775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9259888" y="2840038"/>
            <a:ext cx="608012" cy="320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156700" y="4349750"/>
            <a:ext cx="711200" cy="320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0,50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9F3E1977-3232-0611-8CFF-984487EDE8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br>
              <a:rPr lang="fr-FR" altLang="fr-FR" sz="2800" cap="none" dirty="0">
                <a:solidFill>
                  <a:schemeClr val="bg1"/>
                </a:solidFill>
              </a:rPr>
            </a:b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sz="2800" i="1" cap="none" dirty="0">
                <a:solidFill>
                  <a:schemeClr val="tx1"/>
                </a:solidFill>
              </a:rPr>
              <a:t>Aménagement FSCF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23988"/>
            <a:ext cx="4543424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circulaires à l’ATR avec rotation à l’ATR et prises d’élan avec rotation à l’ATR</a:t>
            </a:r>
            <a:r>
              <a:rPr lang="fr-FR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0550" indent="-300550"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Jury D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10° de la verticale(de chaque côté) : VD attribuée </a:t>
            </a:r>
          </a:p>
          <a:p>
            <a:pPr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Jury E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&gt; 10° - 30°  – Pas de pénalité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30° - 90°  – 0,10 pt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90°           – 0.50 pt</a:t>
            </a:r>
          </a:p>
          <a:p>
            <a:pPr marL="391077" indent="-391077"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6975" y="2114550"/>
            <a:ext cx="5394325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6110288" y="2227263"/>
            <a:ext cx="2085975" cy="3825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804025" y="2670175"/>
            <a:ext cx="700088" cy="3508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005638" y="4711700"/>
            <a:ext cx="609600" cy="3524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177F88F6-3C4E-F7BA-B585-3D8FEA6F0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   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398588"/>
            <a:ext cx="9791700" cy="4676775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r>
              <a:rPr lang="fr-FR" sz="2000" dirty="0">
                <a:cs typeface="Times New Roman" pitchFamily="18" charset="0"/>
              </a:rPr>
              <a:t>Si la gymnaste lors de son premier essai, touche le tremplin, les barres ou passe sous les barres :</a:t>
            </a:r>
          </a:p>
          <a:p>
            <a:endParaRPr lang="fr-FR" sz="2000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Déduction de 1,00 pt.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Elle doit commencer son exercice. 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L’entrée ne recevra pas de valeur.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Le Jury D appliquera la déduction sur la Note Finale.</a:t>
            </a:r>
          </a:p>
          <a:p>
            <a:endParaRPr lang="fr-FR" sz="2000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Un 2</a:t>
            </a:r>
            <a:r>
              <a:rPr lang="fr-FR" sz="2000" baseline="30000" dirty="0">
                <a:cs typeface="Times New Roman" pitchFamily="18" charset="0"/>
              </a:rPr>
              <a:t>ème</a:t>
            </a:r>
            <a:r>
              <a:rPr lang="fr-FR" sz="2000" dirty="0">
                <a:cs typeface="Times New Roman" pitchFamily="18" charset="0"/>
              </a:rPr>
              <a:t>  essai est autorisé pour l’entrée </a:t>
            </a:r>
            <a:r>
              <a:rPr lang="fr-FR" sz="2000" b="1" u="sng" dirty="0">
                <a:solidFill>
                  <a:srgbClr val="0070C0"/>
                </a:solidFill>
                <a:cs typeface="Times New Roman" pitchFamily="18" charset="0"/>
              </a:rPr>
              <a:t>(Sans pénalité)</a:t>
            </a:r>
            <a:r>
              <a:rPr lang="fr-FR" sz="2000" b="1" u="sng" dirty="0">
                <a:cs typeface="Times New Roman" pitchFamily="18" charset="0"/>
              </a:rPr>
              <a:t> si</a:t>
            </a:r>
            <a:r>
              <a:rPr lang="fr-FR" sz="2000" dirty="0">
                <a:cs typeface="Times New Roman" pitchFamily="18" charset="0"/>
              </a:rPr>
              <a:t> la gymnaste n’a </a:t>
            </a:r>
            <a:r>
              <a:rPr lang="fr-FR" sz="2000" b="1" dirty="0">
                <a:cs typeface="Times New Roman" pitchFamily="18" charset="0"/>
              </a:rPr>
              <a:t>PAS</a:t>
            </a:r>
            <a:r>
              <a:rPr lang="fr-FR" sz="2000" dirty="0">
                <a:cs typeface="Times New Roman" pitchFamily="18" charset="0"/>
              </a:rPr>
              <a:t> touché le tremplin, les barres ou n’est pas passée sous les barres.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Un 3</a:t>
            </a:r>
            <a:r>
              <a:rPr lang="fr-FR" sz="2000" baseline="30000" dirty="0">
                <a:cs typeface="Times New Roman" pitchFamily="18" charset="0"/>
              </a:rPr>
              <a:t>ème</a:t>
            </a:r>
            <a:r>
              <a:rPr lang="fr-FR" sz="2000" dirty="0">
                <a:cs typeface="Times New Roman" pitchFamily="18" charset="0"/>
              </a:rPr>
              <a:t> essai n’est pas autorisé.</a:t>
            </a:r>
          </a:p>
          <a:p>
            <a:endParaRPr lang="fr-FR" sz="2000" dirty="0">
              <a:cs typeface="Times New Roman" pitchFamily="18" charset="0"/>
            </a:endParaRPr>
          </a:p>
          <a:p>
            <a:r>
              <a:rPr lang="fr-FR" sz="2000" dirty="0">
                <a:cs typeface="Times New Roman" pitchFamily="18" charset="0"/>
              </a:rPr>
              <a:t>Art 2.4 :</a:t>
            </a:r>
          </a:p>
          <a:p>
            <a:r>
              <a:rPr lang="fr-FR" sz="2000" dirty="0">
                <a:cs typeface="Times New Roman" pitchFamily="18" charset="0"/>
              </a:rPr>
              <a:t>La gymnaste passe sous BI pour exécuter l’entrée :  - 0,30 pt sur la note finale par le jury D  </a:t>
            </a:r>
            <a:r>
              <a:rPr lang="fr-FR" sz="2000" b="1" u="sng" dirty="0">
                <a:solidFill>
                  <a:srgbClr val="0070C0"/>
                </a:solidFill>
                <a:cs typeface="Times New Roman" pitchFamily="18" charset="0"/>
              </a:rPr>
              <a:t>Pas d’application FSCF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88A1F57A-CADE-B89A-D7D6-E56E23DF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Bonification de la Note D      </a:t>
            </a:r>
            <a:r>
              <a:rPr lang="fr-FR" altLang="fr-FR" sz="2400" i="1" cap="none" dirty="0">
                <a:solidFill>
                  <a:schemeClr val="tx1"/>
                </a:solidFill>
              </a:rPr>
              <a:t>Aménagement FSCF</a:t>
            </a:r>
            <a:endParaRPr lang="fr-FR" sz="32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95212"/>
              </p:ext>
            </p:extLst>
          </p:nvPr>
        </p:nvGraphicFramePr>
        <p:xfrm>
          <a:off x="468312" y="2435225"/>
          <a:ext cx="9774240" cy="261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157">
                <a:tc rowSpan="2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Valorisation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+ 0,30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+ 0,60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+ 0,90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+ 1,20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570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Barres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 à 2,00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 à 2,70</a:t>
                      </a:r>
                    </a:p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 à 3,00</a:t>
                      </a:r>
                    </a:p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+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5FE2AF57-6F71-3429-D496-E381EF73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 de l’exercice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398588"/>
            <a:ext cx="9791700" cy="4685022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Après notification du jury D, le jury E additionnera la déduction pour exercice trop court aux autres déductions (exécution/artistique) :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alt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 l’aménagement du code, la gymnaste conservera sa note D.</a:t>
            </a:r>
            <a:endParaRPr lang="fr-FR" sz="3200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63884"/>
              </p:ext>
            </p:extLst>
          </p:nvPr>
        </p:nvGraphicFramePr>
        <p:xfrm>
          <a:off x="428625" y="2273300"/>
          <a:ext cx="9872764" cy="314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5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140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Junior-Senior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Benjamine-Minime-Cadette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56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éléments ou + reconnus 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déduction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460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déduction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d’éléments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 2">
            <a:extLst>
              <a:ext uri="{FF2B5EF4-FFF2-40B4-BE49-F238E27FC236}">
                <a16:creationId xmlns:a16="http://schemas.microsoft.com/office/drawing/2014/main" id="{2B0D1C90-C05F-CFD1-0250-E5A42CE4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Contenu de l’exercice  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1535113"/>
            <a:ext cx="9791700" cy="4241800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Seuls 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3 éléments différents issus de la même « racine d’élément »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seront comptés dans l’ordre chronologique pour la VD, EC et VL (sauf bascules, grands tours Av/Ar et prises d’élan à l’ATR).</a:t>
            </a:r>
          </a:p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racine d’élément est déterminée par le début de l’élément et la direction de la rotation (Av ou Ar).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Art 11.2 : </a:t>
            </a:r>
          </a:p>
          <a:p>
            <a:pPr marL="342900" indent="-34290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entrées et les sorties sont comptabilisées dans le nombre des racines.</a:t>
            </a:r>
          </a:p>
          <a:p>
            <a:pPr marL="342900" indent="-34290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éléments sans VD ne sont pas comptabilisés dans le nombre des racines.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AC9E6BD0-F40C-5F95-1A47-A5354A29C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 de l’exercice  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313" y="1412082"/>
            <a:ext cx="97917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400" b="1" u="sng" dirty="0"/>
              <a:t>Exemples :</a:t>
            </a:r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400" dirty="0"/>
              <a:t>Ex 1 : 				                                     A + B + C + </a:t>
            </a:r>
            <a:r>
              <a:rPr lang="fr-FR" altLang="fr-FR" sz="2400" dirty="0">
                <a:solidFill>
                  <a:srgbClr val="FF0000"/>
                </a:solidFill>
              </a:rPr>
              <a:t>X (pas de VD)</a:t>
            </a:r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400" dirty="0"/>
              <a:t>Ex 2 :			                                                       B + C + D + C</a:t>
            </a:r>
          </a:p>
          <a:p>
            <a:pPr>
              <a:lnSpc>
                <a:spcPct val="80000"/>
              </a:lnSpc>
            </a:pPr>
            <a:endParaRPr lang="fr-FR" altLang="fr-FR" sz="2400" dirty="0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8D404290-5324-EE0A-D4DA-09A226F197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100-00002A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28" y="2208572"/>
            <a:ext cx="485843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07" y="2211312"/>
            <a:ext cx="639212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100-00002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93" y="2211312"/>
            <a:ext cx="571580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100-000031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03" y="2208571"/>
            <a:ext cx="828791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8" y="3594100"/>
            <a:ext cx="571580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14" y="3548024"/>
            <a:ext cx="527069" cy="58907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100-000051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62" y="3594062"/>
            <a:ext cx="809738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5E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14" y="3594100"/>
            <a:ext cx="1533739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Temps de chute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8313" y="1543050"/>
            <a:ext cx="9791700" cy="5429841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Lors d’une chute de l’agrès, la gymnaste dispose d’une interruption de 30 secondes avant de remonter sur les barres pour poursuivre son exercice.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 gymnaste dépasse le temps alloué avant de recommencer, une déduction neutre de 0,30 Pt sera appliquée.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chronométrage commence lorsque la gymnaste, après la chute, s’est relevée sur ses pieds. 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L’exercice commence officiellement lorsque les pieds quittent le sol.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la gymnaste n’a pas recommencé son exercice dans les </a:t>
            </a:r>
            <a:r>
              <a:rPr lang="fr-F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60s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l’exercice est considéré comme terminé.</a:t>
            </a:r>
          </a:p>
          <a:p>
            <a:pPr marL="821987" indent="-293308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194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F42365FA-DED5-6782-AE5C-134D5F3D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(EC)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81410"/>
              </p:ext>
            </p:extLst>
          </p:nvPr>
        </p:nvGraphicFramePr>
        <p:xfrm>
          <a:off x="468313" y="1435100"/>
          <a:ext cx="9791700" cy="4987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745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Envol de BS à BI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Envol à la même Barre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Prises différentes (sauf prises d’élan, entrées et sorties)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Elément sans envol avec 1 tour ( 360°mini sauf entrée)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03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463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349500"/>
            <a:ext cx="2373312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53663"/>
              </p:ext>
            </p:extLst>
          </p:nvPr>
        </p:nvGraphicFramePr>
        <p:xfrm>
          <a:off x="588963" y="5189538"/>
          <a:ext cx="2047786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3.307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14" descr="gienger"/>
          <p:cNvPicPr>
            <a:picLocks noChangeAspect="1" noChangeArrowheads="1"/>
          </p:cNvPicPr>
          <p:nvPr/>
        </p:nvPicPr>
        <p:blipFill>
          <a:blip r:embed="rId3"/>
          <a:srcRect l="2249" t="3801"/>
          <a:stretch>
            <a:fillRect/>
          </a:stretch>
        </p:blipFill>
        <p:spPr bwMode="auto">
          <a:xfrm>
            <a:off x="2986088" y="2301875"/>
            <a:ext cx="226695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tkatchev"/>
          <p:cNvPicPr>
            <a:picLocks noChangeAspect="1" noChangeArrowheads="1"/>
          </p:cNvPicPr>
          <p:nvPr/>
        </p:nvPicPr>
        <p:blipFill>
          <a:blip r:embed="rId4"/>
          <a:srcRect l="2702" t="3694"/>
          <a:stretch>
            <a:fillRect/>
          </a:stretch>
        </p:blipFill>
        <p:spPr bwMode="auto">
          <a:xfrm>
            <a:off x="2986088" y="3711575"/>
            <a:ext cx="226695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sole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2319338"/>
            <a:ext cx="228441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6D25 à 6D33"/>
          <p:cNvPicPr>
            <a:picLocks noChangeAspect="1" noChangeArrowheads="1"/>
          </p:cNvPicPr>
          <p:nvPr/>
        </p:nvPicPr>
        <p:blipFill>
          <a:blip r:embed="rId6"/>
          <a:srcRect l="65005" t="30681" r="6262" b="60526"/>
          <a:stretch>
            <a:fillRect/>
          </a:stretch>
        </p:blipFill>
        <p:spPr bwMode="auto">
          <a:xfrm>
            <a:off x="5429250" y="3711575"/>
            <a:ext cx="229076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9725" y="2319338"/>
            <a:ext cx="20208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525153"/>
              </p:ext>
            </p:extLst>
          </p:nvPr>
        </p:nvGraphicFramePr>
        <p:xfrm>
          <a:off x="3043238" y="5189538"/>
          <a:ext cx="2208646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3.405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3.403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86254"/>
              </p:ext>
            </p:extLst>
          </p:nvPr>
        </p:nvGraphicFramePr>
        <p:xfrm>
          <a:off x="5435600" y="5189538"/>
          <a:ext cx="2265156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3.201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3.206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497736"/>
              </p:ext>
            </p:extLst>
          </p:nvPr>
        </p:nvGraphicFramePr>
        <p:xfrm>
          <a:off x="8262938" y="5178425"/>
          <a:ext cx="1374411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3.306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69B58D3B-2878-06A7-86FE-D642F0AF8C2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4E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15" y="5791124"/>
            <a:ext cx="704948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100-000052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8" y="5757787"/>
            <a:ext cx="1143160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100-0000510000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32" y="5757787"/>
            <a:ext cx="809738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09" y="5795852"/>
            <a:ext cx="571580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100-000055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06" y="5757787"/>
            <a:ext cx="647790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21" y="5759375"/>
            <a:ext cx="485843" cy="543001"/>
          </a:xfrm>
          <a:prstGeom prst="rect">
            <a:avLst/>
          </a:prstGeom>
        </p:spPr>
      </p:pic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279144F2-B6A8-669D-77F1-7FA635889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92170"/>
              </p:ext>
            </p:extLst>
          </p:nvPr>
        </p:nvGraphicFramePr>
        <p:xfrm>
          <a:off x="7455165" y="3711575"/>
          <a:ext cx="264848" cy="132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48">
                  <a:extLst>
                    <a:ext uri="{9D8B030D-6E8A-4147-A177-3AD203B41FA5}">
                      <a16:colId xmlns:a16="http://schemas.microsoft.com/office/drawing/2014/main" val="1275317330"/>
                    </a:ext>
                  </a:extLst>
                </a:gridCol>
              </a:tblGrid>
              <a:tr h="13254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62208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CC2B9C49-9D56-B1FA-B9AF-A949A985B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75952"/>
              </p:ext>
            </p:extLst>
          </p:nvPr>
        </p:nvGraphicFramePr>
        <p:xfrm>
          <a:off x="8576204" y="4259406"/>
          <a:ext cx="787929" cy="81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29">
                  <a:extLst>
                    <a:ext uri="{9D8B030D-6E8A-4147-A177-3AD203B41FA5}">
                      <a16:colId xmlns:a16="http://schemas.microsoft.com/office/drawing/2014/main" val="313238898"/>
                    </a:ext>
                  </a:extLst>
                </a:gridCol>
              </a:tblGrid>
              <a:tr h="8158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415541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AE5F3A22-4D6C-8903-7592-6BE8D21C3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3689"/>
              </p:ext>
            </p:extLst>
          </p:nvPr>
        </p:nvGraphicFramePr>
        <p:xfrm>
          <a:off x="3666596" y="4619624"/>
          <a:ext cx="787929" cy="45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29">
                  <a:extLst>
                    <a:ext uri="{9D8B030D-6E8A-4147-A177-3AD203B41FA5}">
                      <a16:colId xmlns:a16="http://schemas.microsoft.com/office/drawing/2014/main" val="313238898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415541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14FA29B7-80B5-1EC1-68A2-D22354236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61894"/>
              </p:ext>
            </p:extLst>
          </p:nvPr>
        </p:nvGraphicFramePr>
        <p:xfrm>
          <a:off x="4719637" y="2964861"/>
          <a:ext cx="479425" cy="60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313238898"/>
                    </a:ext>
                  </a:extLst>
                </a:gridCol>
              </a:tblGrid>
              <a:tr h="603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4155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12655</TotalTime>
  <Words>1674</Words>
  <Application>Microsoft Office PowerPoint</Application>
  <PresentationFormat>Personnalisé</PresentationFormat>
  <Paragraphs>328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Franklin Gothic Book</vt:lpstr>
      <vt:lpstr>Wingdings</vt:lpstr>
      <vt:lpstr>Masque des Titres</vt:lpstr>
      <vt:lpstr>Masque des Contenus</vt:lpstr>
      <vt:lpstr>Présentation PowerPoint</vt:lpstr>
      <vt:lpstr>Généralités</vt:lpstr>
      <vt:lpstr>Généralités            Aménagement FSCF</vt:lpstr>
      <vt:lpstr>Bonification de la Note D      Aménagement FSCF</vt:lpstr>
      <vt:lpstr>Contenu de l’exercice     Aménagement FSCF</vt:lpstr>
      <vt:lpstr>Contenu de l’exercice  </vt:lpstr>
      <vt:lpstr>Contenu de l’exercice  </vt:lpstr>
      <vt:lpstr>Généralités    Temps de chute</vt:lpstr>
      <vt:lpstr>Exigences de composition (EC)</vt:lpstr>
      <vt:lpstr>Généralités</vt:lpstr>
      <vt:lpstr>Déductions spécifiques</vt:lpstr>
      <vt:lpstr>Déductions spécifiques</vt:lpstr>
      <vt:lpstr>Déductions spécifiques    Aménagement FSCF</vt:lpstr>
      <vt:lpstr>Déductions pour la composition</vt:lpstr>
      <vt:lpstr>Déductions spécifiques</vt:lpstr>
      <vt:lpstr>Valeur de liaison</vt:lpstr>
      <vt:lpstr>Sortie           Aménagement FSCF</vt:lpstr>
      <vt:lpstr>Technique: reconnaissance des éléments</vt:lpstr>
      <vt:lpstr>Technique: reconnaissance des éléments Aménagement FSCF</vt:lpstr>
      <vt:lpstr>Technique: reconnaissance des éléments Aménagement FSCF</vt:lpstr>
      <vt:lpstr>Technique: reconnaissance des éléments  Aménagement FSCF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153</cp:revision>
  <dcterms:created xsi:type="dcterms:W3CDTF">2014-03-28T08:32:44Z</dcterms:created>
  <dcterms:modified xsi:type="dcterms:W3CDTF">2023-10-25T12:49:29Z</dcterms:modified>
</cp:coreProperties>
</file>