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440" r:id="rId3"/>
    <p:sldId id="442" r:id="rId4"/>
    <p:sldId id="448" r:id="rId5"/>
    <p:sldId id="444" r:id="rId6"/>
    <p:sldId id="570" r:id="rId7"/>
    <p:sldId id="450" r:id="rId8"/>
    <p:sldId id="571" r:id="rId9"/>
    <p:sldId id="460" r:id="rId10"/>
    <p:sldId id="464" r:id="rId11"/>
    <p:sldId id="550" r:id="rId12"/>
    <p:sldId id="560" r:id="rId13"/>
    <p:sldId id="562" r:id="rId14"/>
    <p:sldId id="561" r:id="rId15"/>
    <p:sldId id="568" r:id="rId16"/>
    <p:sldId id="455" r:id="rId17"/>
    <p:sldId id="456" r:id="rId18"/>
    <p:sldId id="457" r:id="rId19"/>
    <p:sldId id="564" r:id="rId20"/>
    <p:sldId id="565" r:id="rId21"/>
    <p:sldId id="458" r:id="rId22"/>
    <p:sldId id="566" r:id="rId23"/>
    <p:sldId id="567" r:id="rId24"/>
    <p:sldId id="569" r:id="rId25"/>
  </p:sldIdLst>
  <p:sldSz cx="10688638" cy="7562850"/>
  <p:notesSz cx="6858000" cy="9144000"/>
  <p:defaultTextStyle>
    <a:defPPr>
      <a:defRPr lang="fr-FR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7A"/>
    <a:srgbClr val="00FF00"/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74"/>
  </p:normalViewPr>
  <p:slideViewPr>
    <p:cSldViewPr snapToGrid="0" snapToObjects="1">
      <p:cViewPr varScale="1">
        <p:scale>
          <a:sx n="58" d="100"/>
          <a:sy n="58" d="100"/>
        </p:scale>
        <p:origin x="936" y="53"/>
      </p:cViewPr>
      <p:guideLst>
        <p:guide orient="horz" pos="1160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568"/>
    </p:cViewPr>
  </p:sorterViewPr>
  <p:notesViewPr>
    <p:cSldViewPr snapToGrid="0" snapToObjects="1">
      <p:cViewPr varScale="1">
        <p:scale>
          <a:sx n="60" d="100"/>
          <a:sy n="60" d="100"/>
        </p:scale>
        <p:origin x="1747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D0B4EA-89CF-4971-92C7-D7D61A755B88}" type="datetimeFigureOut">
              <a:rPr lang="fr-FR"/>
              <a:pPr>
                <a:defRPr/>
              </a:pPr>
              <a:t>05/08/2025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85482D5-2ABF-42C6-85DA-B27F646CCB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5715563-B165-49C5-B59C-1A78303F4945}" type="datetimeFigureOut">
              <a:rPr lang="fr-FR"/>
              <a:pPr>
                <a:defRPr/>
              </a:pPr>
              <a:t>05/08/2025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6CD8950-58AC-49FA-9195-A721BD42DD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716213" y="207963"/>
            <a:ext cx="7534275" cy="590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sp>
        <p:nvSpPr>
          <p:cNvPr id="4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5" name="Image 1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28588" y="487363"/>
            <a:ext cx="7948612" cy="623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6725" y="352425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cs typeface="+mn-cs"/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5"/>
          <p:cNvSpPr txBox="1"/>
          <p:nvPr userDrawn="1"/>
        </p:nvSpPr>
        <p:spPr>
          <a:xfrm>
            <a:off x="1816100" y="1350963"/>
            <a:ext cx="3079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000" b="1" dirty="0">
                <a:solidFill>
                  <a:srgbClr val="E2007A"/>
                </a:solidFill>
                <a:latin typeface="+mj-lt"/>
                <a:cs typeface="+mn-cs"/>
              </a:rPr>
              <a:t>OMMAIRE</a:t>
            </a:r>
          </a:p>
        </p:txBody>
      </p:sp>
      <p:sp>
        <p:nvSpPr>
          <p:cNvPr id="9" name="ZoneTexte 16"/>
          <p:cNvSpPr txBox="1"/>
          <p:nvPr userDrawn="1"/>
        </p:nvSpPr>
        <p:spPr>
          <a:xfrm>
            <a:off x="1057275" y="892175"/>
            <a:ext cx="8397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0" b="1" dirty="0">
                <a:solidFill>
                  <a:srgbClr val="E2007A"/>
                </a:solidFill>
                <a:latin typeface="+mj-lt"/>
                <a:cs typeface="+mn-cs"/>
              </a:rPr>
              <a:t>S</a:t>
            </a:r>
          </a:p>
        </p:txBody>
      </p:sp>
      <p:pic>
        <p:nvPicPr>
          <p:cNvPr id="10" name="Image 3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231188" y="54038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352425"/>
            <a:ext cx="2162175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04188" y="5594350"/>
            <a:ext cx="1612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4500000" y="2577556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8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853946" y="2572177"/>
            <a:ext cx="510014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69863"/>
            <a:ext cx="7924800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6383338"/>
            <a:ext cx="169545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4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54013" y="7072313"/>
            <a:ext cx="4310062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115050"/>
            <a:ext cx="186213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rrondir un rectangle avec un coin diagonal 7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6975475"/>
            <a:ext cx="4310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 userDrawn="1"/>
        </p:nvSpPr>
        <p:spPr>
          <a:xfrm>
            <a:off x="620713" y="614363"/>
            <a:ext cx="9791700" cy="854075"/>
          </a:xfrm>
          <a:prstGeom prst="rect">
            <a:avLst/>
          </a:prstGeom>
        </p:spPr>
        <p:txBody>
          <a:bodyPr lIns="360000" rIns="360000" anchor="ctr"/>
          <a:lstStyle>
            <a:lvl1pPr algn="l" defTabSz="521437" rtl="0" eaLnBrk="1" latinLnBrk="0" hangingPunct="1">
              <a:lnSpc>
                <a:spcPts val="2200"/>
              </a:lnSpc>
              <a:spcBef>
                <a:spcPct val="0"/>
              </a:spcBef>
              <a:buNone/>
              <a:defRPr sz="2000" b="1" kern="1200" cap="all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3" name="Arrondir un rectangle avec un coin diagonal 8"/>
          <p:cNvSpPr/>
          <p:nvPr userDrawn="1"/>
        </p:nvSpPr>
        <p:spPr>
          <a:xfrm flipH="1">
            <a:off x="468313" y="461963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" name="Arrondir un rectangle avec un coin diagonal 9"/>
          <p:cNvSpPr/>
          <p:nvPr userDrawn="1"/>
        </p:nvSpPr>
        <p:spPr>
          <a:xfrm flipH="1">
            <a:off x="468313" y="6337300"/>
            <a:ext cx="9791700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Image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27075" y="6430963"/>
            <a:ext cx="11398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40563" y="6899275"/>
            <a:ext cx="3040062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67" r:id="rId3"/>
  </p:sldLayoutIdLst>
  <p:txStyles>
    <p:titleStyle>
      <a:lvl1pPr algn="ctr" defTabSz="520700" rtl="0" fontAlgn="base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2pPr>
      <a:lvl3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3pPr>
      <a:lvl4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4pPr>
      <a:lvl5pPr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5pPr>
      <a:lvl6pPr marL="4572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6pPr>
      <a:lvl7pPr marL="9144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7pPr>
      <a:lvl8pPr marL="13716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8pPr>
      <a:lvl9pPr marL="1828800" algn="ctr" defTabSz="52070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Arial Black" pitchFamily="34" charset="0"/>
        </a:defRPr>
      </a:lvl9pPr>
    </p:titleStyle>
    <p:bodyStyle>
      <a:lvl1pPr marL="390525" indent="-390525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520700" rtl="0" fontAlgn="base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9.jp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jp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13" Type="http://schemas.openxmlformats.org/officeDocument/2006/relationships/image" Target="../media/image33.png"/><Relationship Id="rId3" Type="http://schemas.openxmlformats.org/officeDocument/2006/relationships/image" Target="../media/image24.png"/><Relationship Id="rId7" Type="http://schemas.openxmlformats.org/officeDocument/2006/relationships/image" Target="../media/image28.jpg"/><Relationship Id="rId12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png"/><Relationship Id="rId15" Type="http://schemas.openxmlformats.org/officeDocument/2006/relationships/image" Target="../media/image9.jpg"/><Relationship Id="rId10" Type="http://schemas.openxmlformats.org/officeDocument/2006/relationships/image" Target="../media/image31.jpg"/><Relationship Id="rId4" Type="http://schemas.openxmlformats.org/officeDocument/2006/relationships/image" Target="../media/image25.png"/><Relationship Id="rId9" Type="http://schemas.openxmlformats.org/officeDocument/2006/relationships/image" Target="../media/image30.jp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5.jpg"/><Relationship Id="rId7" Type="http://schemas.openxmlformats.org/officeDocument/2006/relationships/image" Target="../media/image38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g"/><Relationship Id="rId5" Type="http://schemas.openxmlformats.org/officeDocument/2006/relationships/image" Target="../media/image9.jpg"/><Relationship Id="rId4" Type="http://schemas.openxmlformats.org/officeDocument/2006/relationships/image" Target="../media/image14.pn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9.jpg"/><Relationship Id="rId7" Type="http://schemas.openxmlformats.org/officeDocument/2006/relationships/image" Target="../media/image4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42.jpg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g"/><Relationship Id="rId5" Type="http://schemas.openxmlformats.org/officeDocument/2006/relationships/image" Target="../media/image9.jp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g"/><Relationship Id="rId5" Type="http://schemas.openxmlformats.org/officeDocument/2006/relationships/image" Target="../media/image45.png"/><Relationship Id="rId4" Type="http://schemas.openxmlformats.org/officeDocument/2006/relationships/image" Target="../media/image4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 txBox="1">
            <a:spLocks/>
          </p:cNvSpPr>
          <p:nvPr/>
        </p:nvSpPr>
        <p:spPr>
          <a:xfrm>
            <a:off x="1060450" y="4462463"/>
            <a:ext cx="2330450" cy="120967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87042" name="Titre 1"/>
          <p:cNvSpPr txBox="1">
            <a:spLocks/>
          </p:cNvSpPr>
          <p:nvPr/>
        </p:nvSpPr>
        <p:spPr bwMode="auto">
          <a:xfrm>
            <a:off x="571031" y="476558"/>
            <a:ext cx="519782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6400"/>
              </a:lnSpc>
            </a:pPr>
            <a:r>
              <a:rPr lang="fr-FR" sz="4000" dirty="0"/>
              <a:t>Code C2  2025-2028</a:t>
            </a:r>
          </a:p>
        </p:txBody>
      </p:sp>
      <p:sp>
        <p:nvSpPr>
          <p:cNvPr id="8" name="Espace réservé du texte 2"/>
          <p:cNvSpPr txBox="1">
            <a:spLocks/>
          </p:cNvSpPr>
          <p:nvPr/>
        </p:nvSpPr>
        <p:spPr>
          <a:xfrm>
            <a:off x="1057275" y="3248025"/>
            <a:ext cx="6119813" cy="216058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521437" rtl="0" eaLnBrk="1" latinLnBrk="0" hangingPunct="1">
              <a:lnSpc>
                <a:spcPts val="2400"/>
              </a:lnSpc>
              <a:spcBef>
                <a:spcPts val="0"/>
              </a:spcBef>
              <a:buFont typeface="Arial"/>
              <a:buNone/>
              <a:defRPr sz="2300" kern="1200" cap="all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437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4287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6431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8574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0718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8620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056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1493" indent="0" algn="l" defTabSz="521437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Sous-titre 2">
            <a:extLst>
              <a:ext uri="{FF2B5EF4-FFF2-40B4-BE49-F238E27FC236}">
                <a16:creationId xmlns:a16="http://schemas.microsoft.com/office/drawing/2014/main" id="{DB4D02B4-F136-6253-590B-67C9A50C742F}"/>
              </a:ext>
            </a:extLst>
          </p:cNvPr>
          <p:cNvSpPr txBox="1">
            <a:spLocks/>
          </p:cNvSpPr>
          <p:nvPr/>
        </p:nvSpPr>
        <p:spPr bwMode="auto">
          <a:xfrm>
            <a:off x="1890589" y="5226844"/>
            <a:ext cx="3878263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b="1" dirty="0">
                <a:latin typeface="Arial" panose="020B0604020202020204" pitchFamily="34" charset="0"/>
                <a:cs typeface="Arial" panose="020B0604020202020204" pitchFamily="34" charset="0"/>
              </a:rPr>
              <a:t>CNGF Octobre 2024</a:t>
            </a:r>
          </a:p>
        </p:txBody>
      </p:sp>
      <p:pic>
        <p:nvPicPr>
          <p:cNvPr id="4" name="Image 3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7E8CA987-02D1-4DF6-F984-16BA8B0C3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675" y="1306105"/>
            <a:ext cx="3306110" cy="3840631"/>
          </a:xfrm>
          <a:prstGeom prst="rect">
            <a:avLst/>
          </a:prstGeom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63BE51A-91D5-E24D-82D0-1F78CF5C1C01}"/>
              </a:ext>
            </a:extLst>
          </p:cNvPr>
          <p:cNvSpPr txBox="1">
            <a:spLocks/>
          </p:cNvSpPr>
          <p:nvPr/>
        </p:nvSpPr>
        <p:spPr bwMode="auto">
          <a:xfrm>
            <a:off x="2587047" y="4439566"/>
            <a:ext cx="2733954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Poutre</a:t>
            </a:r>
            <a:endParaRPr lang="fr-FR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Généralités- Précisions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8313" y="1512888"/>
            <a:ext cx="9791700" cy="453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Seulement un tour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(pirouette) en position groupée sur une jambe recevra une VD, dans l’ordre chronologique.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les sauts avec ½ tour, la position demandée doit être atteinte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au début </a:t>
            </a:r>
            <a:r>
              <a:rPr lang="fr-FR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à la fin :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soit écart antéropostérieur + ½ tour, soit ½ tour + saut écart antéropostérieur. Rappel : sauts 1/1 tour et plus : différentes techniques de saut sont autorisées.</a:t>
            </a:r>
          </a:p>
          <a:p>
            <a:pPr marL="342900" indent="-342900">
              <a:buFont typeface="Arial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Fautes générales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 la réception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: frôler/toucher l’agrès/tapis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avec les mains mais sans tomber :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0,30 pt</a:t>
            </a:r>
          </a:p>
          <a:p>
            <a:pPr marL="863600" lvl="1" indent="-3429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Rappel : appui sur le tapis/l’agrès avec 1 ou 2 mains : 1,00 pt</a:t>
            </a:r>
          </a:p>
        </p:txBody>
      </p:sp>
      <p:pic>
        <p:nvPicPr>
          <p:cNvPr id="5" name="Image 4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81D9E073-4E0E-F138-A472-2C9FC6031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Déductions pour l’artistique</a:t>
            </a:r>
          </a:p>
        </p:txBody>
      </p:sp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93DEBDC0-48EB-2A07-19A1-AA1339F3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5234"/>
              </p:ext>
            </p:extLst>
          </p:nvPr>
        </p:nvGraphicFramePr>
        <p:xfrm>
          <a:off x="495300" y="1433512"/>
          <a:ext cx="9764714" cy="4498842"/>
        </p:xfrm>
        <a:graphic>
          <a:graphicData uri="http://schemas.openxmlformats.org/drawingml/2006/table">
            <a:tbl>
              <a:tblPr/>
              <a:tblGrid>
                <a:gridCol w="819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607">
                  <a:extLst>
                    <a:ext uri="{9D8B030D-6E8A-4147-A177-3AD203B41FA5}">
                      <a16:colId xmlns:a16="http://schemas.microsoft.com/office/drawing/2014/main" val="334636944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artistique insuffisante pendant tout l’exercice</a:t>
                      </a: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697453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Mauvaise tenue du corps (tête, épaules, buste)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insuffisante (allongement maximum des mouvements)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Amplitude insuffisante dans les élans de jambes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Pointes des pieds pas tendues/relâchées, pieds en dedans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Manque de travail en relevé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Rythme et tempo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58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Variation insuffisante du rythme et tempo dans les mouvements sans VD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tout l’exercice come série d’éléments et mouvements discontinus (manque de fluidité)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088615"/>
                  </a:ext>
                </a:extLst>
              </a:tr>
            </a:tbl>
          </a:graphicData>
        </a:graphic>
      </p:graphicFrame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3E48008C-7878-1177-FD82-760B6CE4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5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Déductions pour la composition</a:t>
            </a:r>
          </a:p>
        </p:txBody>
      </p:sp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93DEBDC0-48EB-2A07-19A1-AA1339F3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42137"/>
              </p:ext>
            </p:extLst>
          </p:nvPr>
        </p:nvGraphicFramePr>
        <p:xfrm>
          <a:off x="468313" y="3117165"/>
          <a:ext cx="9791700" cy="2217738"/>
        </p:xfrm>
        <a:graphic>
          <a:graphicData uri="http://schemas.openxmlformats.org/drawingml/2006/table">
            <a:tbl>
              <a:tblPr/>
              <a:tblGrid>
                <a:gridCol w="8646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Entrée sans VD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Manque de mouvements latéraux (sans VD)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Absence de combinaison de mouvements/éléments proches de la poutre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d’un ½ tour sur les 2 pieds, jambes tendues, pendant tout l’exercice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994A159A-9CCD-6083-2D29-491B67CFA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701152"/>
              </p:ext>
            </p:extLst>
          </p:nvPr>
        </p:nvGraphicFramePr>
        <p:xfrm>
          <a:off x="468313" y="1511167"/>
          <a:ext cx="9791700" cy="1520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1700">
                  <a:extLst>
                    <a:ext uri="{9D8B030D-6E8A-4147-A177-3AD203B41FA5}">
                      <a16:colId xmlns:a16="http://schemas.microsoft.com/office/drawing/2014/main" val="843994787"/>
                    </a:ext>
                  </a:extLst>
                </a:gridCol>
              </a:tblGrid>
              <a:tr h="1520792">
                <a:tc>
                  <a:txBody>
                    <a:bodyPr/>
                    <a:lstStyle/>
                    <a:p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Précision :</a:t>
                      </a:r>
                    </a:p>
                    <a:p>
                      <a:r>
                        <a:rPr lang="fr-FR" sz="2000" b="0" dirty="0">
                          <a:solidFill>
                            <a:schemeClr val="tx1"/>
                          </a:solidFill>
                        </a:rPr>
                        <a:t>Toutes les entrées sans VD seront généralement reconnues comme « A » sauf engager une jambe pour passer à cheval, accroupi, saut simple au siège ou sur les genoux ou réception sur 1 ou 2 pieds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481003"/>
                  </a:ext>
                </a:extLst>
              </a:tr>
            </a:tbl>
          </a:graphicData>
        </a:graphic>
      </p:graphicFrame>
      <p:pic>
        <p:nvPicPr>
          <p:cNvPr id="6" name="Image 5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BEFA5B3B-D661-3DB2-F0D5-D9DC974D5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1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Déductions spécifiques</a:t>
            </a:r>
          </a:p>
        </p:txBody>
      </p:sp>
      <p:graphicFrame>
        <p:nvGraphicFramePr>
          <p:cNvPr id="5" name="Group 52">
            <a:extLst>
              <a:ext uri="{FF2B5EF4-FFF2-40B4-BE49-F238E27FC236}">
                <a16:creationId xmlns:a16="http://schemas.microsoft.com/office/drawing/2014/main" id="{93DEBDC0-48EB-2A07-19A1-AA1339F3D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89105"/>
              </p:ext>
            </p:extLst>
          </p:nvPr>
        </p:nvGraphicFramePr>
        <p:xfrm>
          <a:off x="468313" y="1595438"/>
          <a:ext cx="9791700" cy="4428386"/>
        </p:xfrm>
        <a:graphic>
          <a:graphicData uri="http://schemas.openxmlformats.org/drawingml/2006/table">
            <a:tbl>
              <a:tblPr/>
              <a:tblGrid>
                <a:gridCol w="692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3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Fautes :</a:t>
                      </a:r>
                      <a:endParaRPr kumimoji="0" lang="fr-F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  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Mauvais rythme dans les liaisons (avec VD)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Ajustement (pas sans chorégraphie et mouvements inutiles)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Elans excessif des bras avant les éléments gymniques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 (appliquée à 2 sec.)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kumimoji="0" lang="fr-FR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Ch. fois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Appui supplémentaire de jambe sur le côté de la poutre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S’accrocher à la poutre pour éviter une chute</a:t>
                      </a:r>
                    </a:p>
                  </a:txBody>
                  <a:tcPr marL="108803" marR="108803" marT="50430" marB="504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8803" marR="108803" marT="50430" marB="504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Mouvements supplémentaires pour maintenir l’équilibre</a:t>
                      </a:r>
                    </a:p>
                  </a:txBody>
                  <a:tcPr marL="106886" marR="106886" marT="50419" marB="504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50000"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L="106886" marR="106886" marT="50419" marB="504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41BCFE07-E542-ED5C-683B-ACECD89B5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3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8" name="ZoneTexte 3"/>
          <p:cNvSpPr txBox="1">
            <a:spLocks noChangeArrowheads="1"/>
          </p:cNvSpPr>
          <p:nvPr/>
        </p:nvSpPr>
        <p:spPr bwMode="auto">
          <a:xfrm>
            <a:off x="468313" y="1757431"/>
            <a:ext cx="97917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400" dirty="0"/>
              <a:t>Les EC 1, 2(Tours) </a:t>
            </a:r>
            <a:r>
              <a:rPr lang="fr-FR" sz="2400" u="sng" dirty="0">
                <a:solidFill>
                  <a:srgbClr val="FF0000"/>
                </a:solidFill>
              </a:rPr>
              <a:t>3 !!! </a:t>
            </a:r>
            <a:r>
              <a:rPr lang="fr-FR" sz="2400" dirty="0"/>
              <a:t>&amp; 4 doivent être exécutées sur la poutre.</a:t>
            </a:r>
          </a:p>
          <a:p>
            <a:endParaRPr lang="fr-FR" sz="2400" dirty="0"/>
          </a:p>
          <a:p>
            <a:pPr marL="342900" indent="-342900">
              <a:buFont typeface="Arial" charset="0"/>
              <a:buChar char="•"/>
            </a:pPr>
            <a:r>
              <a:rPr lang="fr-FR" sz="2400" dirty="0"/>
              <a:t>Les ATR et maintiens ne peuvent pas remplir les EC.</a:t>
            </a:r>
          </a:p>
          <a:p>
            <a:endParaRPr lang="fr-FR" sz="2400" dirty="0"/>
          </a:p>
          <a:p>
            <a:pPr marL="342900" indent="-342900">
              <a:buFont typeface="Arial" charset="0"/>
              <a:buChar char="•"/>
            </a:pPr>
            <a:r>
              <a:rPr lang="fr-FR" sz="2400" dirty="0"/>
              <a:t>Les roulés peuvent être utilisés seulement pour remplir l’EC 2.</a:t>
            </a:r>
          </a:p>
        </p:txBody>
      </p:sp>
      <p:pic>
        <p:nvPicPr>
          <p:cNvPr id="4" name="Image 3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727DFCAE-D62A-4B7C-B438-B34E1D88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5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33376" y="1335088"/>
            <a:ext cx="9926637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05012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Exigences de composition 2,00 Pts maxi</a:t>
            </a:r>
          </a:p>
          <a:p>
            <a:pPr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1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liaison d’au moins 2 éléments gymniques 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différents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dont un saut avec un écart de 180° (transversal ou latéral) ou écarté latéral</a:t>
            </a: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buFont typeface="Wingdings" pitchFamily="2" charset="2"/>
              <a:buAutoNum type="arabicParenR"/>
              <a:defRPr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5249" indent="-695249" defTabSz="521437" fontAlgn="auto">
              <a:lnSpc>
                <a:spcPct val="80000"/>
              </a:lnSpc>
              <a:spcBef>
                <a:spcPts val="912"/>
              </a:spcBef>
              <a:spcAft>
                <a:spcPts val="0"/>
              </a:spcAft>
              <a:defRPr/>
            </a:pP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4806950" y="2871788"/>
            <a:ext cx="839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806950" y="4732342"/>
            <a:ext cx="8397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04D8536-2B39-6828-CE21-DDBD736B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574" y="2357280"/>
            <a:ext cx="2594284" cy="132730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B56EDF5-B0E4-F8A3-F5D1-3ACC3C207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156" y="2263617"/>
            <a:ext cx="2342308" cy="132730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000000-0008-0000-0000-000014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22" y="2917746"/>
            <a:ext cx="647790" cy="543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0000000-0008-0000-0000-000018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738" y="2912949"/>
            <a:ext cx="724001" cy="543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058CE92-62B1-095C-202D-D689BC4BB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9920" y="4178998"/>
            <a:ext cx="2742938" cy="134301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4C5D52E-3BF0-3761-EBEB-85AA1843A8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3811" y="4251568"/>
            <a:ext cx="2604907" cy="1212723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74" y="4669552"/>
            <a:ext cx="428685" cy="543001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0C01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30" y="4665606"/>
            <a:ext cx="781159" cy="543001"/>
          </a:xfrm>
          <a:prstGeom prst="rect">
            <a:avLst/>
          </a:prstGeom>
        </p:spPr>
      </p:pic>
      <p:pic>
        <p:nvPicPr>
          <p:cNvPr id="5" name="Image 4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CFC3F3E9-CA0A-EFF4-871E-22612FFECB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1398588"/>
            <a:ext cx="9791700" cy="4643437"/>
          </a:xfrm>
          <a:prstGeom prst="rect">
            <a:avLst/>
          </a:prstGeom>
        </p:spPr>
        <p:txBody>
          <a:bodyPr lIns="104287" tIns="52144" rIns="104287" bIns="52144"/>
          <a:lstStyle>
            <a:lvl1pPr algn="ctr" defTabSz="446089" rtl="0" eaLnBrk="1" latinLnBrk="0" hangingPunct="1">
              <a:spcBef>
                <a:spcPct val="0"/>
              </a:spcBef>
              <a:buNone/>
              <a:defRPr sz="42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2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Tour (groupe 3) ou roulés/ciseaux</a:t>
            </a: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3718" y="5514904"/>
            <a:ext cx="557212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7206" y="5530780"/>
            <a:ext cx="511175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5600699"/>
            <a:ext cx="388937" cy="25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BE06D4-5BCE-D007-1A53-2AB84259E2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80" y="2232279"/>
            <a:ext cx="2653065" cy="15491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1DC048E-C0D5-1C00-1470-9706B365EB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1133" y="2221070"/>
            <a:ext cx="2666372" cy="154914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F208BEB-2904-8C72-646F-649CE9924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1958" y="2149441"/>
            <a:ext cx="2520733" cy="154914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5AD6183-59B9-4485-F1A9-2F12EE2B6C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373" y="4246404"/>
            <a:ext cx="2336842" cy="1182846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246AA6AC-DAFE-900E-54E3-23892DAF38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9840" y="4246404"/>
            <a:ext cx="2800890" cy="118284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F1539F0-B616-C0CD-FE89-A96F636C08D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6732" y="4130288"/>
            <a:ext cx="2170926" cy="1182846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81" y="3663880"/>
            <a:ext cx="286933" cy="36344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00000000-0008-0000-0000-0000510000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14173" y="3675595"/>
            <a:ext cx="329389" cy="354340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00000000-0008-0000-0000-0000330000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317" y="3646610"/>
            <a:ext cx="424236" cy="377835"/>
          </a:xfrm>
          <a:prstGeom prst="rect">
            <a:avLst/>
          </a:prstGeom>
        </p:spPr>
      </p:pic>
      <p:pic>
        <p:nvPicPr>
          <p:cNvPr id="4" name="Image 3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03626D53-42AA-EC22-5219-93053524233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398587"/>
            <a:ext cx="1010126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3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série acrobatique dont un élément avec envol sur poutre (Sortie comprise). </a:t>
            </a:r>
            <a:endParaRPr lang="fr-F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Exemple 1 : </a:t>
            </a: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24376" y="2720973"/>
            <a:ext cx="839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934BD80-9784-3E9E-7878-9B2C3C7B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9729" y="2623892"/>
            <a:ext cx="3438209" cy="12186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925" y="2920686"/>
            <a:ext cx="419158" cy="543001"/>
          </a:xfrm>
          <a:prstGeom prst="rect">
            <a:avLst/>
          </a:prstGeom>
        </p:spPr>
      </p:pic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A769AFA6-8798-1CD5-CCE3-0F6B144FE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F6D412B6-812A-E584-3849-F2C9D348BEB3}"/>
              </a:ext>
            </a:extLst>
          </p:cNvPr>
          <p:cNvSpPr txBox="1">
            <a:spLocks/>
          </p:cNvSpPr>
          <p:nvPr/>
        </p:nvSpPr>
        <p:spPr bwMode="auto">
          <a:xfrm>
            <a:off x="2483589" y="4802774"/>
            <a:ext cx="5233855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Série Acrobatique acceptée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2287506C-65E4-1939-A572-BBD34A9E2249}"/>
              </a:ext>
            </a:extLst>
          </p:cNvPr>
          <p:cNvSpPr txBox="1">
            <a:spLocks/>
          </p:cNvSpPr>
          <p:nvPr/>
        </p:nvSpPr>
        <p:spPr bwMode="auto">
          <a:xfrm>
            <a:off x="5517527" y="4151396"/>
            <a:ext cx="4610340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93A9164-26E0-3C94-7B1F-72958A95351A}"/>
              </a:ext>
            </a:extLst>
          </p:cNvPr>
          <p:cNvSpPr txBox="1">
            <a:spLocks/>
          </p:cNvSpPr>
          <p:nvPr/>
        </p:nvSpPr>
        <p:spPr bwMode="auto">
          <a:xfrm>
            <a:off x="687750" y="4151395"/>
            <a:ext cx="4610340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pic>
        <p:nvPicPr>
          <p:cNvPr id="22" name="Image 21" descr="Une image contenant croquis, dessin, art, illustration&#10;&#10;Le contenu généré par l’IA peut être incorrect.">
            <a:extLst>
              <a:ext uri="{FF2B5EF4-FFF2-40B4-BE49-F238E27FC236}">
                <a16:creationId xmlns:a16="http://schemas.microsoft.com/office/drawing/2014/main" id="{786955D9-08F4-63C2-C516-DF3411FB04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1589" y="2541790"/>
            <a:ext cx="2882286" cy="130079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0000000-0008-0000-0000-000060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02" y="2787094"/>
            <a:ext cx="4176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398587"/>
            <a:ext cx="1010126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3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série acrobatique dont un élément avec envol sur poutre (Sortie comprise). </a:t>
            </a:r>
            <a:endParaRPr lang="fr-F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Exemple 2 :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34361" y="2720973"/>
            <a:ext cx="839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934BD80-9784-3E9E-7878-9B2C3C7B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66" y="2411823"/>
            <a:ext cx="3438209" cy="121869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9" y="2701883"/>
            <a:ext cx="419158" cy="543001"/>
          </a:xfrm>
          <a:prstGeom prst="rect">
            <a:avLst/>
          </a:prstGeom>
        </p:spPr>
      </p:pic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A769AFA6-8798-1CD5-CCE3-0F6B144FEB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F6D412B6-812A-E584-3849-F2C9D348BEB3}"/>
              </a:ext>
            </a:extLst>
          </p:cNvPr>
          <p:cNvSpPr txBox="1">
            <a:spLocks/>
          </p:cNvSpPr>
          <p:nvPr/>
        </p:nvSpPr>
        <p:spPr bwMode="auto">
          <a:xfrm>
            <a:off x="2483589" y="4802774"/>
            <a:ext cx="5233855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Série Acrobatique acceptée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2287506C-65E4-1939-A572-BBD34A9E2249}"/>
              </a:ext>
            </a:extLst>
          </p:cNvPr>
          <p:cNvSpPr txBox="1">
            <a:spLocks/>
          </p:cNvSpPr>
          <p:nvPr/>
        </p:nvSpPr>
        <p:spPr bwMode="auto">
          <a:xfrm>
            <a:off x="5517526" y="3738043"/>
            <a:ext cx="4610340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Sortie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93A9164-26E0-3C94-7B1F-72958A95351A}"/>
              </a:ext>
            </a:extLst>
          </p:cNvPr>
          <p:cNvSpPr txBox="1">
            <a:spLocks/>
          </p:cNvSpPr>
          <p:nvPr/>
        </p:nvSpPr>
        <p:spPr bwMode="auto">
          <a:xfrm>
            <a:off x="687750" y="3727256"/>
            <a:ext cx="4610340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pic>
        <p:nvPicPr>
          <p:cNvPr id="6" name="Image 5" descr="Une image contenant croquis, dessin, Dessin au trait, clipart&#10;&#10;Le contenu généré par l’IA peut être incorrect.">
            <a:extLst>
              <a:ext uri="{FF2B5EF4-FFF2-40B4-BE49-F238E27FC236}">
                <a16:creationId xmlns:a16="http://schemas.microsoft.com/office/drawing/2014/main" id="{00EEE5E6-5CB0-A793-5A1A-A15A0C0C3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6271" y="2372999"/>
            <a:ext cx="786713" cy="1238438"/>
          </a:xfrm>
          <a:prstGeom prst="rect">
            <a:avLst/>
          </a:prstGeom>
        </p:spPr>
      </p:pic>
      <p:pic>
        <p:nvPicPr>
          <p:cNvPr id="12" name="Image 11" descr="Une image contenant croquis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CE3D9555-984B-DA9C-FAD5-0C0B877441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444" y="2372999"/>
            <a:ext cx="456599" cy="627063"/>
          </a:xfrm>
          <a:prstGeom prst="rect">
            <a:avLst/>
          </a:prstGeom>
        </p:spPr>
      </p:pic>
      <p:pic>
        <p:nvPicPr>
          <p:cNvPr id="15" name="Image 14" descr="Une image contenant croquis, dessin, Dessin au trait, clipart&#10;&#10;Le contenu généré par l’IA peut être incorrect.">
            <a:extLst>
              <a:ext uri="{FF2B5EF4-FFF2-40B4-BE49-F238E27FC236}">
                <a16:creationId xmlns:a16="http://schemas.microsoft.com/office/drawing/2014/main" id="{84B8E6BB-0E2C-1A8C-43B8-E84D7AA42A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0487" y="2727145"/>
            <a:ext cx="627491" cy="9033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820000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65" y="2831848"/>
            <a:ext cx="533474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8313" y="1398587"/>
            <a:ext cx="10101262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EC 3 :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Une série acrobatique dont un élément avec envol sur poutre (Sortie comprise). </a:t>
            </a:r>
            <a:endParaRPr lang="fr-F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Exemple 3 :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734361" y="2720973"/>
            <a:ext cx="8397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600" b="1" dirty="0">
                <a:latin typeface="Franklin Gothic Book" pitchFamily="34" charset="0"/>
              </a:rPr>
              <a:t>+</a:t>
            </a:r>
          </a:p>
        </p:txBody>
      </p:sp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A769AFA6-8798-1CD5-CCE3-0F6B144FE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F6D412B6-812A-E584-3849-F2C9D348BEB3}"/>
              </a:ext>
            </a:extLst>
          </p:cNvPr>
          <p:cNvSpPr txBox="1">
            <a:spLocks/>
          </p:cNvSpPr>
          <p:nvPr/>
        </p:nvSpPr>
        <p:spPr bwMode="auto">
          <a:xfrm>
            <a:off x="2483589" y="4802774"/>
            <a:ext cx="5233855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Série Acrobatique refusée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2287506C-65E4-1939-A572-BBD34A9E2249}"/>
              </a:ext>
            </a:extLst>
          </p:cNvPr>
          <p:cNvSpPr txBox="1">
            <a:spLocks/>
          </p:cNvSpPr>
          <p:nvPr/>
        </p:nvSpPr>
        <p:spPr bwMode="auto">
          <a:xfrm>
            <a:off x="5457771" y="3893574"/>
            <a:ext cx="4610340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Sortie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93A9164-26E0-3C94-7B1F-72958A95351A}"/>
              </a:ext>
            </a:extLst>
          </p:cNvPr>
          <p:cNvSpPr txBox="1">
            <a:spLocks/>
          </p:cNvSpPr>
          <p:nvPr/>
        </p:nvSpPr>
        <p:spPr bwMode="auto">
          <a:xfrm>
            <a:off x="687750" y="3878747"/>
            <a:ext cx="4610340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pic>
        <p:nvPicPr>
          <p:cNvPr id="6" name="Image 5" descr="Une image contenant croquis, dessin, Dessin au trait, clipart&#10;&#10;Le contenu généré par l’IA peut être incorrect.">
            <a:extLst>
              <a:ext uri="{FF2B5EF4-FFF2-40B4-BE49-F238E27FC236}">
                <a16:creationId xmlns:a16="http://schemas.microsoft.com/office/drawing/2014/main" id="{00EEE5E6-5CB0-A793-5A1A-A15A0C0C3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271" y="2372999"/>
            <a:ext cx="786713" cy="1238438"/>
          </a:xfrm>
          <a:prstGeom prst="rect">
            <a:avLst/>
          </a:prstGeom>
        </p:spPr>
      </p:pic>
      <p:pic>
        <p:nvPicPr>
          <p:cNvPr id="12" name="Image 11" descr="Une image contenant croquis, dessin, illustration&#10;&#10;Le contenu généré par l’IA peut être incorrect.">
            <a:extLst>
              <a:ext uri="{FF2B5EF4-FFF2-40B4-BE49-F238E27FC236}">
                <a16:creationId xmlns:a16="http://schemas.microsoft.com/office/drawing/2014/main" id="{CE3D9555-984B-DA9C-FAD5-0C0B87744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444" y="2372999"/>
            <a:ext cx="456599" cy="627063"/>
          </a:xfrm>
          <a:prstGeom prst="rect">
            <a:avLst/>
          </a:prstGeom>
        </p:spPr>
      </p:pic>
      <p:pic>
        <p:nvPicPr>
          <p:cNvPr id="15" name="Image 14" descr="Une image contenant croquis, dessin, Dessin au trait, clipart&#10;&#10;Le contenu généré par l’IA peut être incorrect.">
            <a:extLst>
              <a:ext uri="{FF2B5EF4-FFF2-40B4-BE49-F238E27FC236}">
                <a16:creationId xmlns:a16="http://schemas.microsoft.com/office/drawing/2014/main" id="{84B8E6BB-0E2C-1A8C-43B8-E84D7AA42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487" y="2727145"/>
            <a:ext cx="627491" cy="90337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0000000-0008-0000-0000-000082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765" y="2831848"/>
            <a:ext cx="533474" cy="543001"/>
          </a:xfrm>
          <a:prstGeom prst="rect">
            <a:avLst/>
          </a:prstGeom>
        </p:spPr>
      </p:pic>
      <p:pic>
        <p:nvPicPr>
          <p:cNvPr id="5" name="Image 4" descr="Une image contenant croquis, dessin, art, illustration&#10;&#10;Le contenu généré par l’IA peut être incorrect.">
            <a:extLst>
              <a:ext uri="{FF2B5EF4-FFF2-40B4-BE49-F238E27FC236}">
                <a16:creationId xmlns:a16="http://schemas.microsoft.com/office/drawing/2014/main" id="{FA8BDD7C-C51F-E254-013C-0FA919E688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9952" y="2426462"/>
            <a:ext cx="2882286" cy="130079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C1393A-C512-5041-25B2-3511CC56F6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1" y="2686530"/>
            <a:ext cx="4176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091" name="ZoneTexte 4"/>
          <p:cNvSpPr txBox="1">
            <a:spLocks noChangeArrowheads="1"/>
          </p:cNvSpPr>
          <p:nvPr/>
        </p:nvSpPr>
        <p:spPr bwMode="auto">
          <a:xfrm>
            <a:off x="468313" y="1655763"/>
            <a:ext cx="97917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fr-FR" sz="2400" dirty="0">
                <a:cs typeface="Times New Roman" pitchFamily="18" charset="0"/>
              </a:rPr>
              <a:t>Le jugement de l’exercice commence avec l’appel sur le tremplin ou le tapis . </a:t>
            </a:r>
          </a:p>
          <a:p>
            <a:pPr>
              <a:lnSpc>
                <a:spcPct val="70000"/>
              </a:lnSpc>
            </a:pPr>
            <a:endParaRPr lang="fr-FR" sz="2400" dirty="0"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fr-FR" sz="2400" dirty="0">
                <a:cs typeface="Times New Roman" pitchFamily="18" charset="0"/>
              </a:rPr>
              <a:t>Un double tremplin est autorisé pour les Benjamines.</a:t>
            </a:r>
          </a:p>
          <a:p>
            <a:pPr>
              <a:lnSpc>
                <a:spcPct val="70000"/>
              </a:lnSpc>
            </a:pPr>
            <a:endParaRPr lang="fr-FR" sz="2400" dirty="0"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fr-FR" sz="2400" dirty="0">
                <a:cs typeface="Times New Roman" pitchFamily="18" charset="0"/>
              </a:rPr>
              <a:t>Tout support supplémentaire  placé sous le tremplin (ex. planchette) n’est pas autorisé.</a:t>
            </a:r>
          </a:p>
        </p:txBody>
      </p:sp>
      <p:pic>
        <p:nvPicPr>
          <p:cNvPr id="4" name="Image 3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AB9839FD-E2D6-2221-A15E-D83CF888B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ZoneTexte 4"/>
          <p:cNvSpPr txBox="1">
            <a:spLocks noChangeArrowheads="1"/>
          </p:cNvSpPr>
          <p:nvPr/>
        </p:nvSpPr>
        <p:spPr bwMode="auto">
          <a:xfrm>
            <a:off x="253882" y="1392238"/>
            <a:ext cx="1030810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u="sng" dirty="0">
                <a:cs typeface="Times New Roman" pitchFamily="18" charset="0"/>
              </a:rPr>
              <a:t>EC 4 : </a:t>
            </a:r>
            <a:r>
              <a:rPr lang="fr-FR" sz="2400" dirty="0">
                <a:cs typeface="Times New Roman" pitchFamily="18" charset="0"/>
              </a:rPr>
              <a:t> Deux éléments acrobatiques de directions différentes (Av/Lat./Ar), avec ou sans envol.</a:t>
            </a:r>
          </a:p>
          <a:p>
            <a:endParaRPr lang="fr-FR" sz="1200" dirty="0">
              <a:cs typeface="Times New Roman" pitchFamily="18" charset="0"/>
            </a:endParaRPr>
          </a:p>
          <a:p>
            <a:r>
              <a:rPr lang="fr-FR" sz="2400" u="sng" dirty="0">
                <a:cs typeface="Times New Roman" pitchFamily="18" charset="0"/>
              </a:rPr>
              <a:t>Exemple 1 :</a:t>
            </a:r>
          </a:p>
          <a:p>
            <a:endParaRPr lang="fr-FR" sz="2400" u="sng" dirty="0">
              <a:cs typeface="Times New Roman" pitchFamily="18" charset="0"/>
            </a:endParaRPr>
          </a:p>
          <a:p>
            <a:endParaRPr lang="fr-FR" sz="2400" u="sng" dirty="0">
              <a:cs typeface="Times New Roman" pitchFamily="18" charset="0"/>
            </a:endParaRPr>
          </a:p>
          <a:p>
            <a:endParaRPr lang="fr-FR" sz="2400" u="sng" dirty="0">
              <a:cs typeface="Times New Roman" pitchFamily="18" charset="0"/>
            </a:endParaRPr>
          </a:p>
          <a:p>
            <a:endParaRPr lang="fr-FR" sz="2400" u="sng" dirty="0">
              <a:cs typeface="Times New Roman" pitchFamily="18" charset="0"/>
            </a:endParaRPr>
          </a:p>
          <a:p>
            <a:endParaRPr lang="fr-FR" sz="2400" u="sng" dirty="0">
              <a:cs typeface="Times New Roman" pitchFamily="18" charset="0"/>
            </a:endParaRPr>
          </a:p>
          <a:p>
            <a:endParaRPr lang="fr-FR" sz="2400" u="sng" dirty="0">
              <a:cs typeface="Times New Roman" pitchFamily="18" charset="0"/>
            </a:endParaRPr>
          </a:p>
          <a:p>
            <a:endParaRPr lang="fr-FR" sz="2400" u="sng" dirty="0">
              <a:cs typeface="Times New Roman" pitchFamily="18" charset="0"/>
            </a:endParaRPr>
          </a:p>
          <a:p>
            <a:endParaRPr lang="fr-FR" sz="2400" b="1" dirty="0">
              <a:cs typeface="Times New Roman" pitchFamily="18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7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789" y="3190204"/>
            <a:ext cx="666843" cy="54300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50164E2-BB9C-B615-6964-B496CE2FB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121" y="2852359"/>
            <a:ext cx="3438209" cy="121869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15F98DBD-9D34-0D65-0E57-28F78535DE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573" y="2658037"/>
            <a:ext cx="2562490" cy="141301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D708E69-BDB6-949F-604B-423B3DC6B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23" y="3019062"/>
            <a:ext cx="419158" cy="543001"/>
          </a:xfrm>
          <a:prstGeom prst="rect">
            <a:avLst/>
          </a:prstGeom>
        </p:spPr>
      </p:pic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F96186DB-6D97-9F8B-8541-9966EDE2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711467"/>
              </p:ext>
            </p:extLst>
          </p:nvPr>
        </p:nvGraphicFramePr>
        <p:xfrm>
          <a:off x="5235746" y="3818114"/>
          <a:ext cx="59868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682">
                  <a:extLst>
                    <a:ext uri="{9D8B030D-6E8A-4147-A177-3AD203B41FA5}">
                      <a16:colId xmlns:a16="http://schemas.microsoft.com/office/drawing/2014/main" val="2554953969"/>
                    </a:ext>
                  </a:extLst>
                </a:gridCol>
              </a:tblGrid>
              <a:tr h="299334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963824"/>
                  </a:ext>
                </a:extLst>
              </a:tr>
            </a:tbl>
          </a:graphicData>
        </a:graphic>
      </p:graphicFrame>
      <p:pic>
        <p:nvPicPr>
          <p:cNvPr id="4" name="Image 3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727DFCAE-D62A-4B7C-B438-B34E1D8881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1A29620-A929-D782-D1C6-12088C8D2B6B}"/>
              </a:ext>
            </a:extLst>
          </p:cNvPr>
          <p:cNvSpPr txBox="1">
            <a:spLocks/>
          </p:cNvSpPr>
          <p:nvPr/>
        </p:nvSpPr>
        <p:spPr bwMode="auto">
          <a:xfrm>
            <a:off x="434638" y="4646438"/>
            <a:ext cx="4909681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AR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3432211D-B836-8D9F-F0F9-B71E1EE478A6}"/>
              </a:ext>
            </a:extLst>
          </p:cNvPr>
          <p:cNvSpPr txBox="1">
            <a:spLocks/>
          </p:cNvSpPr>
          <p:nvPr/>
        </p:nvSpPr>
        <p:spPr bwMode="auto">
          <a:xfrm>
            <a:off x="5649672" y="4657804"/>
            <a:ext cx="4846049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AV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79152CA-9C71-54D5-DE18-9715C589276C}"/>
              </a:ext>
            </a:extLst>
          </p:cNvPr>
          <p:cNvSpPr txBox="1">
            <a:spLocks/>
          </p:cNvSpPr>
          <p:nvPr/>
        </p:nvSpPr>
        <p:spPr bwMode="auto">
          <a:xfrm>
            <a:off x="434733" y="5285750"/>
            <a:ext cx="9411869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éléments Acrobatiques de sens ≠, EC acceptée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ZoneTexte 4"/>
          <p:cNvSpPr txBox="1">
            <a:spLocks noChangeArrowheads="1"/>
          </p:cNvSpPr>
          <p:nvPr/>
        </p:nvSpPr>
        <p:spPr bwMode="auto">
          <a:xfrm>
            <a:off x="225288" y="1392238"/>
            <a:ext cx="1027043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u="sng" dirty="0">
                <a:cs typeface="Times New Roman" pitchFamily="18" charset="0"/>
              </a:rPr>
              <a:t>EC 4 : </a:t>
            </a:r>
            <a:r>
              <a:rPr lang="fr-FR" sz="2400" dirty="0">
                <a:cs typeface="Times New Roman" pitchFamily="18" charset="0"/>
              </a:rPr>
              <a:t> Deux éléments acrobatiques de directions différentes (Av/Lat./Ar), avec ou sans envol.</a:t>
            </a:r>
          </a:p>
          <a:p>
            <a:endParaRPr lang="fr-FR" sz="1400" dirty="0">
              <a:cs typeface="Times New Roman" pitchFamily="18" charset="0"/>
            </a:endParaRPr>
          </a:p>
          <a:p>
            <a:r>
              <a:rPr lang="fr-FR" sz="2400" u="sng" dirty="0">
                <a:cs typeface="Times New Roman" pitchFamily="18" charset="0"/>
              </a:rPr>
              <a:t>Exemple 2 :</a:t>
            </a: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1800" b="1" dirty="0">
              <a:cs typeface="Times New Roman" pitchFamily="18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50164E2-BB9C-B615-6964-B496CE2F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32" y="2784032"/>
            <a:ext cx="3438209" cy="1218692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BD708E69-BDB6-949F-604B-423B3DC6B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78" y="3921251"/>
            <a:ext cx="419158" cy="543001"/>
          </a:xfrm>
          <a:prstGeom prst="rect">
            <a:avLst/>
          </a:prstGeom>
        </p:spPr>
      </p:pic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F96186DB-6D97-9F8B-8541-9966EDE2A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536737"/>
              </p:ext>
            </p:extLst>
          </p:nvPr>
        </p:nvGraphicFramePr>
        <p:xfrm>
          <a:off x="4841327" y="4052772"/>
          <a:ext cx="59868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682">
                  <a:extLst>
                    <a:ext uri="{9D8B030D-6E8A-4147-A177-3AD203B41FA5}">
                      <a16:colId xmlns:a16="http://schemas.microsoft.com/office/drawing/2014/main" val="2554953969"/>
                    </a:ext>
                  </a:extLst>
                </a:gridCol>
              </a:tblGrid>
              <a:tr h="299334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963824"/>
                  </a:ext>
                </a:extLst>
              </a:tr>
            </a:tbl>
          </a:graphicData>
        </a:graphic>
      </p:graphicFrame>
      <p:pic>
        <p:nvPicPr>
          <p:cNvPr id="4" name="Image 3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727DFCAE-D62A-4B7C-B438-B34E1D888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  <p:pic>
        <p:nvPicPr>
          <p:cNvPr id="5" name="Image 4" descr="Une image contenant croquis, dessin, Dessin au trait, illustration&#10;&#10;Le contenu généré par l’IA peut être incorrect.">
            <a:extLst>
              <a:ext uri="{FF2B5EF4-FFF2-40B4-BE49-F238E27FC236}">
                <a16:creationId xmlns:a16="http://schemas.microsoft.com/office/drawing/2014/main" id="{48990455-9697-523E-1C22-118E81D14B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706" y="2650436"/>
            <a:ext cx="2885928" cy="1941442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80E5472F-0C81-DAE5-46E9-4CBC3620ACE1}"/>
              </a:ext>
            </a:extLst>
          </p:cNvPr>
          <p:cNvSpPr txBox="1">
            <a:spLocks/>
          </p:cNvSpPr>
          <p:nvPr/>
        </p:nvSpPr>
        <p:spPr bwMode="auto">
          <a:xfrm>
            <a:off x="5649672" y="4657804"/>
            <a:ext cx="4846049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AV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2C52D9C6-0754-A707-C728-551BD32550D6}"/>
              </a:ext>
            </a:extLst>
          </p:cNvPr>
          <p:cNvSpPr txBox="1">
            <a:spLocks/>
          </p:cNvSpPr>
          <p:nvPr/>
        </p:nvSpPr>
        <p:spPr bwMode="auto">
          <a:xfrm>
            <a:off x="434638" y="4646438"/>
            <a:ext cx="4909681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AR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91FF2D0-C30B-C4EC-C295-6ADC03FEF485}"/>
              </a:ext>
            </a:extLst>
          </p:cNvPr>
          <p:cNvSpPr txBox="1">
            <a:spLocks/>
          </p:cNvSpPr>
          <p:nvPr/>
        </p:nvSpPr>
        <p:spPr bwMode="auto">
          <a:xfrm>
            <a:off x="434733" y="5285750"/>
            <a:ext cx="9411869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éléments Acrobatiques de sens ≠, EC acceptée</a:t>
            </a:r>
          </a:p>
        </p:txBody>
      </p:sp>
    </p:spTree>
    <p:extLst>
      <p:ext uri="{BB962C8B-B14F-4D97-AF65-F5344CB8AC3E}">
        <p14:creationId xmlns:p14="http://schemas.microsoft.com/office/powerpoint/2010/main" val="10238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ZoneTexte 4"/>
          <p:cNvSpPr txBox="1">
            <a:spLocks noChangeArrowheads="1"/>
          </p:cNvSpPr>
          <p:nvPr/>
        </p:nvSpPr>
        <p:spPr bwMode="auto">
          <a:xfrm>
            <a:off x="225288" y="1392238"/>
            <a:ext cx="1027043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u="sng" dirty="0">
                <a:cs typeface="Times New Roman" pitchFamily="18" charset="0"/>
              </a:rPr>
              <a:t>EC 4 : </a:t>
            </a:r>
            <a:r>
              <a:rPr lang="fr-FR" sz="2400" dirty="0">
                <a:cs typeface="Times New Roman" pitchFamily="18" charset="0"/>
              </a:rPr>
              <a:t> Deux éléments acrobatiques de directions différentes (Av/Lat./Ar), avec ou sans envol.</a:t>
            </a:r>
          </a:p>
          <a:p>
            <a:endParaRPr lang="fr-FR" sz="1400" dirty="0">
              <a:cs typeface="Times New Roman" pitchFamily="18" charset="0"/>
            </a:endParaRPr>
          </a:p>
          <a:p>
            <a:r>
              <a:rPr lang="fr-FR" sz="2400" u="sng" dirty="0">
                <a:cs typeface="Times New Roman" pitchFamily="18" charset="0"/>
              </a:rPr>
              <a:t>Exemple 3 :</a:t>
            </a: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1800" b="1" dirty="0">
              <a:cs typeface="Times New Roman" pitchFamily="18" charset="0"/>
            </a:endParaRP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F96186DB-6D97-9F8B-8541-9966EDE2A590}"/>
              </a:ext>
            </a:extLst>
          </p:cNvPr>
          <p:cNvGraphicFramePr>
            <a:graphicFrameLocks noGrp="1"/>
          </p:cNvGraphicFramePr>
          <p:nvPr/>
        </p:nvGraphicFramePr>
        <p:xfrm>
          <a:off x="4841327" y="4052772"/>
          <a:ext cx="59868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682">
                  <a:extLst>
                    <a:ext uri="{9D8B030D-6E8A-4147-A177-3AD203B41FA5}">
                      <a16:colId xmlns:a16="http://schemas.microsoft.com/office/drawing/2014/main" val="2554953969"/>
                    </a:ext>
                  </a:extLst>
                </a:gridCol>
              </a:tblGrid>
              <a:tr h="299334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963824"/>
                  </a:ext>
                </a:extLst>
              </a:tr>
            </a:tbl>
          </a:graphicData>
        </a:graphic>
      </p:graphicFrame>
      <p:pic>
        <p:nvPicPr>
          <p:cNvPr id="4" name="Image 3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727DFCAE-D62A-4B7C-B438-B34E1D88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  <p:pic>
        <p:nvPicPr>
          <p:cNvPr id="5" name="Image 4" descr="Une image contenant croquis, dessin, Dessin au trait, illustration&#10;&#10;Le contenu généré par l’IA peut être incorrect.">
            <a:extLst>
              <a:ext uri="{FF2B5EF4-FFF2-40B4-BE49-F238E27FC236}">
                <a16:creationId xmlns:a16="http://schemas.microsoft.com/office/drawing/2014/main" id="{48990455-9697-523E-1C22-118E81D14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706" y="2650436"/>
            <a:ext cx="2885928" cy="1941442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80E5472F-0C81-DAE5-46E9-4CBC3620ACE1}"/>
              </a:ext>
            </a:extLst>
          </p:cNvPr>
          <p:cNvSpPr txBox="1">
            <a:spLocks/>
          </p:cNvSpPr>
          <p:nvPr/>
        </p:nvSpPr>
        <p:spPr bwMode="auto">
          <a:xfrm>
            <a:off x="5440008" y="4657804"/>
            <a:ext cx="5023341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AV.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2C52D9C6-0754-A707-C728-551BD32550D6}"/>
              </a:ext>
            </a:extLst>
          </p:cNvPr>
          <p:cNvSpPr txBox="1">
            <a:spLocks/>
          </p:cNvSpPr>
          <p:nvPr/>
        </p:nvSpPr>
        <p:spPr bwMode="auto">
          <a:xfrm>
            <a:off x="192916" y="4591878"/>
            <a:ext cx="5151403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Lat.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91FF2D0-C30B-C4EC-C295-6ADC03FEF485}"/>
              </a:ext>
            </a:extLst>
          </p:cNvPr>
          <p:cNvSpPr txBox="1">
            <a:spLocks/>
          </p:cNvSpPr>
          <p:nvPr/>
        </p:nvSpPr>
        <p:spPr bwMode="auto">
          <a:xfrm>
            <a:off x="434733" y="5285750"/>
            <a:ext cx="9411869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éléments Acrobatiques de sens ≠, EC acceptée</a:t>
            </a:r>
          </a:p>
        </p:txBody>
      </p:sp>
      <p:pic>
        <p:nvPicPr>
          <p:cNvPr id="13" name="Image 12" descr="Une image contenant croquis, dessin, art, illustration&#10;&#10;Le contenu généré par l’IA peut être incorrect.">
            <a:extLst>
              <a:ext uri="{FF2B5EF4-FFF2-40B4-BE49-F238E27FC236}">
                <a16:creationId xmlns:a16="http://schemas.microsoft.com/office/drawing/2014/main" id="{BC95F0F6-E2FB-5A9F-57EA-190780428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693" y="2663787"/>
            <a:ext cx="1668239" cy="12808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5A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3092008"/>
            <a:ext cx="43200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4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Exigences de composition 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altLang="fr-F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</a:t>
            </a:r>
            <a:r>
              <a:rPr lang="fr-FR" altLang="fr-F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355" name="ZoneTexte 4"/>
          <p:cNvSpPr txBox="1">
            <a:spLocks noChangeArrowheads="1"/>
          </p:cNvSpPr>
          <p:nvPr/>
        </p:nvSpPr>
        <p:spPr bwMode="auto">
          <a:xfrm>
            <a:off x="225288" y="1392238"/>
            <a:ext cx="1027043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i="1" u="sng" dirty="0">
                <a:cs typeface="Times New Roman" pitchFamily="18" charset="0"/>
              </a:rPr>
              <a:t>EC 4 : </a:t>
            </a:r>
            <a:r>
              <a:rPr lang="fr-FR" sz="2400" dirty="0">
                <a:cs typeface="Times New Roman" pitchFamily="18" charset="0"/>
              </a:rPr>
              <a:t> Deux éléments acrobatiques de directions différentes (Av/Lat./Ar), avec ou sans envol.</a:t>
            </a:r>
          </a:p>
          <a:p>
            <a:endParaRPr lang="fr-FR" sz="1400" dirty="0">
              <a:cs typeface="Times New Roman" pitchFamily="18" charset="0"/>
            </a:endParaRPr>
          </a:p>
          <a:p>
            <a:r>
              <a:rPr lang="fr-FR" sz="2400" u="sng" dirty="0">
                <a:cs typeface="Times New Roman" pitchFamily="18" charset="0"/>
              </a:rPr>
              <a:t>Exemple 3 :</a:t>
            </a: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2000" u="sng" dirty="0">
              <a:cs typeface="Times New Roman" pitchFamily="18" charset="0"/>
            </a:endParaRPr>
          </a:p>
          <a:p>
            <a:endParaRPr lang="fr-FR" sz="1800" b="1" dirty="0">
              <a:cs typeface="Times New Roman" pitchFamily="18" charset="0"/>
            </a:endParaRPr>
          </a:p>
        </p:txBody>
      </p:sp>
      <p:graphicFrame>
        <p:nvGraphicFramePr>
          <p:cNvPr id="23" name="Tableau 22">
            <a:extLst>
              <a:ext uri="{FF2B5EF4-FFF2-40B4-BE49-F238E27FC236}">
                <a16:creationId xmlns:a16="http://schemas.microsoft.com/office/drawing/2014/main" id="{F96186DB-6D97-9F8B-8541-9966EDE2A590}"/>
              </a:ext>
            </a:extLst>
          </p:cNvPr>
          <p:cNvGraphicFramePr>
            <a:graphicFrameLocks noGrp="1"/>
          </p:cNvGraphicFramePr>
          <p:nvPr/>
        </p:nvGraphicFramePr>
        <p:xfrm>
          <a:off x="4841327" y="4052772"/>
          <a:ext cx="598682" cy="41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682">
                  <a:extLst>
                    <a:ext uri="{9D8B030D-6E8A-4147-A177-3AD203B41FA5}">
                      <a16:colId xmlns:a16="http://schemas.microsoft.com/office/drawing/2014/main" val="2554953969"/>
                    </a:ext>
                  </a:extLst>
                </a:gridCol>
              </a:tblGrid>
              <a:tr h="299334">
                <a:tc>
                  <a:txBody>
                    <a:bodyPr/>
                    <a:lstStyle/>
                    <a:p>
                      <a:r>
                        <a:rPr lang="fr-FR" b="1" dirty="0">
                          <a:solidFill>
                            <a:schemeClr val="tx1"/>
                          </a:solidFill>
                        </a:rPr>
                        <a:t>ET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963824"/>
                  </a:ext>
                </a:extLst>
              </a:tr>
            </a:tbl>
          </a:graphicData>
        </a:graphic>
      </p:graphicFrame>
      <p:pic>
        <p:nvPicPr>
          <p:cNvPr id="4" name="Image 3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727DFCAE-D62A-4B7C-B438-B34E1D88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80E5472F-0C81-DAE5-46E9-4CBC3620ACE1}"/>
              </a:ext>
            </a:extLst>
          </p:cNvPr>
          <p:cNvSpPr txBox="1">
            <a:spLocks/>
          </p:cNvSpPr>
          <p:nvPr/>
        </p:nvSpPr>
        <p:spPr bwMode="auto">
          <a:xfrm>
            <a:off x="5440008" y="4657804"/>
            <a:ext cx="5023341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Lat.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Avec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2C52D9C6-0754-A707-C728-551BD32550D6}"/>
              </a:ext>
            </a:extLst>
          </p:cNvPr>
          <p:cNvSpPr txBox="1">
            <a:spLocks/>
          </p:cNvSpPr>
          <p:nvPr/>
        </p:nvSpPr>
        <p:spPr bwMode="auto">
          <a:xfrm>
            <a:off x="192916" y="4591878"/>
            <a:ext cx="5151403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Elément Lat. 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Sans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envol sur poutre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91FF2D0-C30B-C4EC-C295-6ADC03FEF485}"/>
              </a:ext>
            </a:extLst>
          </p:cNvPr>
          <p:cNvSpPr txBox="1">
            <a:spLocks/>
          </p:cNvSpPr>
          <p:nvPr/>
        </p:nvSpPr>
        <p:spPr bwMode="auto">
          <a:xfrm>
            <a:off x="434733" y="5285750"/>
            <a:ext cx="9411869" cy="627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 marL="390525" indent="-390525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6138" indent="-325438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3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4038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325" indent="-260350" algn="l" defTabSz="5207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fr-FR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Deux éléments Acrobatiques de sens ≠, EC refusée</a:t>
            </a:r>
          </a:p>
        </p:txBody>
      </p:sp>
      <p:pic>
        <p:nvPicPr>
          <p:cNvPr id="13" name="Image 12" descr="Une image contenant croquis, dessin, art, illustration&#10;&#10;Le contenu généré par l’IA peut être incorrect.">
            <a:extLst>
              <a:ext uri="{FF2B5EF4-FFF2-40B4-BE49-F238E27FC236}">
                <a16:creationId xmlns:a16="http://schemas.microsoft.com/office/drawing/2014/main" id="{BC95F0F6-E2FB-5A9F-57EA-190780428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693" y="2663787"/>
            <a:ext cx="1668239" cy="12808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5A00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12" y="3092008"/>
            <a:ext cx="432000" cy="540000"/>
          </a:xfrm>
          <a:prstGeom prst="rect">
            <a:avLst/>
          </a:prstGeom>
        </p:spPr>
      </p:pic>
      <p:pic>
        <p:nvPicPr>
          <p:cNvPr id="9" name="Image 8" descr="Une image contenant croquis, dessin, Dessin au trait, art&#10;&#10;Le contenu généré par l’IA peut être incorrect.">
            <a:extLst>
              <a:ext uri="{FF2B5EF4-FFF2-40B4-BE49-F238E27FC236}">
                <a16:creationId xmlns:a16="http://schemas.microsoft.com/office/drawing/2014/main" id="{9DE6805A-4BFB-C91A-C5FF-4014DE6A3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7210" y="2905046"/>
            <a:ext cx="2410737" cy="16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     </a:t>
            </a:r>
            <a:r>
              <a:rPr lang="fr-FR" altLang="fr-FR" sz="2800" i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Aménagement FSCF</a:t>
            </a:r>
            <a:endParaRPr lang="fr-FR" sz="2800" i="1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8313" y="1398588"/>
            <a:ext cx="9791700" cy="6035675"/>
          </a:xfrm>
          <a:prstGeom prst="rect">
            <a:avLst/>
          </a:prstGeom>
        </p:spPr>
        <p:txBody>
          <a:bodyPr lIns="104287" tIns="52144" rIns="104287" bIns="52144"/>
          <a:lstStyle/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 dirty="0">
                <a:cs typeface="Times New Roman" pitchFamily="18" charset="0"/>
              </a:rPr>
              <a:t>Si la gymnaste, lors de son premier essai, touche le tremplin ou la poutre :</a:t>
            </a: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400" dirty="0">
              <a:cs typeface="Times New Roman" pitchFamily="18" charset="0"/>
            </a:endParaRP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400" dirty="0">
                <a:cs typeface="Times New Roman" pitchFamily="18" charset="0"/>
              </a:rPr>
              <a:t>Déduction de 1,00 Pt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400" dirty="0">
                <a:cs typeface="Times New Roman" pitchFamily="18" charset="0"/>
              </a:rPr>
              <a:t>Elle doit commencer son exercice.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400" dirty="0">
                <a:cs typeface="Times New Roman" pitchFamily="18" charset="0"/>
              </a:rPr>
              <a:t>L’entrée ne recevra pas de valeur.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400" dirty="0">
                <a:cs typeface="Times New Roman" pitchFamily="18" charset="0"/>
              </a:rPr>
              <a:t>Une déduction pour « entrée n’appartenant pas dans le tableau des difficultés » sera appliquée.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fr-FR" sz="2400" b="1" dirty="0"/>
              <a:t>Le jury D appliquera la déduction sur la note finale.</a:t>
            </a: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Char char="•"/>
            </a:pPr>
            <a:endParaRPr lang="fr-FR" sz="2400" dirty="0">
              <a:cs typeface="Times New Roman" pitchFamily="18" charset="0"/>
            </a:endParaRPr>
          </a:p>
          <a:p>
            <a:pPr marL="342900" lvl="2" indent="-342900"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400" dirty="0">
              <a:cs typeface="Times New Roman" pitchFamily="18" charset="0"/>
            </a:endParaRP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 dirty="0">
                <a:cs typeface="Times New Roman" pitchFamily="18" charset="0"/>
              </a:rPr>
              <a:t>Un 2</a:t>
            </a:r>
            <a:r>
              <a:rPr lang="fr-FR" sz="2400" baseline="30000" dirty="0">
                <a:cs typeface="Times New Roman" pitchFamily="18" charset="0"/>
              </a:rPr>
              <a:t>ème</a:t>
            </a:r>
            <a:r>
              <a:rPr lang="fr-FR" sz="2400" dirty="0">
                <a:cs typeface="Times New Roman" pitchFamily="18" charset="0"/>
              </a:rPr>
              <a:t> essai est autorisé pour l’entrée </a:t>
            </a:r>
            <a:r>
              <a:rPr lang="fr-FR" sz="2400" b="1" dirty="0">
                <a:solidFill>
                  <a:srgbClr val="0070C0"/>
                </a:solidFill>
                <a:cs typeface="Times New Roman" pitchFamily="18" charset="0"/>
              </a:rPr>
              <a:t>(Sans pénalité)</a:t>
            </a:r>
            <a:r>
              <a:rPr lang="fr-FR" sz="24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fr-FR" sz="2400" b="1" dirty="0">
                <a:cs typeface="Times New Roman" pitchFamily="18" charset="0"/>
              </a:rPr>
              <a:t>si</a:t>
            </a:r>
            <a:r>
              <a:rPr lang="fr-FR" sz="2400" dirty="0">
                <a:cs typeface="Times New Roman" pitchFamily="18" charset="0"/>
              </a:rPr>
              <a:t> la gymnaste n’a pas touché le tremplin ou la poutre.</a:t>
            </a: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r>
              <a:rPr lang="fr-FR" sz="2400" dirty="0">
                <a:cs typeface="Times New Roman" pitchFamily="18" charset="0"/>
              </a:rPr>
              <a:t>Un troisième élan n’est pas autorisé. </a:t>
            </a: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400" dirty="0">
              <a:cs typeface="Times New Roman" pitchFamily="18" charset="0"/>
            </a:endParaRPr>
          </a:p>
          <a:p>
            <a:pPr defTabSz="446088">
              <a:lnSpc>
                <a:spcPct val="70000"/>
              </a:lnSpc>
              <a:spcBef>
                <a:spcPct val="20000"/>
              </a:spcBef>
              <a:buFont typeface="Arial" charset="0"/>
              <a:buNone/>
            </a:pPr>
            <a:endParaRPr lang="fr-FR" sz="2400" dirty="0"/>
          </a:p>
          <a:p>
            <a:pPr defTabSz="446088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endParaRPr lang="fr-FR" sz="2400" dirty="0"/>
          </a:p>
        </p:txBody>
      </p:sp>
      <p:pic>
        <p:nvPicPr>
          <p:cNvPr id="5" name="Image 4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0D90A7CA-18AB-5C2E-9A54-32D48D8B5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Chronométrage-Catégorie C2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409700"/>
            <a:ext cx="9791700" cy="555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durée de l’exercice à la poutre ne doit pas dépasser 1mn30. </a:t>
            </a:r>
          </a:p>
          <a:p>
            <a:pPr marL="542925" indent="-180975" eaLnBrk="0" hangingPunct="0">
              <a:lnSpc>
                <a:spcPct val="70000"/>
              </a:lnSpc>
              <a:spcBef>
                <a:spcPct val="20000"/>
              </a:spcBef>
              <a:buSzPct val="50000"/>
              <a:buFont typeface="Arial" panose="020B0604020202020204" pitchFamily="34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 chronomètre est déclenché quand la gymnaste prend appel sur le tremplin ou le tapis.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10 secondes avant la fin de l’exercice et à nouveau à la fin du temps maximum, un signal sonore avertit la gymnaste qu’elle doit terminer son exercice.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la réception de la sortie est exécutée pendant le 2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signal sonore, il n’y a pas de déduction.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Si la réception de la sortie est exécutée après le 2</a:t>
            </a:r>
            <a:r>
              <a:rPr lang="fr-FR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signal sonore, une déduction pour dépassement de temps réglementaire est appliquée. 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déduction pour dépassement de temps est appliquée si la durée de l’exercice est de 1mn31 ou plus : 0.10 pt.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Les éléments exécutés après la limite des 1mn30 seront reconnus par le Jury D et le Jury E.</a:t>
            </a:r>
          </a:p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La déduction sera effectuée par le Jury D sur la Note Finale.</a:t>
            </a:r>
          </a:p>
        </p:txBody>
      </p:sp>
      <p:pic>
        <p:nvPicPr>
          <p:cNvPr id="5" name="Image 4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0909A837-DC72-12B3-534C-66C33AA1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Chronométrage-Catégorie C3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8313" y="1987826"/>
            <a:ext cx="9791700" cy="49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/>
          <a:lstStyle/>
          <a:p>
            <a:pPr marL="180975" indent="-180975">
              <a:lnSpc>
                <a:spcPct val="80000"/>
              </a:lnSpc>
              <a:spcBef>
                <a:spcPts val="913"/>
              </a:spcBef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L’exercice n’est pas chronométré</a:t>
            </a:r>
          </a:p>
        </p:txBody>
      </p:sp>
      <p:pic>
        <p:nvPicPr>
          <p:cNvPr id="5" name="Image 4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0909A837-DC72-12B3-534C-66C33AA1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4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Composition du mouvement-Catégorie C2</a:t>
            </a:r>
            <a:endParaRPr lang="fr-FR" sz="2800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0225" y="1411395"/>
            <a:ext cx="9729788" cy="4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éléments maximum y compris la sortie dont la valeur est la plus élevée sont pris en compte pour les VD. 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charset="0"/>
              <a:buChar char="•"/>
            </a:pP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Acrobaties au minimum dont la sortie</a:t>
            </a:r>
          </a:p>
          <a:p>
            <a:pPr marL="457200" lvl="3" indent="-457200"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3 gymniques au minimum</a:t>
            </a:r>
          </a:p>
          <a:p>
            <a:pPr marL="457200" lvl="3" indent="-457200">
              <a:buFont typeface="Arial" charset="0"/>
              <a:buChar char="•"/>
            </a:pPr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éléments au choix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Un bonus de 0,20 pt sera accordé pour les </a:t>
            </a: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sorties de valeur B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et + si exécutées sans chute.</a:t>
            </a:r>
          </a:p>
          <a:p>
            <a:pPr>
              <a:buFont typeface="Arial" charset="0"/>
              <a:buChar char="•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Image 4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5AF386C0-A8D1-5034-D4FA-8D9550A48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</a:rPr>
              <a:t>Composition du mouvement-Catégorie C3</a:t>
            </a:r>
            <a:endParaRPr lang="fr-FR" sz="2800" cap="none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0225" y="1411395"/>
            <a:ext cx="9729788" cy="392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287" tIns="52144" rIns="104287" bIns="52144">
            <a:spAutoFit/>
          </a:bodyPr>
          <a:lstStyle/>
          <a:p>
            <a:r>
              <a:rPr lang="fr-FR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 éléments maximum y compris la sortie dont la valeur est la plus élevée sont pris en compte pour les VD. </a:t>
            </a:r>
          </a:p>
          <a:p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charset="0"/>
              <a:buChar char="•"/>
            </a:pPr>
            <a:r>
              <a:rPr lang="fr-FR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Acrobaties au minimum dont la sortie</a:t>
            </a:r>
          </a:p>
          <a:p>
            <a:pPr marL="457200" lvl="3" indent="-457200">
              <a:buFont typeface="Arial" charset="0"/>
              <a:buChar char="•"/>
            </a:pPr>
            <a:r>
              <a:rPr lang="fr-FR" sz="2400" i="1" dirty="0">
                <a:latin typeface="Arial" panose="020B0604020202020204" pitchFamily="34" charset="0"/>
                <a:cs typeface="Arial" panose="020B0604020202020204" pitchFamily="34" charset="0"/>
              </a:rPr>
              <a:t>3 gymniques au minimum</a:t>
            </a:r>
          </a:p>
          <a:p>
            <a:pPr marL="457200" lvl="3" indent="-457200">
              <a:buFont typeface="Arial" charset="0"/>
              <a:buChar char="•"/>
            </a:pPr>
            <a:r>
              <a:rPr lang="fr-FR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éléments au choix</a:t>
            </a:r>
          </a:p>
          <a:p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5" name="Image 4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5AF386C0-A8D1-5034-D4FA-8D9550A48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endParaRPr lang="fr-FR" sz="28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15925" y="1358900"/>
            <a:ext cx="9856788" cy="5321300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lors de la sortie, le salto n’a pas commencé (pas de début de rotation) lorsque la chute se produit :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fr-FR" alt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Exemple :           </a:t>
            </a: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saut en dehors de la poutre 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endParaRPr lang="fr-FR" alt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Jugement :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Pas de VD, 7 éléments sont comptés (jury D)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Pas de sortie – 0,50 pt (jury E aménagement FSCF)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Chute 1,00 pt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FR" altLang="fr-FR" sz="2200" dirty="0">
                <a:latin typeface="Arial" panose="020B0604020202020204" pitchFamily="34" charset="0"/>
                <a:cs typeface="Arial" panose="020B0604020202020204" pitchFamily="34" charset="0"/>
              </a:rPr>
              <a:t>Si la gymnaste remonte pour exécuter sa sortie pas de pénalité « Pas de sortie 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fr-FR" alt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7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570558"/>
              </p:ext>
            </p:extLst>
          </p:nvPr>
        </p:nvGraphicFramePr>
        <p:xfrm>
          <a:off x="469073" y="3977320"/>
          <a:ext cx="9803640" cy="1377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5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54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6302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sortie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30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Gym.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Acro.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Acro.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fr-FR" sz="2000" dirty="0"/>
                        <a:t>Acro.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fr-FR" sz="20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28" y="4086843"/>
            <a:ext cx="371527" cy="54300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0000000-0008-0000-0000-00000801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728" y="4014353"/>
            <a:ext cx="428685" cy="54300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000000-0008-0000-0000-0000090100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16" y="4061613"/>
            <a:ext cx="428685" cy="5430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000000-0008-0000-0000-0000500000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04" y="4087654"/>
            <a:ext cx="428685" cy="5430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0000000-0008-0000-0000-00006B0000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53" y="4020527"/>
            <a:ext cx="419158" cy="54300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46" y="4102694"/>
            <a:ext cx="428685" cy="5430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000000-0008-0000-0000-00006C0000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22" y="1938299"/>
            <a:ext cx="428685" cy="543001"/>
          </a:xfrm>
          <a:prstGeom prst="rect">
            <a:avLst/>
          </a:prstGeom>
        </p:spPr>
      </p:pic>
      <p:pic>
        <p:nvPicPr>
          <p:cNvPr id="12" name="Image 11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E2448786-6045-7C25-0E5A-D351C8DC1B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000000-0008-0000-0000-000060000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158" y="4014353"/>
            <a:ext cx="417600" cy="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21437" fontAlgn="auto">
              <a:spcAft>
                <a:spcPts val="0"/>
              </a:spcAft>
              <a:defRPr/>
            </a:pPr>
            <a:r>
              <a:rPr lang="fr-FR" altLang="fr-FR" sz="28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Remarques</a:t>
            </a:r>
            <a:endParaRPr lang="fr-FR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4458" name="Group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030548"/>
              </p:ext>
            </p:extLst>
          </p:nvPr>
        </p:nvGraphicFramePr>
        <p:xfrm>
          <a:off x="468313" y="1406525"/>
          <a:ext cx="9791700" cy="4775200"/>
        </p:xfrm>
        <a:graphic>
          <a:graphicData uri="http://schemas.openxmlformats.org/drawingml/2006/table">
            <a:tbl>
              <a:tblPr/>
              <a:tblGrid>
                <a:gridCol w="979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5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éléments acrobatiques et gymniques doivent revenir sur poutre avec les pieds ou le buste pour obtenir la VD.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Les ATR (sans tour) et maintiens doivent être tenus 2 sec. si précisé dans le tableau des éléments pour obtenir la VD. Si l’élément n’est pas tenu 2 sec. et n’apparaît pas comme autre élément du code, il reçoit une VD inférieure.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Image 2" descr="Une image contenant sport, gymnastique, personne, Gymnastique artistique&#10;&#10;Le contenu généré par l’IA peut être incorrect.">
            <a:extLst>
              <a:ext uri="{FF2B5EF4-FFF2-40B4-BE49-F238E27FC236}">
                <a16:creationId xmlns:a16="http://schemas.microsoft.com/office/drawing/2014/main" id="{D164DC3F-1A4A-DE75-7B24-CFA3645D2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5789" y="530470"/>
            <a:ext cx="622853" cy="7235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sque des Titres">
  <a:themeElements>
    <a:clrScheme name="FSCF 1">
      <a:dk1>
        <a:sysClr val="windowText" lastClr="000000"/>
      </a:dk1>
      <a:lt1>
        <a:sysClr val="window" lastClr="FFFFFF"/>
      </a:lt1>
      <a:dk2>
        <a:srgbClr val="868686"/>
      </a:dk2>
      <a:lt2>
        <a:srgbClr val="C0C0C0"/>
      </a:lt2>
      <a:accent1>
        <a:srgbClr val="009DE0"/>
      </a:accent1>
      <a:accent2>
        <a:srgbClr val="C4007A"/>
      </a:accent2>
      <a:accent3>
        <a:srgbClr val="EAB818"/>
      </a:accent3>
      <a:accent4>
        <a:srgbClr val="C4281A"/>
      </a:accent4>
      <a:accent5>
        <a:srgbClr val="4BAC9A"/>
      </a:accent5>
      <a:accent6>
        <a:srgbClr val="F79646"/>
      </a:accent6>
      <a:hlink>
        <a:srgbClr val="009DE0"/>
      </a:hlink>
      <a:folHlink>
        <a:srgbClr val="C4281A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14344</TotalTime>
  <Words>1384</Words>
  <Application>Microsoft Office PowerPoint</Application>
  <PresentationFormat>Personnalisé</PresentationFormat>
  <Paragraphs>259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Franklin Gothic Book</vt:lpstr>
      <vt:lpstr>Times New Roman</vt:lpstr>
      <vt:lpstr>Wingdings</vt:lpstr>
      <vt:lpstr>Masque des Titres</vt:lpstr>
      <vt:lpstr>Masque des Contenus</vt:lpstr>
      <vt:lpstr>Présentation PowerPoint</vt:lpstr>
      <vt:lpstr>Généralités</vt:lpstr>
      <vt:lpstr>Généralités     Aménagement FSCF</vt:lpstr>
      <vt:lpstr>Chronométrage-Catégorie C2</vt:lpstr>
      <vt:lpstr>Chronométrage-Catégorie C3</vt:lpstr>
      <vt:lpstr>Composition du mouvement-Catégorie C2</vt:lpstr>
      <vt:lpstr>Composition du mouvement-Catégorie C3</vt:lpstr>
      <vt:lpstr>Généralités</vt:lpstr>
      <vt:lpstr>Remarques</vt:lpstr>
      <vt:lpstr>Généralités- Précisions</vt:lpstr>
      <vt:lpstr>Déductions pour l’artistique</vt:lpstr>
      <vt:lpstr>Déductions pour la composition</vt:lpstr>
      <vt:lpstr>Déductions spécifiques</vt:lpstr>
      <vt:lpstr>Exigences de composition (ec)</vt:lpstr>
      <vt:lpstr>Exigences de composition (ec)</vt:lpstr>
      <vt:lpstr>Exigences de composition (ec)</vt:lpstr>
      <vt:lpstr>Exigences de composition (ec) </vt:lpstr>
      <vt:lpstr>Exigences de composition (ec) </vt:lpstr>
      <vt:lpstr>Exigences de composition (ec) </vt:lpstr>
      <vt:lpstr>Exigences de composition (ec)</vt:lpstr>
      <vt:lpstr>Exigences de composition (ec)</vt:lpstr>
      <vt:lpstr>Exigences de composition (ec)</vt:lpstr>
      <vt:lpstr>Exigences de composition (ec)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zeRafio</dc:creator>
  <cp:lastModifiedBy>Germinal FLORES</cp:lastModifiedBy>
  <cp:revision>160</cp:revision>
  <dcterms:created xsi:type="dcterms:W3CDTF">2014-03-28T08:32:44Z</dcterms:created>
  <dcterms:modified xsi:type="dcterms:W3CDTF">2025-08-05T21:29:26Z</dcterms:modified>
</cp:coreProperties>
</file>