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413" r:id="rId3"/>
    <p:sldId id="414" r:id="rId4"/>
    <p:sldId id="415" r:id="rId5"/>
    <p:sldId id="423" r:id="rId6"/>
    <p:sldId id="526" r:id="rId7"/>
    <p:sldId id="420" r:id="rId8"/>
    <p:sldId id="419" r:id="rId9"/>
    <p:sldId id="588" r:id="rId10"/>
    <p:sldId id="586" r:id="rId11"/>
    <p:sldId id="587" r:id="rId12"/>
    <p:sldId id="589" r:id="rId13"/>
    <p:sldId id="552" r:id="rId14"/>
    <p:sldId id="551" r:id="rId15"/>
    <p:sldId id="425" r:id="rId16"/>
    <p:sldId id="553" r:id="rId17"/>
    <p:sldId id="428" r:id="rId18"/>
    <p:sldId id="432" r:id="rId19"/>
    <p:sldId id="436" r:id="rId20"/>
    <p:sldId id="437" r:id="rId21"/>
    <p:sldId id="590" r:id="rId22"/>
    <p:sldId id="592" r:id="rId23"/>
    <p:sldId id="591" r:id="rId24"/>
    <p:sldId id="438" r:id="rId25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36" y="53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56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4514" name="Titre 1"/>
          <p:cNvSpPr txBox="1">
            <a:spLocks/>
          </p:cNvSpPr>
          <p:nvPr/>
        </p:nvSpPr>
        <p:spPr bwMode="auto">
          <a:xfrm>
            <a:off x="556867" y="632791"/>
            <a:ext cx="6119813" cy="9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400" dirty="0"/>
              <a:t>Code Cat-2 2025-2028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44FA82F8-19EC-5BAA-074F-115E332D86EF}"/>
              </a:ext>
            </a:extLst>
          </p:cNvPr>
          <p:cNvSpPr txBox="1">
            <a:spLocks/>
          </p:cNvSpPr>
          <p:nvPr/>
        </p:nvSpPr>
        <p:spPr bwMode="auto">
          <a:xfrm>
            <a:off x="1095375" y="5260975"/>
            <a:ext cx="387826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BE7D461B-DB9C-DB4C-FF3A-73268A8D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8" y="1462568"/>
            <a:ext cx="5473352" cy="3650754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E3282A6-3381-BD3B-5A1A-D7DBD20C164C}"/>
              </a:ext>
            </a:extLst>
          </p:cNvPr>
          <p:cNvSpPr txBox="1">
            <a:spLocks/>
          </p:cNvSpPr>
          <p:nvPr/>
        </p:nvSpPr>
        <p:spPr bwMode="auto">
          <a:xfrm>
            <a:off x="1182031" y="1545668"/>
            <a:ext cx="2515325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4EB67-6DEA-B3BC-AA25-D9E0987C6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3121D-AC17-301B-1810-71F00AE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94A2D0-243C-1CC0-835B-B54AAAF777C0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371811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3) Un tour d’appui Libre ou un grand Tour ou un élan circulaire carpé de valeur B</a:t>
            </a: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EFAD89-008A-54B9-35D9-DAADE6C5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68484"/>
              </p:ext>
            </p:extLst>
          </p:nvPr>
        </p:nvGraphicFramePr>
        <p:xfrm>
          <a:off x="185531" y="2181226"/>
          <a:ext cx="10209420" cy="380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5448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2FB50F0D-400C-D53D-6EB2-9DB7843E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7866"/>
              </p:ext>
            </p:extLst>
          </p:nvPr>
        </p:nvGraphicFramePr>
        <p:xfrm>
          <a:off x="293689" y="5260708"/>
          <a:ext cx="4267200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Tour d’appui libre à l’ATR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58938F27-69D2-66CF-9EE8-DC0112EA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8" y="2313747"/>
            <a:ext cx="4267200" cy="2742646"/>
          </a:xfrm>
          <a:prstGeom prst="rect">
            <a:avLst/>
          </a:prstGeom>
        </p:spPr>
      </p:pic>
      <p:pic>
        <p:nvPicPr>
          <p:cNvPr id="7" name="Image 6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B72A6264-C095-50A6-4C8D-0214CF36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045" y="2307919"/>
            <a:ext cx="1835104" cy="2742646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0E14659-D259-2937-8D67-C36074EEF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17653"/>
              </p:ext>
            </p:extLst>
          </p:nvPr>
        </p:nvGraphicFramePr>
        <p:xfrm>
          <a:off x="4725263" y="5260708"/>
          <a:ext cx="1835104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104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Soleil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12" name="Image 11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81C6E983-23A2-B853-AF6A-BB58CF24B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741" y="2927614"/>
            <a:ext cx="3535272" cy="2115807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540FA35-0791-D9CB-8EDC-2431EABEF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54829"/>
              </p:ext>
            </p:extLst>
          </p:nvPr>
        </p:nvGraphicFramePr>
        <p:xfrm>
          <a:off x="6724740" y="5266929"/>
          <a:ext cx="3535271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271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Contre mouvement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8" y="2384613"/>
            <a:ext cx="550442" cy="713074"/>
          </a:xfrm>
          <a:prstGeom prst="rect">
            <a:avLst/>
          </a:prstGeom>
        </p:spPr>
      </p:pic>
      <p:pic>
        <p:nvPicPr>
          <p:cNvPr id="15" name="Image 1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B36C8138-3BE1-9662-F2BC-6D1EF13F2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B70A9-5FA4-5749-0780-7B21B2DD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26930-21B5-9086-A9D1-FAA6B31C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64EEBB-44AB-EF07-54B5-A1594B41A84F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332055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4) Une sortie Salto AR Tendu avec ou sans rotation longitudinale ou sortie pieds-mains Salto AV Groupé.</a:t>
            </a: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9B6C358-3931-7CB6-692E-82CF4B1B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30494"/>
              </p:ext>
            </p:extLst>
          </p:nvPr>
        </p:nvGraphicFramePr>
        <p:xfrm>
          <a:off x="293688" y="2181225"/>
          <a:ext cx="10228538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81AB3CF7-8ECF-EC62-503E-0C546A429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53919"/>
              </p:ext>
            </p:extLst>
          </p:nvPr>
        </p:nvGraphicFramePr>
        <p:xfrm>
          <a:off x="375549" y="5300924"/>
          <a:ext cx="3540706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706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Sortie Salto AR tendu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9" name="Image 8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7035E5F9-07E3-64A1-8C07-3E1E4FB6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1" y="2266481"/>
            <a:ext cx="3540706" cy="2832565"/>
          </a:xfrm>
          <a:prstGeom prst="rect">
            <a:avLst/>
          </a:prstGeom>
        </p:spPr>
      </p:pic>
      <p:pic>
        <p:nvPicPr>
          <p:cNvPr id="11" name="Image 10" descr="Une image contenant croquis, dessin, Dessin au trait, blanc&#10;&#10;Le contenu généré par l’IA peut être incorrect.">
            <a:extLst>
              <a:ext uri="{FF2B5EF4-FFF2-40B4-BE49-F238E27FC236}">
                <a16:creationId xmlns:a16="http://schemas.microsoft.com/office/drawing/2014/main" id="{2EED4723-0465-0E23-F8E9-4D3AC6726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68" y="2266480"/>
            <a:ext cx="2686556" cy="2832565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1F31863-44C7-928C-3362-1C8DB90D2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58214"/>
              </p:ext>
            </p:extLst>
          </p:nvPr>
        </p:nvGraphicFramePr>
        <p:xfrm>
          <a:off x="4028899" y="5300924"/>
          <a:ext cx="2686556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56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Sortie Salto AR tendu 1 Tr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14" name="Image 13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0274F65A-0C77-BB10-3E79-14F830078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58" y="2634256"/>
            <a:ext cx="3645542" cy="1656407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9A444624-5D8C-BF4C-D52E-F3798314C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51718"/>
              </p:ext>
            </p:extLst>
          </p:nvPr>
        </p:nvGraphicFramePr>
        <p:xfrm>
          <a:off x="6867854" y="5300923"/>
          <a:ext cx="3563545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545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Sortie Pieds-mains Salto AV Groupé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31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41" y="4472193"/>
            <a:ext cx="828791" cy="543001"/>
          </a:xfrm>
          <a:prstGeom prst="rect">
            <a:avLst/>
          </a:prstGeom>
        </p:spPr>
      </p:pic>
      <p:pic>
        <p:nvPicPr>
          <p:cNvPr id="17" name="Image 16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65E70B79-84AA-B586-1E92-D70CC66C6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758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35400"/>
              </p:ext>
            </p:extLst>
          </p:nvPr>
        </p:nvGraphicFramePr>
        <p:xfrm>
          <a:off x="468313" y="1595438"/>
          <a:ext cx="9791700" cy="4699214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dépasser 0,80 pt par élément</a:t>
                      </a:r>
                      <a:endParaRPr kumimoji="0" lang="fr-FR" sz="3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du corps dans les ATR et élans à l’ATR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des prises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Frôler le tapis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0,50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 non caractéristique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Image 3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6341AE54-814F-1835-B050-1A187CBB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768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68779"/>
              </p:ext>
            </p:extLst>
          </p:nvPr>
        </p:nvGraphicFramePr>
        <p:xfrm>
          <a:off x="448469" y="1419359"/>
          <a:ext cx="9791700" cy="4809004"/>
        </p:xfrm>
        <a:graphic>
          <a:graphicData uri="http://schemas.openxmlformats.org/drawingml/2006/table">
            <a:tbl>
              <a:tblPr/>
              <a:tblGrid>
                <a:gridCol w="727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 dépasser 0,80 pt par élément</a:t>
                      </a:r>
                      <a:endParaRPr kumimoji="0" lang="fr-FR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 insuffisante des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rotation pour les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insuffisante dans les bascules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intermédiaire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à vide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Angles à la fin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des :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Prises d ’élans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Fermeture excessive de l’angle du bassin dans le fouetté (sortie)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83372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>
            <a:cxnSpLocks/>
          </p:cNvCxnSpPr>
          <p:nvPr/>
        </p:nvCxnSpPr>
        <p:spPr>
          <a:xfrm>
            <a:off x="2572544" y="5013017"/>
            <a:ext cx="5543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>
            <a:off x="468313" y="4217321"/>
            <a:ext cx="9334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4525280-F5FF-7D0E-43AF-51CC1DF85B32}"/>
              </a:ext>
            </a:extLst>
          </p:cNvPr>
          <p:cNvSpPr txBox="1"/>
          <p:nvPr/>
        </p:nvSpPr>
        <p:spPr>
          <a:xfrm>
            <a:off x="5236164" y="598538"/>
            <a:ext cx="3463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</a:t>
            </a:r>
            <a:r>
              <a:rPr lang="fr-FR" altLang="fr-FR" sz="24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fr-FR" dirty="0"/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36366E17-4718-9BF8-8C82-4DB94990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41671"/>
              </p:ext>
            </p:extLst>
          </p:nvPr>
        </p:nvGraphicFramePr>
        <p:xfrm>
          <a:off x="469900" y="1735138"/>
          <a:ext cx="9791701" cy="2437659"/>
        </p:xfrm>
        <a:graphic>
          <a:graphicData uri="http://schemas.openxmlformats.org/drawingml/2006/table">
            <a:tbl>
              <a:tblPr/>
              <a:tblGrid>
                <a:gridCol w="694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Sauter de BI à BS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Suspension BS poser les pieds sur BI, saisir BI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2 éléments identiques liés directement avant la sortie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 5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815A12DB-6FA0-97B6-9F2B-F7395270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8001" y="1349376"/>
            <a:ext cx="9752012" cy="4440339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-92075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lang="fr-FR" sz="2400" dirty="0"/>
              <a:t>Concernant les 0.80 pt de déductions maximum par élément en barres</a:t>
            </a:r>
            <a:br>
              <a:rPr lang="fr-FR" sz="2400" dirty="0"/>
            </a:br>
            <a:r>
              <a:rPr lang="fr-FR" sz="2400" dirty="0"/>
              <a:t> - </a:t>
            </a:r>
            <a:r>
              <a:rPr lang="fr-FR" sz="2400" u="sng" dirty="0"/>
              <a:t>Cela comprend :</a:t>
            </a:r>
            <a:br>
              <a:rPr lang="fr-FR" sz="2400" u="sng" dirty="0"/>
            </a:br>
            <a:r>
              <a:rPr lang="fr-FR" sz="2400" dirty="0"/>
              <a:t>* le tableau des déductions pour fautes section 8 (fautes générales)</a:t>
            </a:r>
            <a:br>
              <a:rPr lang="fr-FR" sz="2400" dirty="0"/>
            </a:br>
            <a:r>
              <a:rPr lang="fr-FR" sz="2400" dirty="0"/>
              <a:t>* certaines déductions spécifiques à l'agrès (section 11-6) qui surviennent pendant l'exécution de l'élément dont angles à la fin des éléments et fautes techniques sur l'élément.</a:t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/>
              <a:t>Cela ne comprend pas :</a:t>
            </a:r>
            <a:br>
              <a:rPr lang="fr-FR" sz="2400" u="sng" dirty="0"/>
            </a:br>
            <a:r>
              <a:rPr lang="fr-FR" sz="2400" dirty="0"/>
              <a:t>* les déductions spécifiques à l'agrès qui s'appliquent après l'exécution de l'élément</a:t>
            </a:r>
            <a:br>
              <a:rPr lang="fr-FR" sz="2400" dirty="0"/>
            </a:br>
            <a:r>
              <a:rPr lang="fr-FR" sz="2400" dirty="0"/>
              <a:t>* les pénalités d'angle pour les prises d'élan à l'ATR avant l'élément</a:t>
            </a:r>
            <a:br>
              <a:rPr lang="fr-FR" sz="2400" dirty="0"/>
            </a:br>
            <a:r>
              <a:rPr lang="fr-FR" sz="2400" dirty="0"/>
              <a:t>* frôler le tapis / heurter l'agrès avec les pieds / heurter le tapis avec les pieds</a:t>
            </a:r>
            <a:br>
              <a:rPr lang="fr-FR" sz="2400" dirty="0"/>
            </a:br>
            <a:r>
              <a:rPr lang="fr-FR" sz="2400" dirty="0"/>
              <a:t>* élan intermédiaire / élan à vide</a:t>
            </a:r>
            <a:br>
              <a:rPr lang="fr-FR" sz="2400" dirty="0"/>
            </a:b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33D8778C-D6EF-E278-D794-34DBAAD6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68313" y="1530350"/>
            <a:ext cx="9791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à vide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élan avant ou arrière sans exécuter d’élément contenu dans le tableau des difficultés, suivi d’un élan dans l’autre direction.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intermédiaire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E18604DA-3552-9E74-1B6E-81620E282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5834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ts val="913"/>
              </a:spcBef>
            </a:pPr>
            <a:r>
              <a:rPr lang="fr-FR" b="1" u="sng" dirty="0"/>
              <a:t>a) Pas de tentative de sortie du tout 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0,50 pas de sortie (Jury E)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1,00 Pt de chute (Jury E). Si la gymnaste remonte sur la barre pour exécuter la sortie, on applique la déduction pour chute (pas de pénalité « pas de sortie »).</a:t>
            </a:r>
          </a:p>
          <a:p>
            <a:pPr>
              <a:spcBef>
                <a:spcPts val="913"/>
              </a:spcBef>
            </a:pPr>
            <a:endParaRPr lang="fr-FR" dirty="0"/>
          </a:p>
          <a:p>
            <a:pPr>
              <a:spcBef>
                <a:spcPts val="913"/>
              </a:spcBef>
            </a:pPr>
            <a:r>
              <a:rPr lang="fr-FR" b="1" u="sng" dirty="0"/>
              <a:t>b) Si la sortie est commencée    </a:t>
            </a:r>
            <a:r>
              <a:rPr lang="fr-FR" dirty="0"/>
              <a:t>ex :                    avec début de salto (sans réception sur les pieds)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Chute 1,00 Pt (Jury E)</a:t>
            </a:r>
          </a:p>
          <a:p>
            <a:pPr>
              <a:spcBef>
                <a:spcPts val="913"/>
              </a:spcBef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5DD939-BDF1-E063-8FC7-0FB90F9D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1" y="3906799"/>
            <a:ext cx="828791" cy="543001"/>
          </a:xfrm>
          <a:prstGeom prst="rect">
            <a:avLst/>
          </a:prstGeom>
        </p:spPr>
      </p:pic>
      <p:pic>
        <p:nvPicPr>
          <p:cNvPr id="6" name="Image 5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216584AB-C019-9083-CBF0-4801F05A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Technique: reconnaissance des éléments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1427163"/>
            <a:ext cx="4857749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Prises d’élans à l’Appui Tendu Renversé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L’ATR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 considéré comme réalisé quand toutes les parties du corps sont  à la verticale.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élément terminé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 typeface="Courier New" pitchFamily="49" charset="0"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les 10° par rapport à la verticale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VD attribuée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˃ 10°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10° - 30° pas de déduction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30° - 45°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˃ 45°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     – 0,30 pt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7CE6C3-E296-4F16-24F3-B4B700CC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2" y="1557338"/>
            <a:ext cx="5061407" cy="3959543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8D16A71D-3F13-FA6F-08CD-E979D498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889" y="3047448"/>
            <a:ext cx="1535112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04539AF9-216E-5DB1-9ACE-322036C4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793" y="3278559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96356A38-4397-8EE8-C440-503CEC7B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312" y="4276274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FB7677B-0A13-5930-CB0A-B8BB704F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062" y="1604609"/>
            <a:ext cx="1535112" cy="35152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FC77B658-E2AD-B511-B89A-20C479039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4463"/>
            <a:ext cx="53451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sans tours</a:t>
            </a:r>
            <a:endParaRPr lang="fr-FR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dévaluation pour  le soleil et la lune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0° - 30°  – 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˃ 30° - 90° 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˃  90°          – 0.50 pt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D7683E-2ADB-A89B-D34C-640E79D4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25" y="2004672"/>
            <a:ext cx="4542126" cy="3553505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id="{62319F12-FE3D-6089-4E73-B5936280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576" y="1900516"/>
            <a:ext cx="1474499" cy="474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VD ou VD Inférieure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C2DD3FCC-B225-6133-0412-41B292099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587" y="2657475"/>
            <a:ext cx="1296988" cy="2899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9A8212E8-966D-0C9F-5961-C97039FC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250" y="3541147"/>
            <a:ext cx="671097" cy="27458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1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B3735B93-125F-A581-3DDF-4BCE7761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69136"/>
            <a:ext cx="398750" cy="239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D0A6DFB-72EF-7D44-514A-59AD6E6B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949" y="3009263"/>
            <a:ext cx="820114" cy="351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E98AD49B-6ACD-0779-6415-E50068A2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937" y="4401383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BB77B77F-05F5-5631-8D99-000D4058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63" y="4101993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4BA78FCA-C95F-5EEE-E324-92BE7C35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381" y="2036653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9DED5701-963A-7943-6C61-75438329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100" y="1770063"/>
            <a:ext cx="9680575" cy="44264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 marL="265113" indent="-26511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700" dirty="0">
                <a:cs typeface="Times New Roman" pitchFamily="18" charset="0"/>
              </a:rPr>
              <a:t>Un double tremplin est autorisé pour les benjamines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7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fr-FR" sz="27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Hauteur des Barres : BI :1,75 m et BS : 2,55 m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Possibilité de monter les 2 portes mains de 5 cm si les pieds touchent le tapis.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</p:txBody>
      </p:sp>
      <p:pic>
        <p:nvPicPr>
          <p:cNvPr id="4" name="Image 3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48976860-6149-7F8A-121A-172ADCBE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B502C-11D5-A36B-8F32-8ED47935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8CE7F-D72A-B8C4-554B-B702FCBE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873426-9D90-B4C2-1147-7B0D2713C3BC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5ECCBFF-E7BD-B37F-97BD-5C8CB2BA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69489"/>
            <a:ext cx="53451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avec envol de BS à l’ATR BI</a:t>
            </a:r>
            <a:endParaRPr lang="fr-FR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 0° - 30°  – 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˃ 30° - 90°  –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˃  90°          – 0.50 pt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7484BD5B-EC1B-6C59-2E31-B3D75375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869136"/>
            <a:ext cx="398750" cy="239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2F1432C6-4DF8-5982-94F8-45F064F2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949" y="3009263"/>
            <a:ext cx="820114" cy="351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3B6EC7-B95E-5677-C301-5F176339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4" y="1931288"/>
            <a:ext cx="4365459" cy="3440811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31087A52-B77D-E0D8-A11F-0270EF69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568" y="1912238"/>
            <a:ext cx="1474499" cy="474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VD ou VD Inférieure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85BBC1B4-99A0-5BE2-CD8B-796F6F7F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431" y="2567955"/>
            <a:ext cx="1296988" cy="2899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247D2BF6-94E0-1A3B-09EA-B96964F5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220" y="1890180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15592E1-DBBC-D830-D01D-DB229527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756" y="4224110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E0C12CCB-F65F-91ED-40A6-78CC8558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365" y="2968155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6D4C714E-6078-7249-8733-32831EC3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412" y="3604822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3C4B22C-12B0-4444-A419-A6D7F53B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998" y="2987858"/>
            <a:ext cx="29587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8A8A4898-9E18-D4A0-33B8-CF987B06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836" y="3169286"/>
            <a:ext cx="671097" cy="27458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100" b="1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8C92206B-F396-177B-DF77-32D95FB4C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014D1-022A-9E63-D370-D8849AB1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FC421-E2BB-BAC4-BF39-8110BCF3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800" cap="none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</a:t>
            </a:r>
            <a:r>
              <a:rPr lang="fr-FR" altLang="fr-FR" sz="2800" i="1" cap="none" dirty="0">
                <a:solidFill>
                  <a:schemeClr val="tx1"/>
                </a:solidFill>
              </a:rPr>
              <a:t>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EA5BDF-A457-E1E4-2596-B4DE4FCE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85" y="1429331"/>
            <a:ext cx="454342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Prises d’élan avec rotation à l’ATR </a:t>
            </a:r>
          </a:p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10° de la verticale(de chaque 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&gt; 10°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0,10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           – 0.50 pt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9E0C9F-B7E4-9F42-FF56-6C34AFCF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23" y="1797507"/>
            <a:ext cx="4765156" cy="3252503"/>
          </a:xfrm>
          <a:prstGeom prst="rect">
            <a:avLst/>
          </a:prstGeom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F2360B4A-CF4A-7BF6-1D0B-4C0F86019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003" y="3757830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75679A53-7F6A-4D07-8284-EFFB9FD65287}"/>
              </a:ext>
            </a:extLst>
          </p:cNvPr>
          <p:cNvSpPr txBox="1">
            <a:spLocks noChangeArrowheads="1"/>
          </p:cNvSpPr>
          <p:nvPr/>
        </p:nvSpPr>
        <p:spPr bwMode="auto">
          <a:xfrm rot="8281886">
            <a:off x="8703360" y="3194776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C5836DDA-37CE-AB2C-E459-BBB15CC403A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283315" y="2856124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DAA4E8E8-84ED-8841-1468-C5437E08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475" y="2747415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11328FF2-C673-4CA2-FF7E-66F361CE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402" y="2441868"/>
            <a:ext cx="1155700" cy="26688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9779A21-5ED5-8C4A-0460-2978A47D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278" y="1759357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pic>
        <p:nvPicPr>
          <p:cNvPr id="3" name="Image 2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B29E6B5B-4A0B-059A-6D76-262E97B0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F3B64-92B1-5A26-DC90-801004CD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C415D-72EC-36DB-0B03-FE8595D7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800" cap="none" dirty="0">
                <a:solidFill>
                  <a:schemeClr val="bg1"/>
                </a:solidFill>
              </a:rPr>
            </a:b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sz="2400" i="1" cap="none" dirty="0">
                <a:solidFill>
                  <a:schemeClr val="tx1"/>
                </a:solidFill>
              </a:rPr>
              <a:t>Aménagement FS</a:t>
            </a:r>
            <a:r>
              <a:rPr lang="fr-FR" altLang="fr-FR" sz="2800" i="1" cap="none" dirty="0">
                <a:solidFill>
                  <a:schemeClr val="tx1"/>
                </a:solidFill>
              </a:rPr>
              <a:t>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70B6B2-BCE2-1DFE-0C6D-3FFB1341A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3988"/>
            <a:ext cx="454342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Éléments circulaires avec rotation à l’ATR </a:t>
            </a:r>
          </a:p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10° de la verticale(de chaque 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&gt; 10°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0,10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           – 0.50 pt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0036EAD-CD68-BEA9-2D33-84AC54A6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19" y="1970912"/>
            <a:ext cx="5267873" cy="3286887"/>
          </a:xfrm>
          <a:prstGeom prst="rect">
            <a:avLst/>
          </a:prstGeom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A190F53D-F4AA-C8CF-61C9-FB3E9598F60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661525" y="2981325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3F41C4A9-6840-5F80-C803-CF4651F0521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294307" y="3114004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47EC6737-1EF8-B166-6538-51CB2C0927B4}"/>
              </a:ext>
            </a:extLst>
          </p:cNvPr>
          <p:cNvSpPr txBox="1">
            <a:spLocks noChangeArrowheads="1"/>
          </p:cNvSpPr>
          <p:nvPr/>
        </p:nvSpPr>
        <p:spPr bwMode="auto">
          <a:xfrm rot="8281886">
            <a:off x="9074944" y="3375941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E8899799-74B2-6595-8F9E-BB05F3F9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2728530"/>
            <a:ext cx="1155700" cy="26688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EA9E32F2-C4E4-E0C4-68FA-1795531F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6" y="3091703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05248A7B-D3A3-1E32-A9FC-62034AAF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226" y="3943575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8E1C37A-46F7-9C61-DF9D-D89B43F4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0913" y="3653603"/>
            <a:ext cx="508769" cy="289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54ED25CC-979D-2CC7-373E-8AC2B10E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623" y="1972761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pic>
        <p:nvPicPr>
          <p:cNvPr id="3" name="Image 2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BC6962D2-B3C1-A6FF-9735-71D176C20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r>
              <a:rPr lang="fr-FR" altLang="fr-FR" sz="2800" dirty="0">
                <a:solidFill>
                  <a:schemeClr val="tx1"/>
                </a:solidFill>
              </a:rPr>
              <a:t> </a:t>
            </a:r>
            <a:r>
              <a:rPr lang="fr-FR" altLang="fr-FR" i="1" dirty="0">
                <a:solidFill>
                  <a:schemeClr val="tx1"/>
                </a:solidFill>
              </a:rPr>
              <a:t>Aménagement FSCF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38275"/>
            <a:ext cx="510381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Élans – éléments avec tours qui :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n’atteignent pas l’ATR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 passent pas par la verticale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continuent le mouvement après la rotation dans la direction opposée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&lt; 10° de la verticale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10°  </a:t>
            </a:r>
            <a:r>
              <a:rPr lang="fr-FR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VD inférieure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l’élément à l’ATR est attribuée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0° - 30°  – 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  – 0.10 pt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˃  90°          – 0.50 pt</a:t>
            </a: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indent="-391077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9B0F4C-357E-9D8C-9A7D-472CF4402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31" y="1701290"/>
            <a:ext cx="4763966" cy="3557397"/>
          </a:xfrm>
          <a:prstGeom prst="rect">
            <a:avLst/>
          </a:prstGeom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9CD3D8C2-03BD-034F-817A-09414BFF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698" y="1620856"/>
            <a:ext cx="1153319" cy="28997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VD Accordée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FF09ECE-1D77-270C-942A-ABBA4E08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181" y="3296014"/>
            <a:ext cx="508769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9D4AA535-59AE-1ABE-96B4-95AEBEF9B80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376305" y="2500388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DF1F68A9-FA11-3E0A-803C-828B07E06365}"/>
              </a:ext>
            </a:extLst>
          </p:cNvPr>
          <p:cNvSpPr txBox="1">
            <a:spLocks noChangeArrowheads="1"/>
          </p:cNvSpPr>
          <p:nvPr/>
        </p:nvSpPr>
        <p:spPr bwMode="auto">
          <a:xfrm rot="7359678">
            <a:off x="9039599" y="2595219"/>
            <a:ext cx="752475" cy="362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07B77C8-983B-D5AF-9E35-5B51B933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135" y="2305414"/>
            <a:ext cx="615732" cy="28997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2F22DF8-F094-2A56-0661-EACC0A44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773" y="2152595"/>
            <a:ext cx="836852" cy="4284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8106B897-44F1-793B-A12F-457F328EC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721955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r>
              <a:rPr lang="fr-FR" sz="2000" dirty="0">
                <a:cs typeface="Times New Roman" pitchFamily="18" charset="0"/>
              </a:rPr>
              <a:t>La gymnaste passe/court sous l’agrès pour exécuter l’entrée :  - 0,30 pt sur la note finale par le jury D 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Pas d’application FSCF</a:t>
            </a:r>
          </a:p>
          <a:p>
            <a:endParaRPr lang="fr-FR" sz="2000" dirty="0">
              <a:cs typeface="Times New Roman" pitchFamily="18" charset="0"/>
            </a:endParaRPr>
          </a:p>
          <a:p>
            <a:r>
              <a:rPr lang="fr-FR" sz="2000" dirty="0">
                <a:cs typeface="Times New Roman" pitchFamily="18" charset="0"/>
              </a:rPr>
              <a:t>Si la gymnaste lors de son premier essai, touche le tremplin, l’agrès ou n’est pas passée sous l’agrès :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pt.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 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Le Jury </a:t>
            </a:r>
            <a:r>
              <a:rPr lang="fr-FR" sz="2000" b="1" dirty="0">
                <a:cs typeface="Times New Roman" pitchFamily="18" charset="0"/>
              </a:rPr>
              <a:t>D</a:t>
            </a:r>
            <a:r>
              <a:rPr lang="fr-FR" sz="2000" dirty="0">
                <a:cs typeface="Times New Roman" pitchFamily="18" charset="0"/>
              </a:rPr>
              <a:t> appliquera la déduction sur la Note Finale.</a:t>
            </a:r>
          </a:p>
          <a:p>
            <a:pPr marL="538163" indent="-269875"/>
            <a:endParaRPr lang="fr-FR" sz="2000" dirty="0">
              <a:cs typeface="Times New Roman" pitchFamily="18" charset="0"/>
            </a:endParaRP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 essai est autorisé pour l’entrée </a:t>
            </a:r>
            <a:r>
              <a:rPr lang="fr-FR" sz="2000" b="1" u="sng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000" b="1" u="sng" dirty="0">
                <a:cs typeface="Times New Roman" pitchFamily="18" charset="0"/>
              </a:rPr>
              <a:t> si</a:t>
            </a:r>
            <a:r>
              <a:rPr lang="fr-FR" sz="2000" dirty="0">
                <a:cs typeface="Times New Roman" pitchFamily="18" charset="0"/>
              </a:rPr>
              <a:t> la gymnaste n’a </a:t>
            </a:r>
            <a:r>
              <a:rPr lang="fr-FR" sz="2000" b="1" dirty="0">
                <a:cs typeface="Times New Roman" pitchFamily="18" charset="0"/>
              </a:rPr>
              <a:t>PAS</a:t>
            </a:r>
            <a:r>
              <a:rPr lang="fr-FR" sz="2000" dirty="0">
                <a:cs typeface="Times New Roman" pitchFamily="18" charset="0"/>
              </a:rPr>
              <a:t> touché le tremplin, les barres.</a:t>
            </a:r>
          </a:p>
          <a:p>
            <a:pPr marL="268288"/>
            <a:endParaRPr lang="fr-FR" sz="2000" dirty="0">
              <a:cs typeface="Times New Roman" pitchFamily="18" charset="0"/>
            </a:endParaRPr>
          </a:p>
          <a:p>
            <a:pPr marL="538163" indent="-2698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3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n’est pas autorisé.</a:t>
            </a:r>
          </a:p>
          <a:p>
            <a:endParaRPr lang="fr-FR" sz="2000" dirty="0">
              <a:cs typeface="Times New Roman" pitchFamily="18" charset="0"/>
            </a:endParaRPr>
          </a:p>
        </p:txBody>
      </p:sp>
      <p:pic>
        <p:nvPicPr>
          <p:cNvPr id="3" name="Image 2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AAD724E5-FC1C-4C6C-11A8-82FB2798A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Temps de chute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1543050"/>
            <a:ext cx="9791700" cy="5429841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 d’une chute de l’agrès, la gymnaste dispose d’une interruption de 30 secondes avant de remonter sur les barres pour poursuivre son exercice.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dépasse le temps alloué avant de recommencer, une déduction neutre de 0,30 Pt sera appliquée.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chronométrage commence lorsque la gymnaste, après la chute, s’est relevée sur ses pieds. 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commence officiellement lorsque les pieds quittent le sol.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n’a pas recommencé son exercice dans les 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60s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l’exercice est considéré comme terminé.</a:t>
            </a:r>
          </a:p>
          <a:p>
            <a:pPr marL="821987" indent="-29330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194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BDFA76A3-7AF8-E5CD-A0F5-19DA3D57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Généralités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985963"/>
            <a:ext cx="9791700" cy="23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58775" indent="-358775">
              <a:buFont typeface="Arial" charset="0"/>
              <a:buChar char="•"/>
            </a:pPr>
            <a:r>
              <a:rPr lang="fr-FR" sz="2400" b="1" dirty="0"/>
              <a:t>A la réception, frôler/toucher le tapis </a:t>
            </a:r>
            <a:r>
              <a:rPr lang="fr-FR" sz="2400" dirty="0"/>
              <a:t>avec les mains mais sans tomber : </a:t>
            </a:r>
            <a:r>
              <a:rPr lang="fr-FR" sz="2400" b="1" dirty="0"/>
              <a:t>0,30 pt.</a:t>
            </a:r>
          </a:p>
          <a:p>
            <a:pPr marL="358775" indent="-358775"/>
            <a:r>
              <a:rPr lang="fr-FR" sz="2400" b="1" dirty="0"/>
              <a:t> </a:t>
            </a:r>
            <a:r>
              <a:rPr lang="fr-FR" sz="2400" dirty="0"/>
              <a:t>(Rappel : appui sur le tapis avec 1 ou 2 mains : 1 pt)</a:t>
            </a:r>
          </a:p>
          <a:p>
            <a:pPr marL="358775" indent="-358775">
              <a:buFont typeface="Arial" charset="0"/>
              <a:buChar char="•"/>
            </a:pPr>
            <a:endParaRPr lang="fr-FR" sz="2400" dirty="0"/>
          </a:p>
          <a:p>
            <a:pPr marL="358775" indent="-358775">
              <a:buFont typeface="Arial" charset="0"/>
              <a:buChar char="•"/>
            </a:pPr>
            <a:r>
              <a:rPr lang="fr-FR" sz="2400" dirty="0"/>
              <a:t>Un bonus de </a:t>
            </a:r>
            <a:r>
              <a:rPr lang="fr-FR" sz="2400" b="1" dirty="0"/>
              <a:t>0,20 pt </a:t>
            </a:r>
            <a:r>
              <a:rPr lang="fr-FR" sz="2400" dirty="0"/>
              <a:t>sera accordé pour les </a:t>
            </a:r>
            <a:r>
              <a:rPr lang="fr-FR" sz="2400" b="1" dirty="0"/>
              <a:t>sorties de valeur B </a:t>
            </a:r>
            <a:r>
              <a:rPr lang="fr-FR" sz="2400" dirty="0"/>
              <a:t>et + si exécutées sans chute.</a:t>
            </a:r>
          </a:p>
        </p:txBody>
      </p:sp>
      <p:pic>
        <p:nvPicPr>
          <p:cNvPr id="4" name="Image 3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DF1E7E7D-9351-1096-3657-4E64C0F3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Contenu de l’exercice  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535113"/>
            <a:ext cx="9791700" cy="1681122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doit contenir </a:t>
            </a:r>
            <a:r>
              <a:rPr lang="fr-FR" alt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éléments Maximum (Sortie comprise) dont la valeur est la plus élevée.</a:t>
            </a: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Eléments du code FIG ou du code catégorie 2 (A, B, C ou D).</a:t>
            </a: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CFA9C883-4961-F3EF-F974-D737D45C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685022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Après notification du jury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le jury E additionnera la déduction pour exercice trop court aux autres déductions (exécution/artistique) :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alt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 l’aménagement du code, la gymnaste conservera sa note D.</a:t>
            </a:r>
            <a:endParaRPr lang="fr-FR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84896"/>
              </p:ext>
            </p:extLst>
          </p:nvPr>
        </p:nvGraphicFramePr>
        <p:xfrm>
          <a:off x="428625" y="2273300"/>
          <a:ext cx="9872764" cy="314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1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Junior-Senior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Benjamine-Minime-Cadette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6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éléments ou + reconnus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d’éléments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 3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2B2ECCC4-E0E1-60FD-89AF-42DBB89B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4DB2A-2B8A-1720-F439-F3FF6D3FA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DCDE3-A85A-8020-00B6-211F4352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5793EC-4136-97CB-FE73-FA4A2AAE23CD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1) Elément avec envol de BS à BI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C9D28E6-19A5-063F-14A1-E819DE8D2C29}"/>
              </a:ext>
            </a:extLst>
          </p:cNvPr>
          <p:cNvGraphicFramePr>
            <a:graphicFrameLocks noGrp="1"/>
          </p:cNvGraphicFramePr>
          <p:nvPr/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C7936F9-9EC2-9EE5-0826-234755F0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97" y="2336556"/>
            <a:ext cx="3282553" cy="2717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D4CF39-11FC-A668-D5C8-CFEFDAC0E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12" y="2336556"/>
            <a:ext cx="3589337" cy="2721219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0EC0CE9-DED0-D8B2-F1C4-89B1D6AAA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7676"/>
              </p:ext>
            </p:extLst>
          </p:nvPr>
        </p:nvGraphicFramePr>
        <p:xfrm>
          <a:off x="2107207" y="5184436"/>
          <a:ext cx="1608932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32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Retrait ATR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F3A6ABF-B3B0-6472-9343-E7EDDF9CC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6643"/>
              </p:ext>
            </p:extLst>
          </p:nvPr>
        </p:nvGraphicFramePr>
        <p:xfrm>
          <a:off x="5726112" y="5184436"/>
          <a:ext cx="358933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337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Suspension BS face à BI, élan en AV et renversement AR (jambes écartées) à l’appui BI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6" name="Image 5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853AC7E5-6A06-FCCF-211D-314E0314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93984-805D-531C-A3C0-395991327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D829F-1753-8C0A-60B9-64B325A8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F17A94-86C0-F296-A60E-67A2F995A4EC}"/>
              </a:ext>
            </a:extLst>
          </p:cNvPr>
          <p:cNvSpPr txBox="1">
            <a:spLocks noChangeArrowheads="1"/>
          </p:cNvSpPr>
          <p:nvPr/>
        </p:nvSpPr>
        <p:spPr>
          <a:xfrm>
            <a:off x="293688" y="1557339"/>
            <a:ext cx="10101262" cy="4614862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cs typeface="Arial" charset="0"/>
              </a:rPr>
              <a:t>2) Une prise d’élan à l’ATR</a:t>
            </a: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EFE5F1C-ADAF-45F8-D748-93D457AD6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17775"/>
              </p:ext>
            </p:extLst>
          </p:nvPr>
        </p:nvGraphicFramePr>
        <p:xfrm>
          <a:off x="551061" y="2181225"/>
          <a:ext cx="9626203" cy="389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767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69493F8-702F-EBFA-C7BC-A3F79D58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82913"/>
              </p:ext>
            </p:extLst>
          </p:nvPr>
        </p:nvGraphicFramePr>
        <p:xfrm>
          <a:off x="1767475" y="5421220"/>
          <a:ext cx="2433466" cy="4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466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4441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ATR corps carpé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EF538C32-F146-3201-FE04-53D2B9E76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08580"/>
              </p:ext>
            </p:extLst>
          </p:nvPr>
        </p:nvGraphicFramePr>
        <p:xfrm>
          <a:off x="5829300" y="5457857"/>
          <a:ext cx="35621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45">
                  <a:extLst>
                    <a:ext uri="{9D8B030D-6E8A-4147-A177-3AD203B41FA5}">
                      <a16:colId xmlns:a16="http://schemas.microsoft.com/office/drawing/2014/main" val="298694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: ATR corps tendu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33542"/>
                  </a:ext>
                </a:extLst>
              </a:tr>
            </a:tbl>
          </a:graphicData>
        </a:graphic>
      </p:graphicFrame>
      <p:pic>
        <p:nvPicPr>
          <p:cNvPr id="9" name="Image 8" descr="Une image contenant croquis, dessin&#10;&#10;Le contenu généré par l’IA peut être incorrect.">
            <a:extLst>
              <a:ext uri="{FF2B5EF4-FFF2-40B4-BE49-F238E27FC236}">
                <a16:creationId xmlns:a16="http://schemas.microsoft.com/office/drawing/2014/main" id="{F74B2D66-812E-FB9C-FCDE-BF985581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55" y="2373050"/>
            <a:ext cx="3455606" cy="2879672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6578CE5-E355-362C-C8EC-A26F81F06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40155"/>
              </p:ext>
            </p:extLst>
          </p:nvPr>
        </p:nvGraphicFramePr>
        <p:xfrm>
          <a:off x="1187201" y="2320042"/>
          <a:ext cx="139908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083">
                  <a:extLst>
                    <a:ext uri="{9D8B030D-6E8A-4147-A177-3AD203B41FA5}">
                      <a16:colId xmlns:a16="http://schemas.microsoft.com/office/drawing/2014/main" val="1012938731"/>
                    </a:ext>
                  </a:extLst>
                </a:gridCol>
              </a:tblGrid>
              <a:tr h="146465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80551"/>
                  </a:ext>
                </a:extLst>
              </a:tr>
            </a:tbl>
          </a:graphicData>
        </a:graphic>
      </p:graphicFrame>
      <p:pic>
        <p:nvPicPr>
          <p:cNvPr id="12" name="Image 11" descr="Une image contenant croquis, Condition physique, dessin&#10;&#10;Le contenu généré par l’IA peut être incorrect.">
            <a:extLst>
              <a:ext uri="{FF2B5EF4-FFF2-40B4-BE49-F238E27FC236}">
                <a16:creationId xmlns:a16="http://schemas.microsoft.com/office/drawing/2014/main" id="{1359C06A-B825-2278-0D18-326CF863E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200" y="2399554"/>
            <a:ext cx="3508844" cy="2879672"/>
          </a:xfrm>
          <a:prstGeom prst="rect">
            <a:avLst/>
          </a:prstGeom>
        </p:spPr>
      </p:pic>
      <p:pic>
        <p:nvPicPr>
          <p:cNvPr id="13" name="Image 12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788C053B-3EC1-E16C-CE5C-219DC6A3F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289" y="538244"/>
            <a:ext cx="1063603" cy="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12249</TotalTime>
  <Words>1710</Words>
  <Application>Microsoft Office PowerPoint</Application>
  <PresentationFormat>Personnalisé</PresentationFormat>
  <Paragraphs>301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Times New Roman</vt:lpstr>
      <vt:lpstr>Wingdings</vt:lpstr>
      <vt:lpstr>Masque des Titres</vt:lpstr>
      <vt:lpstr>Masque des Contenus</vt:lpstr>
      <vt:lpstr>Présentation PowerPoint</vt:lpstr>
      <vt:lpstr>Généralités</vt:lpstr>
      <vt:lpstr>Généralités            Aménagement FSCF</vt:lpstr>
      <vt:lpstr>Généralités    Temps de chute</vt:lpstr>
      <vt:lpstr>Généralités</vt:lpstr>
      <vt:lpstr>Contenu de l’exercice  </vt:lpstr>
      <vt:lpstr>Contenu de l’exercice</vt:lpstr>
      <vt:lpstr>Exigences de composition (EC)</vt:lpstr>
      <vt:lpstr>Exigences de composition (EC)</vt:lpstr>
      <vt:lpstr>Exigences de composition (EC)</vt:lpstr>
      <vt:lpstr>Exigences de composition (EC)</vt:lpstr>
      <vt:lpstr>Déductions spécifiques</vt:lpstr>
      <vt:lpstr>Déductions spécifiques</vt:lpstr>
      <vt:lpstr>Déductions pour la composition</vt:lpstr>
      <vt:lpstr>Déductions spécifiques</vt:lpstr>
      <vt:lpstr>Déductions spécifiques</vt:lpstr>
      <vt:lpstr>Sortie           Aménagement FSCF</vt:lpstr>
      <vt:lpstr>Technique: reconnaissance des éléments</vt:lpstr>
      <vt:lpstr>Technique: reconnaissance des éléments Aménagement FSCF</vt:lpstr>
      <vt:lpstr>Technique: reconnaissance des éléments Aménagement FSCF</vt:lpstr>
      <vt:lpstr>Technique: reconnaissance des éléments  Aménagement FSCF</vt:lpstr>
      <vt:lpstr>Technique: reconnaissance des éléments  Aménagement FSCF</vt:lpstr>
      <vt:lpstr>Technique: reconnaissance des éléments Aménagement FSCF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164</cp:revision>
  <dcterms:created xsi:type="dcterms:W3CDTF">2014-03-28T08:32:44Z</dcterms:created>
  <dcterms:modified xsi:type="dcterms:W3CDTF">2025-08-05T21:24:01Z</dcterms:modified>
</cp:coreProperties>
</file>