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56" r:id="rId3"/>
    <p:sldId id="263" r:id="rId4"/>
    <p:sldId id="361" r:id="rId5"/>
    <p:sldId id="366" r:id="rId6"/>
    <p:sldId id="367" r:id="rId7"/>
    <p:sldId id="377" r:id="rId8"/>
    <p:sldId id="368" r:id="rId9"/>
    <p:sldId id="370" r:id="rId10"/>
    <p:sldId id="369" r:id="rId11"/>
    <p:sldId id="378" r:id="rId12"/>
    <p:sldId id="364" r:id="rId13"/>
    <p:sldId id="365" r:id="rId14"/>
  </p:sldIdLst>
  <p:sldSz cx="10688638" cy="7562850"/>
  <p:notesSz cx="6858000" cy="9144000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0">
          <p15:clr>
            <a:srgbClr val="A4A3A4"/>
          </p15:clr>
        </p15:guide>
        <p15:guide id="2" pos="2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7A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31" autoAdjust="0"/>
    <p:restoredTop sz="94674"/>
  </p:normalViewPr>
  <p:slideViewPr>
    <p:cSldViewPr snapToGrid="0" snapToObjects="1">
      <p:cViewPr varScale="1">
        <p:scale>
          <a:sx n="54" d="100"/>
          <a:sy n="54" d="100"/>
        </p:scale>
        <p:origin x="1238" y="67"/>
      </p:cViewPr>
      <p:guideLst>
        <p:guide orient="horz" pos="1160"/>
        <p:guide pos="2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1747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AA71E-4AA1-437F-9F2F-E937817C15C6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E227E-0963-407B-A864-AA38E5B0F7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023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5ECBE-9157-4B41-8AAA-39B687086164}" type="datetimeFigureOut">
              <a:rPr lang="fr-FR" smtClean="0"/>
              <a:t>29/08/2025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8A19C-43D9-43CC-9E3F-165AB1B7F5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3864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55" y="208071"/>
            <a:ext cx="7534033" cy="5906536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114607"/>
            <a:ext cx="1861932" cy="10895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83" y="6974807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5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1" y="487867"/>
            <a:ext cx="7948168" cy="6231210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466480" y="352035"/>
            <a:ext cx="97790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00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1" y="7072676"/>
            <a:ext cx="4310205" cy="22932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0A702422-0791-1448-B1D6-F503555D539E}"/>
              </a:ext>
            </a:extLst>
          </p:cNvPr>
          <p:cNvSpPr txBox="1"/>
          <p:nvPr userDrawn="1"/>
        </p:nvSpPr>
        <p:spPr>
          <a:xfrm>
            <a:off x="1815361" y="1351008"/>
            <a:ext cx="3079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i="0" dirty="0">
                <a:solidFill>
                  <a:srgbClr val="E2007A"/>
                </a:solidFill>
                <a:latin typeface="+mj-lt"/>
              </a:rPr>
              <a:t>OMMAIRE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05D972A-8AD4-9841-B8DB-2B43014A5DA1}"/>
              </a:ext>
            </a:extLst>
          </p:cNvPr>
          <p:cNvSpPr txBox="1"/>
          <p:nvPr userDrawn="1"/>
        </p:nvSpPr>
        <p:spPr>
          <a:xfrm>
            <a:off x="1056776" y="892917"/>
            <a:ext cx="840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i="0" dirty="0">
                <a:solidFill>
                  <a:srgbClr val="E2007A"/>
                </a:solidFill>
                <a:latin typeface="+mj-lt"/>
              </a:rPr>
              <a:t>S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4500000" y="2577556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05232C98-5EB4-824C-B9B5-6D62F6E9DF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3946" y="2572177"/>
            <a:ext cx="510014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ts val="18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9767F188-D58D-8E41-8BBC-454FF03D2D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30773" y="5404401"/>
            <a:ext cx="1612900" cy="9398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821" y="352035"/>
            <a:ext cx="2162804" cy="6372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767F188-D58D-8E41-8BBC-454FF03D2D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03918" y="5594318"/>
            <a:ext cx="16129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9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170523"/>
            <a:ext cx="7924800" cy="621289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790" y="6383413"/>
            <a:ext cx="1694784" cy="99171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1" y="7072676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42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owerpoint magent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20" y="-10668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799999"/>
            <a:ext cx="9791687" cy="46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3600"/>
              </a:spcBef>
              <a:buFontTx/>
              <a:buNone/>
              <a:defRPr sz="230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2300"/>
            </a:lvl3pPr>
            <a:lvl4pPr marL="0" indent="0">
              <a:spcBef>
                <a:spcPts val="0"/>
              </a:spcBef>
              <a:buFontTx/>
              <a:buNone/>
              <a:defRPr sz="2100"/>
            </a:lvl4pPr>
            <a:lvl5pPr marL="0" indent="0">
              <a:spcBef>
                <a:spcPts val="0"/>
              </a:spcBef>
              <a:buFontTx/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50506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114607"/>
            <a:ext cx="1861932" cy="1089525"/>
          </a:xfrm>
          <a:prstGeom prst="rect">
            <a:avLst/>
          </a:prstGeom>
        </p:spPr>
      </p:pic>
      <p:sp>
        <p:nvSpPr>
          <p:cNvPr id="8" name="Arrondir un rectangle avec un coin diagonal 7"/>
          <p:cNvSpPr/>
          <p:nvPr userDrawn="1"/>
        </p:nvSpPr>
        <p:spPr>
          <a:xfrm flipH="1">
            <a:off x="468312" y="461962"/>
            <a:ext cx="9791699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83" y="6974807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2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 userDrawn="1"/>
        </p:nvSpPr>
        <p:spPr>
          <a:xfrm>
            <a:off x="620713" y="6143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 defTabSz="521437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1" kern="1200" cap="all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9" name="Arrondir un rectangle avec un coin diagonal 8"/>
          <p:cNvSpPr/>
          <p:nvPr userDrawn="1"/>
        </p:nvSpPr>
        <p:spPr>
          <a:xfrm flipH="1">
            <a:off x="468312" y="461962"/>
            <a:ext cx="9791699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rrondir un rectangle avec un coin diagonal 9"/>
          <p:cNvSpPr/>
          <p:nvPr userDrawn="1"/>
        </p:nvSpPr>
        <p:spPr>
          <a:xfrm flipH="1">
            <a:off x="468312" y="6336736"/>
            <a:ext cx="9791699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7" y="6430191"/>
            <a:ext cx="1139113" cy="6671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895" y="6899168"/>
            <a:ext cx="3041434" cy="16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2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63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46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0" r:id="rId4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08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67" r:id="rId3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8.jp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10" Type="http://schemas.openxmlformats.org/officeDocument/2006/relationships/image" Target="../media/image8.jpg"/><Relationship Id="rId4" Type="http://schemas.openxmlformats.org/officeDocument/2006/relationships/image" Target="../media/image12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13.pn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3027407" y="847278"/>
            <a:ext cx="3539738" cy="1106295"/>
          </a:xfrm>
          <a:prstGeom prst="rect">
            <a:avLst/>
          </a:prstGeom>
        </p:spPr>
        <p:txBody>
          <a:bodyPr/>
          <a:lstStyle/>
          <a:p>
            <a:r>
              <a:rPr lang="fr-FR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Barres 6èmes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2913410" y="3355826"/>
            <a:ext cx="3783728" cy="62736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fr-FR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Saison 2025-2026</a:t>
            </a:r>
          </a:p>
          <a:p>
            <a:pPr marL="0" indent="0" algn="ctr">
              <a:buNone/>
            </a:pPr>
            <a:endParaRPr lang="fr-FR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550EDA7-F36B-1B62-7A44-91D915870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130" y="467447"/>
            <a:ext cx="3008849" cy="414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54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E6EFD-1F14-B15E-27AE-CD585C1EB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A2BA15-1987-E842-3C64-A81549D14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La Sortie Salto AR tendu</a:t>
            </a:r>
            <a:endParaRPr lang="fr-FR" sz="2800" u="sng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A4A817F0-1EB3-1459-14C7-D053E7E735B4}"/>
              </a:ext>
            </a:extLst>
          </p:cNvPr>
          <p:cNvSpPr txBox="1">
            <a:spLocks/>
          </p:cNvSpPr>
          <p:nvPr/>
        </p:nvSpPr>
        <p:spPr>
          <a:xfrm>
            <a:off x="266569" y="1344380"/>
            <a:ext cx="10052649" cy="4876799"/>
          </a:xfrm>
          <a:prstGeom prst="rect">
            <a:avLst/>
          </a:prstGeom>
          <a:noFill/>
          <a:ln>
            <a:noFill/>
          </a:ln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lvl="1" indent="-285750" algn="just">
              <a:buClrTx/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sortie échappe BS salto AR tendu avec </a:t>
            </a:r>
            <a:r>
              <a:rPr lang="fr-FR" sz="1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corps légèrement fermé </a:t>
            </a:r>
            <a:r>
              <a:rPr lang="fr-F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sera comptabilisé comme D6, mais pénalisé de 1 Pt quand cette sortie doit être comptabilisée en D6. </a:t>
            </a:r>
          </a:p>
          <a:p>
            <a:pPr marL="180975" lvl="1" algn="just">
              <a:buClrTx/>
            </a:pPr>
            <a:endParaRPr lang="fr-F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180975" algn="just">
              <a:buClrTx/>
              <a:buFont typeface="Arial" panose="020B0604020202020204" pitchFamily="34" charset="0"/>
              <a:buChar char="•"/>
            </a:pPr>
            <a:r>
              <a:rPr lang="fr-FR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1 : </a:t>
            </a:r>
            <a:r>
              <a:rPr lang="fr-FR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Pénalisation de 1 pt </a:t>
            </a:r>
            <a:r>
              <a:rPr lang="fr-FR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Reconnu comme D6).</a:t>
            </a:r>
          </a:p>
          <a:p>
            <a:pPr marL="180975" lvl="1" algn="just">
              <a:buClrTx/>
            </a:pPr>
            <a:endParaRPr lang="fr-FR" sz="1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006" lvl="1" algn="just"/>
            <a:endParaRPr lang="fr-FR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006" lvl="1" algn="just"/>
            <a:endParaRPr lang="fr-FR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006" lvl="1" algn="just"/>
            <a:endParaRPr lang="fr-FR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006" lvl="1" algn="just"/>
            <a:r>
              <a:rPr lang="fr-FR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2 : </a:t>
            </a:r>
            <a:r>
              <a:rPr lang="fr-FR" sz="20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de pénalisation de 1 pt </a:t>
            </a:r>
            <a:r>
              <a:rPr lang="fr-FR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Reconnu comme AD).</a:t>
            </a:r>
          </a:p>
          <a:p>
            <a:pPr marL="365006" lvl="1" algn="just"/>
            <a:endParaRPr lang="fr-FR" sz="20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8C1502A9-0F22-0A75-D147-21FCC3978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745096"/>
              </p:ext>
            </p:extLst>
          </p:nvPr>
        </p:nvGraphicFramePr>
        <p:xfrm>
          <a:off x="618013" y="2797519"/>
          <a:ext cx="9804056" cy="1416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6107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229707">
                  <a:extLst>
                    <a:ext uri="{9D8B030D-6E8A-4147-A177-3AD203B41FA5}">
                      <a16:colId xmlns:a16="http://schemas.microsoft.com/office/drawing/2014/main" val="2761222800"/>
                    </a:ext>
                  </a:extLst>
                </a:gridCol>
                <a:gridCol w="1229707">
                  <a:extLst>
                    <a:ext uri="{9D8B030D-6E8A-4147-A177-3AD203B41FA5}">
                      <a16:colId xmlns:a16="http://schemas.microsoft.com/office/drawing/2014/main" val="2981983517"/>
                    </a:ext>
                  </a:extLst>
                </a:gridCol>
                <a:gridCol w="1229707">
                  <a:extLst>
                    <a:ext uri="{9D8B030D-6E8A-4147-A177-3AD203B41FA5}">
                      <a16:colId xmlns:a16="http://schemas.microsoft.com/office/drawing/2014/main" val="361389294"/>
                    </a:ext>
                  </a:extLst>
                </a:gridCol>
                <a:gridCol w="1229707">
                  <a:extLst>
                    <a:ext uri="{9D8B030D-6E8A-4147-A177-3AD203B41FA5}">
                      <a16:colId xmlns:a16="http://schemas.microsoft.com/office/drawing/2014/main" val="376097765"/>
                    </a:ext>
                  </a:extLst>
                </a:gridCol>
                <a:gridCol w="1229707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229707">
                  <a:extLst>
                    <a:ext uri="{9D8B030D-6E8A-4147-A177-3AD203B41FA5}">
                      <a16:colId xmlns:a16="http://schemas.microsoft.com/office/drawing/2014/main" val="3964256889"/>
                    </a:ext>
                  </a:extLst>
                </a:gridCol>
                <a:gridCol w="1229707">
                  <a:extLst>
                    <a:ext uri="{9D8B030D-6E8A-4147-A177-3AD203B41FA5}">
                      <a16:colId xmlns:a16="http://schemas.microsoft.com/office/drawing/2014/main" val="3317418084"/>
                    </a:ext>
                  </a:extLst>
                </a:gridCol>
              </a:tblGrid>
              <a:tr h="6896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       45°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  <a:tr h="7271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D6</a:t>
                      </a:r>
                      <a:endParaRPr lang="fr-FR" sz="6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534499"/>
                  </a:ext>
                </a:extLst>
              </a:tr>
            </a:tbl>
          </a:graphicData>
        </a:graphic>
      </p:graphicFrame>
      <p:pic>
        <p:nvPicPr>
          <p:cNvPr id="19" name="Image 18">
            <a:extLst>
              <a:ext uri="{FF2B5EF4-FFF2-40B4-BE49-F238E27FC236}">
                <a16:creationId xmlns:a16="http://schemas.microsoft.com/office/drawing/2014/main" id="{11A17D5F-8DBD-A3B5-330E-6F485FA04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65" y="2866806"/>
            <a:ext cx="428685" cy="54300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5C228D9-9990-B334-9A64-3126EC63A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103" y="2846325"/>
            <a:ext cx="428685" cy="54300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C0E2CA6-C0A4-1B3D-2597-D8DA55DF1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686" y="2852165"/>
            <a:ext cx="639212" cy="54300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4A53767-D7F3-D93E-8825-65DFA5C697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681" y="2846325"/>
            <a:ext cx="390580" cy="54300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D5E769AA-FFC7-78C9-4F8B-27900A74D9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15" y="2881570"/>
            <a:ext cx="1065207" cy="543001"/>
          </a:xfrm>
          <a:prstGeom prst="rect">
            <a:avLst/>
          </a:prstGeom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C463ACE4-53D7-640A-7315-2442405BA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574132"/>
              </p:ext>
            </p:extLst>
          </p:nvPr>
        </p:nvGraphicFramePr>
        <p:xfrm>
          <a:off x="580944" y="4672092"/>
          <a:ext cx="9791698" cy="1474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599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228157">
                  <a:extLst>
                    <a:ext uri="{9D8B030D-6E8A-4147-A177-3AD203B41FA5}">
                      <a16:colId xmlns:a16="http://schemas.microsoft.com/office/drawing/2014/main" val="2761222800"/>
                    </a:ext>
                  </a:extLst>
                </a:gridCol>
                <a:gridCol w="1228157">
                  <a:extLst>
                    <a:ext uri="{9D8B030D-6E8A-4147-A177-3AD203B41FA5}">
                      <a16:colId xmlns:a16="http://schemas.microsoft.com/office/drawing/2014/main" val="2981983517"/>
                    </a:ext>
                  </a:extLst>
                </a:gridCol>
                <a:gridCol w="1228157">
                  <a:extLst>
                    <a:ext uri="{9D8B030D-6E8A-4147-A177-3AD203B41FA5}">
                      <a16:colId xmlns:a16="http://schemas.microsoft.com/office/drawing/2014/main" val="361389294"/>
                    </a:ext>
                  </a:extLst>
                </a:gridCol>
                <a:gridCol w="1228157">
                  <a:extLst>
                    <a:ext uri="{9D8B030D-6E8A-4147-A177-3AD203B41FA5}">
                      <a16:colId xmlns:a16="http://schemas.microsoft.com/office/drawing/2014/main" val="376097765"/>
                    </a:ext>
                  </a:extLst>
                </a:gridCol>
                <a:gridCol w="1228157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228157">
                  <a:extLst>
                    <a:ext uri="{9D8B030D-6E8A-4147-A177-3AD203B41FA5}">
                      <a16:colId xmlns:a16="http://schemas.microsoft.com/office/drawing/2014/main" val="3964256889"/>
                    </a:ext>
                  </a:extLst>
                </a:gridCol>
                <a:gridCol w="1228157">
                  <a:extLst>
                    <a:ext uri="{9D8B030D-6E8A-4147-A177-3AD203B41FA5}">
                      <a16:colId xmlns:a16="http://schemas.microsoft.com/office/drawing/2014/main" val="3317418084"/>
                    </a:ext>
                  </a:extLst>
                </a:gridCol>
              </a:tblGrid>
              <a:tr h="7177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  <a:tr h="7567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1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AD</a:t>
                      </a:r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D6   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devient 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534499"/>
                  </a:ext>
                </a:extLst>
              </a:tr>
            </a:tbl>
          </a:graphicData>
        </a:graphic>
      </p:graphicFrame>
      <p:pic>
        <p:nvPicPr>
          <p:cNvPr id="15" name="Image 14">
            <a:extLst>
              <a:ext uri="{FF2B5EF4-FFF2-40B4-BE49-F238E27FC236}">
                <a16:creationId xmlns:a16="http://schemas.microsoft.com/office/drawing/2014/main" id="{C255BE3B-4A85-AD61-1C6F-BB78A0FC7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18" y="4725835"/>
            <a:ext cx="428685" cy="54300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04AEA24-3EED-7BFC-FD22-346DECA81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74" y="4738627"/>
            <a:ext cx="428685" cy="54300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BB39FB1-B02F-412F-4937-8F5730C5F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628" y="4763342"/>
            <a:ext cx="639212" cy="54300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5ACF72C-C516-7674-5984-267A00F64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418" y="4763342"/>
            <a:ext cx="390580" cy="54300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CB303554-0E92-829C-6427-A3E9D10A78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831" y="4788056"/>
            <a:ext cx="1065207" cy="54300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77B6B443-B353-3330-B207-A630358A67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247" y="4738628"/>
            <a:ext cx="581106" cy="54300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8AB3B69-3E2C-95DF-8826-7E277CA12F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30" y="2852165"/>
            <a:ext cx="428685" cy="54300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61A7818-5CD7-05F8-1122-2B0C2D0833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15308" y="482041"/>
            <a:ext cx="542611" cy="813917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F55D70E-5B54-18E2-8B69-9DEE9FFDA40E}"/>
              </a:ext>
            </a:extLst>
          </p:cNvPr>
          <p:cNvSpPr/>
          <p:nvPr/>
        </p:nvSpPr>
        <p:spPr>
          <a:xfrm>
            <a:off x="9194636" y="2756820"/>
            <a:ext cx="1227433" cy="138715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F028D723-800B-06C2-5F0B-01E4830B6A42}"/>
              </a:ext>
            </a:extLst>
          </p:cNvPr>
          <p:cNvSpPr/>
          <p:nvPr/>
        </p:nvSpPr>
        <p:spPr>
          <a:xfrm>
            <a:off x="9139061" y="4611313"/>
            <a:ext cx="1241282" cy="147447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D20EC1C-FB50-68B9-733A-A0D6EFB05D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840" y="2842091"/>
            <a:ext cx="581106" cy="54300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6622F15-355D-68AC-4CDB-B54A361AAB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115" y="4757021"/>
            <a:ext cx="428685" cy="543001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5A685032-85A5-2A61-72EF-8FBC9E2C0C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159" y="2833674"/>
            <a:ext cx="402094" cy="617852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D95C751E-F576-2F84-1943-7DD5B647B2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343" y="4708829"/>
            <a:ext cx="428685" cy="610877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1A93C4D7-1B47-DC2B-7635-83F23D85C5F8}"/>
              </a:ext>
            </a:extLst>
          </p:cNvPr>
          <p:cNvSpPr/>
          <p:nvPr/>
        </p:nvSpPr>
        <p:spPr>
          <a:xfrm>
            <a:off x="2026799" y="3513755"/>
            <a:ext cx="816002" cy="53533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C58C696-660B-2347-6D8B-37FBDF52979C}"/>
              </a:ext>
            </a:extLst>
          </p:cNvPr>
          <p:cNvSpPr/>
          <p:nvPr/>
        </p:nvSpPr>
        <p:spPr>
          <a:xfrm>
            <a:off x="4420672" y="3504850"/>
            <a:ext cx="816002" cy="53533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C463601B-2946-BE6D-5CDC-2517D272DFA4}"/>
              </a:ext>
            </a:extLst>
          </p:cNvPr>
          <p:cNvSpPr/>
          <p:nvPr/>
        </p:nvSpPr>
        <p:spPr>
          <a:xfrm>
            <a:off x="9400351" y="3513754"/>
            <a:ext cx="816002" cy="53533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D7CFF3A5-4444-8178-056C-82BBAB89D151}"/>
              </a:ext>
            </a:extLst>
          </p:cNvPr>
          <p:cNvSpPr/>
          <p:nvPr/>
        </p:nvSpPr>
        <p:spPr>
          <a:xfrm>
            <a:off x="2026799" y="5399776"/>
            <a:ext cx="816002" cy="53533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DD574343-AC18-241B-4BB2-770D5F3677A4}"/>
              </a:ext>
            </a:extLst>
          </p:cNvPr>
          <p:cNvSpPr/>
          <p:nvPr/>
        </p:nvSpPr>
        <p:spPr>
          <a:xfrm>
            <a:off x="4466349" y="5424489"/>
            <a:ext cx="816002" cy="53533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21A2B365-2955-8BC4-504A-CA1DD82D410B}"/>
              </a:ext>
            </a:extLst>
          </p:cNvPr>
          <p:cNvSpPr/>
          <p:nvPr/>
        </p:nvSpPr>
        <p:spPr>
          <a:xfrm>
            <a:off x="8165872" y="5409329"/>
            <a:ext cx="816002" cy="53533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54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7" grpId="0" animBg="1"/>
      <p:bldP spid="10" grpId="0" animBg="1"/>
      <p:bldP spid="13" grpId="0" animBg="1"/>
      <p:bldP spid="14" grpId="0" animBg="1"/>
      <p:bldP spid="23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Exigences de </a:t>
            </a:r>
            <a:r>
              <a:rPr lang="fr-FR" sz="2800" dirty="0" err="1">
                <a:latin typeface="+mn-lt"/>
                <a:cs typeface="Arial" charset="0"/>
              </a:rPr>
              <a:t>compositon</a:t>
            </a:r>
            <a:endParaRPr lang="fr-FR" sz="2800" dirty="0">
              <a:latin typeface="+mn-lt"/>
              <a:cs typeface="Arial" charset="0"/>
            </a:endParaRP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294008" y="1432561"/>
            <a:ext cx="10101435" cy="5044440"/>
          </a:xfrm>
          <a:prstGeom prst="rect">
            <a:avLst/>
          </a:prstGeom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lvl="1" indent="-350838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 1 :</a:t>
            </a: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changement de barres ( BS à BI ou BI à BS) exécuté par une difficulté 6</a:t>
            </a:r>
            <a:r>
              <a:rPr lang="fr-FR" sz="2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avec envol </a:t>
            </a:r>
          </a:p>
          <a:p>
            <a:pPr marL="182562" lvl="1" algn="just">
              <a:buClr>
                <a:schemeClr val="tx1"/>
              </a:buClr>
            </a:pPr>
            <a:r>
              <a:rPr lang="fr-FR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:</a:t>
            </a:r>
          </a:p>
          <a:p>
            <a:pPr marL="182562" lvl="1" algn="just">
              <a:buClr>
                <a:schemeClr val="tx1"/>
              </a:buClr>
            </a:pPr>
            <a:endParaRPr lang="fr-FR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5462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 2 :</a:t>
            </a:r>
            <a:r>
              <a:rPr lang="fr-FR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élément avec rotation longitudinale 180° mini ( E/S comprises)</a:t>
            </a:r>
          </a:p>
          <a:p>
            <a:pPr marL="182562" lvl="1" algn="just">
              <a:buClr>
                <a:schemeClr val="tx1"/>
              </a:buClr>
            </a:pPr>
            <a:r>
              <a:rPr lang="fr-FR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:</a:t>
            </a:r>
          </a:p>
          <a:p>
            <a:pPr marL="182562" lvl="1" algn="just">
              <a:buClr>
                <a:schemeClr val="tx1"/>
              </a:buClr>
            </a:pPr>
            <a:endParaRPr lang="fr-FR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5462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 3  :</a:t>
            </a:r>
            <a:r>
              <a:rPr lang="fr-F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Une bascule en cours de mouvement</a:t>
            </a:r>
          </a:p>
          <a:p>
            <a:pPr marL="182562" lvl="1" algn="just">
              <a:buClr>
                <a:schemeClr val="tx1"/>
              </a:buClr>
            </a:pPr>
            <a:r>
              <a:rPr lang="fr-FR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:</a:t>
            </a:r>
          </a:p>
          <a:p>
            <a:pPr marL="525462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5462" lvl="1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93686"/>
              </p:ext>
            </p:extLst>
          </p:nvPr>
        </p:nvGraphicFramePr>
        <p:xfrm>
          <a:off x="2943320" y="2173014"/>
          <a:ext cx="5456864" cy="800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991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799991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856882">
                  <a:extLst>
                    <a:ext uri="{9D8B030D-6E8A-4147-A177-3AD203B41FA5}">
                      <a16:colId xmlns:a16="http://schemas.microsoft.com/office/drawing/2014/main" val="1796412781"/>
                    </a:ext>
                  </a:extLst>
                </a:gridCol>
              </a:tblGrid>
              <a:tr h="800352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711597"/>
              </p:ext>
            </p:extLst>
          </p:nvPr>
        </p:nvGraphicFramePr>
        <p:xfrm>
          <a:off x="2949422" y="3562128"/>
          <a:ext cx="5502447" cy="800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4590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864590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773267">
                  <a:extLst>
                    <a:ext uri="{9D8B030D-6E8A-4147-A177-3AD203B41FA5}">
                      <a16:colId xmlns:a16="http://schemas.microsoft.com/office/drawing/2014/main" val="1796412781"/>
                    </a:ext>
                  </a:extLst>
                </a:gridCol>
              </a:tblGrid>
              <a:tr h="800352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</a:tbl>
          </a:graphicData>
        </a:graphic>
      </p:graphicFrame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860303"/>
              </p:ext>
            </p:extLst>
          </p:nvPr>
        </p:nvGraphicFramePr>
        <p:xfrm>
          <a:off x="2969486" y="4844066"/>
          <a:ext cx="5502447" cy="880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4590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864590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773267">
                  <a:extLst>
                    <a:ext uri="{9D8B030D-6E8A-4147-A177-3AD203B41FA5}">
                      <a16:colId xmlns:a16="http://schemas.microsoft.com/office/drawing/2014/main" val="1796412781"/>
                    </a:ext>
                  </a:extLst>
                </a:gridCol>
              </a:tblGrid>
              <a:tr h="880468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00000000-0008-0000-0100-000041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319" y="2300379"/>
            <a:ext cx="1019317" cy="5430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0000000-0008-0000-0100-000041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318" y="4953914"/>
            <a:ext cx="1019317" cy="54300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AD2FE70-490D-ADC1-7273-4B1AC67C6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67" y="2219893"/>
            <a:ext cx="733959" cy="62348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A4D13AB-FF4B-BEA3-24D2-6EF987F77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63" y="4913670"/>
            <a:ext cx="733959" cy="62348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E86A530-EF50-CED7-347A-79CD02D29A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263" y="2266660"/>
            <a:ext cx="390580" cy="54300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AC5D24E4-9D9F-1998-1B61-48BE0960B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306" y="3699229"/>
            <a:ext cx="390580" cy="54300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CF26FD0E-8C3B-C952-8F47-16F34C665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918" y="5024881"/>
            <a:ext cx="390580" cy="54300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E184B661-92C0-0D52-33F2-2A8AE95628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532" y="3629630"/>
            <a:ext cx="428685" cy="54300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00000000-0008-0000-0100-000019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63" y="3673809"/>
            <a:ext cx="1057423" cy="5430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D241D2A-3755-3797-8768-4295C79DC0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7629" y="363676"/>
            <a:ext cx="542611" cy="813917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BB652BC-6F89-A9E4-ED29-E257759D16F9}"/>
              </a:ext>
            </a:extLst>
          </p:cNvPr>
          <p:cNvSpPr/>
          <p:nvPr/>
        </p:nvSpPr>
        <p:spPr>
          <a:xfrm>
            <a:off x="4719038" y="2127429"/>
            <a:ext cx="1811049" cy="84593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19A3B9D-4DC6-DC83-BDDB-6F0661178240}"/>
              </a:ext>
            </a:extLst>
          </p:cNvPr>
          <p:cNvSpPr/>
          <p:nvPr/>
        </p:nvSpPr>
        <p:spPr>
          <a:xfrm>
            <a:off x="4831750" y="3528372"/>
            <a:ext cx="1811049" cy="84593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987C30B-BA3F-CD26-8B61-A0FF5E31BDE7}"/>
              </a:ext>
            </a:extLst>
          </p:cNvPr>
          <p:cNvSpPr/>
          <p:nvPr/>
        </p:nvSpPr>
        <p:spPr>
          <a:xfrm>
            <a:off x="6668814" y="4873412"/>
            <a:ext cx="1811049" cy="84593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700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>
                <a:latin typeface="+mn-lt"/>
                <a:cs typeface="Arial" charset="0"/>
              </a:rPr>
              <a:t>Exigences de </a:t>
            </a:r>
            <a:r>
              <a:rPr lang="fr-FR" sz="2800" dirty="0" err="1">
                <a:latin typeface="+mn-lt"/>
                <a:cs typeface="Arial" charset="0"/>
              </a:rPr>
              <a:t>compositon</a:t>
            </a:r>
            <a:endParaRPr lang="fr-FR" sz="2800" dirty="0">
              <a:latin typeface="+mn-lt"/>
              <a:cs typeface="Arial" charset="0"/>
            </a:endParaRP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294008" y="1432560"/>
            <a:ext cx="10101435" cy="5425439"/>
          </a:xfrm>
          <a:prstGeom prst="rect">
            <a:avLst/>
          </a:prstGeom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lvl="1" indent="-358775" algn="just">
              <a:buClrTx/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tx1"/>
                </a:solidFill>
                <a:latin typeface="Trebuchet MS" charset="0"/>
              </a:rPr>
              <a:t>EC 4 :</a:t>
            </a:r>
            <a:r>
              <a:rPr lang="fr-FR" sz="2400" b="1" dirty="0">
                <a:solidFill>
                  <a:schemeClr val="tx1"/>
                </a:solidFill>
                <a:latin typeface="Trebuchet MS" charset="0"/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Trebuchet MS" charset="0"/>
              </a:rPr>
              <a:t>Un tour autour d’une barre, </a:t>
            </a:r>
            <a:r>
              <a:rPr lang="fr-FR" sz="2400" b="1" u="sng" dirty="0">
                <a:solidFill>
                  <a:schemeClr val="tx1"/>
                </a:solidFill>
                <a:latin typeface="Trebuchet MS" charset="0"/>
              </a:rPr>
              <a:t>exécuté par une difficulté 6</a:t>
            </a:r>
            <a:r>
              <a:rPr lang="fr-FR" sz="2400" b="1" u="sng" baseline="30000" dirty="0">
                <a:solidFill>
                  <a:schemeClr val="tx1"/>
                </a:solidFill>
                <a:latin typeface="Trebuchet MS" charset="0"/>
              </a:rPr>
              <a:t>ème</a:t>
            </a:r>
          </a:p>
          <a:p>
            <a:pPr marL="0" lvl="1" algn="just">
              <a:buClrTx/>
            </a:pPr>
            <a:endParaRPr lang="fr-FR" sz="1400" dirty="0">
              <a:solidFill>
                <a:schemeClr val="tx1"/>
              </a:solidFill>
              <a:latin typeface="Trebuchet MS" charset="0"/>
            </a:endParaRPr>
          </a:p>
          <a:p>
            <a:pPr marL="182562" lvl="1" algn="just">
              <a:buClrTx/>
            </a:pPr>
            <a:r>
              <a:rPr lang="fr-FR" sz="2400" b="1" u="sng" dirty="0">
                <a:solidFill>
                  <a:schemeClr val="tx1"/>
                </a:solidFill>
                <a:latin typeface="Trebuchet MS" charset="0"/>
              </a:rPr>
              <a:t>Exemple :</a:t>
            </a:r>
          </a:p>
          <a:p>
            <a:pPr marL="182562" lvl="1" algn="just">
              <a:buClrTx/>
            </a:pPr>
            <a:endParaRPr lang="fr-FR" sz="2400" b="1" u="sng" dirty="0">
              <a:solidFill>
                <a:schemeClr val="tx1"/>
              </a:solidFill>
              <a:latin typeface="Trebuchet MS" charset="0"/>
            </a:endParaRPr>
          </a:p>
          <a:p>
            <a:pPr marL="182562" lvl="1" algn="just">
              <a:buClrTx/>
            </a:pPr>
            <a:endParaRPr lang="fr-FR" sz="2400" b="1" u="sng" dirty="0">
              <a:solidFill>
                <a:schemeClr val="tx1"/>
              </a:solidFill>
              <a:latin typeface="Trebuchet MS" charset="0"/>
            </a:endParaRPr>
          </a:p>
          <a:p>
            <a:pPr marL="358775" lvl="1" indent="-358775" algn="just">
              <a:buClrTx/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tx1"/>
                </a:solidFill>
                <a:latin typeface="Trebuchet MS" charset="0"/>
              </a:rPr>
              <a:t>EC 5 :</a:t>
            </a:r>
            <a:r>
              <a:rPr lang="fr-FR" b="1" dirty="0">
                <a:solidFill>
                  <a:schemeClr val="tx1"/>
                </a:solidFill>
                <a:latin typeface="Trebuchet MS" charset="0"/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Trebuchet MS" charset="0"/>
              </a:rPr>
              <a:t>Un passage du corps en arrière à l’horizontale minimum</a:t>
            </a:r>
          </a:p>
          <a:p>
            <a:pPr marL="182562" lvl="1" algn="just">
              <a:buClrTx/>
            </a:pPr>
            <a:endParaRPr lang="fr-FR" dirty="0">
              <a:solidFill>
                <a:schemeClr val="tx1"/>
              </a:solidFill>
              <a:latin typeface="Trebuchet MS" charset="0"/>
            </a:endParaRPr>
          </a:p>
          <a:p>
            <a:pPr marL="182562" lvl="1" algn="just">
              <a:buClrTx/>
            </a:pPr>
            <a:r>
              <a:rPr lang="fr-FR" sz="2400" b="1" u="sng" dirty="0">
                <a:solidFill>
                  <a:schemeClr val="tx1"/>
                </a:solidFill>
                <a:latin typeface="Trebuchet MS" charset="0"/>
              </a:rPr>
              <a:t>Exemple :</a:t>
            </a:r>
          </a:p>
          <a:p>
            <a:pPr marL="182562" lvl="1" algn="just"/>
            <a:endParaRPr lang="fr-FR" dirty="0">
              <a:latin typeface="Trebuchet MS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367948"/>
              </p:ext>
            </p:extLst>
          </p:nvPr>
        </p:nvGraphicFramePr>
        <p:xfrm>
          <a:off x="2684211" y="4083407"/>
          <a:ext cx="5830992" cy="903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410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964722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911860">
                  <a:extLst>
                    <a:ext uri="{9D8B030D-6E8A-4147-A177-3AD203B41FA5}">
                      <a16:colId xmlns:a16="http://schemas.microsoft.com/office/drawing/2014/main" val="1796412781"/>
                    </a:ext>
                  </a:extLst>
                </a:gridCol>
              </a:tblGrid>
              <a:tr h="903227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          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45°</a:t>
                      </a:r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012415"/>
              </p:ext>
            </p:extLst>
          </p:nvPr>
        </p:nvGraphicFramePr>
        <p:xfrm>
          <a:off x="2795486" y="2038396"/>
          <a:ext cx="5767747" cy="893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296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764296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2239155">
                  <a:extLst>
                    <a:ext uri="{9D8B030D-6E8A-4147-A177-3AD203B41FA5}">
                      <a16:colId xmlns:a16="http://schemas.microsoft.com/office/drawing/2014/main" val="1796412781"/>
                    </a:ext>
                  </a:extLst>
                </a:gridCol>
              </a:tblGrid>
              <a:tr h="893648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00000000-0008-0000-0100-000041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858" y="2190194"/>
            <a:ext cx="1019317" cy="5430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B8B331F-4A63-A5D2-E2CA-517FBF9B4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746" y="2177151"/>
            <a:ext cx="390580" cy="54300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C36A0B2-3522-1EB5-067F-63A898774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669" y="4269612"/>
            <a:ext cx="390580" cy="54300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C03F696-FF92-97D8-930E-277B54FC1E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90" y="4269612"/>
            <a:ext cx="1013764" cy="54300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978A096-089E-AE0F-E7BF-E69985B87A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680" y="4175021"/>
            <a:ext cx="468571" cy="7200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0000000-0008-0000-0100-00002A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347" y="2163349"/>
            <a:ext cx="485843" cy="54300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551973F-0962-C983-7FD0-6073F04A4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1132" y="363676"/>
            <a:ext cx="542611" cy="813917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6F5FE524-8AC6-68CC-8ABE-983FA705FD9C}"/>
              </a:ext>
            </a:extLst>
          </p:cNvPr>
          <p:cNvSpPr/>
          <p:nvPr/>
        </p:nvSpPr>
        <p:spPr>
          <a:xfrm>
            <a:off x="4545654" y="2077462"/>
            <a:ext cx="1811049" cy="84593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40F7937-8BE6-14B6-F5B9-485B15BF2FFA}"/>
              </a:ext>
            </a:extLst>
          </p:cNvPr>
          <p:cNvSpPr/>
          <p:nvPr/>
        </p:nvSpPr>
        <p:spPr>
          <a:xfrm>
            <a:off x="4633784" y="4089186"/>
            <a:ext cx="1951099" cy="845937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6407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Répétition d’éléments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6B54A530-CB7F-62D8-0BB5-4D61B03BDDAB}"/>
              </a:ext>
            </a:extLst>
          </p:cNvPr>
          <p:cNvSpPr txBox="1">
            <a:spLocks/>
          </p:cNvSpPr>
          <p:nvPr/>
        </p:nvSpPr>
        <p:spPr>
          <a:xfrm>
            <a:off x="515085" y="1630681"/>
            <a:ext cx="9791700" cy="4876799"/>
          </a:xfrm>
          <a:prstGeom prst="rect">
            <a:avLst/>
          </a:prstGeom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180975" algn="just">
              <a:buClrTx/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difficulté 6</a:t>
            </a:r>
            <a:r>
              <a:rPr lang="fr-FR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une « autre difficulté » peut être exécutée 2 fois.</a:t>
            </a:r>
          </a:p>
          <a:p>
            <a:pPr marL="361950" lvl="1" indent="-180975" algn="just">
              <a:buClrTx/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difficulté 6</a:t>
            </a:r>
            <a:r>
              <a:rPr lang="fr-FR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répétée sera comptabilisée comme une « autre difficulté ».</a:t>
            </a:r>
          </a:p>
          <a:p>
            <a:pPr marL="365006" lvl="1" algn="just"/>
            <a:r>
              <a:rPr lang="fr-FR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:</a:t>
            </a:r>
          </a:p>
          <a:p>
            <a:pPr lvl="1" algn="l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5DC9B5BE-EE5F-71AB-2F9E-2C7976F8A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013964"/>
              </p:ext>
            </p:extLst>
          </p:nvPr>
        </p:nvGraphicFramePr>
        <p:xfrm>
          <a:off x="465192" y="4163458"/>
          <a:ext cx="9758253" cy="2017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519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761222800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981983517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361389294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376097765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3964256889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3317418084"/>
                    </a:ext>
                  </a:extLst>
                </a:gridCol>
              </a:tblGrid>
              <a:tr h="106601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  <a:tr h="9146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  <a:r>
                        <a:rPr lang="fr-FR" sz="24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  <a:r>
                        <a:rPr lang="fr-FR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fr-FR" sz="24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fr-FR" sz="11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devient AD</a:t>
                      </a:r>
                      <a:endParaRPr lang="fr-FR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  <a:r>
                        <a:rPr lang="fr-FR" sz="24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  <a:r>
                        <a:rPr lang="fr-FR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fr-FR" sz="24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fr-FR" sz="11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1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devient A</a:t>
                      </a:r>
                      <a:endParaRPr lang="fr-F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534499"/>
                  </a:ext>
                </a:extLst>
              </a:tr>
            </a:tbl>
          </a:graphicData>
        </a:graphic>
      </p:graphicFrame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F74B93AA-4BE9-4D39-019D-AF3009E4C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286202"/>
              </p:ext>
            </p:extLst>
          </p:nvPr>
        </p:nvGraphicFramePr>
        <p:xfrm>
          <a:off x="5918887" y="3399392"/>
          <a:ext cx="2298372" cy="609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8372">
                  <a:extLst>
                    <a:ext uri="{9D8B030D-6E8A-4147-A177-3AD203B41FA5}">
                      <a16:colId xmlns:a16="http://schemas.microsoft.com/office/drawing/2014/main" val="1204411979"/>
                    </a:ext>
                  </a:extLst>
                </a:gridCol>
              </a:tblGrid>
              <a:tr h="6092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 devient 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458347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00000000-0008-0000-0100-00000F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96" y="4423292"/>
            <a:ext cx="581106" cy="54300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0000000-0008-0000-0100-00000F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11" y="4399722"/>
            <a:ext cx="581106" cy="54300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0000000-0008-0000-0100-00000E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39" y="4399721"/>
            <a:ext cx="428685" cy="54300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0000000-0008-0000-0100-00000E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980" y="4393705"/>
            <a:ext cx="428685" cy="54300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0000000-0008-0000-0100-00005C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103" y="4399721"/>
            <a:ext cx="639212" cy="54300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0000000-0008-0000-0100-000011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62" y="4393704"/>
            <a:ext cx="390580" cy="54300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0000000-0008-0000-0100-000014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362" y="4391665"/>
            <a:ext cx="571580" cy="54300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0000000-0008-0000-0100-000035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346" y="4391664"/>
            <a:ext cx="1065207" cy="543001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6E22757-25FD-B7C3-0CFC-14E3C2B1DA9E}"/>
              </a:ext>
            </a:extLst>
          </p:cNvPr>
          <p:cNvSpPr/>
          <p:nvPr/>
        </p:nvSpPr>
        <p:spPr>
          <a:xfrm>
            <a:off x="1705232" y="4163458"/>
            <a:ext cx="1150344" cy="198068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88D71FD-2CDF-EE09-5591-54A0642B073A}"/>
              </a:ext>
            </a:extLst>
          </p:cNvPr>
          <p:cNvSpPr/>
          <p:nvPr/>
        </p:nvSpPr>
        <p:spPr>
          <a:xfrm>
            <a:off x="6582605" y="4163458"/>
            <a:ext cx="1150344" cy="198068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B4C9EA0-437D-C3D3-3E04-87A5214E5E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9643" y="477407"/>
            <a:ext cx="542611" cy="81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4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0"/>
          <p:cNvSpPr>
            <a:spLocks noGrp="1"/>
          </p:cNvSpPr>
          <p:nvPr>
            <p:ph type="title"/>
          </p:nvPr>
        </p:nvSpPr>
        <p:spPr>
          <a:xfrm>
            <a:off x="283918" y="453994"/>
            <a:ext cx="10111525" cy="745781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Répétition d’éléments (Rappel)</a:t>
            </a: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294009" y="1432561"/>
            <a:ext cx="9727322" cy="5044440"/>
          </a:xfrm>
          <a:prstGeom prst="rect">
            <a:avLst/>
          </a:prstGeom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180975" algn="just">
              <a:buClrTx/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Une difficulté 6</a:t>
            </a:r>
            <a:r>
              <a:rPr lang="fr-FR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 une « autre difficulté » peut être exécutée 2 fois, la 3</a:t>
            </a:r>
            <a:r>
              <a:rPr lang="fr-FR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fois l’élément sera pénalisé de 0,50 pt.</a:t>
            </a:r>
          </a:p>
          <a:p>
            <a:pPr marL="180975" lvl="1" algn="just">
              <a:buClrTx/>
            </a:pP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2" lvl="1" algn="just"/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2" lvl="1" algn="just"/>
            <a:r>
              <a:rPr lang="fr-FR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:</a:t>
            </a:r>
          </a:p>
          <a:p>
            <a:pPr marL="707906" lvl="1" indent="-342900" algn="just">
              <a:buFont typeface="Wingdings" panose="05000000000000000000" pitchFamily="2" charset="2"/>
              <a:buChar char="v"/>
            </a:pP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2" lvl="1"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725488"/>
              </p:ext>
            </p:extLst>
          </p:nvPr>
        </p:nvGraphicFramePr>
        <p:xfrm>
          <a:off x="283918" y="4082838"/>
          <a:ext cx="9737415" cy="2132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1935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081935">
                  <a:extLst>
                    <a:ext uri="{9D8B030D-6E8A-4147-A177-3AD203B41FA5}">
                      <a16:colId xmlns:a16="http://schemas.microsoft.com/office/drawing/2014/main" val="2981983517"/>
                    </a:ext>
                  </a:extLst>
                </a:gridCol>
                <a:gridCol w="1081935">
                  <a:extLst>
                    <a:ext uri="{9D8B030D-6E8A-4147-A177-3AD203B41FA5}">
                      <a16:colId xmlns:a16="http://schemas.microsoft.com/office/drawing/2014/main" val="361389294"/>
                    </a:ext>
                  </a:extLst>
                </a:gridCol>
                <a:gridCol w="1081935">
                  <a:extLst>
                    <a:ext uri="{9D8B030D-6E8A-4147-A177-3AD203B41FA5}">
                      <a16:colId xmlns:a16="http://schemas.microsoft.com/office/drawing/2014/main" val="2244321700"/>
                    </a:ext>
                  </a:extLst>
                </a:gridCol>
                <a:gridCol w="1081935">
                  <a:extLst>
                    <a:ext uri="{9D8B030D-6E8A-4147-A177-3AD203B41FA5}">
                      <a16:colId xmlns:a16="http://schemas.microsoft.com/office/drawing/2014/main" val="376097765"/>
                    </a:ext>
                  </a:extLst>
                </a:gridCol>
                <a:gridCol w="1081935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081935">
                  <a:extLst>
                    <a:ext uri="{9D8B030D-6E8A-4147-A177-3AD203B41FA5}">
                      <a16:colId xmlns:a16="http://schemas.microsoft.com/office/drawing/2014/main" val="1796412781"/>
                    </a:ext>
                  </a:extLst>
                </a:gridCol>
                <a:gridCol w="1081935">
                  <a:extLst>
                    <a:ext uri="{9D8B030D-6E8A-4147-A177-3AD203B41FA5}">
                      <a16:colId xmlns:a16="http://schemas.microsoft.com/office/drawing/2014/main" val="4193065375"/>
                    </a:ext>
                  </a:extLst>
                </a:gridCol>
                <a:gridCol w="1081935">
                  <a:extLst>
                    <a:ext uri="{9D8B030D-6E8A-4147-A177-3AD203B41FA5}">
                      <a16:colId xmlns:a16="http://schemas.microsoft.com/office/drawing/2014/main" val="3964256889"/>
                    </a:ext>
                  </a:extLst>
                </a:gridCol>
              </a:tblGrid>
              <a:tr h="106601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  <a:tr h="10660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/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/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  <a:r>
                        <a:rPr lang="fr-FR" sz="1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   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devient 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  <a:r>
                        <a:rPr lang="fr-FR" sz="1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   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devient 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534499"/>
                  </a:ext>
                </a:extLst>
              </a:tr>
            </a:tbl>
          </a:graphicData>
        </a:graphic>
      </p:graphicFrame>
      <p:graphicFrame>
        <p:nvGraphicFramePr>
          <p:cNvPr id="28" name="Tableau 20">
            <a:extLst>
              <a:ext uri="{FF2B5EF4-FFF2-40B4-BE49-F238E27FC236}">
                <a16:creationId xmlns:a16="http://schemas.microsoft.com/office/drawing/2014/main" id="{6619726F-0057-9AA9-F1B5-4B819DDC1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581700"/>
              </p:ext>
            </p:extLst>
          </p:nvPr>
        </p:nvGraphicFramePr>
        <p:xfrm>
          <a:off x="6079521" y="2947448"/>
          <a:ext cx="3051611" cy="769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611">
                  <a:extLst>
                    <a:ext uri="{9D8B030D-6E8A-4147-A177-3AD203B41FA5}">
                      <a16:colId xmlns:a16="http://schemas.microsoft.com/office/drawing/2014/main" val="1796376528"/>
                    </a:ext>
                  </a:extLst>
                </a:gridCol>
              </a:tblGrid>
              <a:tr h="769196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Elément non retenu et pénalisé de 0,50 pt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352193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00000000-0008-0000-0100-000035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568" y="4433388"/>
            <a:ext cx="1013764" cy="54300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0000000-0008-0000-0100-000041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40" y="4476553"/>
            <a:ext cx="1019317" cy="54300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0000000-0008-0000-0100-00000B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52" y="4476552"/>
            <a:ext cx="428685" cy="5430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0000000-0008-0000-0100-00000B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282" y="4476553"/>
            <a:ext cx="428685" cy="5430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0000000-0008-0000-0100-00000B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641" y="4476551"/>
            <a:ext cx="428685" cy="54300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71" y="4433388"/>
            <a:ext cx="381053" cy="54300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407" y="4412872"/>
            <a:ext cx="381053" cy="54300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8DEC2FB-889B-A22B-B901-AC7FC5E0A8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323" y="4391566"/>
            <a:ext cx="492621" cy="54767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065" y="4410132"/>
            <a:ext cx="371527" cy="543001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7A73150-965D-1299-F0F1-36872699CE7D}"/>
              </a:ext>
            </a:extLst>
          </p:cNvPr>
          <p:cNvSpPr/>
          <p:nvPr/>
        </p:nvSpPr>
        <p:spPr>
          <a:xfrm>
            <a:off x="1322920" y="4149603"/>
            <a:ext cx="1150344" cy="198068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36687E02-A857-15E8-C617-7B5AFD81084E}"/>
              </a:ext>
            </a:extLst>
          </p:cNvPr>
          <p:cNvSpPr/>
          <p:nvPr/>
        </p:nvSpPr>
        <p:spPr>
          <a:xfrm>
            <a:off x="4556675" y="4082069"/>
            <a:ext cx="1150344" cy="204822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65323CFD-9ACF-F5A4-F145-27F5CB42D75E}"/>
              </a:ext>
            </a:extLst>
          </p:cNvPr>
          <p:cNvSpPr/>
          <p:nvPr/>
        </p:nvSpPr>
        <p:spPr>
          <a:xfrm>
            <a:off x="6746523" y="4115243"/>
            <a:ext cx="1150344" cy="20482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DA634B3-1CE7-979C-7DA6-F65B4778CA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1132" y="363676"/>
            <a:ext cx="542611" cy="81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39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Les bascules 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5DC9B5BE-EE5F-71AB-2F9E-2C7976F8A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070767"/>
              </p:ext>
            </p:extLst>
          </p:nvPr>
        </p:nvGraphicFramePr>
        <p:xfrm>
          <a:off x="485591" y="4030739"/>
          <a:ext cx="9791694" cy="1980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966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087966">
                  <a:extLst>
                    <a:ext uri="{9D8B030D-6E8A-4147-A177-3AD203B41FA5}">
                      <a16:colId xmlns:a16="http://schemas.microsoft.com/office/drawing/2014/main" val="2761222800"/>
                    </a:ext>
                  </a:extLst>
                </a:gridCol>
                <a:gridCol w="1087966">
                  <a:extLst>
                    <a:ext uri="{9D8B030D-6E8A-4147-A177-3AD203B41FA5}">
                      <a16:colId xmlns:a16="http://schemas.microsoft.com/office/drawing/2014/main" val="2981983517"/>
                    </a:ext>
                  </a:extLst>
                </a:gridCol>
                <a:gridCol w="1087966">
                  <a:extLst>
                    <a:ext uri="{9D8B030D-6E8A-4147-A177-3AD203B41FA5}">
                      <a16:colId xmlns:a16="http://schemas.microsoft.com/office/drawing/2014/main" val="361389294"/>
                    </a:ext>
                  </a:extLst>
                </a:gridCol>
                <a:gridCol w="1087966">
                  <a:extLst>
                    <a:ext uri="{9D8B030D-6E8A-4147-A177-3AD203B41FA5}">
                      <a16:colId xmlns:a16="http://schemas.microsoft.com/office/drawing/2014/main" val="376097765"/>
                    </a:ext>
                  </a:extLst>
                </a:gridCol>
                <a:gridCol w="1087966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087966">
                  <a:extLst>
                    <a:ext uri="{9D8B030D-6E8A-4147-A177-3AD203B41FA5}">
                      <a16:colId xmlns:a16="http://schemas.microsoft.com/office/drawing/2014/main" val="3964256889"/>
                    </a:ext>
                  </a:extLst>
                </a:gridCol>
                <a:gridCol w="1087966">
                  <a:extLst>
                    <a:ext uri="{9D8B030D-6E8A-4147-A177-3AD203B41FA5}">
                      <a16:colId xmlns:a16="http://schemas.microsoft.com/office/drawing/2014/main" val="3317418084"/>
                    </a:ext>
                  </a:extLst>
                </a:gridCol>
                <a:gridCol w="1087966">
                  <a:extLst>
                    <a:ext uri="{9D8B030D-6E8A-4147-A177-3AD203B41FA5}">
                      <a16:colId xmlns:a16="http://schemas.microsoft.com/office/drawing/2014/main" val="346047633"/>
                    </a:ext>
                  </a:extLst>
                </a:gridCol>
              </a:tblGrid>
              <a:tr h="106601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  <a:tr h="9146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latin typeface="+mn-lt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latin typeface="+mn-lt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AD </a:t>
                      </a:r>
                      <a:r>
                        <a:rPr lang="fr-FR" sz="1100" b="1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D6</a:t>
                      </a:r>
                      <a:r>
                        <a:rPr lang="fr-FR" sz="1600" b="1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 </a:t>
                      </a:r>
                      <a:r>
                        <a:rPr lang="fr-FR" sz="1800" b="1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 </a:t>
                      </a:r>
                      <a:endParaRPr lang="fr-FR" sz="1000" b="1" dirty="0">
                        <a:solidFill>
                          <a:srgbClr val="0070C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000" b="1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devient AD</a:t>
                      </a:r>
                      <a:endParaRPr lang="fr-FR" sz="1800" b="1" dirty="0">
                        <a:solidFill>
                          <a:srgbClr val="0070C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534499"/>
                  </a:ext>
                </a:extLst>
              </a:tr>
            </a:tbl>
          </a:graphicData>
        </a:graphic>
      </p:graphicFrame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5D0864-C2EE-CE08-4386-3C5A1886F22E}"/>
              </a:ext>
            </a:extLst>
          </p:cNvPr>
          <p:cNvSpPr txBox="1">
            <a:spLocks/>
          </p:cNvSpPr>
          <p:nvPr/>
        </p:nvSpPr>
        <p:spPr>
          <a:xfrm>
            <a:off x="468313" y="1432561"/>
            <a:ext cx="9791700" cy="2348864"/>
          </a:xfrm>
          <a:prstGeom prst="rect">
            <a:avLst/>
          </a:prstGeom>
          <a:noFill/>
          <a:ln>
            <a:noFill/>
          </a:ln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180975" algn="just">
              <a:buClrTx/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gymnaste peut exécuter autant de bascules qu’elle le désire, sans pénalité, mais 2 seulement seront retenues comme « Autre difficulté » en plus d’une bascule difficulté 6</a:t>
            </a:r>
            <a:r>
              <a:rPr lang="fr-FR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2" lvl="1" algn="just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2" lvl="1" algn="just"/>
            <a:r>
              <a:rPr lang="fr-FR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:</a:t>
            </a:r>
          </a:p>
        </p:txBody>
      </p:sp>
      <p:graphicFrame>
        <p:nvGraphicFramePr>
          <p:cNvPr id="20" name="Tableau 20">
            <a:extLst>
              <a:ext uri="{FF2B5EF4-FFF2-40B4-BE49-F238E27FC236}">
                <a16:creationId xmlns:a16="http://schemas.microsoft.com/office/drawing/2014/main" id="{102296B9-1BB4-E0A3-F965-27E6FD062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262335"/>
              </p:ext>
            </p:extLst>
          </p:nvPr>
        </p:nvGraphicFramePr>
        <p:xfrm>
          <a:off x="7250358" y="3334260"/>
          <a:ext cx="2707147" cy="579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7147">
                  <a:extLst>
                    <a:ext uri="{9D8B030D-6E8A-4147-A177-3AD203B41FA5}">
                      <a16:colId xmlns:a16="http://schemas.microsoft.com/office/drawing/2014/main" val="1796376528"/>
                    </a:ext>
                  </a:extLst>
                </a:gridCol>
              </a:tblGrid>
              <a:tr h="579956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Elément non retenu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352193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00000000-0008-0000-0100-000041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27" y="4396323"/>
            <a:ext cx="1019317" cy="54300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0000000-0008-0000-0100-00000B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277" y="4344657"/>
            <a:ext cx="428685" cy="54300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CDB0B7D2-04C2-31CF-9A8C-93920FCB9A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796" y="4463508"/>
            <a:ext cx="428685" cy="47659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54C2C686-53C9-87B0-D4DC-25A9153F3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69" y="4310306"/>
            <a:ext cx="733959" cy="62348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9707ED0-F345-BA3C-6376-D4640819C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386" y="4358995"/>
            <a:ext cx="390580" cy="54300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775D002F-DA83-31F8-2A0B-C8C003296D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315" y="4393704"/>
            <a:ext cx="390580" cy="54300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A5914E0E-72C6-0A0D-90A8-E719CC1260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442" y="4399721"/>
            <a:ext cx="428685" cy="54300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1A2EAF32-5EB8-8931-30A1-A3E9B7AAA7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994" y="4433388"/>
            <a:ext cx="1013764" cy="54300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00000000-0008-0000-0100-00004D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787" y="4359252"/>
            <a:ext cx="1028844" cy="54300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EEC750B-22D5-9431-1227-01B6CDA5F4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14894" y="482041"/>
            <a:ext cx="542611" cy="813917"/>
          </a:xfrm>
          <a:prstGeom prst="rect">
            <a:avLst/>
          </a:prstGeom>
        </p:spPr>
      </p:pic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E0B3787-B792-DA57-81FD-C711F08D946A}"/>
              </a:ext>
            </a:extLst>
          </p:cNvPr>
          <p:cNvSpPr/>
          <p:nvPr/>
        </p:nvSpPr>
        <p:spPr>
          <a:xfrm>
            <a:off x="432628" y="4030739"/>
            <a:ext cx="1150344" cy="198068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BE69D7C-ACBA-E627-E1BD-2A8D757201BF}"/>
              </a:ext>
            </a:extLst>
          </p:cNvPr>
          <p:cNvSpPr/>
          <p:nvPr/>
        </p:nvSpPr>
        <p:spPr>
          <a:xfrm>
            <a:off x="2630505" y="4030739"/>
            <a:ext cx="1150344" cy="198068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3E153D9A-F26C-60FD-02AA-2EB85ADFA4E1}"/>
              </a:ext>
            </a:extLst>
          </p:cNvPr>
          <p:cNvSpPr/>
          <p:nvPr/>
        </p:nvSpPr>
        <p:spPr>
          <a:xfrm>
            <a:off x="4843866" y="3998403"/>
            <a:ext cx="1150344" cy="198068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01AFF33D-CE96-8B1E-9205-77D895BB54CF}"/>
              </a:ext>
            </a:extLst>
          </p:cNvPr>
          <p:cNvSpPr/>
          <p:nvPr/>
        </p:nvSpPr>
        <p:spPr>
          <a:xfrm>
            <a:off x="8092790" y="4030739"/>
            <a:ext cx="1150344" cy="198068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46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+mn-lt"/>
                <a:cs typeface="Arial" charset="0"/>
              </a:rPr>
              <a:t>Les élans à l’ATR </a:t>
            </a:r>
            <a:endParaRPr lang="fr-FR" sz="2800" cap="none" dirty="0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5DC9B5BE-EE5F-71AB-2F9E-2C7976F8A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633762"/>
              </p:ext>
            </p:extLst>
          </p:nvPr>
        </p:nvGraphicFramePr>
        <p:xfrm>
          <a:off x="387457" y="4120235"/>
          <a:ext cx="9872559" cy="2300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951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096951">
                  <a:extLst>
                    <a:ext uri="{9D8B030D-6E8A-4147-A177-3AD203B41FA5}">
                      <a16:colId xmlns:a16="http://schemas.microsoft.com/office/drawing/2014/main" val="2761222800"/>
                    </a:ext>
                  </a:extLst>
                </a:gridCol>
                <a:gridCol w="1096951">
                  <a:extLst>
                    <a:ext uri="{9D8B030D-6E8A-4147-A177-3AD203B41FA5}">
                      <a16:colId xmlns:a16="http://schemas.microsoft.com/office/drawing/2014/main" val="2981983517"/>
                    </a:ext>
                  </a:extLst>
                </a:gridCol>
                <a:gridCol w="1096951">
                  <a:extLst>
                    <a:ext uri="{9D8B030D-6E8A-4147-A177-3AD203B41FA5}">
                      <a16:colId xmlns:a16="http://schemas.microsoft.com/office/drawing/2014/main" val="361389294"/>
                    </a:ext>
                  </a:extLst>
                </a:gridCol>
                <a:gridCol w="1096951">
                  <a:extLst>
                    <a:ext uri="{9D8B030D-6E8A-4147-A177-3AD203B41FA5}">
                      <a16:colId xmlns:a16="http://schemas.microsoft.com/office/drawing/2014/main" val="376097765"/>
                    </a:ext>
                  </a:extLst>
                </a:gridCol>
                <a:gridCol w="1096951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096951">
                  <a:extLst>
                    <a:ext uri="{9D8B030D-6E8A-4147-A177-3AD203B41FA5}">
                      <a16:colId xmlns:a16="http://schemas.microsoft.com/office/drawing/2014/main" val="3964256889"/>
                    </a:ext>
                  </a:extLst>
                </a:gridCol>
                <a:gridCol w="1096951">
                  <a:extLst>
                    <a:ext uri="{9D8B030D-6E8A-4147-A177-3AD203B41FA5}">
                      <a16:colId xmlns:a16="http://schemas.microsoft.com/office/drawing/2014/main" val="3317418084"/>
                    </a:ext>
                  </a:extLst>
                </a:gridCol>
                <a:gridCol w="1096951">
                  <a:extLst>
                    <a:ext uri="{9D8B030D-6E8A-4147-A177-3AD203B41FA5}">
                      <a16:colId xmlns:a16="http://schemas.microsoft.com/office/drawing/2014/main" val="346047633"/>
                    </a:ext>
                  </a:extLst>
                </a:gridCol>
              </a:tblGrid>
              <a:tr h="106601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  <a:tr h="9146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/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rgbClr val="0070C0"/>
                          </a:solidFill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rgbClr val="0070C0"/>
                          </a:solidFill>
                        </a:rPr>
                        <a:t>AD   </a:t>
                      </a:r>
                      <a:r>
                        <a:rPr lang="fr-FR" sz="1200" b="1" dirty="0">
                          <a:solidFill>
                            <a:srgbClr val="0070C0"/>
                          </a:solidFill>
                        </a:rPr>
                        <a:t>D6</a:t>
                      </a:r>
                      <a:r>
                        <a:rPr lang="fr-FR" sz="24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sz="1200" b="1" dirty="0">
                          <a:solidFill>
                            <a:srgbClr val="0070C0"/>
                          </a:solidFill>
                        </a:rPr>
                        <a:t>devient AD</a:t>
                      </a:r>
                      <a:endParaRPr lang="fr-FR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</a:rPr>
                        <a:t>AD</a:t>
                      </a:r>
                      <a:r>
                        <a:rPr lang="fr-FR" sz="4400" b="1" dirty="0">
                          <a:solidFill>
                            <a:srgbClr val="0070C0"/>
                          </a:solidFill>
                        </a:rPr>
                        <a:t>   </a:t>
                      </a:r>
                      <a:r>
                        <a:rPr lang="fr-FR" sz="1100" b="1" dirty="0">
                          <a:solidFill>
                            <a:srgbClr val="0070C0"/>
                          </a:solidFill>
                        </a:rPr>
                        <a:t>D6</a:t>
                      </a:r>
                      <a:r>
                        <a:rPr lang="fr-FR" sz="20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sz="1100" b="1" dirty="0">
                          <a:solidFill>
                            <a:srgbClr val="0070C0"/>
                          </a:solidFill>
                        </a:rPr>
                        <a:t>devient AD</a:t>
                      </a:r>
                      <a:endParaRPr lang="fr-FR" sz="4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/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400" b="1" dirty="0">
                          <a:solidFill>
                            <a:srgbClr val="0070C0"/>
                          </a:solidFill>
                        </a:rPr>
                        <a:t>AD   </a:t>
                      </a:r>
                      <a:r>
                        <a:rPr lang="fr-FR" sz="1100" b="1" dirty="0">
                          <a:solidFill>
                            <a:srgbClr val="0070C0"/>
                          </a:solidFill>
                        </a:rPr>
                        <a:t>D6</a:t>
                      </a:r>
                      <a:r>
                        <a:rPr lang="fr-FR" sz="24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fr-FR" sz="1100" b="1" dirty="0">
                          <a:solidFill>
                            <a:srgbClr val="0070C0"/>
                          </a:solidFill>
                        </a:rPr>
                        <a:t>devient AD</a:t>
                      </a:r>
                      <a:endParaRPr lang="fr-FR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534499"/>
                  </a:ext>
                </a:extLst>
              </a:tr>
            </a:tbl>
          </a:graphicData>
        </a:graphic>
      </p:graphicFrame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5D0864-C2EE-CE08-4386-3C5A1886F22E}"/>
              </a:ext>
            </a:extLst>
          </p:cNvPr>
          <p:cNvSpPr txBox="1">
            <a:spLocks/>
          </p:cNvSpPr>
          <p:nvPr/>
        </p:nvSpPr>
        <p:spPr>
          <a:xfrm>
            <a:off x="468313" y="1346062"/>
            <a:ext cx="9927130" cy="5044440"/>
          </a:xfrm>
          <a:prstGeom prst="rect">
            <a:avLst/>
          </a:prstGeom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180975" algn="just">
              <a:buClrTx/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tx1"/>
                </a:solidFill>
                <a:latin typeface="Trebuchet MS" charset="0"/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Trebuchet MS" charset="0"/>
              </a:rPr>
              <a:t>La gymnaste peut exécuter autant de prises d’élan à l’ATR qu’elle le désire, sans pénalité, mais 2 seulement seront retenues comme élément (1 en difficulté 6</a:t>
            </a:r>
            <a:r>
              <a:rPr lang="fr-FR" sz="2400" baseline="30000" dirty="0">
                <a:solidFill>
                  <a:schemeClr val="tx1"/>
                </a:solidFill>
                <a:latin typeface="Trebuchet MS" charset="0"/>
              </a:rPr>
              <a:t>ème</a:t>
            </a:r>
            <a:r>
              <a:rPr lang="fr-FR" sz="2400" dirty="0">
                <a:solidFill>
                  <a:schemeClr val="tx1"/>
                </a:solidFill>
                <a:latin typeface="Trebuchet MS" charset="0"/>
              </a:rPr>
              <a:t> et une en « Autre difficulté »).</a:t>
            </a:r>
          </a:p>
          <a:p>
            <a:pPr marL="361950" lvl="1" indent="-180975" algn="just">
              <a:buClrTx/>
              <a:buFont typeface="Arial" panose="020B0604020202020204" pitchFamily="34" charset="0"/>
              <a:buChar char="•"/>
            </a:pPr>
            <a:endParaRPr lang="fr-FR" sz="2400" dirty="0">
              <a:solidFill>
                <a:schemeClr val="tx1"/>
              </a:solidFill>
              <a:latin typeface="Trebuchet MS" charset="0"/>
            </a:endParaRPr>
          </a:p>
          <a:p>
            <a:pPr marL="182562" lvl="1" algn="just"/>
            <a:endParaRPr lang="fr-FR" dirty="0">
              <a:solidFill>
                <a:schemeClr val="tx1"/>
              </a:solidFill>
              <a:latin typeface="Trebuchet MS" charset="0"/>
            </a:endParaRPr>
          </a:p>
          <a:p>
            <a:pPr marL="182562" lvl="1" algn="just"/>
            <a:r>
              <a:rPr lang="fr-FR" sz="2000" b="1" u="sng" dirty="0">
                <a:solidFill>
                  <a:schemeClr val="tx1"/>
                </a:solidFill>
                <a:latin typeface="Trebuchet MS" charset="0"/>
              </a:rPr>
              <a:t>Exemple 1:</a:t>
            </a:r>
            <a:endParaRPr lang="fr-FR" sz="2400" dirty="0">
              <a:latin typeface="Trebuchet MS" charset="0"/>
            </a:endParaRPr>
          </a:p>
        </p:txBody>
      </p:sp>
      <p:graphicFrame>
        <p:nvGraphicFramePr>
          <p:cNvPr id="20" name="Tableau 20">
            <a:extLst>
              <a:ext uri="{FF2B5EF4-FFF2-40B4-BE49-F238E27FC236}">
                <a16:creationId xmlns:a16="http://schemas.microsoft.com/office/drawing/2014/main" id="{102296B9-1BB4-E0A3-F965-27E6FD062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9723"/>
              </p:ext>
            </p:extLst>
          </p:nvPr>
        </p:nvGraphicFramePr>
        <p:xfrm>
          <a:off x="7315160" y="3334260"/>
          <a:ext cx="2767954" cy="579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954">
                  <a:extLst>
                    <a:ext uri="{9D8B030D-6E8A-4147-A177-3AD203B41FA5}">
                      <a16:colId xmlns:a16="http://schemas.microsoft.com/office/drawing/2014/main" val="1796376528"/>
                    </a:ext>
                  </a:extLst>
                </a:gridCol>
              </a:tblGrid>
              <a:tr h="579956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Elément non retenu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352193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00000000-0008-0000-0100-000041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7" y="4513565"/>
            <a:ext cx="952876" cy="50760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621" y="4478171"/>
            <a:ext cx="381053" cy="54300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507" y="4478171"/>
            <a:ext cx="381053" cy="54300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08" y="4478170"/>
            <a:ext cx="381053" cy="54300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615A2A6-D922-8ED9-22C9-FC9577EEE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881" y="4351437"/>
            <a:ext cx="733959" cy="62348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0892AC1-D28C-CF52-DC80-9A2F6AAE9B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60" y="4351437"/>
            <a:ext cx="390580" cy="54300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EF68CEB-E0E1-A9EA-0F0E-E57DE1C6F3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024" y="4478171"/>
            <a:ext cx="428685" cy="54300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B9FD0EA-5361-9523-C3FF-FB57E79EB4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852" y="4433388"/>
            <a:ext cx="1013764" cy="54300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256901A1-4CE4-65BB-8C7A-BBDF4B14AB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809" y="4369367"/>
            <a:ext cx="581106" cy="54300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50A1773-5392-6BA2-12C2-20B22DD409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1428" y="482041"/>
            <a:ext cx="542611" cy="813917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11F972F-8193-C36E-349C-FF997D490AED}"/>
              </a:ext>
            </a:extLst>
          </p:cNvPr>
          <p:cNvSpPr/>
          <p:nvPr/>
        </p:nvSpPr>
        <p:spPr>
          <a:xfrm>
            <a:off x="1457370" y="4149602"/>
            <a:ext cx="1150344" cy="224089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C418320-0F4F-7176-74DA-FDE320BDEEE2}"/>
              </a:ext>
            </a:extLst>
          </p:cNvPr>
          <p:cNvSpPr/>
          <p:nvPr/>
        </p:nvSpPr>
        <p:spPr>
          <a:xfrm>
            <a:off x="4744877" y="4179627"/>
            <a:ext cx="1150344" cy="2240899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75DEC4F8-450E-C17E-816E-2C31D0CF8F5C}"/>
              </a:ext>
            </a:extLst>
          </p:cNvPr>
          <p:cNvSpPr/>
          <p:nvPr/>
        </p:nvSpPr>
        <p:spPr>
          <a:xfrm>
            <a:off x="8032384" y="4164615"/>
            <a:ext cx="1150344" cy="224089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64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11401E-3099-951B-1641-78E379A3F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/>
              <a:t>Répétitions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7542B1-F095-42FD-78AE-540FD718C49E}"/>
              </a:ext>
            </a:extLst>
          </p:cNvPr>
          <p:cNvSpPr/>
          <p:nvPr/>
        </p:nvSpPr>
        <p:spPr>
          <a:xfrm>
            <a:off x="447322" y="1375496"/>
            <a:ext cx="9791700" cy="3183072"/>
          </a:xfrm>
          <a:prstGeom prst="rect">
            <a:avLst/>
          </a:prstGeom>
        </p:spPr>
        <p:txBody>
          <a:bodyPr wrap="square" lIns="104287" tIns="52144" rIns="104287" bIns="52144">
            <a:spAutoFit/>
          </a:bodyPr>
          <a:lstStyle/>
          <a:p>
            <a:pPr algn="just"/>
            <a:r>
              <a:rPr lang="fr-FR" sz="2000" b="1" u="sng" dirty="0"/>
              <a:t>Particularité aux Barres Asymétriques :</a:t>
            </a:r>
            <a:r>
              <a:rPr lang="fr-FR" sz="2000" u="sng" dirty="0"/>
              <a:t> </a:t>
            </a:r>
          </a:p>
          <a:p>
            <a:pPr marL="354013" lvl="1" indent="-171450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 La gymnaste peut exécuter autant de prises d’élans à l’ATR qu’elle le désire, mais 2 seulement seront retenues comme élément (Une difficulté 6</a:t>
            </a:r>
            <a:r>
              <a:rPr lang="fr-FR" sz="2000" baseline="30000" dirty="0"/>
              <a:t>ème</a:t>
            </a:r>
            <a:r>
              <a:rPr lang="fr-FR" sz="2000" dirty="0"/>
              <a:t> et</a:t>
            </a:r>
            <a:br>
              <a:rPr lang="fr-FR" sz="2000" dirty="0"/>
            </a:br>
            <a:r>
              <a:rPr lang="fr-FR" sz="2000" dirty="0"/>
              <a:t>Une « Autre difficulté »).</a:t>
            </a:r>
          </a:p>
          <a:p>
            <a:pPr marL="182563" lvl="1">
              <a:spcAft>
                <a:spcPct val="20000"/>
              </a:spcAft>
            </a:pPr>
            <a:r>
              <a:rPr lang="fr-FR" sz="2000" b="1" u="sng" dirty="0"/>
              <a:t>Exemple 2, cas particulier :</a:t>
            </a:r>
          </a:p>
          <a:p>
            <a:pPr marL="182563" lvl="1">
              <a:spcAft>
                <a:spcPct val="20000"/>
              </a:spcAft>
            </a:pPr>
            <a:endParaRPr lang="fr-FR" sz="2000" b="1" u="sng" dirty="0"/>
          </a:p>
          <a:p>
            <a:pPr marL="354013" lvl="1" indent="-171450">
              <a:spcAft>
                <a:spcPct val="20000"/>
              </a:spcAft>
            </a:pPr>
            <a:endParaRPr lang="fr-FR" sz="2000" dirty="0"/>
          </a:p>
          <a:p>
            <a:pPr marL="274638" lvl="1" indent="-274638" algn="just">
              <a:spcAft>
                <a:spcPct val="20000"/>
              </a:spcAft>
              <a:buFont typeface="Courier New" pitchFamily="49" charset="0"/>
              <a:buChar char="o"/>
            </a:pPr>
            <a:endParaRPr lang="fr-FR" sz="2000" dirty="0"/>
          </a:p>
          <a:p>
            <a:pPr lvl="1" algn="just">
              <a:spcAft>
                <a:spcPct val="20000"/>
              </a:spcAft>
            </a:pPr>
            <a:endParaRPr lang="fr-FR" sz="2000" dirty="0"/>
          </a:p>
        </p:txBody>
      </p:sp>
      <p:graphicFrame>
        <p:nvGraphicFramePr>
          <p:cNvPr id="29" name="Tableau 28">
            <a:extLst>
              <a:ext uri="{FF2B5EF4-FFF2-40B4-BE49-F238E27FC236}">
                <a16:creationId xmlns:a16="http://schemas.microsoft.com/office/drawing/2014/main" id="{6BB6840D-07DA-580C-B9A1-8C474F9EE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876054"/>
              </p:ext>
            </p:extLst>
          </p:nvPr>
        </p:nvGraphicFramePr>
        <p:xfrm>
          <a:off x="185351" y="3299627"/>
          <a:ext cx="10243752" cy="2026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532">
                  <a:extLst>
                    <a:ext uri="{9D8B030D-6E8A-4147-A177-3AD203B41FA5}">
                      <a16:colId xmlns:a16="http://schemas.microsoft.com/office/drawing/2014/main" val="2044214033"/>
                    </a:ext>
                  </a:extLst>
                </a:gridCol>
                <a:gridCol w="958265">
                  <a:extLst>
                    <a:ext uri="{9D8B030D-6E8A-4147-A177-3AD203B41FA5}">
                      <a16:colId xmlns:a16="http://schemas.microsoft.com/office/drawing/2014/main" val="3765490602"/>
                    </a:ext>
                  </a:extLst>
                </a:gridCol>
                <a:gridCol w="1053118">
                  <a:extLst>
                    <a:ext uri="{9D8B030D-6E8A-4147-A177-3AD203B41FA5}">
                      <a16:colId xmlns:a16="http://schemas.microsoft.com/office/drawing/2014/main" val="1460792625"/>
                    </a:ext>
                  </a:extLst>
                </a:gridCol>
                <a:gridCol w="1117681">
                  <a:extLst>
                    <a:ext uri="{9D8B030D-6E8A-4147-A177-3AD203B41FA5}">
                      <a16:colId xmlns:a16="http://schemas.microsoft.com/office/drawing/2014/main" val="336897290"/>
                    </a:ext>
                  </a:extLst>
                </a:gridCol>
                <a:gridCol w="1231991">
                  <a:extLst>
                    <a:ext uri="{9D8B030D-6E8A-4147-A177-3AD203B41FA5}">
                      <a16:colId xmlns:a16="http://schemas.microsoft.com/office/drawing/2014/main" val="605365767"/>
                    </a:ext>
                  </a:extLst>
                </a:gridCol>
                <a:gridCol w="989003">
                  <a:extLst>
                    <a:ext uri="{9D8B030D-6E8A-4147-A177-3AD203B41FA5}">
                      <a16:colId xmlns:a16="http://schemas.microsoft.com/office/drawing/2014/main" val="2804655389"/>
                    </a:ext>
                  </a:extLst>
                </a:gridCol>
                <a:gridCol w="1173891">
                  <a:extLst>
                    <a:ext uri="{9D8B030D-6E8A-4147-A177-3AD203B41FA5}">
                      <a16:colId xmlns:a16="http://schemas.microsoft.com/office/drawing/2014/main" val="1643826506"/>
                    </a:ext>
                  </a:extLst>
                </a:gridCol>
                <a:gridCol w="1260390">
                  <a:extLst>
                    <a:ext uri="{9D8B030D-6E8A-4147-A177-3AD203B41FA5}">
                      <a16:colId xmlns:a16="http://schemas.microsoft.com/office/drawing/2014/main" val="3792177202"/>
                    </a:ext>
                  </a:extLst>
                </a:gridCol>
                <a:gridCol w="1519881">
                  <a:extLst>
                    <a:ext uri="{9D8B030D-6E8A-4147-A177-3AD203B41FA5}">
                      <a16:colId xmlns:a16="http://schemas.microsoft.com/office/drawing/2014/main" val="57438758"/>
                    </a:ext>
                  </a:extLst>
                </a:gridCol>
              </a:tblGrid>
              <a:tr h="72564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204343"/>
                  </a:ext>
                </a:extLst>
              </a:tr>
              <a:tr h="74783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½ tour bascule BI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ATR corps carpé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Tour facial AR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ATR corps carpé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Contre-mouvement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Bascule BS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ATR corps tendu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Soleil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Sortie salto AR tendu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965496"/>
                  </a:ext>
                </a:extLst>
              </a:tr>
              <a:tr h="55265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/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/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>
                          <a:solidFill>
                            <a:srgbClr val="0070C0"/>
                          </a:solidFill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dirty="0">
                          <a:solidFill>
                            <a:srgbClr val="0070C0"/>
                          </a:solidFill>
                        </a:rPr>
                        <a:t>AD </a:t>
                      </a:r>
                      <a:r>
                        <a:rPr lang="fr-FR" sz="800" b="1" dirty="0">
                          <a:solidFill>
                            <a:srgbClr val="0070C0"/>
                          </a:solidFill>
                        </a:rPr>
                        <a:t>D6 devient AD</a:t>
                      </a:r>
                      <a:endParaRPr lang="fr-FR" sz="1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/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1800" b="1" dirty="0">
                          <a:solidFill>
                            <a:srgbClr val="0070C0"/>
                          </a:solidFill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dirty="0">
                          <a:solidFill>
                            <a:srgbClr val="0070C0"/>
                          </a:solidFill>
                        </a:rPr>
                        <a:t>AD </a:t>
                      </a:r>
                      <a:r>
                        <a:rPr lang="fr-FR" sz="800" b="1" dirty="0">
                          <a:solidFill>
                            <a:srgbClr val="0070C0"/>
                          </a:solidFill>
                        </a:rPr>
                        <a:t>D6 devient AD</a:t>
                      </a:r>
                      <a:endParaRPr lang="fr-FR" sz="1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dirty="0">
                          <a:solidFill>
                            <a:srgbClr val="0070C0"/>
                          </a:solidFill>
                        </a:rPr>
                        <a:t>AD </a:t>
                      </a:r>
                      <a:r>
                        <a:rPr lang="fr-FR" sz="800" b="1" dirty="0">
                          <a:solidFill>
                            <a:srgbClr val="0070C0"/>
                          </a:solidFill>
                        </a:rPr>
                        <a:t>D6 devient AD</a:t>
                      </a:r>
                      <a:endParaRPr lang="fr-FR" sz="1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="1" dirty="0">
                          <a:solidFill>
                            <a:srgbClr val="0070C0"/>
                          </a:solidFill>
                        </a:rPr>
                        <a:t>AD </a:t>
                      </a:r>
                      <a:r>
                        <a:rPr lang="fr-FR" sz="800" b="1" dirty="0">
                          <a:solidFill>
                            <a:srgbClr val="0070C0"/>
                          </a:solidFill>
                        </a:rPr>
                        <a:t>D6 devient AD</a:t>
                      </a:r>
                      <a:endParaRPr lang="fr-FR" sz="1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319713"/>
                  </a:ext>
                </a:extLst>
              </a:tr>
            </a:tbl>
          </a:graphicData>
        </a:graphic>
      </p:graphicFrame>
      <p:pic>
        <p:nvPicPr>
          <p:cNvPr id="30" name="Image 29">
            <a:extLst>
              <a:ext uri="{FF2B5EF4-FFF2-40B4-BE49-F238E27FC236}">
                <a16:creationId xmlns:a16="http://schemas.microsoft.com/office/drawing/2014/main" id="{3ED07D84-59B6-B16F-8AB8-4BBA11B39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55" y="3385084"/>
            <a:ext cx="533474" cy="543001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6AE9F156-D642-D910-AA5C-23A4E83BF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585" y="3384179"/>
            <a:ext cx="639212" cy="543001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292100E9-FDDF-50EB-EBDD-D68F26A36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295" y="3389899"/>
            <a:ext cx="390580" cy="543001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89" y="3389899"/>
            <a:ext cx="381053" cy="543001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00000000-0008-0000-0100-00000B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002" y="3389899"/>
            <a:ext cx="428685" cy="54300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D666E5B-A6C9-6F6F-696F-C11BA754A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745" y="3370772"/>
            <a:ext cx="381053" cy="5430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000000-0008-0000-0100-000014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721" y="3376402"/>
            <a:ext cx="559729" cy="53174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5A7085E-513A-189E-C4C3-0EE24A6FDB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118" y="3418412"/>
            <a:ext cx="1098919" cy="47453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03A451E-22FF-46F2-46A5-718A9E7BBF6B}"/>
              </a:ext>
            </a:extLst>
          </p:cNvPr>
          <p:cNvSpPr/>
          <p:nvPr/>
        </p:nvSpPr>
        <p:spPr>
          <a:xfrm>
            <a:off x="1174332" y="5769598"/>
            <a:ext cx="7200028" cy="667952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</a:rPr>
              <a:t>Nous pouvons retenir comme éléments : une D6 et deux AD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518" y="3376402"/>
            <a:ext cx="352474" cy="54300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3D6CF40-0013-9AA9-207D-0775D4B3F452}"/>
              </a:ext>
            </a:extLst>
          </p:cNvPr>
          <p:cNvSpPr/>
          <p:nvPr/>
        </p:nvSpPr>
        <p:spPr>
          <a:xfrm>
            <a:off x="4223555" y="2436213"/>
            <a:ext cx="5917038" cy="71047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L’ATR corps carpé et l’ATR corps tendu sont de la même famille 6ème et sont  2 difficultés différentes (code </a:t>
            </a:r>
            <a:r>
              <a:rPr lang="fr-FR" sz="1600" dirty="0" err="1">
                <a:solidFill>
                  <a:schemeClr val="tx1"/>
                </a:solidFill>
              </a:rPr>
              <a:t>fig</a:t>
            </a:r>
            <a:r>
              <a:rPr lang="fr-FR" sz="1600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15" name="Flèche : haut 14">
            <a:extLst>
              <a:ext uri="{FF2B5EF4-FFF2-40B4-BE49-F238E27FC236}">
                <a16:creationId xmlns:a16="http://schemas.microsoft.com/office/drawing/2014/main" id="{B7D091A7-0E75-6AD9-C5D8-A0D24B6A17BE}"/>
              </a:ext>
            </a:extLst>
          </p:cNvPr>
          <p:cNvSpPr/>
          <p:nvPr/>
        </p:nvSpPr>
        <p:spPr>
          <a:xfrm>
            <a:off x="6862518" y="5454569"/>
            <a:ext cx="410966" cy="240327"/>
          </a:xfrm>
          <a:prstGeom prst="up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 : haut 15">
            <a:extLst>
              <a:ext uri="{FF2B5EF4-FFF2-40B4-BE49-F238E27FC236}">
                <a16:creationId xmlns:a16="http://schemas.microsoft.com/office/drawing/2014/main" id="{DBE0E27A-B7AB-0B10-6B5D-2A303EDDB097}"/>
              </a:ext>
            </a:extLst>
          </p:cNvPr>
          <p:cNvSpPr/>
          <p:nvPr/>
        </p:nvSpPr>
        <p:spPr>
          <a:xfrm>
            <a:off x="3480647" y="5452412"/>
            <a:ext cx="410966" cy="240327"/>
          </a:xfrm>
          <a:prstGeom prst="up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 : haut 16">
            <a:extLst>
              <a:ext uri="{FF2B5EF4-FFF2-40B4-BE49-F238E27FC236}">
                <a16:creationId xmlns:a16="http://schemas.microsoft.com/office/drawing/2014/main" id="{CDFF2EE6-F8AE-8BD7-5BA1-8BD3F3AD6877}"/>
              </a:ext>
            </a:extLst>
          </p:cNvPr>
          <p:cNvSpPr/>
          <p:nvPr/>
        </p:nvSpPr>
        <p:spPr>
          <a:xfrm>
            <a:off x="1398714" y="5435740"/>
            <a:ext cx="410966" cy="240327"/>
          </a:xfrm>
          <a:prstGeom prst="up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A42ACF7-BDA2-D955-AAE8-0013DF7BFD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04865" y="482041"/>
            <a:ext cx="542611" cy="813917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235D859-8DD2-8D39-C49F-D6A5299438B7}"/>
              </a:ext>
            </a:extLst>
          </p:cNvPr>
          <p:cNvSpPr/>
          <p:nvPr/>
        </p:nvSpPr>
        <p:spPr>
          <a:xfrm>
            <a:off x="1112547" y="3257859"/>
            <a:ext cx="983300" cy="206790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6695A201-EFFD-17E9-DB73-E8433EFF5D14}"/>
              </a:ext>
            </a:extLst>
          </p:cNvPr>
          <p:cNvSpPr/>
          <p:nvPr/>
        </p:nvSpPr>
        <p:spPr>
          <a:xfrm>
            <a:off x="3148705" y="3278742"/>
            <a:ext cx="1074850" cy="206790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C8FD72F2-6758-FAB1-8F26-0410CA476D17}"/>
              </a:ext>
            </a:extLst>
          </p:cNvPr>
          <p:cNvSpPr/>
          <p:nvPr/>
        </p:nvSpPr>
        <p:spPr>
          <a:xfrm>
            <a:off x="6465084" y="3299626"/>
            <a:ext cx="1171391" cy="2026135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5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9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+mn-lt"/>
                <a:cs typeface="Arial" charset="0"/>
              </a:rPr>
              <a:t>Les répétitions et bonifications</a:t>
            </a:r>
            <a:endParaRPr lang="fr-FR" sz="2800" cap="none" dirty="0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5DC9B5BE-EE5F-71AB-2F9E-2C7976F8A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815751"/>
              </p:ext>
            </p:extLst>
          </p:nvPr>
        </p:nvGraphicFramePr>
        <p:xfrm>
          <a:off x="293195" y="3906057"/>
          <a:ext cx="10197689" cy="2223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688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130688">
                  <a:extLst>
                    <a:ext uri="{9D8B030D-6E8A-4147-A177-3AD203B41FA5}">
                      <a16:colId xmlns:a16="http://schemas.microsoft.com/office/drawing/2014/main" val="2761222800"/>
                    </a:ext>
                  </a:extLst>
                </a:gridCol>
                <a:gridCol w="1130688">
                  <a:extLst>
                    <a:ext uri="{9D8B030D-6E8A-4147-A177-3AD203B41FA5}">
                      <a16:colId xmlns:a16="http://schemas.microsoft.com/office/drawing/2014/main" val="2981983517"/>
                    </a:ext>
                  </a:extLst>
                </a:gridCol>
                <a:gridCol w="1130688">
                  <a:extLst>
                    <a:ext uri="{9D8B030D-6E8A-4147-A177-3AD203B41FA5}">
                      <a16:colId xmlns:a16="http://schemas.microsoft.com/office/drawing/2014/main" val="361389294"/>
                    </a:ext>
                  </a:extLst>
                </a:gridCol>
                <a:gridCol w="1130688">
                  <a:extLst>
                    <a:ext uri="{9D8B030D-6E8A-4147-A177-3AD203B41FA5}">
                      <a16:colId xmlns:a16="http://schemas.microsoft.com/office/drawing/2014/main" val="376097765"/>
                    </a:ext>
                  </a:extLst>
                </a:gridCol>
                <a:gridCol w="1130688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130688">
                  <a:extLst>
                    <a:ext uri="{9D8B030D-6E8A-4147-A177-3AD203B41FA5}">
                      <a16:colId xmlns:a16="http://schemas.microsoft.com/office/drawing/2014/main" val="3964256889"/>
                    </a:ext>
                  </a:extLst>
                </a:gridCol>
                <a:gridCol w="1130688">
                  <a:extLst>
                    <a:ext uri="{9D8B030D-6E8A-4147-A177-3AD203B41FA5}">
                      <a16:colId xmlns:a16="http://schemas.microsoft.com/office/drawing/2014/main" val="3317418084"/>
                    </a:ext>
                  </a:extLst>
                </a:gridCol>
                <a:gridCol w="1152185">
                  <a:extLst>
                    <a:ext uri="{9D8B030D-6E8A-4147-A177-3AD203B41FA5}">
                      <a16:colId xmlns:a16="http://schemas.microsoft.com/office/drawing/2014/main" val="346047633"/>
                    </a:ext>
                  </a:extLst>
                </a:gridCol>
              </a:tblGrid>
              <a:tr h="10436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  <a:tr h="11800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/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chemeClr val="tx1"/>
                          </a:solidFill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</a:rPr>
                        <a:t>AD </a:t>
                      </a:r>
                      <a:r>
                        <a:rPr lang="fr-FR" sz="1200" b="1" dirty="0">
                          <a:solidFill>
                            <a:srgbClr val="0070C0"/>
                          </a:solidFill>
                        </a:rPr>
                        <a:t>D6 devient AD</a:t>
                      </a:r>
                      <a:endParaRPr lang="fr-FR" sz="6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</a:rPr>
                        <a:t>AD </a:t>
                      </a:r>
                      <a:r>
                        <a:rPr lang="fr-FR" sz="1200" b="1" dirty="0">
                          <a:solidFill>
                            <a:srgbClr val="0070C0"/>
                          </a:solidFill>
                        </a:rPr>
                        <a:t>D6 devient AD</a:t>
                      </a:r>
                      <a:endParaRPr lang="fr-FR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</a:rPr>
                        <a:t>AD </a:t>
                      </a:r>
                      <a:r>
                        <a:rPr lang="fr-FR" sz="1200" b="1" dirty="0">
                          <a:solidFill>
                            <a:srgbClr val="0070C0"/>
                          </a:solidFill>
                        </a:rPr>
                        <a:t>D6 devient AD</a:t>
                      </a:r>
                      <a:endParaRPr lang="fr-FR" sz="2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534499"/>
                  </a:ext>
                </a:extLst>
              </a:tr>
            </a:tbl>
          </a:graphicData>
        </a:graphic>
      </p:graphicFrame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5D0864-C2EE-CE08-4386-3C5A1886F22E}"/>
              </a:ext>
            </a:extLst>
          </p:cNvPr>
          <p:cNvSpPr txBox="1">
            <a:spLocks/>
          </p:cNvSpPr>
          <p:nvPr/>
        </p:nvSpPr>
        <p:spPr>
          <a:xfrm>
            <a:off x="468313" y="1432561"/>
            <a:ext cx="9927130" cy="5044440"/>
          </a:xfrm>
          <a:prstGeom prst="rect">
            <a:avLst/>
          </a:prstGeom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180975" algn="just">
              <a:buClrTx/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tx1"/>
                </a:solidFill>
                <a:latin typeface="Trebuchet MS" charset="0"/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Trebuchet MS" charset="0"/>
              </a:rPr>
              <a:t>La bonification n’est pas accordée en cas de répétition d’élément. </a:t>
            </a:r>
          </a:p>
          <a:p>
            <a:pPr marL="182562" lvl="1" algn="just"/>
            <a:endParaRPr lang="fr-FR" dirty="0">
              <a:solidFill>
                <a:schemeClr val="tx1"/>
              </a:solidFill>
              <a:latin typeface="Trebuchet MS" charset="0"/>
            </a:endParaRPr>
          </a:p>
          <a:p>
            <a:pPr marL="182562" lvl="1" algn="just"/>
            <a:r>
              <a:rPr lang="fr-FR" sz="2000" b="1" u="sng" dirty="0">
                <a:solidFill>
                  <a:schemeClr val="tx1"/>
                </a:solidFill>
                <a:latin typeface="Trebuchet MS" charset="0"/>
              </a:rPr>
              <a:t>Exemple :</a:t>
            </a:r>
            <a:endParaRPr lang="fr-FR" sz="2400" dirty="0">
              <a:latin typeface="Trebuchet MS" charset="0"/>
            </a:endParaRPr>
          </a:p>
        </p:txBody>
      </p:sp>
      <p:graphicFrame>
        <p:nvGraphicFramePr>
          <p:cNvPr id="20" name="Tableau 20">
            <a:extLst>
              <a:ext uri="{FF2B5EF4-FFF2-40B4-BE49-F238E27FC236}">
                <a16:creationId xmlns:a16="http://schemas.microsoft.com/office/drawing/2014/main" id="{102296B9-1BB4-E0A3-F965-27E6FD062A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071238"/>
              </p:ext>
            </p:extLst>
          </p:nvPr>
        </p:nvGraphicFramePr>
        <p:xfrm>
          <a:off x="7152504" y="3149454"/>
          <a:ext cx="2707147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7147">
                  <a:extLst>
                    <a:ext uri="{9D8B030D-6E8A-4147-A177-3AD203B41FA5}">
                      <a16:colId xmlns:a16="http://schemas.microsoft.com/office/drawing/2014/main" val="1796376528"/>
                    </a:ext>
                  </a:extLst>
                </a:gridCol>
              </a:tblGrid>
              <a:tr h="57995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Elément non retenu ni bonifié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352193"/>
                  </a:ext>
                </a:extLst>
              </a:tr>
            </a:tbl>
          </a:graphicData>
        </a:graphic>
      </p:graphicFrame>
      <p:graphicFrame>
        <p:nvGraphicFramePr>
          <p:cNvPr id="6" name="Tableau 20">
            <a:extLst>
              <a:ext uri="{FF2B5EF4-FFF2-40B4-BE49-F238E27FC236}">
                <a16:creationId xmlns:a16="http://schemas.microsoft.com/office/drawing/2014/main" id="{1E66D5CC-A324-4D77-214B-8E9490E576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971368"/>
              </p:ext>
            </p:extLst>
          </p:nvPr>
        </p:nvGraphicFramePr>
        <p:xfrm>
          <a:off x="975895" y="3167493"/>
          <a:ext cx="1935867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867">
                  <a:extLst>
                    <a:ext uri="{9D8B030D-6E8A-4147-A177-3AD203B41FA5}">
                      <a16:colId xmlns:a16="http://schemas.microsoft.com/office/drawing/2014/main" val="1796376528"/>
                    </a:ext>
                  </a:extLst>
                </a:gridCol>
              </a:tblGrid>
              <a:tr h="57995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Elément bonifié à 0,30 pt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352193"/>
                  </a:ext>
                </a:extLst>
              </a:tr>
            </a:tbl>
          </a:graphicData>
        </a:graphic>
      </p:graphicFrame>
      <p:graphicFrame>
        <p:nvGraphicFramePr>
          <p:cNvPr id="14" name="Tableau 20">
            <a:extLst>
              <a:ext uri="{FF2B5EF4-FFF2-40B4-BE49-F238E27FC236}">
                <a16:creationId xmlns:a16="http://schemas.microsoft.com/office/drawing/2014/main" id="{A5BEB7E2-C5C0-82E9-C6B9-009103ACB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909124"/>
              </p:ext>
            </p:extLst>
          </p:nvPr>
        </p:nvGraphicFramePr>
        <p:xfrm>
          <a:off x="4339266" y="3100104"/>
          <a:ext cx="1935867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867">
                  <a:extLst>
                    <a:ext uri="{9D8B030D-6E8A-4147-A177-3AD203B41FA5}">
                      <a16:colId xmlns:a16="http://schemas.microsoft.com/office/drawing/2014/main" val="1796376528"/>
                    </a:ext>
                  </a:extLst>
                </a:gridCol>
              </a:tblGrid>
              <a:tr h="579956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Elément retenu et non bonifié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352193"/>
                  </a:ext>
                </a:extLst>
              </a:tr>
            </a:tbl>
          </a:graphicData>
        </a:graphic>
      </p:graphicFrame>
      <p:pic>
        <p:nvPicPr>
          <p:cNvPr id="15" name="Image 14">
            <a:extLst>
              <a:ext uri="{FF2B5EF4-FFF2-40B4-BE49-F238E27FC236}">
                <a16:creationId xmlns:a16="http://schemas.microsoft.com/office/drawing/2014/main" id="{00000000-0008-0000-0100-000041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58" y="4320572"/>
            <a:ext cx="1019317" cy="54300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666" y="4184553"/>
            <a:ext cx="484673" cy="69065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82" y="4204706"/>
            <a:ext cx="512822" cy="73077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645" y="4204706"/>
            <a:ext cx="512485" cy="730292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0000000-0008-0000-0100-000035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528" y="4427033"/>
            <a:ext cx="1125634" cy="464936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0000000-0008-0000-0100-00000F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809" y="4369367"/>
            <a:ext cx="581106" cy="54300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00000000-0008-0000-0100-00000E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966" y="4332211"/>
            <a:ext cx="428685" cy="54300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00000000-0008-0000-0100-00005C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03" y="4270390"/>
            <a:ext cx="733959" cy="623487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00000000-0008-0000-0100-000011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421" y="4320836"/>
            <a:ext cx="390580" cy="54300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4CE2817-CDA8-681D-B3E3-E5192639E5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7606" y="489764"/>
            <a:ext cx="542611" cy="813917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1FBB926-9FA6-A094-7C16-0D9489EECAFE}"/>
              </a:ext>
            </a:extLst>
          </p:cNvPr>
          <p:cNvSpPr/>
          <p:nvPr/>
        </p:nvSpPr>
        <p:spPr>
          <a:xfrm>
            <a:off x="1463322" y="3902444"/>
            <a:ext cx="1019317" cy="223083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5485D70-AFF4-8460-856D-6DFDD0CE4417}"/>
              </a:ext>
            </a:extLst>
          </p:cNvPr>
          <p:cNvSpPr/>
          <p:nvPr/>
        </p:nvSpPr>
        <p:spPr>
          <a:xfrm>
            <a:off x="4863810" y="3906056"/>
            <a:ext cx="1055055" cy="2223613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FAD9C01B-D128-6E86-1DF9-273BDE4F3879}"/>
              </a:ext>
            </a:extLst>
          </p:cNvPr>
          <p:cNvSpPr/>
          <p:nvPr/>
        </p:nvSpPr>
        <p:spPr>
          <a:xfrm>
            <a:off x="8246665" y="3921248"/>
            <a:ext cx="1072635" cy="220842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55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Elan circulaire en AR carpé </a:t>
            </a:r>
            <a:r>
              <a:rPr lang="fr-FR" cap="none" dirty="0">
                <a:latin typeface="Arial" panose="020B0604020202020204" pitchFamily="34" charset="0"/>
                <a:cs typeface="Arial" panose="020B0604020202020204" pitchFamily="34" charset="0"/>
              </a:rPr>
              <a:t>(Nouveauté)</a:t>
            </a:r>
            <a:endParaRPr lang="fr-FR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6B54A530-CB7F-62D8-0BB5-4D61B03BDDAB}"/>
              </a:ext>
            </a:extLst>
          </p:cNvPr>
          <p:cNvSpPr txBox="1">
            <a:spLocks/>
          </p:cNvSpPr>
          <p:nvPr/>
        </p:nvSpPr>
        <p:spPr>
          <a:xfrm>
            <a:off x="515085" y="1630681"/>
            <a:ext cx="9791700" cy="4876799"/>
          </a:xfrm>
          <a:prstGeom prst="rect">
            <a:avLst/>
          </a:prstGeom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180975" algn="l">
              <a:buClrTx/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L’élan circulaire en AR carpé          ou l’élan circulaire carpé AV  réalisé avec une flexion de jambes sera reconnu comme difficulté 6</a:t>
            </a:r>
            <a:r>
              <a:rPr lang="fr-FR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mais pénalisé pour jambes fléchies.</a:t>
            </a:r>
          </a:p>
          <a:p>
            <a:pPr marL="361950" lvl="1" indent="-180975" algn="l">
              <a:buClrTx/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pénalité pour jambes fléchies pouvant être de 0,10 pt, 0,30 pt ou 0,50 pt.</a:t>
            </a:r>
          </a:p>
          <a:p>
            <a:pPr marL="180975" lvl="1" algn="just">
              <a:buClrTx/>
            </a:pP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1" algn="just">
              <a:buClrTx/>
            </a:pP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006" lvl="1" algn="just"/>
            <a:r>
              <a:rPr lang="fr-FR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:</a:t>
            </a:r>
          </a:p>
          <a:p>
            <a:pPr lvl="1" algn="l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5DC9B5BE-EE5F-71AB-2F9E-2C7976F8A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203155"/>
              </p:ext>
            </p:extLst>
          </p:nvPr>
        </p:nvGraphicFramePr>
        <p:xfrm>
          <a:off x="465192" y="4163458"/>
          <a:ext cx="9758253" cy="217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519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761222800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981983517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361389294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376097765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3964256889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3317418084"/>
                    </a:ext>
                  </a:extLst>
                </a:gridCol>
              </a:tblGrid>
              <a:tr h="1066014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  <a:tr h="91467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4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  <a:r>
                        <a:rPr lang="fr-FR" sz="14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  <a:r>
                        <a:rPr lang="fr-FR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fr-FR" sz="24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fr-FR" sz="11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11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devient AD</a:t>
                      </a:r>
                      <a:endParaRPr lang="fr-FR" sz="2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  <a:endParaRPr lang="fr-FR" sz="12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534499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00000000-0008-0000-0100-00000F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96" y="4423292"/>
            <a:ext cx="581106" cy="54300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0000000-0008-0000-0100-00000F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11" y="4399722"/>
            <a:ext cx="581106" cy="54300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0000000-0008-0000-0100-00000E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39" y="4399721"/>
            <a:ext cx="428685" cy="54300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0000000-0008-0000-0100-00000E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980" y="4393705"/>
            <a:ext cx="428685" cy="54300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0000000-0008-0000-0100-000011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962" y="4393704"/>
            <a:ext cx="390580" cy="54300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0000000-0008-0000-0100-000014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362" y="4391665"/>
            <a:ext cx="571580" cy="5430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0000000-0008-0000-0100-00002A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834" y="4391663"/>
            <a:ext cx="485843" cy="54300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1104BC2-4B34-5F32-3A40-6E3BEED0F3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96" y="1568256"/>
            <a:ext cx="485843" cy="54300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0000000-0008-0000-0100-000028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655" y="1544244"/>
            <a:ext cx="647790" cy="54300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AC6443F-CF45-463F-1DF8-5B7539A65A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5655" y="489764"/>
            <a:ext cx="542611" cy="813917"/>
          </a:xfrm>
          <a:prstGeom prst="rect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23550FD0-D067-40A9-F115-57FAFF0BB65B}"/>
              </a:ext>
            </a:extLst>
          </p:cNvPr>
          <p:cNvSpPr/>
          <p:nvPr/>
        </p:nvSpPr>
        <p:spPr>
          <a:xfrm>
            <a:off x="4120291" y="4187470"/>
            <a:ext cx="1224028" cy="214823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0000000-0008-0000-0100-000033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078" y="4393705"/>
            <a:ext cx="1114581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0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Le Tour AR Libre sous l’horizontale</a:t>
            </a:r>
            <a:endParaRPr lang="fr-FR" sz="2800" u="sng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6B54A530-CB7F-62D8-0BB5-4D61B03BDDAB}"/>
              </a:ext>
            </a:extLst>
          </p:cNvPr>
          <p:cNvSpPr txBox="1">
            <a:spLocks/>
          </p:cNvSpPr>
          <p:nvPr/>
        </p:nvSpPr>
        <p:spPr>
          <a:xfrm>
            <a:off x="527518" y="1344380"/>
            <a:ext cx="9791700" cy="4876799"/>
          </a:xfrm>
          <a:prstGeom prst="rect">
            <a:avLst/>
          </a:prstGeom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180975" algn="just">
              <a:buClrTx/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tour AR libre sous l’horizontale sera reconnu comme une difficulté 6</a:t>
            </a:r>
            <a:r>
              <a:rPr lang="fr-FR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mais sera pénalisé de 1 pt sur la note E quand il doit être comptabilisé comme D 6</a:t>
            </a:r>
            <a:r>
              <a:rPr lang="fr-FR" sz="20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5006" lvl="1" algn="just"/>
            <a:r>
              <a:rPr lang="fr-FR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1 : </a:t>
            </a:r>
            <a:r>
              <a:rPr lang="fr-FR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Pénalisation de 1 pt </a:t>
            </a:r>
            <a:r>
              <a:rPr lang="fr-FR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Reconnu comme D6).</a:t>
            </a:r>
          </a:p>
          <a:p>
            <a:pPr marL="365006" lvl="1" algn="just"/>
            <a:endParaRPr lang="fr-FR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006" lvl="1" algn="just"/>
            <a:endParaRPr lang="fr-FR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006" lvl="1" algn="just"/>
            <a:endParaRPr lang="fr-FR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006" lvl="1" algn="just"/>
            <a:endParaRPr lang="fr-FR" sz="24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006" lvl="1" algn="just"/>
            <a:r>
              <a:rPr lang="fr-FR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2 : </a:t>
            </a:r>
            <a:r>
              <a:rPr lang="fr-FR" sz="20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de pénalisation de 1 pt </a:t>
            </a:r>
            <a:r>
              <a:rPr lang="fr-FR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(reconnu comme AD).</a:t>
            </a:r>
          </a:p>
          <a:p>
            <a:pPr marL="365006" lvl="1" algn="just"/>
            <a:endParaRPr lang="fr-FR" sz="20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5DC9B5BE-EE5F-71AB-2F9E-2C7976F8A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742631"/>
              </p:ext>
            </p:extLst>
          </p:nvPr>
        </p:nvGraphicFramePr>
        <p:xfrm>
          <a:off x="580944" y="2620136"/>
          <a:ext cx="9791698" cy="1336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599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228157">
                  <a:extLst>
                    <a:ext uri="{9D8B030D-6E8A-4147-A177-3AD203B41FA5}">
                      <a16:colId xmlns:a16="http://schemas.microsoft.com/office/drawing/2014/main" val="2761222800"/>
                    </a:ext>
                  </a:extLst>
                </a:gridCol>
                <a:gridCol w="1228157">
                  <a:extLst>
                    <a:ext uri="{9D8B030D-6E8A-4147-A177-3AD203B41FA5}">
                      <a16:colId xmlns:a16="http://schemas.microsoft.com/office/drawing/2014/main" val="2981983517"/>
                    </a:ext>
                  </a:extLst>
                </a:gridCol>
                <a:gridCol w="1228157">
                  <a:extLst>
                    <a:ext uri="{9D8B030D-6E8A-4147-A177-3AD203B41FA5}">
                      <a16:colId xmlns:a16="http://schemas.microsoft.com/office/drawing/2014/main" val="361389294"/>
                    </a:ext>
                  </a:extLst>
                </a:gridCol>
                <a:gridCol w="1228157">
                  <a:extLst>
                    <a:ext uri="{9D8B030D-6E8A-4147-A177-3AD203B41FA5}">
                      <a16:colId xmlns:a16="http://schemas.microsoft.com/office/drawing/2014/main" val="376097765"/>
                    </a:ext>
                  </a:extLst>
                </a:gridCol>
                <a:gridCol w="1228157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228157">
                  <a:extLst>
                    <a:ext uri="{9D8B030D-6E8A-4147-A177-3AD203B41FA5}">
                      <a16:colId xmlns:a16="http://schemas.microsoft.com/office/drawing/2014/main" val="3964256889"/>
                    </a:ext>
                  </a:extLst>
                </a:gridCol>
                <a:gridCol w="1228157">
                  <a:extLst>
                    <a:ext uri="{9D8B030D-6E8A-4147-A177-3AD203B41FA5}">
                      <a16:colId xmlns:a16="http://schemas.microsoft.com/office/drawing/2014/main" val="3317418084"/>
                    </a:ext>
                  </a:extLst>
                </a:gridCol>
              </a:tblGrid>
              <a:tr h="65048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Sous l’horizontale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  <a:tr h="6858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AD</a:t>
                      </a:r>
                      <a:endParaRPr lang="fr-FR" sz="66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534499"/>
                  </a:ext>
                </a:extLst>
              </a:tr>
            </a:tbl>
          </a:graphicData>
        </a:graphic>
      </p:graphicFrame>
      <p:pic>
        <p:nvPicPr>
          <p:cNvPr id="19" name="Image 18">
            <a:extLst>
              <a:ext uri="{FF2B5EF4-FFF2-40B4-BE49-F238E27FC236}">
                <a16:creationId xmlns:a16="http://schemas.microsoft.com/office/drawing/2014/main" id="{00000000-0008-0000-0100-00000E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65" y="2706165"/>
            <a:ext cx="428685" cy="54300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0000000-0008-0000-0100-00000E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103" y="2648613"/>
            <a:ext cx="428685" cy="54300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0000000-0008-0000-0100-00005C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686" y="2666810"/>
            <a:ext cx="639212" cy="54300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00000000-0008-0000-0100-000011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477" y="2708571"/>
            <a:ext cx="390580" cy="54300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0000000-0008-0000-0100-000014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926" y="2666810"/>
            <a:ext cx="571580" cy="5430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0000000-0008-0000-0100-00000C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57" y="2735734"/>
            <a:ext cx="426534" cy="552556"/>
          </a:xfrm>
          <a:prstGeom prst="rect">
            <a:avLst/>
          </a:prstGeom>
        </p:spPr>
      </p:pic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FDF6E792-0BA1-18D6-9158-0282BE62AE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573631"/>
              </p:ext>
            </p:extLst>
          </p:nvPr>
        </p:nvGraphicFramePr>
        <p:xfrm>
          <a:off x="580944" y="4597950"/>
          <a:ext cx="9791698" cy="1474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599">
                  <a:extLst>
                    <a:ext uri="{9D8B030D-6E8A-4147-A177-3AD203B41FA5}">
                      <a16:colId xmlns:a16="http://schemas.microsoft.com/office/drawing/2014/main" val="3499264597"/>
                    </a:ext>
                  </a:extLst>
                </a:gridCol>
                <a:gridCol w="1228157">
                  <a:extLst>
                    <a:ext uri="{9D8B030D-6E8A-4147-A177-3AD203B41FA5}">
                      <a16:colId xmlns:a16="http://schemas.microsoft.com/office/drawing/2014/main" val="2761222800"/>
                    </a:ext>
                  </a:extLst>
                </a:gridCol>
                <a:gridCol w="1228157">
                  <a:extLst>
                    <a:ext uri="{9D8B030D-6E8A-4147-A177-3AD203B41FA5}">
                      <a16:colId xmlns:a16="http://schemas.microsoft.com/office/drawing/2014/main" val="2981983517"/>
                    </a:ext>
                  </a:extLst>
                </a:gridCol>
                <a:gridCol w="1228157">
                  <a:extLst>
                    <a:ext uri="{9D8B030D-6E8A-4147-A177-3AD203B41FA5}">
                      <a16:colId xmlns:a16="http://schemas.microsoft.com/office/drawing/2014/main" val="361389294"/>
                    </a:ext>
                  </a:extLst>
                </a:gridCol>
                <a:gridCol w="1228157">
                  <a:extLst>
                    <a:ext uri="{9D8B030D-6E8A-4147-A177-3AD203B41FA5}">
                      <a16:colId xmlns:a16="http://schemas.microsoft.com/office/drawing/2014/main" val="376097765"/>
                    </a:ext>
                  </a:extLst>
                </a:gridCol>
                <a:gridCol w="1228157">
                  <a:extLst>
                    <a:ext uri="{9D8B030D-6E8A-4147-A177-3AD203B41FA5}">
                      <a16:colId xmlns:a16="http://schemas.microsoft.com/office/drawing/2014/main" val="3924201112"/>
                    </a:ext>
                  </a:extLst>
                </a:gridCol>
                <a:gridCol w="1228157">
                  <a:extLst>
                    <a:ext uri="{9D8B030D-6E8A-4147-A177-3AD203B41FA5}">
                      <a16:colId xmlns:a16="http://schemas.microsoft.com/office/drawing/2014/main" val="3964256889"/>
                    </a:ext>
                  </a:extLst>
                </a:gridCol>
                <a:gridCol w="1228157">
                  <a:extLst>
                    <a:ext uri="{9D8B030D-6E8A-4147-A177-3AD203B41FA5}">
                      <a16:colId xmlns:a16="http://schemas.microsoft.com/office/drawing/2014/main" val="3317418084"/>
                    </a:ext>
                  </a:extLst>
                </a:gridCol>
              </a:tblGrid>
              <a:tr h="7177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800" b="1" dirty="0">
                          <a:solidFill>
                            <a:schemeClr val="tx1"/>
                          </a:solidFill>
                        </a:rPr>
                        <a:t>Sous l’horizontale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71691"/>
                  </a:ext>
                </a:extLst>
              </a:tr>
              <a:tr h="7567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   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devient 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534499"/>
                  </a:ext>
                </a:extLst>
              </a:tr>
            </a:tbl>
          </a:graphicData>
        </a:graphic>
      </p:graphicFrame>
      <p:pic>
        <p:nvPicPr>
          <p:cNvPr id="14" name="Image 13">
            <a:extLst>
              <a:ext uri="{FF2B5EF4-FFF2-40B4-BE49-F238E27FC236}">
                <a16:creationId xmlns:a16="http://schemas.microsoft.com/office/drawing/2014/main" id="{29184585-B2D6-6017-98B8-93071BDE9B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298" y="4769477"/>
            <a:ext cx="426534" cy="55255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D1706E4-822A-7ADC-FB9F-30DBD2CD4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18" y="4676407"/>
            <a:ext cx="428685" cy="54300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EED9D50-4947-A3B6-EF6B-A510FA850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74" y="4689199"/>
            <a:ext cx="428685" cy="54300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A8A4708-C18C-4602-3887-02B485D1A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628" y="4689200"/>
            <a:ext cx="639212" cy="54300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7443E732-4051-6628-7B77-56412C808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418" y="4689200"/>
            <a:ext cx="390580" cy="54300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7DFDA16-85C2-9DD6-E344-90526A638A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066" y="4670522"/>
            <a:ext cx="571580" cy="54300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0000000-0008-0000-0100-00000B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63" y="2629410"/>
            <a:ext cx="428685" cy="54300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3B1D706-FF68-F9A8-F47E-D3C92319CF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15308" y="482041"/>
            <a:ext cx="542611" cy="813917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443F517-4E29-5838-D8ED-802E4C06FF84}"/>
              </a:ext>
            </a:extLst>
          </p:cNvPr>
          <p:cNvSpPr/>
          <p:nvPr/>
        </p:nvSpPr>
        <p:spPr>
          <a:xfrm>
            <a:off x="1762902" y="2601897"/>
            <a:ext cx="1227433" cy="133630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5F34EB51-7ACB-AF8C-5A16-988B6BB9646A}"/>
              </a:ext>
            </a:extLst>
          </p:cNvPr>
          <p:cNvSpPr/>
          <p:nvPr/>
        </p:nvSpPr>
        <p:spPr>
          <a:xfrm>
            <a:off x="1750724" y="4626793"/>
            <a:ext cx="1241282" cy="141678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0000000-0008-0000-0100-000033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637" y="2666810"/>
            <a:ext cx="1114581" cy="54300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677096B-812D-D2B9-5065-5280C23DC6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15" y="4689200"/>
            <a:ext cx="1065207" cy="54300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015E934B-64D9-3F51-4817-067A8DBC6C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129" y="4655686"/>
            <a:ext cx="428685" cy="543001"/>
          </a:xfrm>
          <a:prstGeom prst="rect">
            <a:avLst/>
          </a:prstGeom>
        </p:spPr>
      </p:pic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51D7D572-4DE0-49AC-0331-7979B97962D2}"/>
              </a:ext>
            </a:extLst>
          </p:cNvPr>
          <p:cNvSpPr/>
          <p:nvPr/>
        </p:nvSpPr>
        <p:spPr>
          <a:xfrm>
            <a:off x="8104504" y="3314285"/>
            <a:ext cx="816002" cy="53533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14AB2C95-A794-5B3A-B3E1-E7A05BEE714F}"/>
              </a:ext>
            </a:extLst>
          </p:cNvPr>
          <p:cNvSpPr/>
          <p:nvPr/>
        </p:nvSpPr>
        <p:spPr>
          <a:xfrm>
            <a:off x="1963364" y="3296750"/>
            <a:ext cx="816002" cy="53533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7057E5C8-5379-B09B-3583-5005EB5AEACA}"/>
              </a:ext>
            </a:extLst>
          </p:cNvPr>
          <p:cNvSpPr/>
          <p:nvPr/>
        </p:nvSpPr>
        <p:spPr>
          <a:xfrm>
            <a:off x="4417798" y="3313637"/>
            <a:ext cx="816002" cy="53533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E7E07035-277D-31CA-4C18-D8C8BB0BF302}"/>
              </a:ext>
            </a:extLst>
          </p:cNvPr>
          <p:cNvSpPr/>
          <p:nvPr/>
        </p:nvSpPr>
        <p:spPr>
          <a:xfrm>
            <a:off x="4414838" y="5335187"/>
            <a:ext cx="816002" cy="53533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ECB62B80-E2A8-C65B-4740-B5E2A58CE0A9}"/>
              </a:ext>
            </a:extLst>
          </p:cNvPr>
          <p:cNvSpPr/>
          <p:nvPr/>
        </p:nvSpPr>
        <p:spPr>
          <a:xfrm>
            <a:off x="8121912" y="5349743"/>
            <a:ext cx="816002" cy="53533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64B40956-AE07-B9A8-7E6C-8108465DC3C9}"/>
              </a:ext>
            </a:extLst>
          </p:cNvPr>
          <p:cNvSpPr/>
          <p:nvPr/>
        </p:nvSpPr>
        <p:spPr>
          <a:xfrm>
            <a:off x="9313570" y="5335186"/>
            <a:ext cx="816002" cy="53533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11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Masque des Titres">
  <a:themeElements>
    <a:clrScheme name="FSCF 1">
      <a:dk1>
        <a:sysClr val="windowText" lastClr="000000"/>
      </a:dk1>
      <a:lt1>
        <a:sysClr val="window" lastClr="FFFFFF"/>
      </a:lt1>
      <a:dk2>
        <a:srgbClr val="868686"/>
      </a:dk2>
      <a:lt2>
        <a:srgbClr val="C0C0C0"/>
      </a:lt2>
      <a:accent1>
        <a:srgbClr val="009DE0"/>
      </a:accent1>
      <a:accent2>
        <a:srgbClr val="C4007A"/>
      </a:accent2>
      <a:accent3>
        <a:srgbClr val="EAB818"/>
      </a:accent3>
      <a:accent4>
        <a:srgbClr val="C4281A"/>
      </a:accent4>
      <a:accent5>
        <a:srgbClr val="4BAC9A"/>
      </a:accent5>
      <a:accent6>
        <a:srgbClr val="F79646"/>
      </a:accent6>
      <a:hlink>
        <a:srgbClr val="009DE0"/>
      </a:hlink>
      <a:folHlink>
        <a:srgbClr val="C4281A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sque des Contenus">
  <a:themeElements>
    <a:clrScheme name="FSCF">
      <a:dk1>
        <a:sysClr val="windowText" lastClr="000000"/>
      </a:dk1>
      <a:lt1>
        <a:sysClr val="window" lastClr="FFFFFF"/>
      </a:lt1>
      <a:dk2>
        <a:srgbClr val="808080"/>
      </a:dk2>
      <a:lt2>
        <a:srgbClr val="C0C0C0"/>
      </a:lt2>
      <a:accent1>
        <a:srgbClr val="0BA1E2"/>
      </a:accent1>
      <a:accent2>
        <a:srgbClr val="C60086"/>
      </a:accent2>
      <a:accent3>
        <a:srgbClr val="E8C425"/>
      </a:accent3>
      <a:accent4>
        <a:srgbClr val="C52F25"/>
      </a:accent4>
      <a:accent5>
        <a:srgbClr val="4BAC9A"/>
      </a:accent5>
      <a:accent6>
        <a:srgbClr val="F79646"/>
      </a:accent6>
      <a:hlink>
        <a:srgbClr val="0BA1E2"/>
      </a:hlink>
      <a:folHlink>
        <a:srgbClr val="C52F25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2004</TotalTime>
  <Words>728</Words>
  <Application>Microsoft Office PowerPoint</Application>
  <PresentationFormat>Personnalisé</PresentationFormat>
  <Paragraphs>194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Trebuchet MS</vt:lpstr>
      <vt:lpstr>Wingdings</vt:lpstr>
      <vt:lpstr>Masque des Titres</vt:lpstr>
      <vt:lpstr>Masque des Contenus</vt:lpstr>
      <vt:lpstr>Barres 6èmes</vt:lpstr>
      <vt:lpstr>Répétition d’éléments</vt:lpstr>
      <vt:lpstr>Répétition d’éléments (Rappel)</vt:lpstr>
      <vt:lpstr>Les bascules </vt:lpstr>
      <vt:lpstr>Les élans à l’ATR </vt:lpstr>
      <vt:lpstr>Répétitions</vt:lpstr>
      <vt:lpstr>Les répétitions et bonifications</vt:lpstr>
      <vt:lpstr>Elan circulaire en AR carpé (Nouveauté)</vt:lpstr>
      <vt:lpstr>Le Tour AR Libre sous l’horizontale</vt:lpstr>
      <vt:lpstr>La Sortie Salto AR tendu</vt:lpstr>
      <vt:lpstr>Exigences de compositon</vt:lpstr>
      <vt:lpstr>Exigences de compositon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zeRafio</dc:creator>
  <cp:lastModifiedBy>Germinal FLORES</cp:lastModifiedBy>
  <cp:revision>144</cp:revision>
  <dcterms:created xsi:type="dcterms:W3CDTF">2014-03-28T08:32:44Z</dcterms:created>
  <dcterms:modified xsi:type="dcterms:W3CDTF">2025-08-29T07:23:41Z</dcterms:modified>
</cp:coreProperties>
</file>