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7"/>
  </p:notesMasterIdLst>
  <p:handoutMasterIdLst>
    <p:handoutMasterId r:id="rId68"/>
  </p:handoutMasterIdLst>
  <p:sldIdLst>
    <p:sldId id="378" r:id="rId2"/>
    <p:sldId id="385" r:id="rId3"/>
    <p:sldId id="386" r:id="rId4"/>
    <p:sldId id="391" r:id="rId5"/>
    <p:sldId id="392" r:id="rId6"/>
    <p:sldId id="393" r:id="rId7"/>
    <p:sldId id="394" r:id="rId8"/>
    <p:sldId id="395" r:id="rId9"/>
    <p:sldId id="396" r:id="rId10"/>
    <p:sldId id="397" r:id="rId11"/>
    <p:sldId id="398" r:id="rId12"/>
    <p:sldId id="399" r:id="rId13"/>
    <p:sldId id="402" r:id="rId14"/>
    <p:sldId id="403" r:id="rId15"/>
    <p:sldId id="400" r:id="rId16"/>
    <p:sldId id="401" r:id="rId17"/>
    <p:sldId id="404" r:id="rId18"/>
    <p:sldId id="405" r:id="rId19"/>
    <p:sldId id="406" r:id="rId20"/>
    <p:sldId id="407" r:id="rId21"/>
    <p:sldId id="408" r:id="rId22"/>
    <p:sldId id="409" r:id="rId23"/>
    <p:sldId id="410" r:id="rId24"/>
    <p:sldId id="411" r:id="rId25"/>
    <p:sldId id="412" r:id="rId26"/>
    <p:sldId id="413" r:id="rId27"/>
    <p:sldId id="414" r:id="rId28"/>
    <p:sldId id="415" r:id="rId29"/>
    <p:sldId id="416" r:id="rId30"/>
    <p:sldId id="417" r:id="rId31"/>
    <p:sldId id="418" r:id="rId32"/>
    <p:sldId id="419" r:id="rId33"/>
    <p:sldId id="420" r:id="rId34"/>
    <p:sldId id="421" r:id="rId35"/>
    <p:sldId id="423" r:id="rId36"/>
    <p:sldId id="422" r:id="rId37"/>
    <p:sldId id="424" r:id="rId38"/>
    <p:sldId id="452" r:id="rId39"/>
    <p:sldId id="453" r:id="rId40"/>
    <p:sldId id="454" r:id="rId41"/>
    <p:sldId id="427" r:id="rId42"/>
    <p:sldId id="428" r:id="rId43"/>
    <p:sldId id="429" r:id="rId44"/>
    <p:sldId id="431" r:id="rId45"/>
    <p:sldId id="432" r:id="rId46"/>
    <p:sldId id="433" r:id="rId47"/>
    <p:sldId id="434" r:id="rId48"/>
    <p:sldId id="435" r:id="rId49"/>
    <p:sldId id="436" r:id="rId50"/>
    <p:sldId id="455" r:id="rId51"/>
    <p:sldId id="437" r:id="rId52"/>
    <p:sldId id="438" r:id="rId53"/>
    <p:sldId id="439" r:id="rId54"/>
    <p:sldId id="440" r:id="rId55"/>
    <p:sldId id="441" r:id="rId56"/>
    <p:sldId id="442" r:id="rId57"/>
    <p:sldId id="443" r:id="rId58"/>
    <p:sldId id="444" r:id="rId59"/>
    <p:sldId id="445" r:id="rId60"/>
    <p:sldId id="446" r:id="rId61"/>
    <p:sldId id="447" r:id="rId62"/>
    <p:sldId id="448" r:id="rId63"/>
    <p:sldId id="449" r:id="rId64"/>
    <p:sldId id="450" r:id="rId65"/>
    <p:sldId id="451" r:id="rId66"/>
  </p:sldIdLst>
  <p:sldSz cx="9144000" cy="6858000" type="screen4x3"/>
  <p:notesSz cx="6858000" cy="1001395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3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0066"/>
    <a:srgbClr val="00B0F0"/>
    <a:srgbClr val="00FF00"/>
    <a:srgbClr val="C00000"/>
    <a:srgbClr val="FF33CC"/>
    <a:srgbClr val="008000"/>
    <a:srgbClr val="FF000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A111915-BE36-4E01-A7E5-04B1672EAD32}" styleName="Style léger 2 - Accentuation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Style léger 2 - Accentuation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Style léger 2 - Accentuation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597" autoAdjust="0"/>
    <p:restoredTop sz="96065" autoAdjust="0"/>
  </p:normalViewPr>
  <p:slideViewPr>
    <p:cSldViewPr>
      <p:cViewPr varScale="1">
        <p:scale>
          <a:sx n="86" d="100"/>
          <a:sy n="86" d="100"/>
        </p:scale>
        <p:origin x="91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9012"/>
    </p:cViewPr>
  </p:sorterViewPr>
  <p:notesViewPr>
    <p:cSldViewPr>
      <p:cViewPr>
        <p:scale>
          <a:sx n="100" d="100"/>
          <a:sy n="100" d="100"/>
        </p:scale>
        <p:origin x="-1824" y="942"/>
      </p:cViewPr>
      <p:guideLst>
        <p:guide orient="horz" pos="315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9420BF-CF0B-442E-8340-ECDEF0FEA7C3}" type="datetimeFigureOut">
              <a:rPr lang="fr-FR" smtClean="0"/>
              <a:t>21/11/2015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512300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9512300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18C684-4372-4526-90F0-3159D725FA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97614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547" cy="501258"/>
          </a:xfrm>
          <a:prstGeom prst="rect">
            <a:avLst/>
          </a:prstGeom>
        </p:spPr>
        <p:txBody>
          <a:bodyPr vert="horz" lIns="92245" tIns="46122" rIns="92245" bIns="4612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3852" y="0"/>
            <a:ext cx="2972547" cy="501258"/>
          </a:xfrm>
          <a:prstGeom prst="rect">
            <a:avLst/>
          </a:prstGeom>
        </p:spPr>
        <p:txBody>
          <a:bodyPr vert="horz" lIns="92245" tIns="46122" rIns="92245" bIns="4612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EA5B4DE-0F59-469A-8CEC-36E32BBD4E94}" type="datetimeFigureOut">
              <a:rPr lang="fr-FR"/>
              <a:pPr>
                <a:defRPr/>
              </a:pPr>
              <a:t>21/11/2015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25513" y="750888"/>
            <a:ext cx="5006975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45" tIns="46122" rIns="92245" bIns="46122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480" y="4756347"/>
            <a:ext cx="5487041" cy="4506517"/>
          </a:xfrm>
          <a:prstGeom prst="rect">
            <a:avLst/>
          </a:prstGeom>
        </p:spPr>
        <p:txBody>
          <a:bodyPr vert="horz" lIns="92245" tIns="46122" rIns="92245" bIns="46122" rtlCol="0"/>
          <a:lstStyle/>
          <a:p>
            <a:pPr lvl="0"/>
            <a:r>
              <a:rPr lang="fr-FR" noProof="0" dirty="0" smtClean="0"/>
              <a:t>Modifiez les styles du texte du masque</a:t>
            </a:r>
          </a:p>
          <a:p>
            <a:pPr lvl="1"/>
            <a:r>
              <a:rPr lang="fr-FR" noProof="0" dirty="0" smtClean="0"/>
              <a:t>Deuxième niveau</a:t>
            </a:r>
          </a:p>
          <a:p>
            <a:pPr lvl="2"/>
            <a:r>
              <a:rPr lang="fr-FR" noProof="0" dirty="0" smtClean="0"/>
              <a:t>Troisième niveau</a:t>
            </a:r>
          </a:p>
          <a:p>
            <a:pPr lvl="3"/>
            <a:r>
              <a:rPr lang="fr-FR" noProof="0" dirty="0" smtClean="0"/>
              <a:t>Quatrième niveau</a:t>
            </a:r>
          </a:p>
          <a:p>
            <a:pPr lvl="4"/>
            <a:r>
              <a:rPr lang="fr-FR" noProof="0" dirty="0" smtClean="0"/>
              <a:t>Cinquième niveau</a:t>
            </a:r>
            <a:endParaRPr lang="fr-FR" noProof="0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511091"/>
            <a:ext cx="2972547" cy="501257"/>
          </a:xfrm>
          <a:prstGeom prst="rect">
            <a:avLst/>
          </a:prstGeom>
        </p:spPr>
        <p:txBody>
          <a:bodyPr vert="horz" lIns="92245" tIns="46122" rIns="92245" bIns="4612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3852" y="9511091"/>
            <a:ext cx="2972547" cy="501257"/>
          </a:xfrm>
          <a:prstGeom prst="rect">
            <a:avLst/>
          </a:prstGeom>
        </p:spPr>
        <p:txBody>
          <a:bodyPr vert="horz" lIns="92245" tIns="46122" rIns="92245" bIns="4612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95B9DAE-D471-475C-A526-693962AC18F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44153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59F93-1BD5-1442-98B4-57C4B6664B9E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81167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59F93-1BD5-1442-98B4-57C4B6664B9E}" type="slidenum">
              <a:rPr lang="fr-FR" smtClean="0"/>
              <a:pPr/>
              <a:t>11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300773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59F93-1BD5-1442-98B4-57C4B6664B9E}" type="slidenum">
              <a:rPr lang="fr-FR" smtClean="0"/>
              <a:pPr/>
              <a:t>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032154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59F93-1BD5-1442-98B4-57C4B6664B9E}" type="slidenum">
              <a:rPr lang="fr-FR" smtClean="0"/>
              <a:pPr/>
              <a:t>14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450970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59F93-1BD5-1442-98B4-57C4B6664B9E}" type="slidenum">
              <a:rPr lang="fr-FR" smtClean="0"/>
              <a:pPr/>
              <a:t>15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379125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59F93-1BD5-1442-98B4-57C4B6664B9E}" type="slidenum">
              <a:rPr lang="fr-FR" smtClean="0"/>
              <a:pPr/>
              <a:t>16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322786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59F93-1BD5-1442-98B4-57C4B6664B9E}" type="slidenum">
              <a:rPr lang="fr-FR" smtClean="0"/>
              <a:pPr/>
              <a:t>18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947642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59F93-1BD5-1442-98B4-57C4B6664B9E}" type="slidenum">
              <a:rPr lang="fr-FR" smtClean="0"/>
              <a:pPr/>
              <a:t>19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533881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59F93-1BD5-1442-98B4-57C4B6664B9E}" type="slidenum">
              <a:rPr lang="fr-FR" smtClean="0"/>
              <a:pPr/>
              <a:t>20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255889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59F93-1BD5-1442-98B4-57C4B6664B9E}" type="slidenum">
              <a:rPr lang="fr-FR" smtClean="0"/>
              <a:pPr/>
              <a:t>21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5688813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59F93-1BD5-1442-98B4-57C4B6664B9E}" type="slidenum">
              <a:rPr lang="fr-FR" smtClean="0"/>
              <a:pPr/>
              <a:t>22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697201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59F93-1BD5-1442-98B4-57C4B6664B9E}" type="slidenum">
              <a:rPr lang="fr-FR" smtClean="0"/>
              <a:pPr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101197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59F93-1BD5-1442-98B4-57C4B6664B9E}" type="slidenum">
              <a:rPr lang="fr-FR" smtClean="0"/>
              <a:pPr/>
              <a:t>23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903067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59F93-1BD5-1442-98B4-57C4B6664B9E}" type="slidenum">
              <a:rPr lang="fr-FR" smtClean="0"/>
              <a:pPr/>
              <a:t>24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032368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59F93-1BD5-1442-98B4-57C4B6664B9E}" type="slidenum">
              <a:rPr lang="fr-FR" smtClean="0"/>
              <a:pPr/>
              <a:t>25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8965145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59F93-1BD5-1442-98B4-57C4B6664B9E}" type="slidenum">
              <a:rPr lang="fr-FR" smtClean="0"/>
              <a:pPr/>
              <a:t>26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3564577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59F93-1BD5-1442-98B4-57C4B6664B9E}" type="slidenum">
              <a:rPr lang="fr-FR" smtClean="0"/>
              <a:pPr/>
              <a:t>27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0853734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59F93-1BD5-1442-98B4-57C4B6664B9E}" type="slidenum">
              <a:rPr lang="fr-FR" smtClean="0"/>
              <a:pPr/>
              <a:t>28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0477288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59F93-1BD5-1442-98B4-57C4B6664B9E}" type="slidenum">
              <a:rPr lang="fr-FR" smtClean="0"/>
              <a:pPr/>
              <a:t>29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4258327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59F93-1BD5-1442-98B4-57C4B6664B9E}" type="slidenum">
              <a:rPr lang="fr-FR" smtClean="0"/>
              <a:pPr/>
              <a:t>30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512822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59F93-1BD5-1442-98B4-57C4B6664B9E}" type="slidenum">
              <a:rPr lang="fr-FR" smtClean="0"/>
              <a:pPr/>
              <a:t>31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0088226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59F93-1BD5-1442-98B4-57C4B6664B9E}" type="slidenum">
              <a:rPr lang="fr-FR" smtClean="0"/>
              <a:pPr/>
              <a:t>32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668723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59F93-1BD5-1442-98B4-57C4B6664B9E}" type="slidenum">
              <a:rPr lang="fr-FR" smtClean="0"/>
              <a:pPr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5926759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59F93-1BD5-1442-98B4-57C4B6664B9E}" type="slidenum">
              <a:rPr lang="fr-FR" smtClean="0"/>
              <a:pPr/>
              <a:t>33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1062515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59F93-1BD5-1442-98B4-57C4B6664B9E}" type="slidenum">
              <a:rPr lang="fr-FR" smtClean="0"/>
              <a:pPr/>
              <a:t>34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7301480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59F93-1BD5-1442-98B4-57C4B6664B9E}" type="slidenum">
              <a:rPr lang="fr-FR" smtClean="0"/>
              <a:pPr/>
              <a:t>35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2254356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59F93-1BD5-1442-98B4-57C4B6664B9E}" type="slidenum">
              <a:rPr lang="fr-FR" smtClean="0"/>
              <a:pPr/>
              <a:t>36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4111513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59F93-1BD5-1442-98B4-57C4B6664B9E}" type="slidenum">
              <a:rPr lang="fr-FR" smtClean="0"/>
              <a:pPr/>
              <a:t>37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9809783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59F93-1BD5-1442-98B4-57C4B6664B9E}" type="slidenum">
              <a:rPr lang="fr-FR" smtClean="0"/>
              <a:pPr/>
              <a:t>41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0848806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59F93-1BD5-1442-98B4-57C4B6664B9E}" type="slidenum">
              <a:rPr lang="fr-FR" smtClean="0"/>
              <a:pPr/>
              <a:t>42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9491385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59F93-1BD5-1442-98B4-57C4B6664B9E}" type="slidenum">
              <a:rPr lang="fr-FR" smtClean="0"/>
              <a:pPr/>
              <a:t>43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9355917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59F93-1BD5-1442-98B4-57C4B6664B9E}" type="slidenum">
              <a:rPr lang="fr-FR" smtClean="0"/>
              <a:pPr/>
              <a:t>44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5912493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59F93-1BD5-1442-98B4-57C4B6664B9E}" type="slidenum">
              <a:rPr lang="fr-FR" smtClean="0"/>
              <a:pPr/>
              <a:t>45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058062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59F93-1BD5-1442-98B4-57C4B6664B9E}" type="slidenum">
              <a:rPr lang="fr-FR" smtClean="0"/>
              <a:pPr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7286488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59F93-1BD5-1442-98B4-57C4B6664B9E}" type="slidenum">
              <a:rPr lang="fr-FR" smtClean="0"/>
              <a:pPr/>
              <a:t>46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2300585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59F93-1BD5-1442-98B4-57C4B6664B9E}" type="slidenum">
              <a:rPr lang="fr-FR" smtClean="0"/>
              <a:pPr/>
              <a:t>47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5644648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59F93-1BD5-1442-98B4-57C4B6664B9E}" type="slidenum">
              <a:rPr lang="fr-FR" smtClean="0"/>
              <a:pPr/>
              <a:t>48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2757322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59F93-1BD5-1442-98B4-57C4B6664B9E}" type="slidenum">
              <a:rPr lang="fr-FR" smtClean="0"/>
              <a:pPr/>
              <a:t>49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90239051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59F93-1BD5-1442-98B4-57C4B6664B9E}" type="slidenum">
              <a:rPr lang="fr-FR" smtClean="0"/>
              <a:pPr/>
              <a:t>50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667946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59F93-1BD5-1442-98B4-57C4B6664B9E}" type="slidenum">
              <a:rPr lang="fr-FR" smtClean="0"/>
              <a:pPr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392879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59F93-1BD5-1442-98B4-57C4B6664B9E}" type="slidenum">
              <a:rPr lang="fr-FR" smtClean="0"/>
              <a:pPr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63205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59F93-1BD5-1442-98B4-57C4B6664B9E}" type="slidenum">
              <a:rPr lang="fr-FR" smtClean="0"/>
              <a:pPr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08142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59F93-1BD5-1442-98B4-57C4B6664B9E}" type="slidenum">
              <a:rPr lang="fr-FR" smtClean="0"/>
              <a:pPr/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482411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59F93-1BD5-1442-98B4-57C4B6664B9E}" type="slidenum">
              <a:rPr lang="fr-FR" smtClean="0"/>
              <a:pPr/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6563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1EC720F-EC68-4DB4-B5B4-1440022806F9}" type="datetimeFigureOut">
              <a:rPr lang="fr-FR"/>
              <a:pPr>
                <a:defRPr/>
              </a:pPr>
              <a:t>21/11/2015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18B7729-5524-470D-980F-48E228DBA3A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027AEE8-EB9C-4FD7-A84C-9925C21F90C9}" type="datetimeFigureOut">
              <a:rPr lang="fr-FR"/>
              <a:pPr>
                <a:defRPr/>
              </a:pPr>
              <a:t>21/11/2015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5745BCE-BC4F-48A9-8422-0304C68F48C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AD5DBF4-E612-4140-BAC9-CA9844D7D71B}" type="datetimeFigureOut">
              <a:rPr lang="fr-FR"/>
              <a:pPr>
                <a:defRPr/>
              </a:pPr>
              <a:t>21/11/2015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88DC0FD-882B-4DCC-9420-5150557A9A8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7021A7E-2198-4D88-AD7A-FF57F681051E}" type="datetimeFigureOut">
              <a:rPr lang="fr-FR"/>
              <a:pPr>
                <a:defRPr/>
              </a:pPr>
              <a:t>21/11/2015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64DE75D-FE13-4D3E-A76C-97C5472FEA8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1"/>
          <p:cNvSpPr/>
          <p:nvPr userDrawn="1"/>
        </p:nvSpPr>
        <p:spPr bwMode="gray">
          <a:xfrm>
            <a:off x="-1588" y="3832225"/>
            <a:ext cx="9144001" cy="3028950"/>
          </a:xfrm>
          <a:custGeom>
            <a:avLst/>
            <a:gdLst>
              <a:gd name="connsiteX0" fmla="*/ 0 w 9144000"/>
              <a:gd name="connsiteY0" fmla="*/ 0 h 3028950"/>
              <a:gd name="connsiteX1" fmla="*/ 9144000 w 9144000"/>
              <a:gd name="connsiteY1" fmla="*/ 0 h 3028950"/>
              <a:gd name="connsiteX2" fmla="*/ 9144000 w 9144000"/>
              <a:gd name="connsiteY2" fmla="*/ 3028950 h 3028950"/>
              <a:gd name="connsiteX3" fmla="*/ 0 w 9144000"/>
              <a:gd name="connsiteY3" fmla="*/ 3028950 h 3028950"/>
              <a:gd name="connsiteX4" fmla="*/ 0 w 9144000"/>
              <a:gd name="connsiteY4" fmla="*/ 0 h 3028950"/>
              <a:gd name="connsiteX0" fmla="*/ 0 w 9144000"/>
              <a:gd name="connsiteY0" fmla="*/ 0 h 3028950"/>
              <a:gd name="connsiteX1" fmla="*/ 4895850 w 9144000"/>
              <a:gd name="connsiteY1" fmla="*/ 0 h 3028950"/>
              <a:gd name="connsiteX2" fmla="*/ 9144000 w 9144000"/>
              <a:gd name="connsiteY2" fmla="*/ 0 h 3028950"/>
              <a:gd name="connsiteX3" fmla="*/ 9144000 w 9144000"/>
              <a:gd name="connsiteY3" fmla="*/ 3028950 h 3028950"/>
              <a:gd name="connsiteX4" fmla="*/ 0 w 9144000"/>
              <a:gd name="connsiteY4" fmla="*/ 3028950 h 3028950"/>
              <a:gd name="connsiteX5" fmla="*/ 0 w 9144000"/>
              <a:gd name="connsiteY5" fmla="*/ 0 h 3028950"/>
              <a:gd name="connsiteX0" fmla="*/ 0 w 9144000"/>
              <a:gd name="connsiteY0" fmla="*/ 0 h 3028950"/>
              <a:gd name="connsiteX1" fmla="*/ 4895850 w 9144000"/>
              <a:gd name="connsiteY1" fmla="*/ 0 h 3028950"/>
              <a:gd name="connsiteX2" fmla="*/ 7334250 w 9144000"/>
              <a:gd name="connsiteY2" fmla="*/ 0 h 3028950"/>
              <a:gd name="connsiteX3" fmla="*/ 9144000 w 9144000"/>
              <a:gd name="connsiteY3" fmla="*/ 0 h 3028950"/>
              <a:gd name="connsiteX4" fmla="*/ 9144000 w 9144000"/>
              <a:gd name="connsiteY4" fmla="*/ 3028950 h 3028950"/>
              <a:gd name="connsiteX5" fmla="*/ 0 w 9144000"/>
              <a:gd name="connsiteY5" fmla="*/ 3028950 h 3028950"/>
              <a:gd name="connsiteX6" fmla="*/ 0 w 9144000"/>
              <a:gd name="connsiteY6" fmla="*/ 0 h 3028950"/>
              <a:gd name="connsiteX0" fmla="*/ 19050 w 9144000"/>
              <a:gd name="connsiteY0" fmla="*/ 1962150 h 3028950"/>
              <a:gd name="connsiteX1" fmla="*/ 4895850 w 9144000"/>
              <a:gd name="connsiteY1" fmla="*/ 0 h 3028950"/>
              <a:gd name="connsiteX2" fmla="*/ 7334250 w 9144000"/>
              <a:gd name="connsiteY2" fmla="*/ 0 h 3028950"/>
              <a:gd name="connsiteX3" fmla="*/ 9144000 w 9144000"/>
              <a:gd name="connsiteY3" fmla="*/ 0 h 3028950"/>
              <a:gd name="connsiteX4" fmla="*/ 9144000 w 9144000"/>
              <a:gd name="connsiteY4" fmla="*/ 3028950 h 3028950"/>
              <a:gd name="connsiteX5" fmla="*/ 0 w 9144000"/>
              <a:gd name="connsiteY5" fmla="*/ 3028950 h 3028950"/>
              <a:gd name="connsiteX6" fmla="*/ 19050 w 9144000"/>
              <a:gd name="connsiteY6" fmla="*/ 1962150 h 3028950"/>
              <a:gd name="connsiteX0" fmla="*/ 19050 w 9144000"/>
              <a:gd name="connsiteY0" fmla="*/ 1962150 h 3028950"/>
              <a:gd name="connsiteX1" fmla="*/ 3162300 w 9144000"/>
              <a:gd name="connsiteY1" fmla="*/ 876300 h 3028950"/>
              <a:gd name="connsiteX2" fmla="*/ 7334250 w 9144000"/>
              <a:gd name="connsiteY2" fmla="*/ 0 h 3028950"/>
              <a:gd name="connsiteX3" fmla="*/ 9144000 w 9144000"/>
              <a:gd name="connsiteY3" fmla="*/ 0 h 3028950"/>
              <a:gd name="connsiteX4" fmla="*/ 9144000 w 9144000"/>
              <a:gd name="connsiteY4" fmla="*/ 3028950 h 3028950"/>
              <a:gd name="connsiteX5" fmla="*/ 0 w 9144000"/>
              <a:gd name="connsiteY5" fmla="*/ 3028950 h 3028950"/>
              <a:gd name="connsiteX6" fmla="*/ 19050 w 9144000"/>
              <a:gd name="connsiteY6" fmla="*/ 1962150 h 3028950"/>
              <a:gd name="connsiteX0" fmla="*/ 19050 w 9144000"/>
              <a:gd name="connsiteY0" fmla="*/ 1962150 h 3028950"/>
              <a:gd name="connsiteX1" fmla="*/ 3162300 w 9144000"/>
              <a:gd name="connsiteY1" fmla="*/ 876300 h 3028950"/>
              <a:gd name="connsiteX2" fmla="*/ 6324600 w 9144000"/>
              <a:gd name="connsiteY2" fmla="*/ 190500 h 3028950"/>
              <a:gd name="connsiteX3" fmla="*/ 9144000 w 9144000"/>
              <a:gd name="connsiteY3" fmla="*/ 0 h 3028950"/>
              <a:gd name="connsiteX4" fmla="*/ 9144000 w 9144000"/>
              <a:gd name="connsiteY4" fmla="*/ 3028950 h 3028950"/>
              <a:gd name="connsiteX5" fmla="*/ 0 w 9144000"/>
              <a:gd name="connsiteY5" fmla="*/ 3028950 h 3028950"/>
              <a:gd name="connsiteX6" fmla="*/ 19050 w 9144000"/>
              <a:gd name="connsiteY6" fmla="*/ 1962150 h 3028950"/>
              <a:gd name="connsiteX0" fmla="*/ 19050 w 9144000"/>
              <a:gd name="connsiteY0" fmla="*/ 1962150 h 3028950"/>
              <a:gd name="connsiteX1" fmla="*/ 3683000 w 9144000"/>
              <a:gd name="connsiteY1" fmla="*/ 762000 h 3028950"/>
              <a:gd name="connsiteX2" fmla="*/ 6324600 w 9144000"/>
              <a:gd name="connsiteY2" fmla="*/ 190500 h 3028950"/>
              <a:gd name="connsiteX3" fmla="*/ 9144000 w 9144000"/>
              <a:gd name="connsiteY3" fmla="*/ 0 h 3028950"/>
              <a:gd name="connsiteX4" fmla="*/ 9144000 w 9144000"/>
              <a:gd name="connsiteY4" fmla="*/ 3028950 h 3028950"/>
              <a:gd name="connsiteX5" fmla="*/ 0 w 9144000"/>
              <a:gd name="connsiteY5" fmla="*/ 3028950 h 3028950"/>
              <a:gd name="connsiteX6" fmla="*/ 19050 w 9144000"/>
              <a:gd name="connsiteY6" fmla="*/ 1962150 h 3028950"/>
              <a:gd name="connsiteX0" fmla="*/ 2381 w 9144000"/>
              <a:gd name="connsiteY0" fmla="*/ 1978818 h 3028950"/>
              <a:gd name="connsiteX1" fmla="*/ 3683000 w 9144000"/>
              <a:gd name="connsiteY1" fmla="*/ 762000 h 3028950"/>
              <a:gd name="connsiteX2" fmla="*/ 6324600 w 9144000"/>
              <a:gd name="connsiteY2" fmla="*/ 190500 h 3028950"/>
              <a:gd name="connsiteX3" fmla="*/ 9144000 w 9144000"/>
              <a:gd name="connsiteY3" fmla="*/ 0 h 3028950"/>
              <a:gd name="connsiteX4" fmla="*/ 9144000 w 9144000"/>
              <a:gd name="connsiteY4" fmla="*/ 3028950 h 3028950"/>
              <a:gd name="connsiteX5" fmla="*/ 0 w 9144000"/>
              <a:gd name="connsiteY5" fmla="*/ 3028950 h 3028950"/>
              <a:gd name="connsiteX6" fmla="*/ 2381 w 9144000"/>
              <a:gd name="connsiteY6" fmla="*/ 1978818 h 3028950"/>
              <a:gd name="connsiteX0" fmla="*/ 229 w 9144229"/>
              <a:gd name="connsiteY0" fmla="*/ 1978818 h 3028950"/>
              <a:gd name="connsiteX1" fmla="*/ 3683229 w 9144229"/>
              <a:gd name="connsiteY1" fmla="*/ 762000 h 3028950"/>
              <a:gd name="connsiteX2" fmla="*/ 6324829 w 9144229"/>
              <a:gd name="connsiteY2" fmla="*/ 190500 h 3028950"/>
              <a:gd name="connsiteX3" fmla="*/ 9144229 w 9144229"/>
              <a:gd name="connsiteY3" fmla="*/ 0 h 3028950"/>
              <a:gd name="connsiteX4" fmla="*/ 9144229 w 9144229"/>
              <a:gd name="connsiteY4" fmla="*/ 3028950 h 3028950"/>
              <a:gd name="connsiteX5" fmla="*/ 229 w 9144229"/>
              <a:gd name="connsiteY5" fmla="*/ 3028950 h 3028950"/>
              <a:gd name="connsiteX6" fmla="*/ 229 w 9144229"/>
              <a:gd name="connsiteY6" fmla="*/ 1978818 h 3028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229" h="3028950">
                <a:moveTo>
                  <a:pt x="229" y="1978818"/>
                </a:moveTo>
                <a:lnTo>
                  <a:pt x="3683229" y="762000"/>
                </a:lnTo>
                <a:lnTo>
                  <a:pt x="6324829" y="190500"/>
                </a:lnTo>
                <a:lnTo>
                  <a:pt x="9144229" y="0"/>
                </a:lnTo>
                <a:lnTo>
                  <a:pt x="9144229" y="3028950"/>
                </a:lnTo>
                <a:lnTo>
                  <a:pt x="229" y="3028950"/>
                </a:lnTo>
                <a:cubicBezTo>
                  <a:pt x="1023" y="2678906"/>
                  <a:pt x="-565" y="2328862"/>
                  <a:pt x="229" y="1978818"/>
                </a:cubicBezTo>
                <a:close/>
              </a:path>
            </a:pathLst>
          </a:custGeom>
          <a:solidFill>
            <a:srgbClr val="00B0F0"/>
          </a:solidFill>
          <a:ln w="12700">
            <a:noFill/>
            <a:round/>
            <a:headEnd/>
            <a:tailEnd/>
          </a:ln>
        </p:spPr>
        <p:txBody>
          <a:bodyPr rIns="360000" bIns="900000" anchor="b"/>
          <a:lstStyle/>
          <a:p>
            <a:pPr algn="r">
              <a:defRPr/>
            </a:pPr>
            <a:endParaRPr lang="fr-FR" sz="54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5" name="Gruppieren 96"/>
          <p:cNvGrpSpPr/>
          <p:nvPr userDrawn="1"/>
        </p:nvGrpSpPr>
        <p:grpSpPr bwMode="gray">
          <a:xfrm>
            <a:off x="60572" y="100080"/>
            <a:ext cx="5852257" cy="4141143"/>
            <a:chOff x="-230" y="0"/>
            <a:chExt cx="9144230" cy="5571274"/>
          </a:xfrm>
          <a:effectLst>
            <a:outerShdw blurRad="254000" sx="102000" sy="102000" algn="ctr" rotWithShape="0">
              <a:prstClr val="black">
                <a:alpha val="40000"/>
              </a:prstClr>
            </a:outerShdw>
          </a:effectLst>
        </p:grpSpPr>
        <p:cxnSp>
          <p:nvCxnSpPr>
            <p:cNvPr id="6" name="Gerade Verbindung 97"/>
            <p:cNvCxnSpPr/>
            <p:nvPr/>
          </p:nvCxnSpPr>
          <p:spPr bwMode="gray">
            <a:xfrm>
              <a:off x="2137049" y="3548769"/>
              <a:ext cx="1545950" cy="1042281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Gerade Verbindung 99"/>
            <p:cNvCxnSpPr/>
            <p:nvPr/>
          </p:nvCxnSpPr>
          <p:spPr bwMode="gray">
            <a:xfrm flipV="1">
              <a:off x="2137049" y="3022346"/>
              <a:ext cx="2887171" cy="526423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Gerade Verbindung 100"/>
            <p:cNvCxnSpPr/>
            <p:nvPr/>
          </p:nvCxnSpPr>
          <p:spPr bwMode="gray">
            <a:xfrm flipH="1">
              <a:off x="913966" y="3548769"/>
              <a:ext cx="1223083" cy="2022505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Gerade Verbindung 101"/>
            <p:cNvCxnSpPr/>
            <p:nvPr/>
          </p:nvCxnSpPr>
          <p:spPr bwMode="gray">
            <a:xfrm>
              <a:off x="861057" y="2632017"/>
              <a:ext cx="1275992" cy="916752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 Verbindung 102"/>
            <p:cNvCxnSpPr/>
            <p:nvPr/>
          </p:nvCxnSpPr>
          <p:spPr bwMode="gray">
            <a:xfrm flipV="1">
              <a:off x="861057" y="1389244"/>
              <a:ext cx="1583776" cy="1242773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Gerade Verbindung 104"/>
            <p:cNvCxnSpPr/>
            <p:nvPr/>
          </p:nvCxnSpPr>
          <p:spPr bwMode="gray">
            <a:xfrm flipH="1">
              <a:off x="2137049" y="1876873"/>
              <a:ext cx="1860224" cy="1671896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Gerade Verbindung 105"/>
            <p:cNvCxnSpPr/>
            <p:nvPr/>
          </p:nvCxnSpPr>
          <p:spPr bwMode="gray">
            <a:xfrm>
              <a:off x="2444833" y="1389244"/>
              <a:ext cx="1552440" cy="487629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06"/>
            <p:cNvCxnSpPr/>
            <p:nvPr/>
          </p:nvCxnSpPr>
          <p:spPr bwMode="gray">
            <a:xfrm>
              <a:off x="4814470" y="884577"/>
              <a:ext cx="209750" cy="2137769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07"/>
            <p:cNvCxnSpPr/>
            <p:nvPr/>
          </p:nvCxnSpPr>
          <p:spPr bwMode="gray">
            <a:xfrm flipH="1">
              <a:off x="5024220" y="2636069"/>
              <a:ext cx="2895600" cy="386277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 Verbindung 108"/>
            <p:cNvCxnSpPr/>
            <p:nvPr/>
          </p:nvCxnSpPr>
          <p:spPr bwMode="gray">
            <a:xfrm flipH="1">
              <a:off x="2137049" y="1389244"/>
              <a:ext cx="307784" cy="2159525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09"/>
            <p:cNvCxnSpPr/>
            <p:nvPr/>
          </p:nvCxnSpPr>
          <p:spPr bwMode="gray">
            <a:xfrm>
              <a:off x="4053367" y="1876873"/>
              <a:ext cx="1026946" cy="1145473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 Verbindung 110"/>
            <p:cNvCxnSpPr/>
            <p:nvPr/>
          </p:nvCxnSpPr>
          <p:spPr bwMode="gray">
            <a:xfrm flipV="1">
              <a:off x="3997273" y="884577"/>
              <a:ext cx="817197" cy="992296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 Verbindung 111"/>
            <p:cNvCxnSpPr/>
            <p:nvPr/>
          </p:nvCxnSpPr>
          <p:spPr bwMode="gray">
            <a:xfrm flipH="1">
              <a:off x="5024220" y="1536853"/>
              <a:ext cx="1588840" cy="1485493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 Verbindung 116"/>
            <p:cNvCxnSpPr/>
            <p:nvPr/>
          </p:nvCxnSpPr>
          <p:spPr bwMode="gray">
            <a:xfrm>
              <a:off x="7714749" y="484843"/>
              <a:ext cx="1429251" cy="313264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 Verbindung 117"/>
            <p:cNvCxnSpPr/>
            <p:nvPr/>
          </p:nvCxnSpPr>
          <p:spPr bwMode="gray">
            <a:xfrm>
              <a:off x="672166" y="831768"/>
              <a:ext cx="188891" cy="1800249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 Verbindung 118"/>
            <p:cNvCxnSpPr/>
            <p:nvPr/>
          </p:nvCxnSpPr>
          <p:spPr bwMode="gray">
            <a:xfrm flipV="1">
              <a:off x="7919820" y="1389244"/>
              <a:ext cx="1224180" cy="1246825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 Verbindung 119"/>
            <p:cNvCxnSpPr/>
            <p:nvPr/>
          </p:nvCxnSpPr>
          <p:spPr bwMode="gray">
            <a:xfrm flipH="1">
              <a:off x="6324599" y="2636069"/>
              <a:ext cx="1595221" cy="1383481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 Verbindung 120"/>
            <p:cNvCxnSpPr/>
            <p:nvPr/>
          </p:nvCxnSpPr>
          <p:spPr bwMode="gray">
            <a:xfrm>
              <a:off x="25142" y="2172882"/>
              <a:ext cx="835915" cy="459135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 Verbindung 121"/>
            <p:cNvCxnSpPr/>
            <p:nvPr/>
          </p:nvCxnSpPr>
          <p:spPr bwMode="gray">
            <a:xfrm flipH="1">
              <a:off x="2444833" y="884577"/>
              <a:ext cx="2369637" cy="504667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 Verbindung 130"/>
            <p:cNvCxnSpPr/>
            <p:nvPr/>
          </p:nvCxnSpPr>
          <p:spPr bwMode="gray">
            <a:xfrm>
              <a:off x="6652106" y="1536853"/>
              <a:ext cx="1267714" cy="1099216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 Verbindung 131"/>
            <p:cNvCxnSpPr/>
            <p:nvPr/>
          </p:nvCxnSpPr>
          <p:spPr bwMode="gray">
            <a:xfrm flipH="1" flipV="1">
              <a:off x="4814470" y="884577"/>
              <a:ext cx="1823646" cy="627288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Gerade Verbindung 132"/>
            <p:cNvCxnSpPr/>
            <p:nvPr/>
          </p:nvCxnSpPr>
          <p:spPr bwMode="gray">
            <a:xfrm>
              <a:off x="5024220" y="3022346"/>
              <a:ext cx="1300379" cy="997204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Gerade Verbindung 133"/>
            <p:cNvCxnSpPr/>
            <p:nvPr/>
          </p:nvCxnSpPr>
          <p:spPr bwMode="gray">
            <a:xfrm flipV="1">
              <a:off x="25142" y="2632017"/>
              <a:ext cx="835915" cy="653174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Gerade Verbindung 134"/>
            <p:cNvCxnSpPr/>
            <p:nvPr/>
          </p:nvCxnSpPr>
          <p:spPr bwMode="gray">
            <a:xfrm flipV="1">
              <a:off x="7714749" y="8325"/>
              <a:ext cx="1036082" cy="476518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 Verbindung 135"/>
            <p:cNvCxnSpPr/>
            <p:nvPr/>
          </p:nvCxnSpPr>
          <p:spPr bwMode="gray">
            <a:xfrm flipV="1">
              <a:off x="2444833" y="8325"/>
              <a:ext cx="465191" cy="1380919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Gerade Verbindung 148"/>
            <p:cNvCxnSpPr/>
            <p:nvPr/>
          </p:nvCxnSpPr>
          <p:spPr bwMode="gray">
            <a:xfrm flipV="1">
              <a:off x="7919820" y="2279599"/>
              <a:ext cx="1224180" cy="356472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Gerade Verbindung 154"/>
            <p:cNvCxnSpPr/>
            <p:nvPr/>
          </p:nvCxnSpPr>
          <p:spPr bwMode="gray">
            <a:xfrm flipH="1">
              <a:off x="-230" y="3548769"/>
              <a:ext cx="2137280" cy="470781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Gerade Verbindung 156"/>
            <p:cNvCxnSpPr/>
            <p:nvPr/>
          </p:nvCxnSpPr>
          <p:spPr bwMode="gray">
            <a:xfrm flipH="1" flipV="1">
              <a:off x="6600035" y="0"/>
              <a:ext cx="1114714" cy="484843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Gerade Verbindung 157"/>
            <p:cNvCxnSpPr/>
            <p:nvPr/>
          </p:nvCxnSpPr>
          <p:spPr bwMode="gray">
            <a:xfrm>
              <a:off x="672166" y="831768"/>
              <a:ext cx="1772667" cy="557476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Gerade Verbindung 158"/>
            <p:cNvCxnSpPr/>
            <p:nvPr/>
          </p:nvCxnSpPr>
          <p:spPr bwMode="gray">
            <a:xfrm>
              <a:off x="7714749" y="484843"/>
              <a:ext cx="205071" cy="2151226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Gerade Verbindung 159"/>
            <p:cNvCxnSpPr/>
            <p:nvPr/>
          </p:nvCxnSpPr>
          <p:spPr bwMode="gray">
            <a:xfrm flipV="1">
              <a:off x="4814470" y="484843"/>
              <a:ext cx="2900279" cy="399734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Gerade Verbindung 160"/>
            <p:cNvCxnSpPr/>
            <p:nvPr/>
          </p:nvCxnSpPr>
          <p:spPr bwMode="gray">
            <a:xfrm flipV="1">
              <a:off x="4814470" y="8325"/>
              <a:ext cx="1004170" cy="876252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Gerade Verbindung 161"/>
            <p:cNvCxnSpPr/>
            <p:nvPr/>
          </p:nvCxnSpPr>
          <p:spPr bwMode="gray">
            <a:xfrm flipH="1" flipV="1">
              <a:off x="3278136" y="0"/>
              <a:ext cx="1536334" cy="884577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Gerade Verbindung 162"/>
            <p:cNvCxnSpPr/>
            <p:nvPr/>
          </p:nvCxnSpPr>
          <p:spPr bwMode="gray">
            <a:xfrm flipH="1">
              <a:off x="25142" y="831768"/>
              <a:ext cx="647024" cy="30652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Gerade Verbindung 163"/>
            <p:cNvCxnSpPr/>
            <p:nvPr/>
          </p:nvCxnSpPr>
          <p:spPr bwMode="gray">
            <a:xfrm flipV="1">
              <a:off x="6638116" y="484843"/>
              <a:ext cx="1076633" cy="1043259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Gerade Verbindung 164"/>
            <p:cNvCxnSpPr/>
            <p:nvPr/>
          </p:nvCxnSpPr>
          <p:spPr bwMode="gray">
            <a:xfrm flipV="1">
              <a:off x="672166" y="0"/>
              <a:ext cx="1449098" cy="831768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Gerade Verbindung 165"/>
            <p:cNvCxnSpPr/>
            <p:nvPr/>
          </p:nvCxnSpPr>
          <p:spPr bwMode="gray">
            <a:xfrm flipH="1">
              <a:off x="3682999" y="3022346"/>
              <a:ext cx="1341221" cy="1568704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Gerade Verbindung 166"/>
            <p:cNvCxnSpPr/>
            <p:nvPr/>
          </p:nvCxnSpPr>
          <p:spPr bwMode="gray">
            <a:xfrm>
              <a:off x="7919820" y="2636069"/>
              <a:ext cx="1224180" cy="679107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uppieren 22"/>
          <p:cNvGrpSpPr>
            <a:grpSpLocks/>
          </p:cNvGrpSpPr>
          <p:nvPr userDrawn="1"/>
        </p:nvGrpSpPr>
        <p:grpSpPr bwMode="auto">
          <a:xfrm>
            <a:off x="-1588" y="3832225"/>
            <a:ext cx="9144001" cy="1979613"/>
            <a:chOff x="-1224" y="3832335"/>
            <a:chExt cx="9144000" cy="1978818"/>
          </a:xfrm>
        </p:grpSpPr>
        <p:cxnSp>
          <p:nvCxnSpPr>
            <p:cNvPr id="45" name="Gerade Verbindung 5"/>
            <p:cNvCxnSpPr>
              <a:stCxn id="46" idx="1"/>
              <a:endCxn id="46" idx="0"/>
            </p:cNvCxnSpPr>
            <p:nvPr/>
          </p:nvCxnSpPr>
          <p:spPr bwMode="gray">
            <a:xfrm flipH="1">
              <a:off x="-1224" y="4594029"/>
              <a:ext cx="3683001" cy="1217124"/>
            </a:xfrm>
            <a:prstGeom prst="line">
              <a:avLst/>
            </a:prstGeom>
            <a:ln w="571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Gerade Verbindung 140"/>
            <p:cNvCxnSpPr>
              <a:stCxn id="46" idx="2"/>
              <a:endCxn id="46" idx="1"/>
            </p:cNvCxnSpPr>
            <p:nvPr/>
          </p:nvCxnSpPr>
          <p:spPr bwMode="gray">
            <a:xfrm flipH="1">
              <a:off x="3681777" y="4022758"/>
              <a:ext cx="2641600" cy="571270"/>
            </a:xfrm>
            <a:prstGeom prst="line">
              <a:avLst/>
            </a:prstGeom>
            <a:ln w="571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Gerade Verbindung 141"/>
            <p:cNvCxnSpPr>
              <a:stCxn id="46" idx="3"/>
              <a:endCxn id="46" idx="2"/>
            </p:cNvCxnSpPr>
            <p:nvPr/>
          </p:nvCxnSpPr>
          <p:spPr bwMode="gray">
            <a:xfrm flipH="1">
              <a:off x="6323376" y="3832335"/>
              <a:ext cx="2819400" cy="190423"/>
            </a:xfrm>
            <a:prstGeom prst="line">
              <a:avLst/>
            </a:prstGeom>
            <a:ln w="571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uppieren 21"/>
          <p:cNvGrpSpPr>
            <a:grpSpLocks/>
          </p:cNvGrpSpPr>
          <p:nvPr userDrawn="1"/>
        </p:nvGrpSpPr>
        <p:grpSpPr bwMode="auto">
          <a:xfrm>
            <a:off x="166688" y="-203200"/>
            <a:ext cx="5005387" cy="4276725"/>
            <a:chOff x="117305" y="-638256"/>
            <a:chExt cx="8396337" cy="6531294"/>
          </a:xfrm>
        </p:grpSpPr>
        <p:grpSp>
          <p:nvGrpSpPr>
            <p:cNvPr id="49" name="Gruppieren 4"/>
            <p:cNvGrpSpPr>
              <a:grpSpLocks/>
            </p:cNvGrpSpPr>
            <p:nvPr/>
          </p:nvGrpSpPr>
          <p:grpSpPr bwMode="auto">
            <a:xfrm>
              <a:off x="5261183" y="2209740"/>
              <a:ext cx="1871522" cy="2301045"/>
              <a:chOff x="5261183" y="2209740"/>
              <a:chExt cx="1871522" cy="2301045"/>
            </a:xfrm>
          </p:grpSpPr>
          <p:sp>
            <p:nvSpPr>
              <p:cNvPr id="110" name="Ellipse 112"/>
              <p:cNvSpPr/>
              <p:nvPr/>
            </p:nvSpPr>
            <p:spPr bwMode="gray">
              <a:xfrm rot="510601">
                <a:off x="5262159" y="3686848"/>
                <a:ext cx="1869403" cy="824291"/>
              </a:xfrm>
              <a:prstGeom prst="ellipse">
                <a:avLst/>
              </a:prstGeom>
              <a:gradFill flip="none" rotWithShape="1">
                <a:gsLst>
                  <a:gs pos="0">
                    <a:srgbClr val="000000">
                      <a:alpha val="50000"/>
                    </a:srgbClr>
                  </a:gs>
                  <a:gs pos="100000">
                    <a:srgbClr val="000000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  <a:tileRect/>
              </a:gradFill>
              <a:ln w="1270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>
                  <a:defRPr/>
                </a:pPr>
                <a:endParaRPr lang="de-DE" dirty="0"/>
              </a:p>
            </p:txBody>
          </p:sp>
          <p:grpSp>
            <p:nvGrpSpPr>
              <p:cNvPr id="111" name="Gruppieren 43"/>
              <p:cNvGrpSpPr>
                <a:grpSpLocks noChangeAspect="1"/>
              </p:cNvGrpSpPr>
              <p:nvPr/>
            </p:nvGrpSpPr>
            <p:grpSpPr bwMode="gray">
              <a:xfrm>
                <a:off x="5709369" y="2209740"/>
                <a:ext cx="941001" cy="2050816"/>
                <a:chOff x="10625592" y="1759913"/>
                <a:chExt cx="1929937" cy="4206109"/>
              </a:xfrm>
              <a:solidFill>
                <a:schemeClr val="accent1"/>
              </a:solidFill>
              <a:scene3d>
                <a:camera prst="isometricOffAxis2Left">
                  <a:rot lat="1080000" lon="1401644" rev="0"/>
                </a:camera>
                <a:lightRig rig="balanced" dir="t">
                  <a:rot lat="0" lon="0" rev="0"/>
                </a:lightRig>
              </a:scene3d>
            </p:grpSpPr>
            <p:sp>
              <p:nvSpPr>
                <p:cNvPr id="112" name="Freeform 5"/>
                <p:cNvSpPr>
                  <a:spLocks/>
                </p:cNvSpPr>
                <p:nvPr/>
              </p:nvSpPr>
              <p:spPr bwMode="gray">
                <a:xfrm>
                  <a:off x="11129760" y="1759913"/>
                  <a:ext cx="921600" cy="919848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noFill/>
                </a:ln>
                <a:sp3d z="107950" prstMaterial="matte">
                  <a:bevelT w="216000" h="216000"/>
                  <a:bevelB w="216000" h="216000"/>
                </a:sp3d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  <p:sp>
              <p:nvSpPr>
                <p:cNvPr id="113" name="Freeform 6"/>
                <p:cNvSpPr>
                  <a:spLocks/>
                </p:cNvSpPr>
                <p:nvPr/>
              </p:nvSpPr>
              <p:spPr bwMode="gray">
                <a:xfrm>
                  <a:off x="10625592" y="2516336"/>
                  <a:ext cx="1929937" cy="3449686"/>
                </a:xfrm>
                <a:custGeom>
                  <a:avLst/>
                  <a:gdLst>
                    <a:gd name="T0" fmla="*/ 928 w 959"/>
                    <a:gd name="T1" fmla="*/ 219 h 1715"/>
                    <a:gd name="T2" fmla="*/ 670 w 959"/>
                    <a:gd name="T3" fmla="*/ 0 h 1715"/>
                    <a:gd name="T4" fmla="*/ 480 w 959"/>
                    <a:gd name="T5" fmla="*/ 72 h 1715"/>
                    <a:gd name="T6" fmla="*/ 290 w 959"/>
                    <a:gd name="T7" fmla="*/ 0 h 1715"/>
                    <a:gd name="T8" fmla="*/ 32 w 959"/>
                    <a:gd name="T9" fmla="*/ 219 h 1715"/>
                    <a:gd name="T10" fmla="*/ 0 w 959"/>
                    <a:gd name="T11" fmla="*/ 777 h 1715"/>
                    <a:gd name="T12" fmla="*/ 96 w 959"/>
                    <a:gd name="T13" fmla="*/ 872 h 1715"/>
                    <a:gd name="T14" fmla="*/ 191 w 959"/>
                    <a:gd name="T15" fmla="*/ 777 h 1715"/>
                    <a:gd name="T16" fmla="*/ 210 w 959"/>
                    <a:gd name="T17" fmla="*/ 293 h 1715"/>
                    <a:gd name="T18" fmla="*/ 230 w 959"/>
                    <a:gd name="T19" fmla="*/ 273 h 1715"/>
                    <a:gd name="T20" fmla="*/ 250 w 959"/>
                    <a:gd name="T21" fmla="*/ 293 h 1715"/>
                    <a:gd name="T22" fmla="*/ 250 w 959"/>
                    <a:gd name="T23" fmla="*/ 855 h 1715"/>
                    <a:gd name="T24" fmla="*/ 250 w 959"/>
                    <a:gd name="T25" fmla="*/ 902 h 1715"/>
                    <a:gd name="T26" fmla="*/ 191 w 959"/>
                    <a:gd name="T27" fmla="*/ 1602 h 1715"/>
                    <a:gd name="T28" fmla="*/ 305 w 959"/>
                    <a:gd name="T29" fmla="*/ 1715 h 1715"/>
                    <a:gd name="T30" fmla="*/ 418 w 959"/>
                    <a:gd name="T31" fmla="*/ 1602 h 1715"/>
                    <a:gd name="T32" fmla="*/ 460 w 959"/>
                    <a:gd name="T33" fmla="*/ 902 h 1715"/>
                    <a:gd name="T34" fmla="*/ 480 w 959"/>
                    <a:gd name="T35" fmla="*/ 882 h 1715"/>
                    <a:gd name="T36" fmla="*/ 500 w 959"/>
                    <a:gd name="T37" fmla="*/ 902 h 1715"/>
                    <a:gd name="T38" fmla="*/ 541 w 959"/>
                    <a:gd name="T39" fmla="*/ 1602 h 1715"/>
                    <a:gd name="T40" fmla="*/ 655 w 959"/>
                    <a:gd name="T41" fmla="*/ 1715 h 1715"/>
                    <a:gd name="T42" fmla="*/ 769 w 959"/>
                    <a:gd name="T43" fmla="*/ 1602 h 1715"/>
                    <a:gd name="T44" fmla="*/ 710 w 959"/>
                    <a:gd name="T45" fmla="*/ 902 h 1715"/>
                    <a:gd name="T46" fmla="*/ 710 w 959"/>
                    <a:gd name="T47" fmla="*/ 855 h 1715"/>
                    <a:gd name="T48" fmla="*/ 710 w 959"/>
                    <a:gd name="T49" fmla="*/ 293 h 1715"/>
                    <a:gd name="T50" fmla="*/ 730 w 959"/>
                    <a:gd name="T51" fmla="*/ 273 h 1715"/>
                    <a:gd name="T52" fmla="*/ 750 w 959"/>
                    <a:gd name="T53" fmla="*/ 293 h 1715"/>
                    <a:gd name="T54" fmla="*/ 769 w 959"/>
                    <a:gd name="T55" fmla="*/ 777 h 1715"/>
                    <a:gd name="T56" fmla="*/ 864 w 959"/>
                    <a:gd name="T57" fmla="*/ 872 h 1715"/>
                    <a:gd name="T58" fmla="*/ 959 w 959"/>
                    <a:gd name="T59" fmla="*/ 777 h 1715"/>
                    <a:gd name="T60" fmla="*/ 928 w 959"/>
                    <a:gd name="T61" fmla="*/ 219 h 17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959" h="1715">
                      <a:moveTo>
                        <a:pt x="928" y="219"/>
                      </a:moveTo>
                      <a:cubicBezTo>
                        <a:pt x="928" y="65"/>
                        <a:pt x="768" y="0"/>
                        <a:pt x="670" y="0"/>
                      </a:cubicBezTo>
                      <a:cubicBezTo>
                        <a:pt x="572" y="0"/>
                        <a:pt x="557" y="72"/>
                        <a:pt x="480" y="72"/>
                      </a:cubicBezTo>
                      <a:cubicBezTo>
                        <a:pt x="403" y="72"/>
                        <a:pt x="367" y="0"/>
                        <a:pt x="290" y="0"/>
                      </a:cubicBezTo>
                      <a:cubicBezTo>
                        <a:pt x="213" y="0"/>
                        <a:pt x="32" y="65"/>
                        <a:pt x="32" y="219"/>
                      </a:cubicBezTo>
                      <a:cubicBezTo>
                        <a:pt x="0" y="777"/>
                        <a:pt x="0" y="777"/>
                        <a:pt x="0" y="777"/>
                      </a:cubicBezTo>
                      <a:cubicBezTo>
                        <a:pt x="0" y="829"/>
                        <a:pt x="43" y="872"/>
                        <a:pt x="96" y="872"/>
                      </a:cubicBezTo>
                      <a:cubicBezTo>
                        <a:pt x="148" y="872"/>
                        <a:pt x="191" y="829"/>
                        <a:pt x="191" y="777"/>
                      </a:cubicBezTo>
                      <a:cubicBezTo>
                        <a:pt x="210" y="293"/>
                        <a:pt x="210" y="293"/>
                        <a:pt x="210" y="293"/>
                      </a:cubicBezTo>
                      <a:cubicBezTo>
                        <a:pt x="210" y="282"/>
                        <a:pt x="219" y="273"/>
                        <a:pt x="230" y="273"/>
                      </a:cubicBezTo>
                      <a:cubicBezTo>
                        <a:pt x="241" y="273"/>
                        <a:pt x="250" y="282"/>
                        <a:pt x="250" y="293"/>
                      </a:cubicBezTo>
                      <a:cubicBezTo>
                        <a:pt x="250" y="855"/>
                        <a:pt x="250" y="855"/>
                        <a:pt x="250" y="855"/>
                      </a:cubicBezTo>
                      <a:cubicBezTo>
                        <a:pt x="250" y="902"/>
                        <a:pt x="250" y="902"/>
                        <a:pt x="250" y="902"/>
                      </a:cubicBezTo>
                      <a:cubicBezTo>
                        <a:pt x="191" y="1602"/>
                        <a:pt x="191" y="1602"/>
                        <a:pt x="191" y="1602"/>
                      </a:cubicBezTo>
                      <a:cubicBezTo>
                        <a:pt x="191" y="1664"/>
                        <a:pt x="242" y="1715"/>
                        <a:pt x="305" y="1715"/>
                      </a:cubicBezTo>
                      <a:cubicBezTo>
                        <a:pt x="367" y="1715"/>
                        <a:pt x="418" y="1664"/>
                        <a:pt x="418" y="1602"/>
                      </a:cubicBezTo>
                      <a:cubicBezTo>
                        <a:pt x="460" y="902"/>
                        <a:pt x="460" y="902"/>
                        <a:pt x="460" y="902"/>
                      </a:cubicBezTo>
                      <a:cubicBezTo>
                        <a:pt x="460" y="891"/>
                        <a:pt x="469" y="882"/>
                        <a:pt x="480" y="882"/>
                      </a:cubicBezTo>
                      <a:cubicBezTo>
                        <a:pt x="491" y="882"/>
                        <a:pt x="500" y="891"/>
                        <a:pt x="500" y="902"/>
                      </a:cubicBezTo>
                      <a:cubicBezTo>
                        <a:pt x="541" y="1602"/>
                        <a:pt x="541" y="1602"/>
                        <a:pt x="541" y="1602"/>
                      </a:cubicBezTo>
                      <a:cubicBezTo>
                        <a:pt x="541" y="1664"/>
                        <a:pt x="592" y="1715"/>
                        <a:pt x="655" y="1715"/>
                      </a:cubicBezTo>
                      <a:cubicBezTo>
                        <a:pt x="718" y="1715"/>
                        <a:pt x="769" y="1664"/>
                        <a:pt x="769" y="1602"/>
                      </a:cubicBezTo>
                      <a:cubicBezTo>
                        <a:pt x="710" y="902"/>
                        <a:pt x="710" y="902"/>
                        <a:pt x="710" y="902"/>
                      </a:cubicBezTo>
                      <a:cubicBezTo>
                        <a:pt x="710" y="855"/>
                        <a:pt x="710" y="855"/>
                        <a:pt x="710" y="855"/>
                      </a:cubicBezTo>
                      <a:cubicBezTo>
                        <a:pt x="710" y="293"/>
                        <a:pt x="710" y="293"/>
                        <a:pt x="710" y="293"/>
                      </a:cubicBezTo>
                      <a:cubicBezTo>
                        <a:pt x="710" y="282"/>
                        <a:pt x="719" y="273"/>
                        <a:pt x="730" y="273"/>
                      </a:cubicBezTo>
                      <a:cubicBezTo>
                        <a:pt x="741" y="273"/>
                        <a:pt x="750" y="282"/>
                        <a:pt x="750" y="293"/>
                      </a:cubicBezTo>
                      <a:cubicBezTo>
                        <a:pt x="769" y="777"/>
                        <a:pt x="769" y="777"/>
                        <a:pt x="769" y="777"/>
                      </a:cubicBezTo>
                      <a:cubicBezTo>
                        <a:pt x="769" y="829"/>
                        <a:pt x="811" y="872"/>
                        <a:pt x="864" y="872"/>
                      </a:cubicBezTo>
                      <a:cubicBezTo>
                        <a:pt x="917" y="872"/>
                        <a:pt x="959" y="829"/>
                        <a:pt x="959" y="777"/>
                      </a:cubicBezTo>
                      <a:lnTo>
                        <a:pt x="928" y="219"/>
                      </a:lnTo>
                      <a:close/>
                    </a:path>
                  </a:pathLst>
                </a:custGeom>
                <a:solidFill>
                  <a:srgbClr val="00B0F0"/>
                </a:solidFill>
                <a:ln>
                  <a:noFill/>
                </a:ln>
                <a:sp3d prstMaterial="matte">
                  <a:bevelT w="127000" h="127000"/>
                  <a:bevelB w="127000" h="127000"/>
                </a:sp3d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</p:grpSp>
        </p:grpSp>
        <p:grpSp>
          <p:nvGrpSpPr>
            <p:cNvPr id="50" name="Gruppieren 15"/>
            <p:cNvGrpSpPr>
              <a:grpSpLocks/>
            </p:cNvGrpSpPr>
            <p:nvPr/>
          </p:nvGrpSpPr>
          <p:grpSpPr bwMode="auto">
            <a:xfrm>
              <a:off x="2166545" y="256620"/>
              <a:ext cx="693976" cy="1294103"/>
              <a:chOff x="2166545" y="256620"/>
              <a:chExt cx="693976" cy="1294103"/>
            </a:xfrm>
          </p:grpSpPr>
          <p:sp>
            <p:nvSpPr>
              <p:cNvPr id="106" name="Ellipse 108"/>
              <p:cNvSpPr/>
              <p:nvPr/>
            </p:nvSpPr>
            <p:spPr bwMode="gray">
              <a:xfrm>
                <a:off x="2167790" y="1209127"/>
                <a:ext cx="692372" cy="341839"/>
              </a:xfrm>
              <a:prstGeom prst="ellipse">
                <a:avLst/>
              </a:prstGeom>
              <a:gradFill flip="none" rotWithShape="1">
                <a:gsLst>
                  <a:gs pos="0">
                    <a:srgbClr val="000000">
                      <a:alpha val="30000"/>
                    </a:srgbClr>
                  </a:gs>
                  <a:gs pos="100000">
                    <a:srgbClr val="000000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  <a:tileRect/>
              </a:gradFill>
              <a:ln w="1270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>
                  <a:defRPr/>
                </a:pPr>
                <a:endParaRPr lang="de-DE" dirty="0"/>
              </a:p>
            </p:txBody>
          </p:sp>
          <p:grpSp>
            <p:nvGrpSpPr>
              <p:cNvPr id="107" name="Gruppieren 112"/>
              <p:cNvGrpSpPr>
                <a:grpSpLocks noChangeAspect="1"/>
              </p:cNvGrpSpPr>
              <p:nvPr/>
            </p:nvGrpSpPr>
            <p:grpSpPr bwMode="gray">
              <a:xfrm>
                <a:off x="2231462" y="256620"/>
                <a:ext cx="533234" cy="1224000"/>
                <a:chOff x="10625592" y="1535985"/>
                <a:chExt cx="1929937" cy="4430037"/>
              </a:xfrm>
              <a:solidFill>
                <a:srgbClr val="E6E6E6"/>
              </a:solidFill>
              <a:scene3d>
                <a:camera prst="isometricOffAxis2Left">
                  <a:rot lat="1080000" lon="1560000" rev="0"/>
                </a:camera>
                <a:lightRig rig="balanced" dir="t"/>
              </a:scene3d>
            </p:grpSpPr>
            <p:sp>
              <p:nvSpPr>
                <p:cNvPr id="108" name="Freeform 5"/>
                <p:cNvSpPr>
                  <a:spLocks/>
                </p:cNvSpPr>
                <p:nvPr/>
              </p:nvSpPr>
              <p:spPr bwMode="gray">
                <a:xfrm>
                  <a:off x="11129760" y="1535985"/>
                  <a:ext cx="921600" cy="919848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noFill/>
                </a:ln>
                <a:sp3d z="69850" prstMaterial="matte">
                  <a:bevelT w="143510" h="143510"/>
                  <a:bevelB w="143510" h="143510"/>
                </a:sp3d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  <p:sp>
              <p:nvSpPr>
                <p:cNvPr id="109" name="Freeform 6"/>
                <p:cNvSpPr>
                  <a:spLocks/>
                </p:cNvSpPr>
                <p:nvPr/>
              </p:nvSpPr>
              <p:spPr bwMode="gray">
                <a:xfrm>
                  <a:off x="10625592" y="2516336"/>
                  <a:ext cx="1929937" cy="3449686"/>
                </a:xfrm>
                <a:custGeom>
                  <a:avLst/>
                  <a:gdLst>
                    <a:gd name="T0" fmla="*/ 928 w 959"/>
                    <a:gd name="T1" fmla="*/ 219 h 1715"/>
                    <a:gd name="T2" fmla="*/ 670 w 959"/>
                    <a:gd name="T3" fmla="*/ 0 h 1715"/>
                    <a:gd name="T4" fmla="*/ 480 w 959"/>
                    <a:gd name="T5" fmla="*/ 72 h 1715"/>
                    <a:gd name="T6" fmla="*/ 290 w 959"/>
                    <a:gd name="T7" fmla="*/ 0 h 1715"/>
                    <a:gd name="T8" fmla="*/ 32 w 959"/>
                    <a:gd name="T9" fmla="*/ 219 h 1715"/>
                    <a:gd name="T10" fmla="*/ 0 w 959"/>
                    <a:gd name="T11" fmla="*/ 777 h 1715"/>
                    <a:gd name="T12" fmla="*/ 96 w 959"/>
                    <a:gd name="T13" fmla="*/ 872 h 1715"/>
                    <a:gd name="T14" fmla="*/ 191 w 959"/>
                    <a:gd name="T15" fmla="*/ 777 h 1715"/>
                    <a:gd name="T16" fmla="*/ 210 w 959"/>
                    <a:gd name="T17" fmla="*/ 293 h 1715"/>
                    <a:gd name="T18" fmla="*/ 230 w 959"/>
                    <a:gd name="T19" fmla="*/ 273 h 1715"/>
                    <a:gd name="T20" fmla="*/ 250 w 959"/>
                    <a:gd name="T21" fmla="*/ 293 h 1715"/>
                    <a:gd name="T22" fmla="*/ 250 w 959"/>
                    <a:gd name="T23" fmla="*/ 855 h 1715"/>
                    <a:gd name="T24" fmla="*/ 250 w 959"/>
                    <a:gd name="T25" fmla="*/ 902 h 1715"/>
                    <a:gd name="T26" fmla="*/ 191 w 959"/>
                    <a:gd name="T27" fmla="*/ 1602 h 1715"/>
                    <a:gd name="T28" fmla="*/ 305 w 959"/>
                    <a:gd name="T29" fmla="*/ 1715 h 1715"/>
                    <a:gd name="T30" fmla="*/ 418 w 959"/>
                    <a:gd name="T31" fmla="*/ 1602 h 1715"/>
                    <a:gd name="T32" fmla="*/ 460 w 959"/>
                    <a:gd name="T33" fmla="*/ 902 h 1715"/>
                    <a:gd name="T34" fmla="*/ 480 w 959"/>
                    <a:gd name="T35" fmla="*/ 882 h 1715"/>
                    <a:gd name="T36" fmla="*/ 500 w 959"/>
                    <a:gd name="T37" fmla="*/ 902 h 1715"/>
                    <a:gd name="T38" fmla="*/ 541 w 959"/>
                    <a:gd name="T39" fmla="*/ 1602 h 1715"/>
                    <a:gd name="T40" fmla="*/ 655 w 959"/>
                    <a:gd name="T41" fmla="*/ 1715 h 1715"/>
                    <a:gd name="T42" fmla="*/ 769 w 959"/>
                    <a:gd name="T43" fmla="*/ 1602 h 1715"/>
                    <a:gd name="T44" fmla="*/ 710 w 959"/>
                    <a:gd name="T45" fmla="*/ 902 h 1715"/>
                    <a:gd name="T46" fmla="*/ 710 w 959"/>
                    <a:gd name="T47" fmla="*/ 855 h 1715"/>
                    <a:gd name="T48" fmla="*/ 710 w 959"/>
                    <a:gd name="T49" fmla="*/ 293 h 1715"/>
                    <a:gd name="T50" fmla="*/ 730 w 959"/>
                    <a:gd name="T51" fmla="*/ 273 h 1715"/>
                    <a:gd name="T52" fmla="*/ 750 w 959"/>
                    <a:gd name="T53" fmla="*/ 293 h 1715"/>
                    <a:gd name="T54" fmla="*/ 769 w 959"/>
                    <a:gd name="T55" fmla="*/ 777 h 1715"/>
                    <a:gd name="T56" fmla="*/ 864 w 959"/>
                    <a:gd name="T57" fmla="*/ 872 h 1715"/>
                    <a:gd name="T58" fmla="*/ 959 w 959"/>
                    <a:gd name="T59" fmla="*/ 777 h 1715"/>
                    <a:gd name="T60" fmla="*/ 928 w 959"/>
                    <a:gd name="T61" fmla="*/ 219 h 17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959" h="1715">
                      <a:moveTo>
                        <a:pt x="928" y="219"/>
                      </a:moveTo>
                      <a:cubicBezTo>
                        <a:pt x="928" y="65"/>
                        <a:pt x="768" y="0"/>
                        <a:pt x="670" y="0"/>
                      </a:cubicBezTo>
                      <a:cubicBezTo>
                        <a:pt x="572" y="0"/>
                        <a:pt x="557" y="72"/>
                        <a:pt x="480" y="72"/>
                      </a:cubicBezTo>
                      <a:cubicBezTo>
                        <a:pt x="403" y="72"/>
                        <a:pt x="367" y="0"/>
                        <a:pt x="290" y="0"/>
                      </a:cubicBezTo>
                      <a:cubicBezTo>
                        <a:pt x="213" y="0"/>
                        <a:pt x="32" y="65"/>
                        <a:pt x="32" y="219"/>
                      </a:cubicBezTo>
                      <a:cubicBezTo>
                        <a:pt x="0" y="777"/>
                        <a:pt x="0" y="777"/>
                        <a:pt x="0" y="777"/>
                      </a:cubicBezTo>
                      <a:cubicBezTo>
                        <a:pt x="0" y="829"/>
                        <a:pt x="43" y="872"/>
                        <a:pt x="96" y="872"/>
                      </a:cubicBezTo>
                      <a:cubicBezTo>
                        <a:pt x="148" y="872"/>
                        <a:pt x="191" y="829"/>
                        <a:pt x="191" y="777"/>
                      </a:cubicBezTo>
                      <a:cubicBezTo>
                        <a:pt x="210" y="293"/>
                        <a:pt x="210" y="293"/>
                        <a:pt x="210" y="293"/>
                      </a:cubicBezTo>
                      <a:cubicBezTo>
                        <a:pt x="210" y="282"/>
                        <a:pt x="219" y="273"/>
                        <a:pt x="230" y="273"/>
                      </a:cubicBezTo>
                      <a:cubicBezTo>
                        <a:pt x="241" y="273"/>
                        <a:pt x="250" y="282"/>
                        <a:pt x="250" y="293"/>
                      </a:cubicBezTo>
                      <a:cubicBezTo>
                        <a:pt x="250" y="855"/>
                        <a:pt x="250" y="855"/>
                        <a:pt x="250" y="855"/>
                      </a:cubicBezTo>
                      <a:cubicBezTo>
                        <a:pt x="250" y="902"/>
                        <a:pt x="250" y="902"/>
                        <a:pt x="250" y="902"/>
                      </a:cubicBezTo>
                      <a:cubicBezTo>
                        <a:pt x="191" y="1602"/>
                        <a:pt x="191" y="1602"/>
                        <a:pt x="191" y="1602"/>
                      </a:cubicBezTo>
                      <a:cubicBezTo>
                        <a:pt x="191" y="1664"/>
                        <a:pt x="242" y="1715"/>
                        <a:pt x="305" y="1715"/>
                      </a:cubicBezTo>
                      <a:cubicBezTo>
                        <a:pt x="367" y="1715"/>
                        <a:pt x="418" y="1664"/>
                        <a:pt x="418" y="1602"/>
                      </a:cubicBezTo>
                      <a:cubicBezTo>
                        <a:pt x="460" y="902"/>
                        <a:pt x="460" y="902"/>
                        <a:pt x="460" y="902"/>
                      </a:cubicBezTo>
                      <a:cubicBezTo>
                        <a:pt x="460" y="891"/>
                        <a:pt x="469" y="882"/>
                        <a:pt x="480" y="882"/>
                      </a:cubicBezTo>
                      <a:cubicBezTo>
                        <a:pt x="491" y="882"/>
                        <a:pt x="500" y="891"/>
                        <a:pt x="500" y="902"/>
                      </a:cubicBezTo>
                      <a:cubicBezTo>
                        <a:pt x="541" y="1602"/>
                        <a:pt x="541" y="1602"/>
                        <a:pt x="541" y="1602"/>
                      </a:cubicBezTo>
                      <a:cubicBezTo>
                        <a:pt x="541" y="1664"/>
                        <a:pt x="592" y="1715"/>
                        <a:pt x="655" y="1715"/>
                      </a:cubicBezTo>
                      <a:cubicBezTo>
                        <a:pt x="718" y="1715"/>
                        <a:pt x="769" y="1664"/>
                        <a:pt x="769" y="1602"/>
                      </a:cubicBezTo>
                      <a:cubicBezTo>
                        <a:pt x="710" y="902"/>
                        <a:pt x="710" y="902"/>
                        <a:pt x="710" y="902"/>
                      </a:cubicBezTo>
                      <a:cubicBezTo>
                        <a:pt x="710" y="855"/>
                        <a:pt x="710" y="855"/>
                        <a:pt x="710" y="855"/>
                      </a:cubicBezTo>
                      <a:cubicBezTo>
                        <a:pt x="710" y="293"/>
                        <a:pt x="710" y="293"/>
                        <a:pt x="710" y="293"/>
                      </a:cubicBezTo>
                      <a:cubicBezTo>
                        <a:pt x="710" y="282"/>
                        <a:pt x="719" y="273"/>
                        <a:pt x="730" y="273"/>
                      </a:cubicBezTo>
                      <a:cubicBezTo>
                        <a:pt x="741" y="273"/>
                        <a:pt x="750" y="282"/>
                        <a:pt x="750" y="293"/>
                      </a:cubicBezTo>
                      <a:cubicBezTo>
                        <a:pt x="769" y="777"/>
                        <a:pt x="769" y="777"/>
                        <a:pt x="769" y="777"/>
                      </a:cubicBezTo>
                      <a:cubicBezTo>
                        <a:pt x="769" y="829"/>
                        <a:pt x="811" y="872"/>
                        <a:pt x="864" y="872"/>
                      </a:cubicBezTo>
                      <a:cubicBezTo>
                        <a:pt x="917" y="872"/>
                        <a:pt x="959" y="829"/>
                        <a:pt x="959" y="777"/>
                      </a:cubicBezTo>
                      <a:lnTo>
                        <a:pt x="928" y="219"/>
                      </a:lnTo>
                      <a:close/>
                    </a:path>
                  </a:pathLst>
                </a:custGeom>
                <a:solidFill>
                  <a:srgbClr val="FFC000"/>
                </a:solidFill>
                <a:ln>
                  <a:noFill/>
                </a:ln>
                <a:sp3d prstMaterial="matte">
                  <a:bevelT w="63500" h="63500"/>
                  <a:bevelB w="63500" h="63500"/>
                </a:sp3d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</p:grpSp>
        </p:grpSp>
        <p:grpSp>
          <p:nvGrpSpPr>
            <p:cNvPr id="51" name="Gruppieren 7"/>
            <p:cNvGrpSpPr>
              <a:grpSpLocks/>
            </p:cNvGrpSpPr>
            <p:nvPr/>
          </p:nvGrpSpPr>
          <p:grpSpPr bwMode="auto">
            <a:xfrm>
              <a:off x="7436461" y="-638256"/>
              <a:ext cx="693976" cy="1284578"/>
              <a:chOff x="7436461" y="-638256"/>
              <a:chExt cx="693976" cy="1284578"/>
            </a:xfrm>
          </p:grpSpPr>
          <p:sp>
            <p:nvSpPr>
              <p:cNvPr id="102" name="Ellipse 104"/>
              <p:cNvSpPr/>
              <p:nvPr/>
            </p:nvSpPr>
            <p:spPr bwMode="gray">
              <a:xfrm>
                <a:off x="7435141" y="304831"/>
                <a:ext cx="695034" cy="341838"/>
              </a:xfrm>
              <a:prstGeom prst="ellipse">
                <a:avLst/>
              </a:prstGeom>
              <a:gradFill flip="none" rotWithShape="1">
                <a:gsLst>
                  <a:gs pos="0">
                    <a:srgbClr val="000000">
                      <a:alpha val="30000"/>
                    </a:srgbClr>
                  </a:gs>
                  <a:gs pos="100000">
                    <a:srgbClr val="000000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  <a:tileRect/>
              </a:gradFill>
              <a:ln w="1270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>
                  <a:defRPr/>
                </a:pPr>
                <a:endParaRPr lang="de-DE" dirty="0"/>
              </a:p>
            </p:txBody>
          </p:sp>
          <p:grpSp>
            <p:nvGrpSpPr>
              <p:cNvPr id="103" name="Gruppieren 123"/>
              <p:cNvGrpSpPr>
                <a:grpSpLocks noChangeAspect="1"/>
              </p:cNvGrpSpPr>
              <p:nvPr/>
            </p:nvGrpSpPr>
            <p:grpSpPr bwMode="gray">
              <a:xfrm>
                <a:off x="7501378" y="-638256"/>
                <a:ext cx="533234" cy="1224000"/>
                <a:chOff x="10625592" y="1535985"/>
                <a:chExt cx="1929937" cy="4430037"/>
              </a:xfrm>
              <a:solidFill>
                <a:srgbClr val="E6E6E6"/>
              </a:solidFill>
              <a:scene3d>
                <a:camera prst="isometricOffAxis2Left"/>
                <a:lightRig rig="balanced" dir="t"/>
              </a:scene3d>
            </p:grpSpPr>
            <p:sp>
              <p:nvSpPr>
                <p:cNvPr id="104" name="Freeform 5"/>
                <p:cNvSpPr>
                  <a:spLocks/>
                </p:cNvSpPr>
                <p:nvPr/>
              </p:nvSpPr>
              <p:spPr bwMode="gray">
                <a:xfrm>
                  <a:off x="11129760" y="1535985"/>
                  <a:ext cx="921600" cy="919848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noFill/>
                </a:ln>
                <a:sp3d z="69850" prstMaterial="matte">
                  <a:bevelT w="143510" h="143510"/>
                  <a:bevelB w="143510" h="143510"/>
                </a:sp3d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  <p:sp>
              <p:nvSpPr>
                <p:cNvPr id="105" name="Freeform 6"/>
                <p:cNvSpPr>
                  <a:spLocks/>
                </p:cNvSpPr>
                <p:nvPr/>
              </p:nvSpPr>
              <p:spPr bwMode="gray">
                <a:xfrm>
                  <a:off x="10625592" y="2516336"/>
                  <a:ext cx="1929937" cy="3449686"/>
                </a:xfrm>
                <a:custGeom>
                  <a:avLst/>
                  <a:gdLst>
                    <a:gd name="T0" fmla="*/ 928 w 959"/>
                    <a:gd name="T1" fmla="*/ 219 h 1715"/>
                    <a:gd name="T2" fmla="*/ 670 w 959"/>
                    <a:gd name="T3" fmla="*/ 0 h 1715"/>
                    <a:gd name="T4" fmla="*/ 480 w 959"/>
                    <a:gd name="T5" fmla="*/ 72 h 1715"/>
                    <a:gd name="T6" fmla="*/ 290 w 959"/>
                    <a:gd name="T7" fmla="*/ 0 h 1715"/>
                    <a:gd name="T8" fmla="*/ 32 w 959"/>
                    <a:gd name="T9" fmla="*/ 219 h 1715"/>
                    <a:gd name="T10" fmla="*/ 0 w 959"/>
                    <a:gd name="T11" fmla="*/ 777 h 1715"/>
                    <a:gd name="T12" fmla="*/ 96 w 959"/>
                    <a:gd name="T13" fmla="*/ 872 h 1715"/>
                    <a:gd name="T14" fmla="*/ 191 w 959"/>
                    <a:gd name="T15" fmla="*/ 777 h 1715"/>
                    <a:gd name="T16" fmla="*/ 210 w 959"/>
                    <a:gd name="T17" fmla="*/ 293 h 1715"/>
                    <a:gd name="T18" fmla="*/ 230 w 959"/>
                    <a:gd name="T19" fmla="*/ 273 h 1715"/>
                    <a:gd name="T20" fmla="*/ 250 w 959"/>
                    <a:gd name="T21" fmla="*/ 293 h 1715"/>
                    <a:gd name="T22" fmla="*/ 250 w 959"/>
                    <a:gd name="T23" fmla="*/ 855 h 1715"/>
                    <a:gd name="T24" fmla="*/ 250 w 959"/>
                    <a:gd name="T25" fmla="*/ 902 h 1715"/>
                    <a:gd name="T26" fmla="*/ 191 w 959"/>
                    <a:gd name="T27" fmla="*/ 1602 h 1715"/>
                    <a:gd name="T28" fmla="*/ 305 w 959"/>
                    <a:gd name="T29" fmla="*/ 1715 h 1715"/>
                    <a:gd name="T30" fmla="*/ 418 w 959"/>
                    <a:gd name="T31" fmla="*/ 1602 h 1715"/>
                    <a:gd name="T32" fmla="*/ 460 w 959"/>
                    <a:gd name="T33" fmla="*/ 902 h 1715"/>
                    <a:gd name="T34" fmla="*/ 480 w 959"/>
                    <a:gd name="T35" fmla="*/ 882 h 1715"/>
                    <a:gd name="T36" fmla="*/ 500 w 959"/>
                    <a:gd name="T37" fmla="*/ 902 h 1715"/>
                    <a:gd name="T38" fmla="*/ 541 w 959"/>
                    <a:gd name="T39" fmla="*/ 1602 h 1715"/>
                    <a:gd name="T40" fmla="*/ 655 w 959"/>
                    <a:gd name="T41" fmla="*/ 1715 h 1715"/>
                    <a:gd name="T42" fmla="*/ 769 w 959"/>
                    <a:gd name="T43" fmla="*/ 1602 h 1715"/>
                    <a:gd name="T44" fmla="*/ 710 w 959"/>
                    <a:gd name="T45" fmla="*/ 902 h 1715"/>
                    <a:gd name="T46" fmla="*/ 710 w 959"/>
                    <a:gd name="T47" fmla="*/ 855 h 1715"/>
                    <a:gd name="T48" fmla="*/ 710 w 959"/>
                    <a:gd name="T49" fmla="*/ 293 h 1715"/>
                    <a:gd name="T50" fmla="*/ 730 w 959"/>
                    <a:gd name="T51" fmla="*/ 273 h 1715"/>
                    <a:gd name="T52" fmla="*/ 750 w 959"/>
                    <a:gd name="T53" fmla="*/ 293 h 1715"/>
                    <a:gd name="T54" fmla="*/ 769 w 959"/>
                    <a:gd name="T55" fmla="*/ 777 h 1715"/>
                    <a:gd name="T56" fmla="*/ 864 w 959"/>
                    <a:gd name="T57" fmla="*/ 872 h 1715"/>
                    <a:gd name="T58" fmla="*/ 959 w 959"/>
                    <a:gd name="T59" fmla="*/ 777 h 1715"/>
                    <a:gd name="T60" fmla="*/ 928 w 959"/>
                    <a:gd name="T61" fmla="*/ 219 h 17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959" h="1715">
                      <a:moveTo>
                        <a:pt x="928" y="219"/>
                      </a:moveTo>
                      <a:cubicBezTo>
                        <a:pt x="928" y="65"/>
                        <a:pt x="768" y="0"/>
                        <a:pt x="670" y="0"/>
                      </a:cubicBezTo>
                      <a:cubicBezTo>
                        <a:pt x="572" y="0"/>
                        <a:pt x="557" y="72"/>
                        <a:pt x="480" y="72"/>
                      </a:cubicBezTo>
                      <a:cubicBezTo>
                        <a:pt x="403" y="72"/>
                        <a:pt x="367" y="0"/>
                        <a:pt x="290" y="0"/>
                      </a:cubicBezTo>
                      <a:cubicBezTo>
                        <a:pt x="213" y="0"/>
                        <a:pt x="32" y="65"/>
                        <a:pt x="32" y="219"/>
                      </a:cubicBezTo>
                      <a:cubicBezTo>
                        <a:pt x="0" y="777"/>
                        <a:pt x="0" y="777"/>
                        <a:pt x="0" y="777"/>
                      </a:cubicBezTo>
                      <a:cubicBezTo>
                        <a:pt x="0" y="829"/>
                        <a:pt x="43" y="872"/>
                        <a:pt x="96" y="872"/>
                      </a:cubicBezTo>
                      <a:cubicBezTo>
                        <a:pt x="148" y="872"/>
                        <a:pt x="191" y="829"/>
                        <a:pt x="191" y="777"/>
                      </a:cubicBezTo>
                      <a:cubicBezTo>
                        <a:pt x="210" y="293"/>
                        <a:pt x="210" y="293"/>
                        <a:pt x="210" y="293"/>
                      </a:cubicBezTo>
                      <a:cubicBezTo>
                        <a:pt x="210" y="282"/>
                        <a:pt x="219" y="273"/>
                        <a:pt x="230" y="273"/>
                      </a:cubicBezTo>
                      <a:cubicBezTo>
                        <a:pt x="241" y="273"/>
                        <a:pt x="250" y="282"/>
                        <a:pt x="250" y="293"/>
                      </a:cubicBezTo>
                      <a:cubicBezTo>
                        <a:pt x="250" y="855"/>
                        <a:pt x="250" y="855"/>
                        <a:pt x="250" y="855"/>
                      </a:cubicBezTo>
                      <a:cubicBezTo>
                        <a:pt x="250" y="902"/>
                        <a:pt x="250" y="902"/>
                        <a:pt x="250" y="902"/>
                      </a:cubicBezTo>
                      <a:cubicBezTo>
                        <a:pt x="191" y="1602"/>
                        <a:pt x="191" y="1602"/>
                        <a:pt x="191" y="1602"/>
                      </a:cubicBezTo>
                      <a:cubicBezTo>
                        <a:pt x="191" y="1664"/>
                        <a:pt x="242" y="1715"/>
                        <a:pt x="305" y="1715"/>
                      </a:cubicBezTo>
                      <a:cubicBezTo>
                        <a:pt x="367" y="1715"/>
                        <a:pt x="418" y="1664"/>
                        <a:pt x="418" y="1602"/>
                      </a:cubicBezTo>
                      <a:cubicBezTo>
                        <a:pt x="460" y="902"/>
                        <a:pt x="460" y="902"/>
                        <a:pt x="460" y="902"/>
                      </a:cubicBezTo>
                      <a:cubicBezTo>
                        <a:pt x="460" y="891"/>
                        <a:pt x="469" y="882"/>
                        <a:pt x="480" y="882"/>
                      </a:cubicBezTo>
                      <a:cubicBezTo>
                        <a:pt x="491" y="882"/>
                        <a:pt x="500" y="891"/>
                        <a:pt x="500" y="902"/>
                      </a:cubicBezTo>
                      <a:cubicBezTo>
                        <a:pt x="541" y="1602"/>
                        <a:pt x="541" y="1602"/>
                        <a:pt x="541" y="1602"/>
                      </a:cubicBezTo>
                      <a:cubicBezTo>
                        <a:pt x="541" y="1664"/>
                        <a:pt x="592" y="1715"/>
                        <a:pt x="655" y="1715"/>
                      </a:cubicBezTo>
                      <a:cubicBezTo>
                        <a:pt x="718" y="1715"/>
                        <a:pt x="769" y="1664"/>
                        <a:pt x="769" y="1602"/>
                      </a:cubicBezTo>
                      <a:cubicBezTo>
                        <a:pt x="710" y="902"/>
                        <a:pt x="710" y="902"/>
                        <a:pt x="710" y="902"/>
                      </a:cubicBezTo>
                      <a:cubicBezTo>
                        <a:pt x="710" y="855"/>
                        <a:pt x="710" y="855"/>
                        <a:pt x="710" y="855"/>
                      </a:cubicBezTo>
                      <a:cubicBezTo>
                        <a:pt x="710" y="293"/>
                        <a:pt x="710" y="293"/>
                        <a:pt x="710" y="293"/>
                      </a:cubicBezTo>
                      <a:cubicBezTo>
                        <a:pt x="710" y="282"/>
                        <a:pt x="719" y="273"/>
                        <a:pt x="730" y="273"/>
                      </a:cubicBezTo>
                      <a:cubicBezTo>
                        <a:pt x="741" y="273"/>
                        <a:pt x="750" y="282"/>
                        <a:pt x="750" y="293"/>
                      </a:cubicBezTo>
                      <a:cubicBezTo>
                        <a:pt x="769" y="777"/>
                        <a:pt x="769" y="777"/>
                        <a:pt x="769" y="777"/>
                      </a:cubicBezTo>
                      <a:cubicBezTo>
                        <a:pt x="769" y="829"/>
                        <a:pt x="811" y="872"/>
                        <a:pt x="864" y="872"/>
                      </a:cubicBezTo>
                      <a:cubicBezTo>
                        <a:pt x="917" y="872"/>
                        <a:pt x="959" y="829"/>
                        <a:pt x="959" y="777"/>
                      </a:cubicBezTo>
                      <a:lnTo>
                        <a:pt x="928" y="219"/>
                      </a:lnTo>
                      <a:close/>
                    </a:path>
                  </a:pathLst>
                </a:custGeom>
                <a:solidFill>
                  <a:srgbClr val="FFC000"/>
                </a:solidFill>
                <a:ln>
                  <a:noFill/>
                </a:ln>
                <a:sp3d prstMaterial="matte">
                  <a:bevelT w="63500" h="63500"/>
                  <a:bevelB w="63500" h="63500"/>
                </a:sp3d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</p:grpSp>
        </p:grpSp>
        <p:grpSp>
          <p:nvGrpSpPr>
            <p:cNvPr id="52" name="Gruppieren 16"/>
            <p:cNvGrpSpPr>
              <a:grpSpLocks/>
            </p:cNvGrpSpPr>
            <p:nvPr/>
          </p:nvGrpSpPr>
          <p:grpSpPr bwMode="auto">
            <a:xfrm>
              <a:off x="407736" y="-333729"/>
              <a:ext cx="648677" cy="1279508"/>
              <a:chOff x="407736" y="-333729"/>
              <a:chExt cx="648677" cy="1279508"/>
            </a:xfrm>
          </p:grpSpPr>
          <p:sp>
            <p:nvSpPr>
              <p:cNvPr id="98" name="Ellipse 100"/>
              <p:cNvSpPr/>
              <p:nvPr/>
            </p:nvSpPr>
            <p:spPr bwMode="gray">
              <a:xfrm>
                <a:off x="407568" y="649094"/>
                <a:ext cx="649764" cy="295775"/>
              </a:xfrm>
              <a:prstGeom prst="ellipse">
                <a:avLst/>
              </a:prstGeom>
              <a:gradFill flip="none" rotWithShape="1">
                <a:gsLst>
                  <a:gs pos="0">
                    <a:srgbClr val="000000">
                      <a:alpha val="30000"/>
                    </a:srgbClr>
                  </a:gs>
                  <a:gs pos="100000">
                    <a:srgbClr val="000000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  <a:tileRect/>
              </a:gradFill>
              <a:ln w="1270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>
                  <a:defRPr/>
                </a:pPr>
                <a:endParaRPr lang="de-DE" dirty="0"/>
              </a:p>
            </p:txBody>
          </p:sp>
          <p:grpSp>
            <p:nvGrpSpPr>
              <p:cNvPr id="99" name="Gruppieren 127"/>
              <p:cNvGrpSpPr>
                <a:grpSpLocks noChangeAspect="1"/>
              </p:cNvGrpSpPr>
              <p:nvPr/>
            </p:nvGrpSpPr>
            <p:grpSpPr bwMode="gray">
              <a:xfrm>
                <a:off x="470476" y="-333729"/>
                <a:ext cx="443495" cy="1224000"/>
                <a:chOff x="4278296" y="1535203"/>
                <a:chExt cx="1605711" cy="4431600"/>
              </a:xfrm>
              <a:solidFill>
                <a:srgbClr val="E6E6E6"/>
              </a:solidFill>
              <a:scene3d>
                <a:camera prst="isometricOffAxis2Left"/>
                <a:lightRig rig="balanced" dir="t"/>
              </a:scene3d>
            </p:grpSpPr>
            <p:sp>
              <p:nvSpPr>
                <p:cNvPr id="100" name="Freeform 12"/>
                <p:cNvSpPr>
                  <a:spLocks/>
                </p:cNvSpPr>
                <p:nvPr/>
              </p:nvSpPr>
              <p:spPr bwMode="gray">
                <a:xfrm>
                  <a:off x="4620351" y="1535203"/>
                  <a:ext cx="921600" cy="919747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noFill/>
                </a:ln>
                <a:sp3d z="69850" prstMaterial="matte">
                  <a:bevelT w="144000" h="144000"/>
                  <a:bevelB w="144000" h="144000"/>
                </a:sp3d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  <p:sp>
              <p:nvSpPr>
                <p:cNvPr id="101" name="Freeform 13"/>
                <p:cNvSpPr>
                  <a:spLocks/>
                </p:cNvSpPr>
                <p:nvPr/>
              </p:nvSpPr>
              <p:spPr bwMode="gray">
                <a:xfrm>
                  <a:off x="4278296" y="2516471"/>
                  <a:ext cx="1605711" cy="3450332"/>
                </a:xfrm>
                <a:custGeom>
                  <a:avLst/>
                  <a:gdLst>
                    <a:gd name="T0" fmla="*/ 585 w 796"/>
                    <a:gd name="T1" fmla="*/ 0 h 1715"/>
                    <a:gd name="T2" fmla="*/ 398 w 796"/>
                    <a:gd name="T3" fmla="*/ 155 h 1715"/>
                    <a:gd name="T4" fmla="*/ 211 w 796"/>
                    <a:gd name="T5" fmla="*/ 0 h 1715"/>
                    <a:gd name="T6" fmla="*/ 0 w 796"/>
                    <a:gd name="T7" fmla="*/ 381 h 1715"/>
                    <a:gd name="T8" fmla="*/ 1 w 796"/>
                    <a:gd name="T9" fmla="*/ 751 h 1715"/>
                    <a:gd name="T10" fmla="*/ 61 w 796"/>
                    <a:gd name="T11" fmla="*/ 811 h 1715"/>
                    <a:gd name="T12" fmla="*/ 121 w 796"/>
                    <a:gd name="T13" fmla="*/ 751 h 1715"/>
                    <a:gd name="T14" fmla="*/ 133 w 796"/>
                    <a:gd name="T15" fmla="*/ 292 h 1715"/>
                    <a:gd name="T16" fmla="*/ 152 w 796"/>
                    <a:gd name="T17" fmla="*/ 272 h 1715"/>
                    <a:gd name="T18" fmla="*/ 223 w 796"/>
                    <a:gd name="T19" fmla="*/ 454 h 1715"/>
                    <a:gd name="T20" fmla="*/ 138 w 796"/>
                    <a:gd name="T21" fmla="*/ 724 h 1715"/>
                    <a:gd name="T22" fmla="*/ 223 w 796"/>
                    <a:gd name="T23" fmla="*/ 1644 h 1715"/>
                    <a:gd name="T24" fmla="*/ 292 w 796"/>
                    <a:gd name="T25" fmla="*/ 1715 h 1715"/>
                    <a:gd name="T26" fmla="*/ 362 w 796"/>
                    <a:gd name="T27" fmla="*/ 1644 h 1715"/>
                    <a:gd name="T28" fmla="*/ 378 w 796"/>
                    <a:gd name="T29" fmla="*/ 901 h 1715"/>
                    <a:gd name="T30" fmla="*/ 398 w 796"/>
                    <a:gd name="T31" fmla="*/ 881 h 1715"/>
                    <a:gd name="T32" fmla="*/ 418 w 796"/>
                    <a:gd name="T33" fmla="*/ 901 h 1715"/>
                    <a:gd name="T34" fmla="*/ 435 w 796"/>
                    <a:gd name="T35" fmla="*/ 1644 h 1715"/>
                    <a:gd name="T36" fmla="*/ 504 w 796"/>
                    <a:gd name="T37" fmla="*/ 1715 h 1715"/>
                    <a:gd name="T38" fmla="*/ 573 w 796"/>
                    <a:gd name="T39" fmla="*/ 1644 h 1715"/>
                    <a:gd name="T40" fmla="*/ 658 w 796"/>
                    <a:gd name="T41" fmla="*/ 724 h 1715"/>
                    <a:gd name="T42" fmla="*/ 573 w 796"/>
                    <a:gd name="T43" fmla="*/ 454 h 1715"/>
                    <a:gd name="T44" fmla="*/ 644 w 796"/>
                    <a:gd name="T45" fmla="*/ 272 h 1715"/>
                    <a:gd name="T46" fmla="*/ 664 w 796"/>
                    <a:gd name="T47" fmla="*/ 292 h 1715"/>
                    <a:gd name="T48" fmla="*/ 676 w 796"/>
                    <a:gd name="T49" fmla="*/ 751 h 1715"/>
                    <a:gd name="T50" fmla="*/ 736 w 796"/>
                    <a:gd name="T51" fmla="*/ 811 h 1715"/>
                    <a:gd name="T52" fmla="*/ 795 w 796"/>
                    <a:gd name="T53" fmla="*/ 751 h 1715"/>
                    <a:gd name="T54" fmla="*/ 796 w 796"/>
                    <a:gd name="T55" fmla="*/ 381 h 1715"/>
                    <a:gd name="T56" fmla="*/ 585 w 796"/>
                    <a:gd name="T57" fmla="*/ 0 h 17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796" h="1715">
                      <a:moveTo>
                        <a:pt x="585" y="0"/>
                      </a:moveTo>
                      <a:cubicBezTo>
                        <a:pt x="516" y="0"/>
                        <a:pt x="474" y="155"/>
                        <a:pt x="398" y="155"/>
                      </a:cubicBezTo>
                      <a:cubicBezTo>
                        <a:pt x="322" y="155"/>
                        <a:pt x="281" y="0"/>
                        <a:pt x="211" y="0"/>
                      </a:cubicBezTo>
                      <a:cubicBezTo>
                        <a:pt x="142" y="0"/>
                        <a:pt x="0" y="79"/>
                        <a:pt x="0" y="381"/>
                      </a:cubicBezTo>
                      <a:cubicBezTo>
                        <a:pt x="1" y="751"/>
                        <a:pt x="1" y="751"/>
                        <a:pt x="1" y="751"/>
                      </a:cubicBezTo>
                      <a:cubicBezTo>
                        <a:pt x="1" y="784"/>
                        <a:pt x="28" y="811"/>
                        <a:pt x="61" y="811"/>
                      </a:cubicBezTo>
                      <a:cubicBezTo>
                        <a:pt x="94" y="811"/>
                        <a:pt x="121" y="784"/>
                        <a:pt x="121" y="751"/>
                      </a:cubicBezTo>
                      <a:cubicBezTo>
                        <a:pt x="133" y="292"/>
                        <a:pt x="133" y="292"/>
                        <a:pt x="133" y="292"/>
                      </a:cubicBezTo>
                      <a:cubicBezTo>
                        <a:pt x="133" y="281"/>
                        <a:pt x="142" y="272"/>
                        <a:pt x="152" y="272"/>
                      </a:cubicBezTo>
                      <a:cubicBezTo>
                        <a:pt x="163" y="272"/>
                        <a:pt x="223" y="362"/>
                        <a:pt x="223" y="454"/>
                      </a:cubicBezTo>
                      <a:cubicBezTo>
                        <a:pt x="223" y="546"/>
                        <a:pt x="138" y="603"/>
                        <a:pt x="138" y="724"/>
                      </a:cubicBezTo>
                      <a:cubicBezTo>
                        <a:pt x="138" y="846"/>
                        <a:pt x="223" y="1644"/>
                        <a:pt x="223" y="1644"/>
                      </a:cubicBezTo>
                      <a:cubicBezTo>
                        <a:pt x="223" y="1683"/>
                        <a:pt x="254" y="1715"/>
                        <a:pt x="292" y="1715"/>
                      </a:cubicBezTo>
                      <a:cubicBezTo>
                        <a:pt x="331" y="1715"/>
                        <a:pt x="362" y="1683"/>
                        <a:pt x="362" y="1644"/>
                      </a:cubicBezTo>
                      <a:cubicBezTo>
                        <a:pt x="378" y="901"/>
                        <a:pt x="378" y="901"/>
                        <a:pt x="378" y="901"/>
                      </a:cubicBezTo>
                      <a:cubicBezTo>
                        <a:pt x="378" y="890"/>
                        <a:pt x="387" y="881"/>
                        <a:pt x="398" y="881"/>
                      </a:cubicBezTo>
                      <a:cubicBezTo>
                        <a:pt x="409" y="881"/>
                        <a:pt x="418" y="890"/>
                        <a:pt x="418" y="901"/>
                      </a:cubicBezTo>
                      <a:cubicBezTo>
                        <a:pt x="435" y="1644"/>
                        <a:pt x="435" y="1644"/>
                        <a:pt x="435" y="1644"/>
                      </a:cubicBezTo>
                      <a:cubicBezTo>
                        <a:pt x="435" y="1683"/>
                        <a:pt x="466" y="1715"/>
                        <a:pt x="504" y="1715"/>
                      </a:cubicBezTo>
                      <a:cubicBezTo>
                        <a:pt x="542" y="1715"/>
                        <a:pt x="573" y="1683"/>
                        <a:pt x="573" y="1644"/>
                      </a:cubicBezTo>
                      <a:cubicBezTo>
                        <a:pt x="573" y="1644"/>
                        <a:pt x="658" y="846"/>
                        <a:pt x="658" y="724"/>
                      </a:cubicBezTo>
                      <a:cubicBezTo>
                        <a:pt x="658" y="603"/>
                        <a:pt x="573" y="546"/>
                        <a:pt x="573" y="454"/>
                      </a:cubicBezTo>
                      <a:cubicBezTo>
                        <a:pt x="573" y="362"/>
                        <a:pt x="633" y="272"/>
                        <a:pt x="644" y="272"/>
                      </a:cubicBezTo>
                      <a:cubicBezTo>
                        <a:pt x="655" y="272"/>
                        <a:pt x="664" y="281"/>
                        <a:pt x="664" y="292"/>
                      </a:cubicBezTo>
                      <a:cubicBezTo>
                        <a:pt x="676" y="751"/>
                        <a:pt x="676" y="751"/>
                        <a:pt x="676" y="751"/>
                      </a:cubicBezTo>
                      <a:cubicBezTo>
                        <a:pt x="676" y="784"/>
                        <a:pt x="703" y="811"/>
                        <a:pt x="736" y="811"/>
                      </a:cubicBezTo>
                      <a:cubicBezTo>
                        <a:pt x="769" y="811"/>
                        <a:pt x="795" y="784"/>
                        <a:pt x="795" y="751"/>
                      </a:cubicBezTo>
                      <a:cubicBezTo>
                        <a:pt x="796" y="381"/>
                        <a:pt x="796" y="381"/>
                        <a:pt x="796" y="381"/>
                      </a:cubicBezTo>
                      <a:cubicBezTo>
                        <a:pt x="796" y="137"/>
                        <a:pt x="654" y="0"/>
                        <a:pt x="585" y="0"/>
                      </a:cubicBezTo>
                      <a:close/>
                    </a:path>
                  </a:pathLst>
                </a:custGeom>
                <a:solidFill>
                  <a:srgbClr val="00B0F0"/>
                </a:solidFill>
                <a:ln>
                  <a:noFill/>
                </a:ln>
                <a:sp3d prstMaterial="matte">
                  <a:bevelT w="63500" h="63500"/>
                  <a:bevelB w="63500" h="63500"/>
                </a:sp3d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</p:grpSp>
        </p:grpSp>
        <p:grpSp>
          <p:nvGrpSpPr>
            <p:cNvPr id="53" name="Gruppieren 9"/>
            <p:cNvGrpSpPr>
              <a:grpSpLocks/>
            </p:cNvGrpSpPr>
            <p:nvPr/>
          </p:nvGrpSpPr>
          <p:grpSpPr bwMode="auto">
            <a:xfrm>
              <a:off x="4468897" y="-242820"/>
              <a:ext cx="785564" cy="1270883"/>
              <a:chOff x="4468897" y="-242820"/>
              <a:chExt cx="785564" cy="1270883"/>
            </a:xfrm>
          </p:grpSpPr>
          <p:sp>
            <p:nvSpPr>
              <p:cNvPr id="94" name="Ellipse 96"/>
              <p:cNvSpPr/>
              <p:nvPr/>
            </p:nvSpPr>
            <p:spPr bwMode="gray">
              <a:xfrm>
                <a:off x="4468595" y="697580"/>
                <a:ext cx="785574" cy="329716"/>
              </a:xfrm>
              <a:prstGeom prst="ellipse">
                <a:avLst/>
              </a:prstGeom>
              <a:gradFill flip="none" rotWithShape="1">
                <a:gsLst>
                  <a:gs pos="0">
                    <a:srgbClr val="000000">
                      <a:alpha val="30000"/>
                    </a:srgbClr>
                  </a:gs>
                  <a:gs pos="100000">
                    <a:srgbClr val="000000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  <a:tileRect/>
              </a:gradFill>
              <a:ln w="1270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>
                  <a:defRPr/>
                </a:pPr>
                <a:endParaRPr lang="de-DE" dirty="0"/>
              </a:p>
            </p:txBody>
          </p:sp>
          <p:grpSp>
            <p:nvGrpSpPr>
              <p:cNvPr id="95" name="Gruppieren 137"/>
              <p:cNvGrpSpPr>
                <a:grpSpLocks noChangeAspect="1"/>
              </p:cNvGrpSpPr>
              <p:nvPr/>
            </p:nvGrpSpPr>
            <p:grpSpPr bwMode="gray">
              <a:xfrm>
                <a:off x="4612780" y="-242820"/>
                <a:ext cx="443495" cy="1224000"/>
                <a:chOff x="4278296" y="1535203"/>
                <a:chExt cx="1605711" cy="4431600"/>
              </a:xfrm>
              <a:solidFill>
                <a:srgbClr val="E6E6E6"/>
              </a:solidFill>
              <a:scene3d>
                <a:camera prst="isometricOffAxis2Left"/>
                <a:lightRig rig="balanced" dir="t"/>
              </a:scene3d>
            </p:grpSpPr>
            <p:sp>
              <p:nvSpPr>
                <p:cNvPr id="96" name="Freeform 12"/>
                <p:cNvSpPr>
                  <a:spLocks/>
                </p:cNvSpPr>
                <p:nvPr/>
              </p:nvSpPr>
              <p:spPr bwMode="gray">
                <a:xfrm>
                  <a:off x="4620351" y="1535203"/>
                  <a:ext cx="921600" cy="919747"/>
                </a:xfrm>
                <a:prstGeom prst="ellipse">
                  <a:avLst/>
                </a:prstGeom>
                <a:solidFill>
                  <a:srgbClr val="FF0066"/>
                </a:solidFill>
                <a:ln>
                  <a:noFill/>
                </a:ln>
                <a:sp3d z="69850" prstMaterial="matte">
                  <a:bevelT w="144000" h="144000"/>
                  <a:bevelB w="144000" h="144000"/>
                </a:sp3d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  <p:sp>
              <p:nvSpPr>
                <p:cNvPr id="97" name="Freeform 13"/>
                <p:cNvSpPr>
                  <a:spLocks/>
                </p:cNvSpPr>
                <p:nvPr/>
              </p:nvSpPr>
              <p:spPr bwMode="gray">
                <a:xfrm>
                  <a:off x="4278296" y="2516471"/>
                  <a:ext cx="1605711" cy="3450332"/>
                </a:xfrm>
                <a:custGeom>
                  <a:avLst/>
                  <a:gdLst>
                    <a:gd name="T0" fmla="*/ 585 w 796"/>
                    <a:gd name="T1" fmla="*/ 0 h 1715"/>
                    <a:gd name="T2" fmla="*/ 398 w 796"/>
                    <a:gd name="T3" fmla="*/ 155 h 1715"/>
                    <a:gd name="T4" fmla="*/ 211 w 796"/>
                    <a:gd name="T5" fmla="*/ 0 h 1715"/>
                    <a:gd name="T6" fmla="*/ 0 w 796"/>
                    <a:gd name="T7" fmla="*/ 381 h 1715"/>
                    <a:gd name="T8" fmla="*/ 1 w 796"/>
                    <a:gd name="T9" fmla="*/ 751 h 1715"/>
                    <a:gd name="T10" fmla="*/ 61 w 796"/>
                    <a:gd name="T11" fmla="*/ 811 h 1715"/>
                    <a:gd name="T12" fmla="*/ 121 w 796"/>
                    <a:gd name="T13" fmla="*/ 751 h 1715"/>
                    <a:gd name="T14" fmla="*/ 133 w 796"/>
                    <a:gd name="T15" fmla="*/ 292 h 1715"/>
                    <a:gd name="T16" fmla="*/ 152 w 796"/>
                    <a:gd name="T17" fmla="*/ 272 h 1715"/>
                    <a:gd name="T18" fmla="*/ 223 w 796"/>
                    <a:gd name="T19" fmla="*/ 454 h 1715"/>
                    <a:gd name="T20" fmla="*/ 138 w 796"/>
                    <a:gd name="T21" fmla="*/ 724 h 1715"/>
                    <a:gd name="T22" fmla="*/ 223 w 796"/>
                    <a:gd name="T23" fmla="*/ 1644 h 1715"/>
                    <a:gd name="T24" fmla="*/ 292 w 796"/>
                    <a:gd name="T25" fmla="*/ 1715 h 1715"/>
                    <a:gd name="T26" fmla="*/ 362 w 796"/>
                    <a:gd name="T27" fmla="*/ 1644 h 1715"/>
                    <a:gd name="T28" fmla="*/ 378 w 796"/>
                    <a:gd name="T29" fmla="*/ 901 h 1715"/>
                    <a:gd name="T30" fmla="*/ 398 w 796"/>
                    <a:gd name="T31" fmla="*/ 881 h 1715"/>
                    <a:gd name="T32" fmla="*/ 418 w 796"/>
                    <a:gd name="T33" fmla="*/ 901 h 1715"/>
                    <a:gd name="T34" fmla="*/ 435 w 796"/>
                    <a:gd name="T35" fmla="*/ 1644 h 1715"/>
                    <a:gd name="T36" fmla="*/ 504 w 796"/>
                    <a:gd name="T37" fmla="*/ 1715 h 1715"/>
                    <a:gd name="T38" fmla="*/ 573 w 796"/>
                    <a:gd name="T39" fmla="*/ 1644 h 1715"/>
                    <a:gd name="T40" fmla="*/ 658 w 796"/>
                    <a:gd name="T41" fmla="*/ 724 h 1715"/>
                    <a:gd name="T42" fmla="*/ 573 w 796"/>
                    <a:gd name="T43" fmla="*/ 454 h 1715"/>
                    <a:gd name="T44" fmla="*/ 644 w 796"/>
                    <a:gd name="T45" fmla="*/ 272 h 1715"/>
                    <a:gd name="T46" fmla="*/ 664 w 796"/>
                    <a:gd name="T47" fmla="*/ 292 h 1715"/>
                    <a:gd name="T48" fmla="*/ 676 w 796"/>
                    <a:gd name="T49" fmla="*/ 751 h 1715"/>
                    <a:gd name="T50" fmla="*/ 736 w 796"/>
                    <a:gd name="T51" fmla="*/ 811 h 1715"/>
                    <a:gd name="T52" fmla="*/ 795 w 796"/>
                    <a:gd name="T53" fmla="*/ 751 h 1715"/>
                    <a:gd name="T54" fmla="*/ 796 w 796"/>
                    <a:gd name="T55" fmla="*/ 381 h 1715"/>
                    <a:gd name="T56" fmla="*/ 585 w 796"/>
                    <a:gd name="T57" fmla="*/ 0 h 17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796" h="1715">
                      <a:moveTo>
                        <a:pt x="585" y="0"/>
                      </a:moveTo>
                      <a:cubicBezTo>
                        <a:pt x="516" y="0"/>
                        <a:pt x="474" y="155"/>
                        <a:pt x="398" y="155"/>
                      </a:cubicBezTo>
                      <a:cubicBezTo>
                        <a:pt x="322" y="155"/>
                        <a:pt x="281" y="0"/>
                        <a:pt x="211" y="0"/>
                      </a:cubicBezTo>
                      <a:cubicBezTo>
                        <a:pt x="142" y="0"/>
                        <a:pt x="0" y="79"/>
                        <a:pt x="0" y="381"/>
                      </a:cubicBezTo>
                      <a:cubicBezTo>
                        <a:pt x="1" y="751"/>
                        <a:pt x="1" y="751"/>
                        <a:pt x="1" y="751"/>
                      </a:cubicBezTo>
                      <a:cubicBezTo>
                        <a:pt x="1" y="784"/>
                        <a:pt x="28" y="811"/>
                        <a:pt x="61" y="811"/>
                      </a:cubicBezTo>
                      <a:cubicBezTo>
                        <a:pt x="94" y="811"/>
                        <a:pt x="121" y="784"/>
                        <a:pt x="121" y="751"/>
                      </a:cubicBezTo>
                      <a:cubicBezTo>
                        <a:pt x="133" y="292"/>
                        <a:pt x="133" y="292"/>
                        <a:pt x="133" y="292"/>
                      </a:cubicBezTo>
                      <a:cubicBezTo>
                        <a:pt x="133" y="281"/>
                        <a:pt x="142" y="272"/>
                        <a:pt x="152" y="272"/>
                      </a:cubicBezTo>
                      <a:cubicBezTo>
                        <a:pt x="163" y="272"/>
                        <a:pt x="223" y="362"/>
                        <a:pt x="223" y="454"/>
                      </a:cubicBezTo>
                      <a:cubicBezTo>
                        <a:pt x="223" y="546"/>
                        <a:pt x="138" y="603"/>
                        <a:pt x="138" y="724"/>
                      </a:cubicBezTo>
                      <a:cubicBezTo>
                        <a:pt x="138" y="846"/>
                        <a:pt x="223" y="1644"/>
                        <a:pt x="223" y="1644"/>
                      </a:cubicBezTo>
                      <a:cubicBezTo>
                        <a:pt x="223" y="1683"/>
                        <a:pt x="254" y="1715"/>
                        <a:pt x="292" y="1715"/>
                      </a:cubicBezTo>
                      <a:cubicBezTo>
                        <a:pt x="331" y="1715"/>
                        <a:pt x="362" y="1683"/>
                        <a:pt x="362" y="1644"/>
                      </a:cubicBezTo>
                      <a:cubicBezTo>
                        <a:pt x="378" y="901"/>
                        <a:pt x="378" y="901"/>
                        <a:pt x="378" y="901"/>
                      </a:cubicBezTo>
                      <a:cubicBezTo>
                        <a:pt x="378" y="890"/>
                        <a:pt x="387" y="881"/>
                        <a:pt x="398" y="881"/>
                      </a:cubicBezTo>
                      <a:cubicBezTo>
                        <a:pt x="409" y="881"/>
                        <a:pt x="418" y="890"/>
                        <a:pt x="418" y="901"/>
                      </a:cubicBezTo>
                      <a:cubicBezTo>
                        <a:pt x="435" y="1644"/>
                        <a:pt x="435" y="1644"/>
                        <a:pt x="435" y="1644"/>
                      </a:cubicBezTo>
                      <a:cubicBezTo>
                        <a:pt x="435" y="1683"/>
                        <a:pt x="466" y="1715"/>
                        <a:pt x="504" y="1715"/>
                      </a:cubicBezTo>
                      <a:cubicBezTo>
                        <a:pt x="542" y="1715"/>
                        <a:pt x="573" y="1683"/>
                        <a:pt x="573" y="1644"/>
                      </a:cubicBezTo>
                      <a:cubicBezTo>
                        <a:pt x="573" y="1644"/>
                        <a:pt x="658" y="846"/>
                        <a:pt x="658" y="724"/>
                      </a:cubicBezTo>
                      <a:cubicBezTo>
                        <a:pt x="658" y="603"/>
                        <a:pt x="573" y="546"/>
                        <a:pt x="573" y="454"/>
                      </a:cubicBezTo>
                      <a:cubicBezTo>
                        <a:pt x="573" y="362"/>
                        <a:pt x="633" y="272"/>
                        <a:pt x="644" y="272"/>
                      </a:cubicBezTo>
                      <a:cubicBezTo>
                        <a:pt x="655" y="272"/>
                        <a:pt x="664" y="281"/>
                        <a:pt x="664" y="292"/>
                      </a:cubicBezTo>
                      <a:cubicBezTo>
                        <a:pt x="676" y="751"/>
                        <a:pt x="676" y="751"/>
                        <a:pt x="676" y="751"/>
                      </a:cubicBezTo>
                      <a:cubicBezTo>
                        <a:pt x="676" y="784"/>
                        <a:pt x="703" y="811"/>
                        <a:pt x="736" y="811"/>
                      </a:cubicBezTo>
                      <a:cubicBezTo>
                        <a:pt x="769" y="811"/>
                        <a:pt x="795" y="784"/>
                        <a:pt x="795" y="751"/>
                      </a:cubicBezTo>
                      <a:cubicBezTo>
                        <a:pt x="796" y="381"/>
                        <a:pt x="796" y="381"/>
                        <a:pt x="796" y="381"/>
                      </a:cubicBezTo>
                      <a:cubicBezTo>
                        <a:pt x="796" y="137"/>
                        <a:pt x="654" y="0"/>
                        <a:pt x="585" y="0"/>
                      </a:cubicBezTo>
                      <a:close/>
                    </a:path>
                  </a:pathLst>
                </a:custGeom>
                <a:solidFill>
                  <a:srgbClr val="FF0066"/>
                </a:solidFill>
                <a:ln>
                  <a:noFill/>
                </a:ln>
                <a:sp3d prstMaterial="matte">
                  <a:bevelT w="63500" h="63500"/>
                  <a:bevelB w="63500" h="63500"/>
                </a:sp3d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</p:grpSp>
        </p:grpSp>
        <p:grpSp>
          <p:nvGrpSpPr>
            <p:cNvPr id="54" name="Gruppieren 6"/>
            <p:cNvGrpSpPr>
              <a:grpSpLocks/>
            </p:cNvGrpSpPr>
            <p:nvPr/>
          </p:nvGrpSpPr>
          <p:grpSpPr bwMode="auto">
            <a:xfrm>
              <a:off x="7269028" y="1088360"/>
              <a:ext cx="1244614" cy="1840208"/>
              <a:chOff x="7269028" y="1088360"/>
              <a:chExt cx="1244614" cy="1840208"/>
            </a:xfrm>
          </p:grpSpPr>
          <p:sp>
            <p:nvSpPr>
              <p:cNvPr id="90" name="Ellipse 92"/>
              <p:cNvSpPr/>
              <p:nvPr/>
            </p:nvSpPr>
            <p:spPr bwMode="gray">
              <a:xfrm rot="21055173">
                <a:off x="7270036" y="2266157"/>
                <a:ext cx="1243606" cy="661858"/>
              </a:xfrm>
              <a:prstGeom prst="ellipse">
                <a:avLst/>
              </a:prstGeom>
              <a:gradFill flip="none" rotWithShape="1">
                <a:gsLst>
                  <a:gs pos="0">
                    <a:srgbClr val="000000">
                      <a:alpha val="40000"/>
                    </a:srgbClr>
                  </a:gs>
                  <a:gs pos="100000">
                    <a:srgbClr val="000000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  <a:tileRect/>
              </a:gradFill>
              <a:ln w="1270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>
                  <a:defRPr/>
                </a:pPr>
                <a:endParaRPr lang="de-DE" dirty="0"/>
              </a:p>
            </p:txBody>
          </p:sp>
          <p:grpSp>
            <p:nvGrpSpPr>
              <p:cNvPr id="91" name="Gruppieren 281"/>
              <p:cNvGrpSpPr>
                <a:grpSpLocks noChangeAspect="1"/>
              </p:cNvGrpSpPr>
              <p:nvPr/>
            </p:nvGrpSpPr>
            <p:grpSpPr bwMode="gray">
              <a:xfrm>
                <a:off x="7577578" y="1088360"/>
                <a:ext cx="652198" cy="1718112"/>
                <a:chOff x="4278296" y="1736809"/>
                <a:chExt cx="1605711" cy="4229994"/>
              </a:xfrm>
              <a:solidFill>
                <a:srgbClr val="969696"/>
              </a:solidFill>
              <a:scene3d>
                <a:camera prst="isometricOffAxis1Right">
                  <a:rot lat="1080000" lon="19440000" rev="0"/>
                </a:camera>
                <a:lightRig rig="balanced" dir="t">
                  <a:rot lat="0" lon="0" rev="10800000"/>
                </a:lightRig>
              </a:scene3d>
            </p:grpSpPr>
            <p:sp>
              <p:nvSpPr>
                <p:cNvPr id="92" name="Freeform 12"/>
                <p:cNvSpPr>
                  <a:spLocks/>
                </p:cNvSpPr>
                <p:nvPr/>
              </p:nvSpPr>
              <p:spPr bwMode="gray">
                <a:xfrm>
                  <a:off x="4553149" y="1736809"/>
                  <a:ext cx="921600" cy="919747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sp3d z="88900" prstMaterial="matte">
                  <a:bevelT w="180340" h="180340"/>
                  <a:bevelB w="180340" h="180340"/>
                </a:sp3d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  <p:sp>
              <p:nvSpPr>
                <p:cNvPr id="93" name="Freeform 13"/>
                <p:cNvSpPr>
                  <a:spLocks/>
                </p:cNvSpPr>
                <p:nvPr/>
              </p:nvSpPr>
              <p:spPr bwMode="gray">
                <a:xfrm>
                  <a:off x="4278296" y="2516471"/>
                  <a:ext cx="1605711" cy="3450332"/>
                </a:xfrm>
                <a:custGeom>
                  <a:avLst/>
                  <a:gdLst>
                    <a:gd name="T0" fmla="*/ 585 w 796"/>
                    <a:gd name="T1" fmla="*/ 0 h 1715"/>
                    <a:gd name="T2" fmla="*/ 398 w 796"/>
                    <a:gd name="T3" fmla="*/ 155 h 1715"/>
                    <a:gd name="T4" fmla="*/ 211 w 796"/>
                    <a:gd name="T5" fmla="*/ 0 h 1715"/>
                    <a:gd name="T6" fmla="*/ 0 w 796"/>
                    <a:gd name="T7" fmla="*/ 381 h 1715"/>
                    <a:gd name="T8" fmla="*/ 1 w 796"/>
                    <a:gd name="T9" fmla="*/ 751 h 1715"/>
                    <a:gd name="T10" fmla="*/ 61 w 796"/>
                    <a:gd name="T11" fmla="*/ 811 h 1715"/>
                    <a:gd name="T12" fmla="*/ 121 w 796"/>
                    <a:gd name="T13" fmla="*/ 751 h 1715"/>
                    <a:gd name="T14" fmla="*/ 133 w 796"/>
                    <a:gd name="T15" fmla="*/ 292 h 1715"/>
                    <a:gd name="T16" fmla="*/ 152 w 796"/>
                    <a:gd name="T17" fmla="*/ 272 h 1715"/>
                    <a:gd name="T18" fmla="*/ 223 w 796"/>
                    <a:gd name="T19" fmla="*/ 454 h 1715"/>
                    <a:gd name="T20" fmla="*/ 138 w 796"/>
                    <a:gd name="T21" fmla="*/ 724 h 1715"/>
                    <a:gd name="T22" fmla="*/ 223 w 796"/>
                    <a:gd name="T23" fmla="*/ 1644 h 1715"/>
                    <a:gd name="T24" fmla="*/ 292 w 796"/>
                    <a:gd name="T25" fmla="*/ 1715 h 1715"/>
                    <a:gd name="T26" fmla="*/ 362 w 796"/>
                    <a:gd name="T27" fmla="*/ 1644 h 1715"/>
                    <a:gd name="T28" fmla="*/ 378 w 796"/>
                    <a:gd name="T29" fmla="*/ 901 h 1715"/>
                    <a:gd name="T30" fmla="*/ 398 w 796"/>
                    <a:gd name="T31" fmla="*/ 881 h 1715"/>
                    <a:gd name="T32" fmla="*/ 418 w 796"/>
                    <a:gd name="T33" fmla="*/ 901 h 1715"/>
                    <a:gd name="T34" fmla="*/ 435 w 796"/>
                    <a:gd name="T35" fmla="*/ 1644 h 1715"/>
                    <a:gd name="T36" fmla="*/ 504 w 796"/>
                    <a:gd name="T37" fmla="*/ 1715 h 1715"/>
                    <a:gd name="T38" fmla="*/ 573 w 796"/>
                    <a:gd name="T39" fmla="*/ 1644 h 1715"/>
                    <a:gd name="T40" fmla="*/ 658 w 796"/>
                    <a:gd name="T41" fmla="*/ 724 h 1715"/>
                    <a:gd name="T42" fmla="*/ 573 w 796"/>
                    <a:gd name="T43" fmla="*/ 454 h 1715"/>
                    <a:gd name="T44" fmla="*/ 644 w 796"/>
                    <a:gd name="T45" fmla="*/ 272 h 1715"/>
                    <a:gd name="T46" fmla="*/ 664 w 796"/>
                    <a:gd name="T47" fmla="*/ 292 h 1715"/>
                    <a:gd name="T48" fmla="*/ 676 w 796"/>
                    <a:gd name="T49" fmla="*/ 751 h 1715"/>
                    <a:gd name="T50" fmla="*/ 736 w 796"/>
                    <a:gd name="T51" fmla="*/ 811 h 1715"/>
                    <a:gd name="T52" fmla="*/ 795 w 796"/>
                    <a:gd name="T53" fmla="*/ 751 h 1715"/>
                    <a:gd name="T54" fmla="*/ 796 w 796"/>
                    <a:gd name="T55" fmla="*/ 381 h 1715"/>
                    <a:gd name="T56" fmla="*/ 585 w 796"/>
                    <a:gd name="T57" fmla="*/ 0 h 17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796" h="1715">
                      <a:moveTo>
                        <a:pt x="585" y="0"/>
                      </a:moveTo>
                      <a:cubicBezTo>
                        <a:pt x="516" y="0"/>
                        <a:pt x="474" y="155"/>
                        <a:pt x="398" y="155"/>
                      </a:cubicBezTo>
                      <a:cubicBezTo>
                        <a:pt x="322" y="155"/>
                        <a:pt x="281" y="0"/>
                        <a:pt x="211" y="0"/>
                      </a:cubicBezTo>
                      <a:cubicBezTo>
                        <a:pt x="142" y="0"/>
                        <a:pt x="0" y="79"/>
                        <a:pt x="0" y="381"/>
                      </a:cubicBezTo>
                      <a:cubicBezTo>
                        <a:pt x="1" y="751"/>
                        <a:pt x="1" y="751"/>
                        <a:pt x="1" y="751"/>
                      </a:cubicBezTo>
                      <a:cubicBezTo>
                        <a:pt x="1" y="784"/>
                        <a:pt x="28" y="811"/>
                        <a:pt x="61" y="811"/>
                      </a:cubicBezTo>
                      <a:cubicBezTo>
                        <a:pt x="94" y="811"/>
                        <a:pt x="121" y="784"/>
                        <a:pt x="121" y="751"/>
                      </a:cubicBezTo>
                      <a:cubicBezTo>
                        <a:pt x="133" y="292"/>
                        <a:pt x="133" y="292"/>
                        <a:pt x="133" y="292"/>
                      </a:cubicBezTo>
                      <a:cubicBezTo>
                        <a:pt x="133" y="281"/>
                        <a:pt x="142" y="272"/>
                        <a:pt x="152" y="272"/>
                      </a:cubicBezTo>
                      <a:cubicBezTo>
                        <a:pt x="163" y="272"/>
                        <a:pt x="223" y="362"/>
                        <a:pt x="223" y="454"/>
                      </a:cubicBezTo>
                      <a:cubicBezTo>
                        <a:pt x="223" y="546"/>
                        <a:pt x="138" y="603"/>
                        <a:pt x="138" y="724"/>
                      </a:cubicBezTo>
                      <a:cubicBezTo>
                        <a:pt x="138" y="846"/>
                        <a:pt x="223" y="1644"/>
                        <a:pt x="223" y="1644"/>
                      </a:cubicBezTo>
                      <a:cubicBezTo>
                        <a:pt x="223" y="1683"/>
                        <a:pt x="254" y="1715"/>
                        <a:pt x="292" y="1715"/>
                      </a:cubicBezTo>
                      <a:cubicBezTo>
                        <a:pt x="331" y="1715"/>
                        <a:pt x="362" y="1683"/>
                        <a:pt x="362" y="1644"/>
                      </a:cubicBezTo>
                      <a:cubicBezTo>
                        <a:pt x="378" y="901"/>
                        <a:pt x="378" y="901"/>
                        <a:pt x="378" y="901"/>
                      </a:cubicBezTo>
                      <a:cubicBezTo>
                        <a:pt x="378" y="890"/>
                        <a:pt x="387" y="881"/>
                        <a:pt x="398" y="881"/>
                      </a:cubicBezTo>
                      <a:cubicBezTo>
                        <a:pt x="409" y="881"/>
                        <a:pt x="418" y="890"/>
                        <a:pt x="418" y="901"/>
                      </a:cubicBezTo>
                      <a:cubicBezTo>
                        <a:pt x="435" y="1644"/>
                        <a:pt x="435" y="1644"/>
                        <a:pt x="435" y="1644"/>
                      </a:cubicBezTo>
                      <a:cubicBezTo>
                        <a:pt x="435" y="1683"/>
                        <a:pt x="466" y="1715"/>
                        <a:pt x="504" y="1715"/>
                      </a:cubicBezTo>
                      <a:cubicBezTo>
                        <a:pt x="542" y="1715"/>
                        <a:pt x="573" y="1683"/>
                        <a:pt x="573" y="1644"/>
                      </a:cubicBezTo>
                      <a:cubicBezTo>
                        <a:pt x="573" y="1644"/>
                        <a:pt x="658" y="846"/>
                        <a:pt x="658" y="724"/>
                      </a:cubicBezTo>
                      <a:cubicBezTo>
                        <a:pt x="658" y="603"/>
                        <a:pt x="573" y="546"/>
                        <a:pt x="573" y="454"/>
                      </a:cubicBezTo>
                      <a:cubicBezTo>
                        <a:pt x="573" y="362"/>
                        <a:pt x="633" y="272"/>
                        <a:pt x="644" y="272"/>
                      </a:cubicBezTo>
                      <a:cubicBezTo>
                        <a:pt x="655" y="272"/>
                        <a:pt x="664" y="281"/>
                        <a:pt x="664" y="292"/>
                      </a:cubicBezTo>
                      <a:cubicBezTo>
                        <a:pt x="676" y="751"/>
                        <a:pt x="676" y="751"/>
                        <a:pt x="676" y="751"/>
                      </a:cubicBezTo>
                      <a:cubicBezTo>
                        <a:pt x="676" y="784"/>
                        <a:pt x="703" y="811"/>
                        <a:pt x="736" y="811"/>
                      </a:cubicBezTo>
                      <a:cubicBezTo>
                        <a:pt x="769" y="811"/>
                        <a:pt x="795" y="784"/>
                        <a:pt x="795" y="751"/>
                      </a:cubicBezTo>
                      <a:cubicBezTo>
                        <a:pt x="796" y="381"/>
                        <a:pt x="796" y="381"/>
                        <a:pt x="796" y="381"/>
                      </a:cubicBezTo>
                      <a:cubicBezTo>
                        <a:pt x="796" y="137"/>
                        <a:pt x="654" y="0"/>
                        <a:pt x="585" y="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>
                  <a:noFill/>
                </a:ln>
                <a:sp3d prstMaterial="matte">
                  <a:bevelT w="101600" h="101600"/>
                  <a:bevelB w="101600" h="101600"/>
                </a:sp3d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</p:grpSp>
        </p:grpSp>
        <p:grpSp>
          <p:nvGrpSpPr>
            <p:cNvPr id="55" name="Gruppieren 2"/>
            <p:cNvGrpSpPr>
              <a:grpSpLocks/>
            </p:cNvGrpSpPr>
            <p:nvPr/>
          </p:nvGrpSpPr>
          <p:grpSpPr bwMode="auto">
            <a:xfrm>
              <a:off x="117305" y="3367079"/>
              <a:ext cx="1968244" cy="2525959"/>
              <a:chOff x="117305" y="3367079"/>
              <a:chExt cx="1968244" cy="2525959"/>
            </a:xfrm>
          </p:grpSpPr>
          <p:sp>
            <p:nvSpPr>
              <p:cNvPr id="86" name="Ellipse 88"/>
              <p:cNvSpPr/>
              <p:nvPr/>
            </p:nvSpPr>
            <p:spPr bwMode="gray">
              <a:xfrm rot="20604897">
                <a:off x="117305" y="4959650"/>
                <a:ext cx="1967932" cy="933388"/>
              </a:xfrm>
              <a:prstGeom prst="ellipse">
                <a:avLst/>
              </a:prstGeom>
              <a:gradFill flip="none" rotWithShape="1">
                <a:gsLst>
                  <a:gs pos="0">
                    <a:srgbClr val="000000">
                      <a:alpha val="50000"/>
                    </a:srgbClr>
                  </a:gs>
                  <a:gs pos="100000">
                    <a:srgbClr val="000000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  <a:tileRect/>
              </a:gradFill>
              <a:ln w="1270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>
                  <a:defRPr/>
                </a:pPr>
                <a:endParaRPr lang="de-DE" dirty="0"/>
              </a:p>
            </p:txBody>
          </p:sp>
          <p:grpSp>
            <p:nvGrpSpPr>
              <p:cNvPr id="87" name="Gruppieren 39"/>
              <p:cNvGrpSpPr>
                <a:grpSpLocks noChangeAspect="1"/>
              </p:cNvGrpSpPr>
              <p:nvPr/>
            </p:nvGrpSpPr>
            <p:grpSpPr bwMode="gray">
              <a:xfrm>
                <a:off x="473511" y="3367079"/>
                <a:ext cx="1055739" cy="2341485"/>
                <a:chOff x="10625592" y="1685679"/>
                <a:chExt cx="1929937" cy="4280343"/>
              </a:xfrm>
              <a:solidFill>
                <a:schemeClr val="accent1"/>
              </a:solidFill>
              <a:scene3d>
                <a:camera prst="isometricOffAxis2Left">
                  <a:rot lat="1080000" lon="19857776" rev="0"/>
                </a:camera>
                <a:lightRig rig="balanced" dir="t">
                  <a:rot lat="0" lon="0" rev="10800000"/>
                </a:lightRig>
              </a:scene3d>
            </p:grpSpPr>
            <p:sp>
              <p:nvSpPr>
                <p:cNvPr id="88" name="Freeform 5"/>
                <p:cNvSpPr>
                  <a:spLocks/>
                </p:cNvSpPr>
                <p:nvPr/>
              </p:nvSpPr>
              <p:spPr bwMode="gray">
                <a:xfrm>
                  <a:off x="11079861" y="1685679"/>
                  <a:ext cx="921601" cy="919847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noFill/>
                </a:ln>
                <a:sp3d z="107950" prstMaterial="matte">
                  <a:bevelT w="216000" h="216000"/>
                  <a:bevelB w="216000" h="216000"/>
                </a:sp3d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  <p:sp>
              <p:nvSpPr>
                <p:cNvPr id="89" name="Freeform 6"/>
                <p:cNvSpPr>
                  <a:spLocks/>
                </p:cNvSpPr>
                <p:nvPr/>
              </p:nvSpPr>
              <p:spPr bwMode="gray">
                <a:xfrm>
                  <a:off x="10625592" y="2516337"/>
                  <a:ext cx="1929937" cy="3449685"/>
                </a:xfrm>
                <a:custGeom>
                  <a:avLst/>
                  <a:gdLst>
                    <a:gd name="T0" fmla="*/ 928 w 959"/>
                    <a:gd name="T1" fmla="*/ 219 h 1715"/>
                    <a:gd name="T2" fmla="*/ 670 w 959"/>
                    <a:gd name="T3" fmla="*/ 0 h 1715"/>
                    <a:gd name="T4" fmla="*/ 480 w 959"/>
                    <a:gd name="T5" fmla="*/ 72 h 1715"/>
                    <a:gd name="T6" fmla="*/ 290 w 959"/>
                    <a:gd name="T7" fmla="*/ 0 h 1715"/>
                    <a:gd name="T8" fmla="*/ 32 w 959"/>
                    <a:gd name="T9" fmla="*/ 219 h 1715"/>
                    <a:gd name="T10" fmla="*/ 0 w 959"/>
                    <a:gd name="T11" fmla="*/ 777 h 1715"/>
                    <a:gd name="T12" fmla="*/ 96 w 959"/>
                    <a:gd name="T13" fmla="*/ 872 h 1715"/>
                    <a:gd name="T14" fmla="*/ 191 w 959"/>
                    <a:gd name="T15" fmla="*/ 777 h 1715"/>
                    <a:gd name="T16" fmla="*/ 210 w 959"/>
                    <a:gd name="T17" fmla="*/ 293 h 1715"/>
                    <a:gd name="T18" fmla="*/ 230 w 959"/>
                    <a:gd name="T19" fmla="*/ 273 h 1715"/>
                    <a:gd name="T20" fmla="*/ 250 w 959"/>
                    <a:gd name="T21" fmla="*/ 293 h 1715"/>
                    <a:gd name="T22" fmla="*/ 250 w 959"/>
                    <a:gd name="T23" fmla="*/ 855 h 1715"/>
                    <a:gd name="T24" fmla="*/ 250 w 959"/>
                    <a:gd name="T25" fmla="*/ 902 h 1715"/>
                    <a:gd name="T26" fmla="*/ 191 w 959"/>
                    <a:gd name="T27" fmla="*/ 1602 h 1715"/>
                    <a:gd name="T28" fmla="*/ 305 w 959"/>
                    <a:gd name="T29" fmla="*/ 1715 h 1715"/>
                    <a:gd name="T30" fmla="*/ 418 w 959"/>
                    <a:gd name="T31" fmla="*/ 1602 h 1715"/>
                    <a:gd name="T32" fmla="*/ 460 w 959"/>
                    <a:gd name="T33" fmla="*/ 902 h 1715"/>
                    <a:gd name="T34" fmla="*/ 480 w 959"/>
                    <a:gd name="T35" fmla="*/ 882 h 1715"/>
                    <a:gd name="T36" fmla="*/ 500 w 959"/>
                    <a:gd name="T37" fmla="*/ 902 h 1715"/>
                    <a:gd name="T38" fmla="*/ 541 w 959"/>
                    <a:gd name="T39" fmla="*/ 1602 h 1715"/>
                    <a:gd name="T40" fmla="*/ 655 w 959"/>
                    <a:gd name="T41" fmla="*/ 1715 h 1715"/>
                    <a:gd name="T42" fmla="*/ 769 w 959"/>
                    <a:gd name="T43" fmla="*/ 1602 h 1715"/>
                    <a:gd name="T44" fmla="*/ 710 w 959"/>
                    <a:gd name="T45" fmla="*/ 902 h 1715"/>
                    <a:gd name="T46" fmla="*/ 710 w 959"/>
                    <a:gd name="T47" fmla="*/ 855 h 1715"/>
                    <a:gd name="T48" fmla="*/ 710 w 959"/>
                    <a:gd name="T49" fmla="*/ 293 h 1715"/>
                    <a:gd name="T50" fmla="*/ 730 w 959"/>
                    <a:gd name="T51" fmla="*/ 273 h 1715"/>
                    <a:gd name="T52" fmla="*/ 750 w 959"/>
                    <a:gd name="T53" fmla="*/ 293 h 1715"/>
                    <a:gd name="T54" fmla="*/ 769 w 959"/>
                    <a:gd name="T55" fmla="*/ 777 h 1715"/>
                    <a:gd name="T56" fmla="*/ 864 w 959"/>
                    <a:gd name="T57" fmla="*/ 872 h 1715"/>
                    <a:gd name="T58" fmla="*/ 959 w 959"/>
                    <a:gd name="T59" fmla="*/ 777 h 1715"/>
                    <a:gd name="T60" fmla="*/ 928 w 959"/>
                    <a:gd name="T61" fmla="*/ 219 h 17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959" h="1715">
                      <a:moveTo>
                        <a:pt x="928" y="219"/>
                      </a:moveTo>
                      <a:cubicBezTo>
                        <a:pt x="928" y="65"/>
                        <a:pt x="768" y="0"/>
                        <a:pt x="670" y="0"/>
                      </a:cubicBezTo>
                      <a:cubicBezTo>
                        <a:pt x="572" y="0"/>
                        <a:pt x="557" y="72"/>
                        <a:pt x="480" y="72"/>
                      </a:cubicBezTo>
                      <a:cubicBezTo>
                        <a:pt x="403" y="72"/>
                        <a:pt x="367" y="0"/>
                        <a:pt x="290" y="0"/>
                      </a:cubicBezTo>
                      <a:cubicBezTo>
                        <a:pt x="213" y="0"/>
                        <a:pt x="32" y="65"/>
                        <a:pt x="32" y="219"/>
                      </a:cubicBezTo>
                      <a:cubicBezTo>
                        <a:pt x="0" y="777"/>
                        <a:pt x="0" y="777"/>
                        <a:pt x="0" y="777"/>
                      </a:cubicBezTo>
                      <a:cubicBezTo>
                        <a:pt x="0" y="829"/>
                        <a:pt x="43" y="872"/>
                        <a:pt x="96" y="872"/>
                      </a:cubicBezTo>
                      <a:cubicBezTo>
                        <a:pt x="148" y="872"/>
                        <a:pt x="191" y="829"/>
                        <a:pt x="191" y="777"/>
                      </a:cubicBezTo>
                      <a:cubicBezTo>
                        <a:pt x="210" y="293"/>
                        <a:pt x="210" y="293"/>
                        <a:pt x="210" y="293"/>
                      </a:cubicBezTo>
                      <a:cubicBezTo>
                        <a:pt x="210" y="282"/>
                        <a:pt x="219" y="273"/>
                        <a:pt x="230" y="273"/>
                      </a:cubicBezTo>
                      <a:cubicBezTo>
                        <a:pt x="241" y="273"/>
                        <a:pt x="250" y="282"/>
                        <a:pt x="250" y="293"/>
                      </a:cubicBezTo>
                      <a:cubicBezTo>
                        <a:pt x="250" y="855"/>
                        <a:pt x="250" y="855"/>
                        <a:pt x="250" y="855"/>
                      </a:cubicBezTo>
                      <a:cubicBezTo>
                        <a:pt x="250" y="902"/>
                        <a:pt x="250" y="902"/>
                        <a:pt x="250" y="902"/>
                      </a:cubicBezTo>
                      <a:cubicBezTo>
                        <a:pt x="191" y="1602"/>
                        <a:pt x="191" y="1602"/>
                        <a:pt x="191" y="1602"/>
                      </a:cubicBezTo>
                      <a:cubicBezTo>
                        <a:pt x="191" y="1664"/>
                        <a:pt x="242" y="1715"/>
                        <a:pt x="305" y="1715"/>
                      </a:cubicBezTo>
                      <a:cubicBezTo>
                        <a:pt x="367" y="1715"/>
                        <a:pt x="418" y="1664"/>
                        <a:pt x="418" y="1602"/>
                      </a:cubicBezTo>
                      <a:cubicBezTo>
                        <a:pt x="460" y="902"/>
                        <a:pt x="460" y="902"/>
                        <a:pt x="460" y="902"/>
                      </a:cubicBezTo>
                      <a:cubicBezTo>
                        <a:pt x="460" y="891"/>
                        <a:pt x="469" y="882"/>
                        <a:pt x="480" y="882"/>
                      </a:cubicBezTo>
                      <a:cubicBezTo>
                        <a:pt x="491" y="882"/>
                        <a:pt x="500" y="891"/>
                        <a:pt x="500" y="902"/>
                      </a:cubicBezTo>
                      <a:cubicBezTo>
                        <a:pt x="541" y="1602"/>
                        <a:pt x="541" y="1602"/>
                        <a:pt x="541" y="1602"/>
                      </a:cubicBezTo>
                      <a:cubicBezTo>
                        <a:pt x="541" y="1664"/>
                        <a:pt x="592" y="1715"/>
                        <a:pt x="655" y="1715"/>
                      </a:cubicBezTo>
                      <a:cubicBezTo>
                        <a:pt x="718" y="1715"/>
                        <a:pt x="769" y="1664"/>
                        <a:pt x="769" y="1602"/>
                      </a:cubicBezTo>
                      <a:cubicBezTo>
                        <a:pt x="710" y="902"/>
                        <a:pt x="710" y="902"/>
                        <a:pt x="710" y="902"/>
                      </a:cubicBezTo>
                      <a:cubicBezTo>
                        <a:pt x="710" y="855"/>
                        <a:pt x="710" y="855"/>
                        <a:pt x="710" y="855"/>
                      </a:cubicBezTo>
                      <a:cubicBezTo>
                        <a:pt x="710" y="293"/>
                        <a:pt x="710" y="293"/>
                        <a:pt x="710" y="293"/>
                      </a:cubicBezTo>
                      <a:cubicBezTo>
                        <a:pt x="710" y="282"/>
                        <a:pt x="719" y="273"/>
                        <a:pt x="730" y="273"/>
                      </a:cubicBezTo>
                      <a:cubicBezTo>
                        <a:pt x="741" y="273"/>
                        <a:pt x="750" y="282"/>
                        <a:pt x="750" y="293"/>
                      </a:cubicBezTo>
                      <a:cubicBezTo>
                        <a:pt x="769" y="777"/>
                        <a:pt x="769" y="777"/>
                        <a:pt x="769" y="777"/>
                      </a:cubicBezTo>
                      <a:cubicBezTo>
                        <a:pt x="769" y="829"/>
                        <a:pt x="811" y="872"/>
                        <a:pt x="864" y="872"/>
                      </a:cubicBezTo>
                      <a:cubicBezTo>
                        <a:pt x="917" y="872"/>
                        <a:pt x="959" y="829"/>
                        <a:pt x="959" y="777"/>
                      </a:cubicBezTo>
                      <a:lnTo>
                        <a:pt x="928" y="219"/>
                      </a:lnTo>
                      <a:close/>
                    </a:path>
                  </a:pathLst>
                </a:custGeom>
                <a:solidFill>
                  <a:srgbClr val="FFC000"/>
                </a:solidFill>
                <a:ln>
                  <a:noFill/>
                </a:ln>
                <a:sp3d prstMaterial="matte">
                  <a:bevelT w="127000" h="127000"/>
                  <a:bevelB w="127000" h="127000"/>
                </a:sp3d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</p:grpSp>
        </p:grpSp>
        <p:grpSp>
          <p:nvGrpSpPr>
            <p:cNvPr id="56" name="Gruppieren 3"/>
            <p:cNvGrpSpPr>
              <a:grpSpLocks/>
            </p:cNvGrpSpPr>
            <p:nvPr/>
          </p:nvGrpSpPr>
          <p:grpSpPr bwMode="auto">
            <a:xfrm>
              <a:off x="2796678" y="2675524"/>
              <a:ext cx="1577708" cy="2330204"/>
              <a:chOff x="2796678" y="2675524"/>
              <a:chExt cx="1577708" cy="2330204"/>
            </a:xfrm>
          </p:grpSpPr>
          <p:sp>
            <p:nvSpPr>
              <p:cNvPr id="82" name="Ellipse 84"/>
              <p:cNvSpPr/>
              <p:nvPr/>
            </p:nvSpPr>
            <p:spPr bwMode="gray">
              <a:xfrm rot="20735445">
                <a:off x="2796250" y="4280822"/>
                <a:ext cx="1579139" cy="724890"/>
              </a:xfrm>
              <a:prstGeom prst="ellipse">
                <a:avLst/>
              </a:prstGeom>
              <a:gradFill flip="none" rotWithShape="1">
                <a:gsLst>
                  <a:gs pos="0">
                    <a:srgbClr val="000000">
                      <a:alpha val="50000"/>
                    </a:srgbClr>
                  </a:gs>
                  <a:gs pos="100000">
                    <a:srgbClr val="000000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  <a:tileRect/>
              </a:gradFill>
              <a:ln w="1270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>
                  <a:defRPr/>
                </a:pPr>
                <a:endParaRPr lang="de-DE" dirty="0"/>
              </a:p>
            </p:txBody>
          </p:sp>
          <p:grpSp>
            <p:nvGrpSpPr>
              <p:cNvPr id="83" name="Gruppieren 291"/>
              <p:cNvGrpSpPr>
                <a:grpSpLocks noChangeAspect="1"/>
              </p:cNvGrpSpPr>
              <p:nvPr/>
            </p:nvGrpSpPr>
            <p:grpSpPr bwMode="gray">
              <a:xfrm>
                <a:off x="3270853" y="2675524"/>
                <a:ext cx="782637" cy="2091760"/>
                <a:chOff x="4278296" y="1675208"/>
                <a:chExt cx="1605711" cy="4291595"/>
              </a:xfrm>
              <a:solidFill>
                <a:schemeClr val="accent1"/>
              </a:solidFill>
              <a:scene3d>
                <a:camera prst="isometricOffAxis1Right">
                  <a:rot lat="1080000" lon="20039998" rev="0"/>
                </a:camera>
                <a:lightRig rig="balanced" dir="t">
                  <a:rot lat="0" lon="0" rev="10800000"/>
                </a:lightRig>
              </a:scene3d>
            </p:grpSpPr>
            <p:sp>
              <p:nvSpPr>
                <p:cNvPr id="84" name="Freeform 12"/>
                <p:cNvSpPr>
                  <a:spLocks/>
                </p:cNvSpPr>
                <p:nvPr/>
              </p:nvSpPr>
              <p:spPr bwMode="gray">
                <a:xfrm>
                  <a:off x="4564348" y="1675208"/>
                  <a:ext cx="921601" cy="919748"/>
                </a:xfrm>
                <a:prstGeom prst="ellipse">
                  <a:avLst/>
                </a:prstGeom>
                <a:solidFill>
                  <a:srgbClr val="FF0066"/>
                </a:solidFill>
                <a:ln>
                  <a:noFill/>
                </a:ln>
                <a:sp3d z="107950" prstMaterial="matte">
                  <a:bevelT w="215900" h="215900"/>
                  <a:bevelB w="215900" h="215900"/>
                </a:sp3d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  <p:sp>
              <p:nvSpPr>
                <p:cNvPr id="85" name="Freeform 13"/>
                <p:cNvSpPr>
                  <a:spLocks/>
                </p:cNvSpPr>
                <p:nvPr/>
              </p:nvSpPr>
              <p:spPr bwMode="gray">
                <a:xfrm>
                  <a:off x="4278296" y="2516470"/>
                  <a:ext cx="1605711" cy="3450333"/>
                </a:xfrm>
                <a:custGeom>
                  <a:avLst/>
                  <a:gdLst>
                    <a:gd name="T0" fmla="*/ 585 w 796"/>
                    <a:gd name="T1" fmla="*/ 0 h 1715"/>
                    <a:gd name="T2" fmla="*/ 398 w 796"/>
                    <a:gd name="T3" fmla="*/ 155 h 1715"/>
                    <a:gd name="T4" fmla="*/ 211 w 796"/>
                    <a:gd name="T5" fmla="*/ 0 h 1715"/>
                    <a:gd name="T6" fmla="*/ 0 w 796"/>
                    <a:gd name="T7" fmla="*/ 381 h 1715"/>
                    <a:gd name="T8" fmla="*/ 1 w 796"/>
                    <a:gd name="T9" fmla="*/ 751 h 1715"/>
                    <a:gd name="T10" fmla="*/ 61 w 796"/>
                    <a:gd name="T11" fmla="*/ 811 h 1715"/>
                    <a:gd name="T12" fmla="*/ 121 w 796"/>
                    <a:gd name="T13" fmla="*/ 751 h 1715"/>
                    <a:gd name="T14" fmla="*/ 133 w 796"/>
                    <a:gd name="T15" fmla="*/ 292 h 1715"/>
                    <a:gd name="T16" fmla="*/ 152 w 796"/>
                    <a:gd name="T17" fmla="*/ 272 h 1715"/>
                    <a:gd name="T18" fmla="*/ 223 w 796"/>
                    <a:gd name="T19" fmla="*/ 454 h 1715"/>
                    <a:gd name="T20" fmla="*/ 138 w 796"/>
                    <a:gd name="T21" fmla="*/ 724 h 1715"/>
                    <a:gd name="T22" fmla="*/ 223 w 796"/>
                    <a:gd name="T23" fmla="*/ 1644 h 1715"/>
                    <a:gd name="T24" fmla="*/ 292 w 796"/>
                    <a:gd name="T25" fmla="*/ 1715 h 1715"/>
                    <a:gd name="T26" fmla="*/ 362 w 796"/>
                    <a:gd name="T27" fmla="*/ 1644 h 1715"/>
                    <a:gd name="T28" fmla="*/ 378 w 796"/>
                    <a:gd name="T29" fmla="*/ 901 h 1715"/>
                    <a:gd name="T30" fmla="*/ 398 w 796"/>
                    <a:gd name="T31" fmla="*/ 881 h 1715"/>
                    <a:gd name="T32" fmla="*/ 418 w 796"/>
                    <a:gd name="T33" fmla="*/ 901 h 1715"/>
                    <a:gd name="T34" fmla="*/ 435 w 796"/>
                    <a:gd name="T35" fmla="*/ 1644 h 1715"/>
                    <a:gd name="T36" fmla="*/ 504 w 796"/>
                    <a:gd name="T37" fmla="*/ 1715 h 1715"/>
                    <a:gd name="T38" fmla="*/ 573 w 796"/>
                    <a:gd name="T39" fmla="*/ 1644 h 1715"/>
                    <a:gd name="T40" fmla="*/ 658 w 796"/>
                    <a:gd name="T41" fmla="*/ 724 h 1715"/>
                    <a:gd name="T42" fmla="*/ 573 w 796"/>
                    <a:gd name="T43" fmla="*/ 454 h 1715"/>
                    <a:gd name="T44" fmla="*/ 644 w 796"/>
                    <a:gd name="T45" fmla="*/ 272 h 1715"/>
                    <a:gd name="T46" fmla="*/ 664 w 796"/>
                    <a:gd name="T47" fmla="*/ 292 h 1715"/>
                    <a:gd name="T48" fmla="*/ 676 w 796"/>
                    <a:gd name="T49" fmla="*/ 751 h 1715"/>
                    <a:gd name="T50" fmla="*/ 736 w 796"/>
                    <a:gd name="T51" fmla="*/ 811 h 1715"/>
                    <a:gd name="T52" fmla="*/ 795 w 796"/>
                    <a:gd name="T53" fmla="*/ 751 h 1715"/>
                    <a:gd name="T54" fmla="*/ 796 w 796"/>
                    <a:gd name="T55" fmla="*/ 381 h 1715"/>
                    <a:gd name="T56" fmla="*/ 585 w 796"/>
                    <a:gd name="T57" fmla="*/ 0 h 17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796" h="1715">
                      <a:moveTo>
                        <a:pt x="585" y="0"/>
                      </a:moveTo>
                      <a:cubicBezTo>
                        <a:pt x="516" y="0"/>
                        <a:pt x="474" y="155"/>
                        <a:pt x="398" y="155"/>
                      </a:cubicBezTo>
                      <a:cubicBezTo>
                        <a:pt x="322" y="155"/>
                        <a:pt x="281" y="0"/>
                        <a:pt x="211" y="0"/>
                      </a:cubicBezTo>
                      <a:cubicBezTo>
                        <a:pt x="142" y="0"/>
                        <a:pt x="0" y="79"/>
                        <a:pt x="0" y="381"/>
                      </a:cubicBezTo>
                      <a:cubicBezTo>
                        <a:pt x="1" y="751"/>
                        <a:pt x="1" y="751"/>
                        <a:pt x="1" y="751"/>
                      </a:cubicBezTo>
                      <a:cubicBezTo>
                        <a:pt x="1" y="784"/>
                        <a:pt x="28" y="811"/>
                        <a:pt x="61" y="811"/>
                      </a:cubicBezTo>
                      <a:cubicBezTo>
                        <a:pt x="94" y="811"/>
                        <a:pt x="121" y="784"/>
                        <a:pt x="121" y="751"/>
                      </a:cubicBezTo>
                      <a:cubicBezTo>
                        <a:pt x="133" y="292"/>
                        <a:pt x="133" y="292"/>
                        <a:pt x="133" y="292"/>
                      </a:cubicBezTo>
                      <a:cubicBezTo>
                        <a:pt x="133" y="281"/>
                        <a:pt x="142" y="272"/>
                        <a:pt x="152" y="272"/>
                      </a:cubicBezTo>
                      <a:cubicBezTo>
                        <a:pt x="163" y="272"/>
                        <a:pt x="223" y="362"/>
                        <a:pt x="223" y="454"/>
                      </a:cubicBezTo>
                      <a:cubicBezTo>
                        <a:pt x="223" y="546"/>
                        <a:pt x="138" y="603"/>
                        <a:pt x="138" y="724"/>
                      </a:cubicBezTo>
                      <a:cubicBezTo>
                        <a:pt x="138" y="846"/>
                        <a:pt x="223" y="1644"/>
                        <a:pt x="223" y="1644"/>
                      </a:cubicBezTo>
                      <a:cubicBezTo>
                        <a:pt x="223" y="1683"/>
                        <a:pt x="254" y="1715"/>
                        <a:pt x="292" y="1715"/>
                      </a:cubicBezTo>
                      <a:cubicBezTo>
                        <a:pt x="331" y="1715"/>
                        <a:pt x="362" y="1683"/>
                        <a:pt x="362" y="1644"/>
                      </a:cubicBezTo>
                      <a:cubicBezTo>
                        <a:pt x="378" y="901"/>
                        <a:pt x="378" y="901"/>
                        <a:pt x="378" y="901"/>
                      </a:cubicBezTo>
                      <a:cubicBezTo>
                        <a:pt x="378" y="890"/>
                        <a:pt x="387" y="881"/>
                        <a:pt x="398" y="881"/>
                      </a:cubicBezTo>
                      <a:cubicBezTo>
                        <a:pt x="409" y="881"/>
                        <a:pt x="418" y="890"/>
                        <a:pt x="418" y="901"/>
                      </a:cubicBezTo>
                      <a:cubicBezTo>
                        <a:pt x="435" y="1644"/>
                        <a:pt x="435" y="1644"/>
                        <a:pt x="435" y="1644"/>
                      </a:cubicBezTo>
                      <a:cubicBezTo>
                        <a:pt x="435" y="1683"/>
                        <a:pt x="466" y="1715"/>
                        <a:pt x="504" y="1715"/>
                      </a:cubicBezTo>
                      <a:cubicBezTo>
                        <a:pt x="542" y="1715"/>
                        <a:pt x="573" y="1683"/>
                        <a:pt x="573" y="1644"/>
                      </a:cubicBezTo>
                      <a:cubicBezTo>
                        <a:pt x="573" y="1644"/>
                        <a:pt x="658" y="846"/>
                        <a:pt x="658" y="724"/>
                      </a:cubicBezTo>
                      <a:cubicBezTo>
                        <a:pt x="658" y="603"/>
                        <a:pt x="573" y="546"/>
                        <a:pt x="573" y="454"/>
                      </a:cubicBezTo>
                      <a:cubicBezTo>
                        <a:pt x="573" y="362"/>
                        <a:pt x="633" y="272"/>
                        <a:pt x="644" y="272"/>
                      </a:cubicBezTo>
                      <a:cubicBezTo>
                        <a:pt x="655" y="272"/>
                        <a:pt x="664" y="281"/>
                        <a:pt x="664" y="292"/>
                      </a:cubicBezTo>
                      <a:cubicBezTo>
                        <a:pt x="676" y="751"/>
                        <a:pt x="676" y="751"/>
                        <a:pt x="676" y="751"/>
                      </a:cubicBezTo>
                      <a:cubicBezTo>
                        <a:pt x="676" y="784"/>
                        <a:pt x="703" y="811"/>
                        <a:pt x="736" y="811"/>
                      </a:cubicBezTo>
                      <a:cubicBezTo>
                        <a:pt x="769" y="811"/>
                        <a:pt x="795" y="784"/>
                        <a:pt x="795" y="751"/>
                      </a:cubicBezTo>
                      <a:cubicBezTo>
                        <a:pt x="796" y="381"/>
                        <a:pt x="796" y="381"/>
                        <a:pt x="796" y="381"/>
                      </a:cubicBezTo>
                      <a:cubicBezTo>
                        <a:pt x="796" y="137"/>
                        <a:pt x="654" y="0"/>
                        <a:pt x="585" y="0"/>
                      </a:cubicBezTo>
                      <a:close/>
                    </a:path>
                  </a:pathLst>
                </a:custGeom>
                <a:solidFill>
                  <a:srgbClr val="FF0066"/>
                </a:solidFill>
                <a:ln>
                  <a:noFill/>
                </a:ln>
                <a:sp3d prstMaterial="matte">
                  <a:bevelT w="127000" h="127000"/>
                  <a:bevelB w="127000" h="127000"/>
                </a:sp3d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</p:grpSp>
        </p:grpSp>
        <p:grpSp>
          <p:nvGrpSpPr>
            <p:cNvPr id="57" name="Gruppieren 12"/>
            <p:cNvGrpSpPr>
              <a:grpSpLocks/>
            </p:cNvGrpSpPr>
            <p:nvPr/>
          </p:nvGrpSpPr>
          <p:grpSpPr bwMode="auto">
            <a:xfrm>
              <a:off x="1496882" y="1775680"/>
              <a:ext cx="1248764" cy="2154845"/>
              <a:chOff x="1496882" y="1775680"/>
              <a:chExt cx="1248764" cy="2154845"/>
            </a:xfrm>
          </p:grpSpPr>
          <p:sp>
            <p:nvSpPr>
              <p:cNvPr id="78" name="Ellipse 80"/>
              <p:cNvSpPr/>
              <p:nvPr/>
            </p:nvSpPr>
            <p:spPr bwMode="gray">
              <a:xfrm rot="21065261">
                <a:off x="1496723" y="3117117"/>
                <a:ext cx="1248932" cy="814593"/>
              </a:xfrm>
              <a:prstGeom prst="ellipse">
                <a:avLst/>
              </a:prstGeom>
              <a:gradFill flip="none" rotWithShape="1">
                <a:gsLst>
                  <a:gs pos="0">
                    <a:srgbClr val="000000">
                      <a:alpha val="40000"/>
                    </a:srgbClr>
                  </a:gs>
                  <a:gs pos="100000">
                    <a:srgbClr val="000000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  <a:tileRect/>
              </a:gradFill>
              <a:ln w="1270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>
                  <a:defRPr/>
                </a:pPr>
                <a:endParaRPr lang="de-DE" dirty="0"/>
              </a:p>
            </p:txBody>
          </p:sp>
          <p:grpSp>
            <p:nvGrpSpPr>
              <p:cNvPr id="79" name="Gruppieren 294"/>
              <p:cNvGrpSpPr>
                <a:grpSpLocks noChangeAspect="1"/>
              </p:cNvGrpSpPr>
              <p:nvPr/>
            </p:nvGrpSpPr>
            <p:grpSpPr bwMode="gray">
              <a:xfrm>
                <a:off x="1749337" y="1775680"/>
                <a:ext cx="739165" cy="1958132"/>
                <a:chOff x="4278296" y="1713091"/>
                <a:chExt cx="1605711" cy="4253712"/>
              </a:xfrm>
              <a:solidFill>
                <a:srgbClr val="969696"/>
              </a:solidFill>
              <a:scene3d>
                <a:camera prst="isometricOffAxis1Right">
                  <a:rot lat="1080000" lon="20039998" rev="0"/>
                </a:camera>
                <a:lightRig rig="balanced" dir="t">
                  <a:rot lat="0" lon="0" rev="10800000"/>
                </a:lightRig>
              </a:scene3d>
            </p:grpSpPr>
            <p:sp>
              <p:nvSpPr>
                <p:cNvPr id="80" name="Freeform 12"/>
                <p:cNvSpPr>
                  <a:spLocks/>
                </p:cNvSpPr>
                <p:nvPr/>
              </p:nvSpPr>
              <p:spPr bwMode="gray">
                <a:xfrm>
                  <a:off x="4620351" y="1713091"/>
                  <a:ext cx="921601" cy="919748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noFill/>
                </a:ln>
                <a:sp3d z="88900" prstMaterial="matte">
                  <a:bevelT w="180340" h="180340"/>
                  <a:bevelB w="180340" h="180340"/>
                </a:sp3d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  <p:sp>
              <p:nvSpPr>
                <p:cNvPr id="81" name="Freeform 13"/>
                <p:cNvSpPr>
                  <a:spLocks/>
                </p:cNvSpPr>
                <p:nvPr/>
              </p:nvSpPr>
              <p:spPr bwMode="gray">
                <a:xfrm>
                  <a:off x="4278296" y="2516471"/>
                  <a:ext cx="1605711" cy="3450332"/>
                </a:xfrm>
                <a:custGeom>
                  <a:avLst/>
                  <a:gdLst>
                    <a:gd name="T0" fmla="*/ 585 w 796"/>
                    <a:gd name="T1" fmla="*/ 0 h 1715"/>
                    <a:gd name="T2" fmla="*/ 398 w 796"/>
                    <a:gd name="T3" fmla="*/ 155 h 1715"/>
                    <a:gd name="T4" fmla="*/ 211 w 796"/>
                    <a:gd name="T5" fmla="*/ 0 h 1715"/>
                    <a:gd name="T6" fmla="*/ 0 w 796"/>
                    <a:gd name="T7" fmla="*/ 381 h 1715"/>
                    <a:gd name="T8" fmla="*/ 1 w 796"/>
                    <a:gd name="T9" fmla="*/ 751 h 1715"/>
                    <a:gd name="T10" fmla="*/ 61 w 796"/>
                    <a:gd name="T11" fmla="*/ 811 h 1715"/>
                    <a:gd name="T12" fmla="*/ 121 w 796"/>
                    <a:gd name="T13" fmla="*/ 751 h 1715"/>
                    <a:gd name="T14" fmla="*/ 133 w 796"/>
                    <a:gd name="T15" fmla="*/ 292 h 1715"/>
                    <a:gd name="T16" fmla="*/ 152 w 796"/>
                    <a:gd name="T17" fmla="*/ 272 h 1715"/>
                    <a:gd name="T18" fmla="*/ 223 w 796"/>
                    <a:gd name="T19" fmla="*/ 454 h 1715"/>
                    <a:gd name="T20" fmla="*/ 138 w 796"/>
                    <a:gd name="T21" fmla="*/ 724 h 1715"/>
                    <a:gd name="T22" fmla="*/ 223 w 796"/>
                    <a:gd name="T23" fmla="*/ 1644 h 1715"/>
                    <a:gd name="T24" fmla="*/ 292 w 796"/>
                    <a:gd name="T25" fmla="*/ 1715 h 1715"/>
                    <a:gd name="T26" fmla="*/ 362 w 796"/>
                    <a:gd name="T27" fmla="*/ 1644 h 1715"/>
                    <a:gd name="T28" fmla="*/ 378 w 796"/>
                    <a:gd name="T29" fmla="*/ 901 h 1715"/>
                    <a:gd name="T30" fmla="*/ 398 w 796"/>
                    <a:gd name="T31" fmla="*/ 881 h 1715"/>
                    <a:gd name="T32" fmla="*/ 418 w 796"/>
                    <a:gd name="T33" fmla="*/ 901 h 1715"/>
                    <a:gd name="T34" fmla="*/ 435 w 796"/>
                    <a:gd name="T35" fmla="*/ 1644 h 1715"/>
                    <a:gd name="T36" fmla="*/ 504 w 796"/>
                    <a:gd name="T37" fmla="*/ 1715 h 1715"/>
                    <a:gd name="T38" fmla="*/ 573 w 796"/>
                    <a:gd name="T39" fmla="*/ 1644 h 1715"/>
                    <a:gd name="T40" fmla="*/ 658 w 796"/>
                    <a:gd name="T41" fmla="*/ 724 h 1715"/>
                    <a:gd name="T42" fmla="*/ 573 w 796"/>
                    <a:gd name="T43" fmla="*/ 454 h 1715"/>
                    <a:gd name="T44" fmla="*/ 644 w 796"/>
                    <a:gd name="T45" fmla="*/ 272 h 1715"/>
                    <a:gd name="T46" fmla="*/ 664 w 796"/>
                    <a:gd name="T47" fmla="*/ 292 h 1715"/>
                    <a:gd name="T48" fmla="*/ 676 w 796"/>
                    <a:gd name="T49" fmla="*/ 751 h 1715"/>
                    <a:gd name="T50" fmla="*/ 736 w 796"/>
                    <a:gd name="T51" fmla="*/ 811 h 1715"/>
                    <a:gd name="T52" fmla="*/ 795 w 796"/>
                    <a:gd name="T53" fmla="*/ 751 h 1715"/>
                    <a:gd name="T54" fmla="*/ 796 w 796"/>
                    <a:gd name="T55" fmla="*/ 381 h 1715"/>
                    <a:gd name="T56" fmla="*/ 585 w 796"/>
                    <a:gd name="T57" fmla="*/ 0 h 17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796" h="1715">
                      <a:moveTo>
                        <a:pt x="585" y="0"/>
                      </a:moveTo>
                      <a:cubicBezTo>
                        <a:pt x="516" y="0"/>
                        <a:pt x="474" y="155"/>
                        <a:pt x="398" y="155"/>
                      </a:cubicBezTo>
                      <a:cubicBezTo>
                        <a:pt x="322" y="155"/>
                        <a:pt x="281" y="0"/>
                        <a:pt x="211" y="0"/>
                      </a:cubicBezTo>
                      <a:cubicBezTo>
                        <a:pt x="142" y="0"/>
                        <a:pt x="0" y="79"/>
                        <a:pt x="0" y="381"/>
                      </a:cubicBezTo>
                      <a:cubicBezTo>
                        <a:pt x="1" y="751"/>
                        <a:pt x="1" y="751"/>
                        <a:pt x="1" y="751"/>
                      </a:cubicBezTo>
                      <a:cubicBezTo>
                        <a:pt x="1" y="784"/>
                        <a:pt x="28" y="811"/>
                        <a:pt x="61" y="811"/>
                      </a:cubicBezTo>
                      <a:cubicBezTo>
                        <a:pt x="94" y="811"/>
                        <a:pt x="121" y="784"/>
                        <a:pt x="121" y="751"/>
                      </a:cubicBezTo>
                      <a:cubicBezTo>
                        <a:pt x="133" y="292"/>
                        <a:pt x="133" y="292"/>
                        <a:pt x="133" y="292"/>
                      </a:cubicBezTo>
                      <a:cubicBezTo>
                        <a:pt x="133" y="281"/>
                        <a:pt x="142" y="272"/>
                        <a:pt x="152" y="272"/>
                      </a:cubicBezTo>
                      <a:cubicBezTo>
                        <a:pt x="163" y="272"/>
                        <a:pt x="223" y="362"/>
                        <a:pt x="223" y="454"/>
                      </a:cubicBezTo>
                      <a:cubicBezTo>
                        <a:pt x="223" y="546"/>
                        <a:pt x="138" y="603"/>
                        <a:pt x="138" y="724"/>
                      </a:cubicBezTo>
                      <a:cubicBezTo>
                        <a:pt x="138" y="846"/>
                        <a:pt x="223" y="1644"/>
                        <a:pt x="223" y="1644"/>
                      </a:cubicBezTo>
                      <a:cubicBezTo>
                        <a:pt x="223" y="1683"/>
                        <a:pt x="254" y="1715"/>
                        <a:pt x="292" y="1715"/>
                      </a:cubicBezTo>
                      <a:cubicBezTo>
                        <a:pt x="331" y="1715"/>
                        <a:pt x="362" y="1683"/>
                        <a:pt x="362" y="1644"/>
                      </a:cubicBezTo>
                      <a:cubicBezTo>
                        <a:pt x="378" y="901"/>
                        <a:pt x="378" y="901"/>
                        <a:pt x="378" y="901"/>
                      </a:cubicBezTo>
                      <a:cubicBezTo>
                        <a:pt x="378" y="890"/>
                        <a:pt x="387" y="881"/>
                        <a:pt x="398" y="881"/>
                      </a:cubicBezTo>
                      <a:cubicBezTo>
                        <a:pt x="409" y="881"/>
                        <a:pt x="418" y="890"/>
                        <a:pt x="418" y="901"/>
                      </a:cubicBezTo>
                      <a:cubicBezTo>
                        <a:pt x="435" y="1644"/>
                        <a:pt x="435" y="1644"/>
                        <a:pt x="435" y="1644"/>
                      </a:cubicBezTo>
                      <a:cubicBezTo>
                        <a:pt x="435" y="1683"/>
                        <a:pt x="466" y="1715"/>
                        <a:pt x="504" y="1715"/>
                      </a:cubicBezTo>
                      <a:cubicBezTo>
                        <a:pt x="542" y="1715"/>
                        <a:pt x="573" y="1683"/>
                        <a:pt x="573" y="1644"/>
                      </a:cubicBezTo>
                      <a:cubicBezTo>
                        <a:pt x="573" y="1644"/>
                        <a:pt x="658" y="846"/>
                        <a:pt x="658" y="724"/>
                      </a:cubicBezTo>
                      <a:cubicBezTo>
                        <a:pt x="658" y="603"/>
                        <a:pt x="573" y="546"/>
                        <a:pt x="573" y="454"/>
                      </a:cubicBezTo>
                      <a:cubicBezTo>
                        <a:pt x="573" y="362"/>
                        <a:pt x="633" y="272"/>
                        <a:pt x="644" y="272"/>
                      </a:cubicBezTo>
                      <a:cubicBezTo>
                        <a:pt x="655" y="272"/>
                        <a:pt x="664" y="281"/>
                        <a:pt x="664" y="292"/>
                      </a:cubicBezTo>
                      <a:cubicBezTo>
                        <a:pt x="676" y="751"/>
                        <a:pt x="676" y="751"/>
                        <a:pt x="676" y="751"/>
                      </a:cubicBezTo>
                      <a:cubicBezTo>
                        <a:pt x="676" y="784"/>
                        <a:pt x="703" y="811"/>
                        <a:pt x="736" y="811"/>
                      </a:cubicBezTo>
                      <a:cubicBezTo>
                        <a:pt x="769" y="811"/>
                        <a:pt x="795" y="784"/>
                        <a:pt x="795" y="751"/>
                      </a:cubicBezTo>
                      <a:cubicBezTo>
                        <a:pt x="796" y="381"/>
                        <a:pt x="796" y="381"/>
                        <a:pt x="796" y="381"/>
                      </a:cubicBezTo>
                      <a:cubicBezTo>
                        <a:pt x="796" y="137"/>
                        <a:pt x="654" y="0"/>
                        <a:pt x="585" y="0"/>
                      </a:cubicBezTo>
                      <a:close/>
                    </a:path>
                  </a:pathLst>
                </a:custGeom>
                <a:solidFill>
                  <a:srgbClr val="00B0F0"/>
                </a:solidFill>
                <a:ln>
                  <a:noFill/>
                </a:ln>
                <a:sp3d prstMaterial="matte">
                  <a:bevelT w="101600" h="101600"/>
                  <a:bevelB w="101600" h="101600"/>
                </a:sp3d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</p:grpSp>
        </p:grpSp>
        <p:grpSp>
          <p:nvGrpSpPr>
            <p:cNvPr id="58" name="Gruppieren 11"/>
            <p:cNvGrpSpPr>
              <a:grpSpLocks/>
            </p:cNvGrpSpPr>
            <p:nvPr/>
          </p:nvGrpSpPr>
          <p:grpSpPr bwMode="auto">
            <a:xfrm>
              <a:off x="4306960" y="1433979"/>
              <a:ext cx="1580400" cy="1942043"/>
              <a:chOff x="4306960" y="1433979"/>
              <a:chExt cx="1580400" cy="1942043"/>
            </a:xfrm>
          </p:grpSpPr>
          <p:sp>
            <p:nvSpPr>
              <p:cNvPr id="74" name="Ellipse 76"/>
              <p:cNvSpPr/>
              <p:nvPr/>
            </p:nvSpPr>
            <p:spPr bwMode="gray">
              <a:xfrm rot="1054922">
                <a:off x="4306153" y="2564358"/>
                <a:ext cx="1581802" cy="812168"/>
              </a:xfrm>
              <a:prstGeom prst="ellipse">
                <a:avLst/>
              </a:prstGeom>
              <a:gradFill flip="none" rotWithShape="1">
                <a:gsLst>
                  <a:gs pos="0">
                    <a:srgbClr val="000000">
                      <a:alpha val="40000"/>
                    </a:srgbClr>
                  </a:gs>
                  <a:gs pos="100000">
                    <a:srgbClr val="000000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  <a:tileRect/>
              </a:gradFill>
              <a:ln w="1270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>
                  <a:defRPr/>
                </a:pPr>
                <a:endParaRPr lang="de-DE" dirty="0"/>
              </a:p>
            </p:txBody>
          </p:sp>
          <p:grpSp>
            <p:nvGrpSpPr>
              <p:cNvPr id="75" name="Gruppieren 297"/>
              <p:cNvGrpSpPr>
                <a:grpSpLocks noChangeAspect="1"/>
              </p:cNvGrpSpPr>
              <p:nvPr/>
            </p:nvGrpSpPr>
            <p:grpSpPr bwMode="gray">
              <a:xfrm>
                <a:off x="4656071" y="1433979"/>
                <a:ext cx="784168" cy="1745408"/>
                <a:chOff x="10625592" y="1670345"/>
                <a:chExt cx="1929937" cy="4295677"/>
              </a:xfrm>
              <a:solidFill>
                <a:srgbClr val="969696"/>
              </a:solidFill>
              <a:scene3d>
                <a:camera prst="isometricOffAxis1Right">
                  <a:rot lat="1080000" lon="2700000" rev="0"/>
                </a:camera>
                <a:lightRig rig="balanced" dir="t">
                  <a:rot lat="0" lon="0" rev="0"/>
                </a:lightRig>
              </a:scene3d>
            </p:grpSpPr>
            <p:sp>
              <p:nvSpPr>
                <p:cNvPr id="76" name="Freeform 5"/>
                <p:cNvSpPr>
                  <a:spLocks/>
                </p:cNvSpPr>
                <p:nvPr/>
              </p:nvSpPr>
              <p:spPr bwMode="gray">
                <a:xfrm>
                  <a:off x="11129759" y="1670345"/>
                  <a:ext cx="921601" cy="919848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noFill/>
                </a:ln>
                <a:sp3d z="88900" prstMaterial="matte">
                  <a:bevelT w="180000" h="180000"/>
                  <a:bevelB w="180000" h="180000"/>
                </a:sp3d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  <p:sp>
              <p:nvSpPr>
                <p:cNvPr id="77" name="Freeform 6"/>
                <p:cNvSpPr>
                  <a:spLocks/>
                </p:cNvSpPr>
                <p:nvPr/>
              </p:nvSpPr>
              <p:spPr bwMode="gray">
                <a:xfrm>
                  <a:off x="10625592" y="2516336"/>
                  <a:ext cx="1929937" cy="3449686"/>
                </a:xfrm>
                <a:custGeom>
                  <a:avLst/>
                  <a:gdLst>
                    <a:gd name="T0" fmla="*/ 928 w 959"/>
                    <a:gd name="T1" fmla="*/ 219 h 1715"/>
                    <a:gd name="T2" fmla="*/ 670 w 959"/>
                    <a:gd name="T3" fmla="*/ 0 h 1715"/>
                    <a:gd name="T4" fmla="*/ 480 w 959"/>
                    <a:gd name="T5" fmla="*/ 72 h 1715"/>
                    <a:gd name="T6" fmla="*/ 290 w 959"/>
                    <a:gd name="T7" fmla="*/ 0 h 1715"/>
                    <a:gd name="T8" fmla="*/ 32 w 959"/>
                    <a:gd name="T9" fmla="*/ 219 h 1715"/>
                    <a:gd name="T10" fmla="*/ 0 w 959"/>
                    <a:gd name="T11" fmla="*/ 777 h 1715"/>
                    <a:gd name="T12" fmla="*/ 96 w 959"/>
                    <a:gd name="T13" fmla="*/ 872 h 1715"/>
                    <a:gd name="T14" fmla="*/ 191 w 959"/>
                    <a:gd name="T15" fmla="*/ 777 h 1715"/>
                    <a:gd name="T16" fmla="*/ 210 w 959"/>
                    <a:gd name="T17" fmla="*/ 293 h 1715"/>
                    <a:gd name="T18" fmla="*/ 230 w 959"/>
                    <a:gd name="T19" fmla="*/ 273 h 1715"/>
                    <a:gd name="T20" fmla="*/ 250 w 959"/>
                    <a:gd name="T21" fmla="*/ 293 h 1715"/>
                    <a:gd name="T22" fmla="*/ 250 w 959"/>
                    <a:gd name="T23" fmla="*/ 855 h 1715"/>
                    <a:gd name="T24" fmla="*/ 250 w 959"/>
                    <a:gd name="T25" fmla="*/ 902 h 1715"/>
                    <a:gd name="T26" fmla="*/ 191 w 959"/>
                    <a:gd name="T27" fmla="*/ 1602 h 1715"/>
                    <a:gd name="T28" fmla="*/ 305 w 959"/>
                    <a:gd name="T29" fmla="*/ 1715 h 1715"/>
                    <a:gd name="T30" fmla="*/ 418 w 959"/>
                    <a:gd name="T31" fmla="*/ 1602 h 1715"/>
                    <a:gd name="T32" fmla="*/ 460 w 959"/>
                    <a:gd name="T33" fmla="*/ 902 h 1715"/>
                    <a:gd name="T34" fmla="*/ 480 w 959"/>
                    <a:gd name="T35" fmla="*/ 882 h 1715"/>
                    <a:gd name="T36" fmla="*/ 500 w 959"/>
                    <a:gd name="T37" fmla="*/ 902 h 1715"/>
                    <a:gd name="T38" fmla="*/ 541 w 959"/>
                    <a:gd name="T39" fmla="*/ 1602 h 1715"/>
                    <a:gd name="T40" fmla="*/ 655 w 959"/>
                    <a:gd name="T41" fmla="*/ 1715 h 1715"/>
                    <a:gd name="T42" fmla="*/ 769 w 959"/>
                    <a:gd name="T43" fmla="*/ 1602 h 1715"/>
                    <a:gd name="T44" fmla="*/ 710 w 959"/>
                    <a:gd name="T45" fmla="*/ 902 h 1715"/>
                    <a:gd name="T46" fmla="*/ 710 w 959"/>
                    <a:gd name="T47" fmla="*/ 855 h 1715"/>
                    <a:gd name="T48" fmla="*/ 710 w 959"/>
                    <a:gd name="T49" fmla="*/ 293 h 1715"/>
                    <a:gd name="T50" fmla="*/ 730 w 959"/>
                    <a:gd name="T51" fmla="*/ 273 h 1715"/>
                    <a:gd name="T52" fmla="*/ 750 w 959"/>
                    <a:gd name="T53" fmla="*/ 293 h 1715"/>
                    <a:gd name="T54" fmla="*/ 769 w 959"/>
                    <a:gd name="T55" fmla="*/ 777 h 1715"/>
                    <a:gd name="T56" fmla="*/ 864 w 959"/>
                    <a:gd name="T57" fmla="*/ 872 h 1715"/>
                    <a:gd name="T58" fmla="*/ 959 w 959"/>
                    <a:gd name="T59" fmla="*/ 777 h 1715"/>
                    <a:gd name="T60" fmla="*/ 928 w 959"/>
                    <a:gd name="T61" fmla="*/ 219 h 17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959" h="1715">
                      <a:moveTo>
                        <a:pt x="928" y="219"/>
                      </a:moveTo>
                      <a:cubicBezTo>
                        <a:pt x="928" y="65"/>
                        <a:pt x="768" y="0"/>
                        <a:pt x="670" y="0"/>
                      </a:cubicBezTo>
                      <a:cubicBezTo>
                        <a:pt x="572" y="0"/>
                        <a:pt x="557" y="72"/>
                        <a:pt x="480" y="72"/>
                      </a:cubicBezTo>
                      <a:cubicBezTo>
                        <a:pt x="403" y="72"/>
                        <a:pt x="367" y="0"/>
                        <a:pt x="290" y="0"/>
                      </a:cubicBezTo>
                      <a:cubicBezTo>
                        <a:pt x="213" y="0"/>
                        <a:pt x="32" y="65"/>
                        <a:pt x="32" y="219"/>
                      </a:cubicBezTo>
                      <a:cubicBezTo>
                        <a:pt x="0" y="777"/>
                        <a:pt x="0" y="777"/>
                        <a:pt x="0" y="777"/>
                      </a:cubicBezTo>
                      <a:cubicBezTo>
                        <a:pt x="0" y="829"/>
                        <a:pt x="43" y="872"/>
                        <a:pt x="96" y="872"/>
                      </a:cubicBezTo>
                      <a:cubicBezTo>
                        <a:pt x="148" y="872"/>
                        <a:pt x="191" y="829"/>
                        <a:pt x="191" y="777"/>
                      </a:cubicBezTo>
                      <a:cubicBezTo>
                        <a:pt x="210" y="293"/>
                        <a:pt x="210" y="293"/>
                        <a:pt x="210" y="293"/>
                      </a:cubicBezTo>
                      <a:cubicBezTo>
                        <a:pt x="210" y="282"/>
                        <a:pt x="219" y="273"/>
                        <a:pt x="230" y="273"/>
                      </a:cubicBezTo>
                      <a:cubicBezTo>
                        <a:pt x="241" y="273"/>
                        <a:pt x="250" y="282"/>
                        <a:pt x="250" y="293"/>
                      </a:cubicBezTo>
                      <a:cubicBezTo>
                        <a:pt x="250" y="855"/>
                        <a:pt x="250" y="855"/>
                        <a:pt x="250" y="855"/>
                      </a:cubicBezTo>
                      <a:cubicBezTo>
                        <a:pt x="250" y="902"/>
                        <a:pt x="250" y="902"/>
                        <a:pt x="250" y="902"/>
                      </a:cubicBezTo>
                      <a:cubicBezTo>
                        <a:pt x="191" y="1602"/>
                        <a:pt x="191" y="1602"/>
                        <a:pt x="191" y="1602"/>
                      </a:cubicBezTo>
                      <a:cubicBezTo>
                        <a:pt x="191" y="1664"/>
                        <a:pt x="242" y="1715"/>
                        <a:pt x="305" y="1715"/>
                      </a:cubicBezTo>
                      <a:cubicBezTo>
                        <a:pt x="367" y="1715"/>
                        <a:pt x="418" y="1664"/>
                        <a:pt x="418" y="1602"/>
                      </a:cubicBezTo>
                      <a:cubicBezTo>
                        <a:pt x="460" y="902"/>
                        <a:pt x="460" y="902"/>
                        <a:pt x="460" y="902"/>
                      </a:cubicBezTo>
                      <a:cubicBezTo>
                        <a:pt x="460" y="891"/>
                        <a:pt x="469" y="882"/>
                        <a:pt x="480" y="882"/>
                      </a:cubicBezTo>
                      <a:cubicBezTo>
                        <a:pt x="491" y="882"/>
                        <a:pt x="500" y="891"/>
                        <a:pt x="500" y="902"/>
                      </a:cubicBezTo>
                      <a:cubicBezTo>
                        <a:pt x="541" y="1602"/>
                        <a:pt x="541" y="1602"/>
                        <a:pt x="541" y="1602"/>
                      </a:cubicBezTo>
                      <a:cubicBezTo>
                        <a:pt x="541" y="1664"/>
                        <a:pt x="592" y="1715"/>
                        <a:pt x="655" y="1715"/>
                      </a:cubicBezTo>
                      <a:cubicBezTo>
                        <a:pt x="718" y="1715"/>
                        <a:pt x="769" y="1664"/>
                        <a:pt x="769" y="1602"/>
                      </a:cubicBezTo>
                      <a:cubicBezTo>
                        <a:pt x="710" y="902"/>
                        <a:pt x="710" y="902"/>
                        <a:pt x="710" y="902"/>
                      </a:cubicBezTo>
                      <a:cubicBezTo>
                        <a:pt x="710" y="855"/>
                        <a:pt x="710" y="855"/>
                        <a:pt x="710" y="855"/>
                      </a:cubicBezTo>
                      <a:cubicBezTo>
                        <a:pt x="710" y="293"/>
                        <a:pt x="710" y="293"/>
                        <a:pt x="710" y="293"/>
                      </a:cubicBezTo>
                      <a:cubicBezTo>
                        <a:pt x="710" y="282"/>
                        <a:pt x="719" y="273"/>
                        <a:pt x="730" y="273"/>
                      </a:cubicBezTo>
                      <a:cubicBezTo>
                        <a:pt x="741" y="273"/>
                        <a:pt x="750" y="282"/>
                        <a:pt x="750" y="293"/>
                      </a:cubicBezTo>
                      <a:cubicBezTo>
                        <a:pt x="769" y="777"/>
                        <a:pt x="769" y="777"/>
                        <a:pt x="769" y="777"/>
                      </a:cubicBezTo>
                      <a:cubicBezTo>
                        <a:pt x="769" y="829"/>
                        <a:pt x="811" y="872"/>
                        <a:pt x="864" y="872"/>
                      </a:cubicBezTo>
                      <a:cubicBezTo>
                        <a:pt x="917" y="872"/>
                        <a:pt x="959" y="829"/>
                        <a:pt x="959" y="777"/>
                      </a:cubicBezTo>
                      <a:lnTo>
                        <a:pt x="928" y="219"/>
                      </a:lnTo>
                      <a:close/>
                    </a:path>
                  </a:pathLst>
                </a:custGeom>
                <a:solidFill>
                  <a:srgbClr val="FFC000"/>
                </a:solidFill>
                <a:ln>
                  <a:noFill/>
                </a:ln>
                <a:sp3d prstMaterial="matte">
                  <a:bevelT w="101600" h="101600"/>
                  <a:bevelB w="101600" h="101600"/>
                </a:sp3d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</p:grpSp>
        </p:grpSp>
        <p:grpSp>
          <p:nvGrpSpPr>
            <p:cNvPr id="59" name="Gruppieren 13"/>
            <p:cNvGrpSpPr>
              <a:grpSpLocks/>
            </p:cNvGrpSpPr>
            <p:nvPr/>
          </p:nvGrpSpPr>
          <p:grpSpPr bwMode="auto">
            <a:xfrm>
              <a:off x="324318" y="1318206"/>
              <a:ext cx="1073477" cy="1660490"/>
              <a:chOff x="324318" y="1318206"/>
              <a:chExt cx="1073477" cy="1660490"/>
            </a:xfrm>
          </p:grpSpPr>
          <p:sp>
            <p:nvSpPr>
              <p:cNvPr id="70" name="Ellipse 72"/>
              <p:cNvSpPr/>
              <p:nvPr/>
            </p:nvSpPr>
            <p:spPr bwMode="gray">
              <a:xfrm rot="19926971">
                <a:off x="325016" y="2297676"/>
                <a:ext cx="1073175" cy="681252"/>
              </a:xfrm>
              <a:prstGeom prst="ellipse">
                <a:avLst/>
              </a:prstGeom>
              <a:gradFill flip="none" rotWithShape="1">
                <a:gsLst>
                  <a:gs pos="0">
                    <a:srgbClr val="000000">
                      <a:alpha val="40000"/>
                    </a:srgbClr>
                  </a:gs>
                  <a:gs pos="100000">
                    <a:srgbClr val="000000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  <a:tileRect/>
              </a:gradFill>
              <a:ln w="1270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>
                  <a:defRPr/>
                </a:pPr>
                <a:endParaRPr lang="de-DE" dirty="0"/>
              </a:p>
            </p:txBody>
          </p:sp>
          <p:grpSp>
            <p:nvGrpSpPr>
              <p:cNvPr id="71" name="Gruppieren 302"/>
              <p:cNvGrpSpPr>
                <a:grpSpLocks noChangeAspect="1"/>
              </p:cNvGrpSpPr>
              <p:nvPr/>
            </p:nvGrpSpPr>
            <p:grpSpPr bwMode="gray">
              <a:xfrm>
                <a:off x="633637" y="1318206"/>
                <a:ext cx="627334" cy="1440000"/>
                <a:chOff x="10625592" y="1535985"/>
                <a:chExt cx="1929937" cy="4430037"/>
              </a:xfrm>
              <a:solidFill>
                <a:srgbClr val="D7D7D7"/>
              </a:solidFill>
              <a:scene3d>
                <a:camera prst="isometricOffAxis2Left">
                  <a:rot lat="1080000" lon="18059999" rev="0"/>
                </a:camera>
                <a:lightRig rig="balanced" dir="t">
                  <a:rot lat="0" lon="0" rev="10800000"/>
                </a:lightRig>
              </a:scene3d>
            </p:grpSpPr>
            <p:sp>
              <p:nvSpPr>
                <p:cNvPr id="72" name="Freeform 5"/>
                <p:cNvSpPr>
                  <a:spLocks/>
                </p:cNvSpPr>
                <p:nvPr/>
              </p:nvSpPr>
              <p:spPr bwMode="gray">
                <a:xfrm>
                  <a:off x="11129760" y="1535985"/>
                  <a:ext cx="921600" cy="919848"/>
                </a:xfrm>
                <a:prstGeom prst="ellipse">
                  <a:avLst/>
                </a:prstGeom>
                <a:solidFill>
                  <a:srgbClr val="FF0066"/>
                </a:solidFill>
                <a:ln>
                  <a:noFill/>
                </a:ln>
                <a:sp3d z="69850" prstMaterial="matte">
                  <a:bevelT w="144000" h="144000"/>
                  <a:bevelB w="144000" h="144000"/>
                </a:sp3d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  <p:sp>
              <p:nvSpPr>
                <p:cNvPr id="73" name="Freeform 6"/>
                <p:cNvSpPr>
                  <a:spLocks/>
                </p:cNvSpPr>
                <p:nvPr/>
              </p:nvSpPr>
              <p:spPr bwMode="gray">
                <a:xfrm>
                  <a:off x="10625592" y="2516336"/>
                  <a:ext cx="1929937" cy="3449686"/>
                </a:xfrm>
                <a:custGeom>
                  <a:avLst/>
                  <a:gdLst>
                    <a:gd name="T0" fmla="*/ 928 w 959"/>
                    <a:gd name="T1" fmla="*/ 219 h 1715"/>
                    <a:gd name="T2" fmla="*/ 670 w 959"/>
                    <a:gd name="T3" fmla="*/ 0 h 1715"/>
                    <a:gd name="T4" fmla="*/ 480 w 959"/>
                    <a:gd name="T5" fmla="*/ 72 h 1715"/>
                    <a:gd name="T6" fmla="*/ 290 w 959"/>
                    <a:gd name="T7" fmla="*/ 0 h 1715"/>
                    <a:gd name="T8" fmla="*/ 32 w 959"/>
                    <a:gd name="T9" fmla="*/ 219 h 1715"/>
                    <a:gd name="T10" fmla="*/ 0 w 959"/>
                    <a:gd name="T11" fmla="*/ 777 h 1715"/>
                    <a:gd name="T12" fmla="*/ 96 w 959"/>
                    <a:gd name="T13" fmla="*/ 872 h 1715"/>
                    <a:gd name="T14" fmla="*/ 191 w 959"/>
                    <a:gd name="T15" fmla="*/ 777 h 1715"/>
                    <a:gd name="T16" fmla="*/ 210 w 959"/>
                    <a:gd name="T17" fmla="*/ 293 h 1715"/>
                    <a:gd name="T18" fmla="*/ 230 w 959"/>
                    <a:gd name="T19" fmla="*/ 273 h 1715"/>
                    <a:gd name="T20" fmla="*/ 250 w 959"/>
                    <a:gd name="T21" fmla="*/ 293 h 1715"/>
                    <a:gd name="T22" fmla="*/ 250 w 959"/>
                    <a:gd name="T23" fmla="*/ 855 h 1715"/>
                    <a:gd name="T24" fmla="*/ 250 w 959"/>
                    <a:gd name="T25" fmla="*/ 902 h 1715"/>
                    <a:gd name="T26" fmla="*/ 191 w 959"/>
                    <a:gd name="T27" fmla="*/ 1602 h 1715"/>
                    <a:gd name="T28" fmla="*/ 305 w 959"/>
                    <a:gd name="T29" fmla="*/ 1715 h 1715"/>
                    <a:gd name="T30" fmla="*/ 418 w 959"/>
                    <a:gd name="T31" fmla="*/ 1602 h 1715"/>
                    <a:gd name="T32" fmla="*/ 460 w 959"/>
                    <a:gd name="T33" fmla="*/ 902 h 1715"/>
                    <a:gd name="T34" fmla="*/ 480 w 959"/>
                    <a:gd name="T35" fmla="*/ 882 h 1715"/>
                    <a:gd name="T36" fmla="*/ 500 w 959"/>
                    <a:gd name="T37" fmla="*/ 902 h 1715"/>
                    <a:gd name="T38" fmla="*/ 541 w 959"/>
                    <a:gd name="T39" fmla="*/ 1602 h 1715"/>
                    <a:gd name="T40" fmla="*/ 655 w 959"/>
                    <a:gd name="T41" fmla="*/ 1715 h 1715"/>
                    <a:gd name="T42" fmla="*/ 769 w 959"/>
                    <a:gd name="T43" fmla="*/ 1602 h 1715"/>
                    <a:gd name="T44" fmla="*/ 710 w 959"/>
                    <a:gd name="T45" fmla="*/ 902 h 1715"/>
                    <a:gd name="T46" fmla="*/ 710 w 959"/>
                    <a:gd name="T47" fmla="*/ 855 h 1715"/>
                    <a:gd name="T48" fmla="*/ 710 w 959"/>
                    <a:gd name="T49" fmla="*/ 293 h 1715"/>
                    <a:gd name="T50" fmla="*/ 730 w 959"/>
                    <a:gd name="T51" fmla="*/ 273 h 1715"/>
                    <a:gd name="T52" fmla="*/ 750 w 959"/>
                    <a:gd name="T53" fmla="*/ 293 h 1715"/>
                    <a:gd name="T54" fmla="*/ 769 w 959"/>
                    <a:gd name="T55" fmla="*/ 777 h 1715"/>
                    <a:gd name="T56" fmla="*/ 864 w 959"/>
                    <a:gd name="T57" fmla="*/ 872 h 1715"/>
                    <a:gd name="T58" fmla="*/ 959 w 959"/>
                    <a:gd name="T59" fmla="*/ 777 h 1715"/>
                    <a:gd name="T60" fmla="*/ 928 w 959"/>
                    <a:gd name="T61" fmla="*/ 219 h 17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959" h="1715">
                      <a:moveTo>
                        <a:pt x="928" y="219"/>
                      </a:moveTo>
                      <a:cubicBezTo>
                        <a:pt x="928" y="65"/>
                        <a:pt x="768" y="0"/>
                        <a:pt x="670" y="0"/>
                      </a:cubicBezTo>
                      <a:cubicBezTo>
                        <a:pt x="572" y="0"/>
                        <a:pt x="557" y="72"/>
                        <a:pt x="480" y="72"/>
                      </a:cubicBezTo>
                      <a:cubicBezTo>
                        <a:pt x="403" y="72"/>
                        <a:pt x="367" y="0"/>
                        <a:pt x="290" y="0"/>
                      </a:cubicBezTo>
                      <a:cubicBezTo>
                        <a:pt x="213" y="0"/>
                        <a:pt x="32" y="65"/>
                        <a:pt x="32" y="219"/>
                      </a:cubicBezTo>
                      <a:cubicBezTo>
                        <a:pt x="0" y="777"/>
                        <a:pt x="0" y="777"/>
                        <a:pt x="0" y="777"/>
                      </a:cubicBezTo>
                      <a:cubicBezTo>
                        <a:pt x="0" y="829"/>
                        <a:pt x="43" y="872"/>
                        <a:pt x="96" y="872"/>
                      </a:cubicBezTo>
                      <a:cubicBezTo>
                        <a:pt x="148" y="872"/>
                        <a:pt x="191" y="829"/>
                        <a:pt x="191" y="777"/>
                      </a:cubicBezTo>
                      <a:cubicBezTo>
                        <a:pt x="210" y="293"/>
                        <a:pt x="210" y="293"/>
                        <a:pt x="210" y="293"/>
                      </a:cubicBezTo>
                      <a:cubicBezTo>
                        <a:pt x="210" y="282"/>
                        <a:pt x="219" y="273"/>
                        <a:pt x="230" y="273"/>
                      </a:cubicBezTo>
                      <a:cubicBezTo>
                        <a:pt x="241" y="273"/>
                        <a:pt x="250" y="282"/>
                        <a:pt x="250" y="293"/>
                      </a:cubicBezTo>
                      <a:cubicBezTo>
                        <a:pt x="250" y="855"/>
                        <a:pt x="250" y="855"/>
                        <a:pt x="250" y="855"/>
                      </a:cubicBezTo>
                      <a:cubicBezTo>
                        <a:pt x="250" y="902"/>
                        <a:pt x="250" y="902"/>
                        <a:pt x="250" y="902"/>
                      </a:cubicBezTo>
                      <a:cubicBezTo>
                        <a:pt x="191" y="1602"/>
                        <a:pt x="191" y="1602"/>
                        <a:pt x="191" y="1602"/>
                      </a:cubicBezTo>
                      <a:cubicBezTo>
                        <a:pt x="191" y="1664"/>
                        <a:pt x="242" y="1715"/>
                        <a:pt x="305" y="1715"/>
                      </a:cubicBezTo>
                      <a:cubicBezTo>
                        <a:pt x="367" y="1715"/>
                        <a:pt x="418" y="1664"/>
                        <a:pt x="418" y="1602"/>
                      </a:cubicBezTo>
                      <a:cubicBezTo>
                        <a:pt x="460" y="902"/>
                        <a:pt x="460" y="902"/>
                        <a:pt x="460" y="902"/>
                      </a:cubicBezTo>
                      <a:cubicBezTo>
                        <a:pt x="460" y="891"/>
                        <a:pt x="469" y="882"/>
                        <a:pt x="480" y="882"/>
                      </a:cubicBezTo>
                      <a:cubicBezTo>
                        <a:pt x="491" y="882"/>
                        <a:pt x="500" y="891"/>
                        <a:pt x="500" y="902"/>
                      </a:cubicBezTo>
                      <a:cubicBezTo>
                        <a:pt x="541" y="1602"/>
                        <a:pt x="541" y="1602"/>
                        <a:pt x="541" y="1602"/>
                      </a:cubicBezTo>
                      <a:cubicBezTo>
                        <a:pt x="541" y="1664"/>
                        <a:pt x="592" y="1715"/>
                        <a:pt x="655" y="1715"/>
                      </a:cubicBezTo>
                      <a:cubicBezTo>
                        <a:pt x="718" y="1715"/>
                        <a:pt x="769" y="1664"/>
                        <a:pt x="769" y="1602"/>
                      </a:cubicBezTo>
                      <a:cubicBezTo>
                        <a:pt x="710" y="902"/>
                        <a:pt x="710" y="902"/>
                        <a:pt x="710" y="902"/>
                      </a:cubicBezTo>
                      <a:cubicBezTo>
                        <a:pt x="710" y="855"/>
                        <a:pt x="710" y="855"/>
                        <a:pt x="710" y="855"/>
                      </a:cubicBezTo>
                      <a:cubicBezTo>
                        <a:pt x="710" y="293"/>
                        <a:pt x="710" y="293"/>
                        <a:pt x="710" y="293"/>
                      </a:cubicBezTo>
                      <a:cubicBezTo>
                        <a:pt x="710" y="282"/>
                        <a:pt x="719" y="273"/>
                        <a:pt x="730" y="273"/>
                      </a:cubicBezTo>
                      <a:cubicBezTo>
                        <a:pt x="741" y="273"/>
                        <a:pt x="750" y="282"/>
                        <a:pt x="750" y="293"/>
                      </a:cubicBezTo>
                      <a:cubicBezTo>
                        <a:pt x="769" y="777"/>
                        <a:pt x="769" y="777"/>
                        <a:pt x="769" y="777"/>
                      </a:cubicBezTo>
                      <a:cubicBezTo>
                        <a:pt x="769" y="829"/>
                        <a:pt x="811" y="872"/>
                        <a:pt x="864" y="872"/>
                      </a:cubicBezTo>
                      <a:cubicBezTo>
                        <a:pt x="917" y="872"/>
                        <a:pt x="959" y="829"/>
                        <a:pt x="959" y="777"/>
                      </a:cubicBezTo>
                      <a:lnTo>
                        <a:pt x="928" y="219"/>
                      </a:lnTo>
                      <a:close/>
                    </a:path>
                  </a:pathLst>
                </a:custGeom>
                <a:solidFill>
                  <a:srgbClr val="FF0066"/>
                </a:solidFill>
                <a:ln>
                  <a:noFill/>
                </a:ln>
                <a:sp3d prstMaterial="matte">
                  <a:bevelT w="88900" h="88900"/>
                  <a:bevelB w="88900" h="88900"/>
                </a:sp3d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</p:grpSp>
        </p:grpSp>
        <p:grpSp>
          <p:nvGrpSpPr>
            <p:cNvPr id="60" name="Gruppieren 10"/>
            <p:cNvGrpSpPr>
              <a:grpSpLocks/>
            </p:cNvGrpSpPr>
            <p:nvPr/>
          </p:nvGrpSpPr>
          <p:grpSpPr bwMode="auto">
            <a:xfrm>
              <a:off x="3440548" y="569538"/>
              <a:ext cx="1045991" cy="1578988"/>
              <a:chOff x="3440548" y="569538"/>
              <a:chExt cx="1045991" cy="1578988"/>
            </a:xfrm>
          </p:grpSpPr>
          <p:sp>
            <p:nvSpPr>
              <p:cNvPr id="66" name="Ellipse 68"/>
              <p:cNvSpPr/>
              <p:nvPr/>
            </p:nvSpPr>
            <p:spPr bwMode="gray">
              <a:xfrm>
                <a:off x="3440689" y="1592179"/>
                <a:ext cx="1046546" cy="555185"/>
              </a:xfrm>
              <a:prstGeom prst="ellipse">
                <a:avLst/>
              </a:prstGeom>
              <a:gradFill flip="none" rotWithShape="1">
                <a:gsLst>
                  <a:gs pos="0">
                    <a:srgbClr val="000000">
                      <a:alpha val="40000"/>
                    </a:srgbClr>
                  </a:gs>
                  <a:gs pos="100000">
                    <a:srgbClr val="000000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  <a:tileRect/>
              </a:gradFill>
              <a:ln w="1270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>
                  <a:defRPr/>
                </a:pPr>
                <a:endParaRPr lang="de-DE" dirty="0"/>
              </a:p>
            </p:txBody>
          </p:sp>
          <p:grpSp>
            <p:nvGrpSpPr>
              <p:cNvPr id="67" name="Gruppieren 308"/>
              <p:cNvGrpSpPr>
                <a:grpSpLocks noChangeAspect="1"/>
              </p:cNvGrpSpPr>
              <p:nvPr/>
            </p:nvGrpSpPr>
            <p:grpSpPr bwMode="gray">
              <a:xfrm>
                <a:off x="3650221" y="569538"/>
                <a:ext cx="521758" cy="1399056"/>
                <a:chOff x="4278296" y="1661209"/>
                <a:chExt cx="1605711" cy="4305594"/>
              </a:xfrm>
              <a:solidFill>
                <a:srgbClr val="D7D7D7"/>
              </a:solidFill>
              <a:scene3d>
                <a:camera prst="isometricOffAxis2Left">
                  <a:rot lat="1080000" lon="1560000" rev="0"/>
                </a:camera>
                <a:lightRig rig="balanced" dir="t">
                  <a:rot lat="0" lon="0" rev="0"/>
                </a:lightRig>
              </a:scene3d>
            </p:grpSpPr>
            <p:sp>
              <p:nvSpPr>
                <p:cNvPr id="68" name="Freeform 12"/>
                <p:cNvSpPr>
                  <a:spLocks/>
                </p:cNvSpPr>
                <p:nvPr/>
              </p:nvSpPr>
              <p:spPr bwMode="gray">
                <a:xfrm>
                  <a:off x="4620351" y="1661209"/>
                  <a:ext cx="921601" cy="91974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sp3d z="69850" prstMaterial="matte">
                  <a:bevelT w="143510" h="143510"/>
                  <a:bevelB w="143510" h="143510"/>
                </a:sp3d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  <p:sp>
              <p:nvSpPr>
                <p:cNvPr id="69" name="Freeform 13"/>
                <p:cNvSpPr>
                  <a:spLocks/>
                </p:cNvSpPr>
                <p:nvPr/>
              </p:nvSpPr>
              <p:spPr bwMode="gray">
                <a:xfrm>
                  <a:off x="4278296" y="2516471"/>
                  <a:ext cx="1605711" cy="3450332"/>
                </a:xfrm>
                <a:custGeom>
                  <a:avLst/>
                  <a:gdLst>
                    <a:gd name="T0" fmla="*/ 585 w 796"/>
                    <a:gd name="T1" fmla="*/ 0 h 1715"/>
                    <a:gd name="T2" fmla="*/ 398 w 796"/>
                    <a:gd name="T3" fmla="*/ 155 h 1715"/>
                    <a:gd name="T4" fmla="*/ 211 w 796"/>
                    <a:gd name="T5" fmla="*/ 0 h 1715"/>
                    <a:gd name="T6" fmla="*/ 0 w 796"/>
                    <a:gd name="T7" fmla="*/ 381 h 1715"/>
                    <a:gd name="T8" fmla="*/ 1 w 796"/>
                    <a:gd name="T9" fmla="*/ 751 h 1715"/>
                    <a:gd name="T10" fmla="*/ 61 w 796"/>
                    <a:gd name="T11" fmla="*/ 811 h 1715"/>
                    <a:gd name="T12" fmla="*/ 121 w 796"/>
                    <a:gd name="T13" fmla="*/ 751 h 1715"/>
                    <a:gd name="T14" fmla="*/ 133 w 796"/>
                    <a:gd name="T15" fmla="*/ 292 h 1715"/>
                    <a:gd name="T16" fmla="*/ 152 w 796"/>
                    <a:gd name="T17" fmla="*/ 272 h 1715"/>
                    <a:gd name="T18" fmla="*/ 223 w 796"/>
                    <a:gd name="T19" fmla="*/ 454 h 1715"/>
                    <a:gd name="T20" fmla="*/ 138 w 796"/>
                    <a:gd name="T21" fmla="*/ 724 h 1715"/>
                    <a:gd name="T22" fmla="*/ 223 w 796"/>
                    <a:gd name="T23" fmla="*/ 1644 h 1715"/>
                    <a:gd name="T24" fmla="*/ 292 w 796"/>
                    <a:gd name="T25" fmla="*/ 1715 h 1715"/>
                    <a:gd name="T26" fmla="*/ 362 w 796"/>
                    <a:gd name="T27" fmla="*/ 1644 h 1715"/>
                    <a:gd name="T28" fmla="*/ 378 w 796"/>
                    <a:gd name="T29" fmla="*/ 901 h 1715"/>
                    <a:gd name="T30" fmla="*/ 398 w 796"/>
                    <a:gd name="T31" fmla="*/ 881 h 1715"/>
                    <a:gd name="T32" fmla="*/ 418 w 796"/>
                    <a:gd name="T33" fmla="*/ 901 h 1715"/>
                    <a:gd name="T34" fmla="*/ 435 w 796"/>
                    <a:gd name="T35" fmla="*/ 1644 h 1715"/>
                    <a:gd name="T36" fmla="*/ 504 w 796"/>
                    <a:gd name="T37" fmla="*/ 1715 h 1715"/>
                    <a:gd name="T38" fmla="*/ 573 w 796"/>
                    <a:gd name="T39" fmla="*/ 1644 h 1715"/>
                    <a:gd name="T40" fmla="*/ 658 w 796"/>
                    <a:gd name="T41" fmla="*/ 724 h 1715"/>
                    <a:gd name="T42" fmla="*/ 573 w 796"/>
                    <a:gd name="T43" fmla="*/ 454 h 1715"/>
                    <a:gd name="T44" fmla="*/ 644 w 796"/>
                    <a:gd name="T45" fmla="*/ 272 h 1715"/>
                    <a:gd name="T46" fmla="*/ 664 w 796"/>
                    <a:gd name="T47" fmla="*/ 292 h 1715"/>
                    <a:gd name="T48" fmla="*/ 676 w 796"/>
                    <a:gd name="T49" fmla="*/ 751 h 1715"/>
                    <a:gd name="T50" fmla="*/ 736 w 796"/>
                    <a:gd name="T51" fmla="*/ 811 h 1715"/>
                    <a:gd name="T52" fmla="*/ 795 w 796"/>
                    <a:gd name="T53" fmla="*/ 751 h 1715"/>
                    <a:gd name="T54" fmla="*/ 796 w 796"/>
                    <a:gd name="T55" fmla="*/ 381 h 1715"/>
                    <a:gd name="T56" fmla="*/ 585 w 796"/>
                    <a:gd name="T57" fmla="*/ 0 h 17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796" h="1715">
                      <a:moveTo>
                        <a:pt x="585" y="0"/>
                      </a:moveTo>
                      <a:cubicBezTo>
                        <a:pt x="516" y="0"/>
                        <a:pt x="474" y="155"/>
                        <a:pt x="398" y="155"/>
                      </a:cubicBezTo>
                      <a:cubicBezTo>
                        <a:pt x="322" y="155"/>
                        <a:pt x="281" y="0"/>
                        <a:pt x="211" y="0"/>
                      </a:cubicBezTo>
                      <a:cubicBezTo>
                        <a:pt x="142" y="0"/>
                        <a:pt x="0" y="79"/>
                        <a:pt x="0" y="381"/>
                      </a:cubicBezTo>
                      <a:cubicBezTo>
                        <a:pt x="1" y="751"/>
                        <a:pt x="1" y="751"/>
                        <a:pt x="1" y="751"/>
                      </a:cubicBezTo>
                      <a:cubicBezTo>
                        <a:pt x="1" y="784"/>
                        <a:pt x="28" y="811"/>
                        <a:pt x="61" y="811"/>
                      </a:cubicBezTo>
                      <a:cubicBezTo>
                        <a:pt x="94" y="811"/>
                        <a:pt x="121" y="784"/>
                        <a:pt x="121" y="751"/>
                      </a:cubicBezTo>
                      <a:cubicBezTo>
                        <a:pt x="133" y="292"/>
                        <a:pt x="133" y="292"/>
                        <a:pt x="133" y="292"/>
                      </a:cubicBezTo>
                      <a:cubicBezTo>
                        <a:pt x="133" y="281"/>
                        <a:pt x="142" y="272"/>
                        <a:pt x="152" y="272"/>
                      </a:cubicBezTo>
                      <a:cubicBezTo>
                        <a:pt x="163" y="272"/>
                        <a:pt x="223" y="362"/>
                        <a:pt x="223" y="454"/>
                      </a:cubicBezTo>
                      <a:cubicBezTo>
                        <a:pt x="223" y="546"/>
                        <a:pt x="138" y="603"/>
                        <a:pt x="138" y="724"/>
                      </a:cubicBezTo>
                      <a:cubicBezTo>
                        <a:pt x="138" y="846"/>
                        <a:pt x="223" y="1644"/>
                        <a:pt x="223" y="1644"/>
                      </a:cubicBezTo>
                      <a:cubicBezTo>
                        <a:pt x="223" y="1683"/>
                        <a:pt x="254" y="1715"/>
                        <a:pt x="292" y="1715"/>
                      </a:cubicBezTo>
                      <a:cubicBezTo>
                        <a:pt x="331" y="1715"/>
                        <a:pt x="362" y="1683"/>
                        <a:pt x="362" y="1644"/>
                      </a:cubicBezTo>
                      <a:cubicBezTo>
                        <a:pt x="378" y="901"/>
                        <a:pt x="378" y="901"/>
                        <a:pt x="378" y="901"/>
                      </a:cubicBezTo>
                      <a:cubicBezTo>
                        <a:pt x="378" y="890"/>
                        <a:pt x="387" y="881"/>
                        <a:pt x="398" y="881"/>
                      </a:cubicBezTo>
                      <a:cubicBezTo>
                        <a:pt x="409" y="881"/>
                        <a:pt x="418" y="890"/>
                        <a:pt x="418" y="901"/>
                      </a:cubicBezTo>
                      <a:cubicBezTo>
                        <a:pt x="435" y="1644"/>
                        <a:pt x="435" y="1644"/>
                        <a:pt x="435" y="1644"/>
                      </a:cubicBezTo>
                      <a:cubicBezTo>
                        <a:pt x="435" y="1683"/>
                        <a:pt x="466" y="1715"/>
                        <a:pt x="504" y="1715"/>
                      </a:cubicBezTo>
                      <a:cubicBezTo>
                        <a:pt x="542" y="1715"/>
                        <a:pt x="573" y="1683"/>
                        <a:pt x="573" y="1644"/>
                      </a:cubicBezTo>
                      <a:cubicBezTo>
                        <a:pt x="573" y="1644"/>
                        <a:pt x="658" y="846"/>
                        <a:pt x="658" y="724"/>
                      </a:cubicBezTo>
                      <a:cubicBezTo>
                        <a:pt x="658" y="603"/>
                        <a:pt x="573" y="546"/>
                        <a:pt x="573" y="454"/>
                      </a:cubicBezTo>
                      <a:cubicBezTo>
                        <a:pt x="573" y="362"/>
                        <a:pt x="633" y="272"/>
                        <a:pt x="644" y="272"/>
                      </a:cubicBezTo>
                      <a:cubicBezTo>
                        <a:pt x="655" y="272"/>
                        <a:pt x="664" y="281"/>
                        <a:pt x="664" y="292"/>
                      </a:cubicBezTo>
                      <a:cubicBezTo>
                        <a:pt x="676" y="751"/>
                        <a:pt x="676" y="751"/>
                        <a:pt x="676" y="751"/>
                      </a:cubicBezTo>
                      <a:cubicBezTo>
                        <a:pt x="676" y="784"/>
                        <a:pt x="703" y="811"/>
                        <a:pt x="736" y="811"/>
                      </a:cubicBezTo>
                      <a:cubicBezTo>
                        <a:pt x="769" y="811"/>
                        <a:pt x="795" y="784"/>
                        <a:pt x="795" y="751"/>
                      </a:cubicBezTo>
                      <a:cubicBezTo>
                        <a:pt x="796" y="381"/>
                        <a:pt x="796" y="381"/>
                        <a:pt x="796" y="381"/>
                      </a:cubicBezTo>
                      <a:cubicBezTo>
                        <a:pt x="796" y="137"/>
                        <a:pt x="654" y="0"/>
                        <a:pt x="585" y="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>
                  <a:noFill/>
                </a:ln>
                <a:sp3d prstMaterial="matte">
                  <a:bevelT w="88900" h="88900"/>
                  <a:bevelB w="88900" h="88900"/>
                </a:sp3d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</p:grpSp>
        </p:grpSp>
        <p:grpSp>
          <p:nvGrpSpPr>
            <p:cNvPr id="61" name="Gruppieren 8"/>
            <p:cNvGrpSpPr>
              <a:grpSpLocks/>
            </p:cNvGrpSpPr>
            <p:nvPr/>
          </p:nvGrpSpPr>
          <p:grpSpPr bwMode="auto">
            <a:xfrm>
              <a:off x="6006439" y="235975"/>
              <a:ext cx="1187192" cy="1547972"/>
              <a:chOff x="6006439" y="235975"/>
              <a:chExt cx="1187192" cy="1547972"/>
            </a:xfrm>
          </p:grpSpPr>
          <p:sp>
            <p:nvSpPr>
              <p:cNvPr id="62" name="Ellipse 64"/>
              <p:cNvSpPr/>
              <p:nvPr/>
            </p:nvSpPr>
            <p:spPr bwMode="gray">
              <a:xfrm rot="21268158">
                <a:off x="6005126" y="1228521"/>
                <a:ext cx="1187683" cy="555185"/>
              </a:xfrm>
              <a:prstGeom prst="ellipse">
                <a:avLst/>
              </a:prstGeom>
              <a:gradFill flip="none" rotWithShape="1">
                <a:gsLst>
                  <a:gs pos="0">
                    <a:srgbClr val="000000">
                      <a:alpha val="40000"/>
                    </a:srgbClr>
                  </a:gs>
                  <a:gs pos="100000">
                    <a:srgbClr val="000000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  <a:tileRect/>
              </a:gradFill>
              <a:ln w="1270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>
                  <a:defRPr/>
                </a:pPr>
                <a:endParaRPr lang="de-DE" dirty="0"/>
              </a:p>
            </p:txBody>
          </p:sp>
          <p:grpSp>
            <p:nvGrpSpPr>
              <p:cNvPr id="63" name="Gruppieren 339"/>
              <p:cNvGrpSpPr>
                <a:grpSpLocks noChangeAspect="1"/>
              </p:cNvGrpSpPr>
              <p:nvPr/>
            </p:nvGrpSpPr>
            <p:grpSpPr bwMode="gray">
              <a:xfrm>
                <a:off x="6235044" y="235975"/>
                <a:ext cx="627334" cy="1412704"/>
                <a:chOff x="10625592" y="1619959"/>
                <a:chExt cx="1929937" cy="4346063"/>
              </a:xfrm>
              <a:solidFill>
                <a:srgbClr val="D7D7D7"/>
              </a:solidFill>
              <a:scene3d>
                <a:camera prst="isometricOffAxis2Left">
                  <a:rot lat="1080000" lon="19800000" rev="0"/>
                </a:camera>
                <a:lightRig rig="balanced" dir="t">
                  <a:rot lat="0" lon="0" rev="10800000"/>
                </a:lightRig>
              </a:scene3d>
            </p:grpSpPr>
            <p:sp>
              <p:nvSpPr>
                <p:cNvPr id="64" name="Freeform 5"/>
                <p:cNvSpPr>
                  <a:spLocks/>
                </p:cNvSpPr>
                <p:nvPr/>
              </p:nvSpPr>
              <p:spPr bwMode="gray">
                <a:xfrm>
                  <a:off x="11087773" y="1619959"/>
                  <a:ext cx="921600" cy="919848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noFill/>
                </a:ln>
                <a:sp3d z="69850" prstMaterial="matte">
                  <a:bevelT w="144000" h="144000"/>
                  <a:bevelB w="144000" h="144000"/>
                </a:sp3d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  <p:sp>
              <p:nvSpPr>
                <p:cNvPr id="65" name="Freeform 6"/>
                <p:cNvSpPr>
                  <a:spLocks/>
                </p:cNvSpPr>
                <p:nvPr/>
              </p:nvSpPr>
              <p:spPr bwMode="gray">
                <a:xfrm>
                  <a:off x="10625592" y="2516336"/>
                  <a:ext cx="1929937" cy="3449686"/>
                </a:xfrm>
                <a:custGeom>
                  <a:avLst/>
                  <a:gdLst>
                    <a:gd name="T0" fmla="*/ 928 w 959"/>
                    <a:gd name="T1" fmla="*/ 219 h 1715"/>
                    <a:gd name="T2" fmla="*/ 670 w 959"/>
                    <a:gd name="T3" fmla="*/ 0 h 1715"/>
                    <a:gd name="T4" fmla="*/ 480 w 959"/>
                    <a:gd name="T5" fmla="*/ 72 h 1715"/>
                    <a:gd name="T6" fmla="*/ 290 w 959"/>
                    <a:gd name="T7" fmla="*/ 0 h 1715"/>
                    <a:gd name="T8" fmla="*/ 32 w 959"/>
                    <a:gd name="T9" fmla="*/ 219 h 1715"/>
                    <a:gd name="T10" fmla="*/ 0 w 959"/>
                    <a:gd name="T11" fmla="*/ 777 h 1715"/>
                    <a:gd name="T12" fmla="*/ 96 w 959"/>
                    <a:gd name="T13" fmla="*/ 872 h 1715"/>
                    <a:gd name="T14" fmla="*/ 191 w 959"/>
                    <a:gd name="T15" fmla="*/ 777 h 1715"/>
                    <a:gd name="T16" fmla="*/ 210 w 959"/>
                    <a:gd name="T17" fmla="*/ 293 h 1715"/>
                    <a:gd name="T18" fmla="*/ 230 w 959"/>
                    <a:gd name="T19" fmla="*/ 273 h 1715"/>
                    <a:gd name="T20" fmla="*/ 250 w 959"/>
                    <a:gd name="T21" fmla="*/ 293 h 1715"/>
                    <a:gd name="T22" fmla="*/ 250 w 959"/>
                    <a:gd name="T23" fmla="*/ 855 h 1715"/>
                    <a:gd name="T24" fmla="*/ 250 w 959"/>
                    <a:gd name="T25" fmla="*/ 902 h 1715"/>
                    <a:gd name="T26" fmla="*/ 191 w 959"/>
                    <a:gd name="T27" fmla="*/ 1602 h 1715"/>
                    <a:gd name="T28" fmla="*/ 305 w 959"/>
                    <a:gd name="T29" fmla="*/ 1715 h 1715"/>
                    <a:gd name="T30" fmla="*/ 418 w 959"/>
                    <a:gd name="T31" fmla="*/ 1602 h 1715"/>
                    <a:gd name="T32" fmla="*/ 460 w 959"/>
                    <a:gd name="T33" fmla="*/ 902 h 1715"/>
                    <a:gd name="T34" fmla="*/ 480 w 959"/>
                    <a:gd name="T35" fmla="*/ 882 h 1715"/>
                    <a:gd name="T36" fmla="*/ 500 w 959"/>
                    <a:gd name="T37" fmla="*/ 902 h 1715"/>
                    <a:gd name="T38" fmla="*/ 541 w 959"/>
                    <a:gd name="T39" fmla="*/ 1602 h 1715"/>
                    <a:gd name="T40" fmla="*/ 655 w 959"/>
                    <a:gd name="T41" fmla="*/ 1715 h 1715"/>
                    <a:gd name="T42" fmla="*/ 769 w 959"/>
                    <a:gd name="T43" fmla="*/ 1602 h 1715"/>
                    <a:gd name="T44" fmla="*/ 710 w 959"/>
                    <a:gd name="T45" fmla="*/ 902 h 1715"/>
                    <a:gd name="T46" fmla="*/ 710 w 959"/>
                    <a:gd name="T47" fmla="*/ 855 h 1715"/>
                    <a:gd name="T48" fmla="*/ 710 w 959"/>
                    <a:gd name="T49" fmla="*/ 293 h 1715"/>
                    <a:gd name="T50" fmla="*/ 730 w 959"/>
                    <a:gd name="T51" fmla="*/ 273 h 1715"/>
                    <a:gd name="T52" fmla="*/ 750 w 959"/>
                    <a:gd name="T53" fmla="*/ 293 h 1715"/>
                    <a:gd name="T54" fmla="*/ 769 w 959"/>
                    <a:gd name="T55" fmla="*/ 777 h 1715"/>
                    <a:gd name="T56" fmla="*/ 864 w 959"/>
                    <a:gd name="T57" fmla="*/ 872 h 1715"/>
                    <a:gd name="T58" fmla="*/ 959 w 959"/>
                    <a:gd name="T59" fmla="*/ 777 h 1715"/>
                    <a:gd name="T60" fmla="*/ 928 w 959"/>
                    <a:gd name="T61" fmla="*/ 219 h 17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959" h="1715">
                      <a:moveTo>
                        <a:pt x="928" y="219"/>
                      </a:moveTo>
                      <a:cubicBezTo>
                        <a:pt x="928" y="65"/>
                        <a:pt x="768" y="0"/>
                        <a:pt x="670" y="0"/>
                      </a:cubicBezTo>
                      <a:cubicBezTo>
                        <a:pt x="572" y="0"/>
                        <a:pt x="557" y="72"/>
                        <a:pt x="480" y="72"/>
                      </a:cubicBezTo>
                      <a:cubicBezTo>
                        <a:pt x="403" y="72"/>
                        <a:pt x="367" y="0"/>
                        <a:pt x="290" y="0"/>
                      </a:cubicBezTo>
                      <a:cubicBezTo>
                        <a:pt x="213" y="0"/>
                        <a:pt x="32" y="65"/>
                        <a:pt x="32" y="219"/>
                      </a:cubicBezTo>
                      <a:cubicBezTo>
                        <a:pt x="0" y="777"/>
                        <a:pt x="0" y="777"/>
                        <a:pt x="0" y="777"/>
                      </a:cubicBezTo>
                      <a:cubicBezTo>
                        <a:pt x="0" y="829"/>
                        <a:pt x="43" y="872"/>
                        <a:pt x="96" y="872"/>
                      </a:cubicBezTo>
                      <a:cubicBezTo>
                        <a:pt x="148" y="872"/>
                        <a:pt x="191" y="829"/>
                        <a:pt x="191" y="777"/>
                      </a:cubicBezTo>
                      <a:cubicBezTo>
                        <a:pt x="210" y="293"/>
                        <a:pt x="210" y="293"/>
                        <a:pt x="210" y="293"/>
                      </a:cubicBezTo>
                      <a:cubicBezTo>
                        <a:pt x="210" y="282"/>
                        <a:pt x="219" y="273"/>
                        <a:pt x="230" y="273"/>
                      </a:cubicBezTo>
                      <a:cubicBezTo>
                        <a:pt x="241" y="273"/>
                        <a:pt x="250" y="282"/>
                        <a:pt x="250" y="293"/>
                      </a:cubicBezTo>
                      <a:cubicBezTo>
                        <a:pt x="250" y="855"/>
                        <a:pt x="250" y="855"/>
                        <a:pt x="250" y="855"/>
                      </a:cubicBezTo>
                      <a:cubicBezTo>
                        <a:pt x="250" y="902"/>
                        <a:pt x="250" y="902"/>
                        <a:pt x="250" y="902"/>
                      </a:cubicBezTo>
                      <a:cubicBezTo>
                        <a:pt x="191" y="1602"/>
                        <a:pt x="191" y="1602"/>
                        <a:pt x="191" y="1602"/>
                      </a:cubicBezTo>
                      <a:cubicBezTo>
                        <a:pt x="191" y="1664"/>
                        <a:pt x="242" y="1715"/>
                        <a:pt x="305" y="1715"/>
                      </a:cubicBezTo>
                      <a:cubicBezTo>
                        <a:pt x="367" y="1715"/>
                        <a:pt x="418" y="1664"/>
                        <a:pt x="418" y="1602"/>
                      </a:cubicBezTo>
                      <a:cubicBezTo>
                        <a:pt x="460" y="902"/>
                        <a:pt x="460" y="902"/>
                        <a:pt x="460" y="902"/>
                      </a:cubicBezTo>
                      <a:cubicBezTo>
                        <a:pt x="460" y="891"/>
                        <a:pt x="469" y="882"/>
                        <a:pt x="480" y="882"/>
                      </a:cubicBezTo>
                      <a:cubicBezTo>
                        <a:pt x="491" y="882"/>
                        <a:pt x="500" y="891"/>
                        <a:pt x="500" y="902"/>
                      </a:cubicBezTo>
                      <a:cubicBezTo>
                        <a:pt x="541" y="1602"/>
                        <a:pt x="541" y="1602"/>
                        <a:pt x="541" y="1602"/>
                      </a:cubicBezTo>
                      <a:cubicBezTo>
                        <a:pt x="541" y="1664"/>
                        <a:pt x="592" y="1715"/>
                        <a:pt x="655" y="1715"/>
                      </a:cubicBezTo>
                      <a:cubicBezTo>
                        <a:pt x="718" y="1715"/>
                        <a:pt x="769" y="1664"/>
                        <a:pt x="769" y="1602"/>
                      </a:cubicBezTo>
                      <a:cubicBezTo>
                        <a:pt x="710" y="902"/>
                        <a:pt x="710" y="902"/>
                        <a:pt x="710" y="902"/>
                      </a:cubicBezTo>
                      <a:cubicBezTo>
                        <a:pt x="710" y="855"/>
                        <a:pt x="710" y="855"/>
                        <a:pt x="710" y="855"/>
                      </a:cubicBezTo>
                      <a:cubicBezTo>
                        <a:pt x="710" y="293"/>
                        <a:pt x="710" y="293"/>
                        <a:pt x="710" y="293"/>
                      </a:cubicBezTo>
                      <a:cubicBezTo>
                        <a:pt x="710" y="282"/>
                        <a:pt x="719" y="273"/>
                        <a:pt x="730" y="273"/>
                      </a:cubicBezTo>
                      <a:cubicBezTo>
                        <a:pt x="741" y="273"/>
                        <a:pt x="750" y="282"/>
                        <a:pt x="750" y="293"/>
                      </a:cubicBezTo>
                      <a:cubicBezTo>
                        <a:pt x="769" y="777"/>
                        <a:pt x="769" y="777"/>
                        <a:pt x="769" y="777"/>
                      </a:cubicBezTo>
                      <a:cubicBezTo>
                        <a:pt x="769" y="829"/>
                        <a:pt x="811" y="872"/>
                        <a:pt x="864" y="872"/>
                      </a:cubicBezTo>
                      <a:cubicBezTo>
                        <a:pt x="917" y="872"/>
                        <a:pt x="959" y="829"/>
                        <a:pt x="959" y="777"/>
                      </a:cubicBezTo>
                      <a:lnTo>
                        <a:pt x="928" y="219"/>
                      </a:lnTo>
                      <a:close/>
                    </a:path>
                  </a:pathLst>
                </a:custGeom>
                <a:solidFill>
                  <a:srgbClr val="00B0F0"/>
                </a:solidFill>
                <a:ln>
                  <a:noFill/>
                </a:ln>
                <a:sp3d prstMaterial="matte">
                  <a:bevelT w="88900" h="88900"/>
                  <a:bevelB w="88900" h="88900"/>
                </a:sp3d>
                <a:extLst/>
              </p:spPr>
              <p:txBody>
                <a:bodyPr/>
                <a:lstStyle/>
                <a:p>
                  <a:pPr>
                    <a:defRPr/>
                  </a:pPr>
                  <a:endParaRPr lang="de-DE"/>
                </a:p>
              </p:txBody>
            </p:sp>
          </p:grpSp>
        </p:grpSp>
      </p:grpSp>
      <p:pic>
        <p:nvPicPr>
          <p:cNvPr id="114" name="Picture 2" descr="FSCF-LOGO-WEB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7988" y="6223000"/>
            <a:ext cx="10874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66584" y="5202743"/>
            <a:ext cx="6400800" cy="110534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24168" y="3287822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115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0A4885-01E7-41FD-9F51-303C9D18CCF6}" type="datetimeFigureOut">
              <a:rPr lang="fr-FR"/>
              <a:pPr>
                <a:defRPr/>
              </a:pPr>
              <a:t>21/11/2015</a:t>
            </a:fld>
            <a:endParaRPr lang="fr-FR"/>
          </a:p>
        </p:txBody>
      </p:sp>
      <p:sp>
        <p:nvSpPr>
          <p:cNvPr id="11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6B6B5A-29F5-4C18-95CE-A83DDC7C0DE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1280" y="6148875"/>
            <a:ext cx="2133600" cy="365125"/>
          </a:xfrm>
          <a:prstGeom prst="rect">
            <a:avLst/>
          </a:prstGeom>
        </p:spPr>
        <p:txBody>
          <a:bodyPr/>
          <a:lstStyle/>
          <a:p>
            <a:fld id="{C4FA14A9-90F2-4527-AEDA-947D64BAA531}" type="datetimeFigureOut">
              <a:rPr lang="fr-FR" smtClean="0"/>
              <a:pPr/>
              <a:t>21/11/2015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9120" y="6148875"/>
            <a:ext cx="2133600" cy="365125"/>
          </a:xfrm>
          <a:prstGeom prst="rect">
            <a:avLst/>
          </a:prstGeom>
        </p:spPr>
        <p:txBody>
          <a:bodyPr/>
          <a:lstStyle/>
          <a:p>
            <a:fld id="{DD5AAC9A-249C-4042-AB27-CEB406E5F0D5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gif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pic>
        <p:nvPicPr>
          <p:cNvPr id="1029" name="Picture 2" descr="FSCF-LOGO-WEB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251825" y="6356350"/>
            <a:ext cx="8636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30" name="Groupe 13"/>
          <p:cNvGrpSpPr>
            <a:grpSpLocks/>
          </p:cNvGrpSpPr>
          <p:nvPr userDrawn="1"/>
        </p:nvGrpSpPr>
        <p:grpSpPr bwMode="auto">
          <a:xfrm>
            <a:off x="0" y="6256338"/>
            <a:ext cx="730250" cy="717550"/>
            <a:chOff x="-25335" y="5466096"/>
            <a:chExt cx="1447559" cy="1300800"/>
          </a:xfrm>
        </p:grpSpPr>
        <p:sp>
          <p:nvSpPr>
            <p:cNvPr id="12" name="Freeform 32"/>
            <p:cNvSpPr>
              <a:spLocks/>
            </p:cNvSpPr>
            <p:nvPr userDrawn="1"/>
          </p:nvSpPr>
          <p:spPr bwMode="gray">
            <a:xfrm>
              <a:off x="-25335" y="5740108"/>
              <a:ext cx="1447559" cy="1026788"/>
            </a:xfrm>
            <a:custGeom>
              <a:avLst/>
              <a:gdLst>
                <a:gd name="T0" fmla="*/ 236 w 946"/>
                <a:gd name="T1" fmla="*/ 819 h 819"/>
                <a:gd name="T2" fmla="*/ 0 w 946"/>
                <a:gd name="T3" fmla="*/ 410 h 819"/>
                <a:gd name="T4" fmla="*/ 236 w 946"/>
                <a:gd name="T5" fmla="*/ 0 h 819"/>
                <a:gd name="T6" fmla="*/ 709 w 946"/>
                <a:gd name="T7" fmla="*/ 0 h 819"/>
                <a:gd name="T8" fmla="*/ 946 w 946"/>
                <a:gd name="T9" fmla="*/ 410 h 819"/>
                <a:gd name="T10" fmla="*/ 709 w 946"/>
                <a:gd name="T11" fmla="*/ 819 h 819"/>
                <a:gd name="T12" fmla="*/ 236 w 946"/>
                <a:gd name="T13" fmla="*/ 819 h 8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46" h="819">
                  <a:moveTo>
                    <a:pt x="236" y="819"/>
                  </a:moveTo>
                  <a:lnTo>
                    <a:pt x="0" y="410"/>
                  </a:lnTo>
                  <a:lnTo>
                    <a:pt x="236" y="0"/>
                  </a:lnTo>
                  <a:lnTo>
                    <a:pt x="709" y="0"/>
                  </a:lnTo>
                  <a:lnTo>
                    <a:pt x="946" y="410"/>
                  </a:lnTo>
                  <a:lnTo>
                    <a:pt x="709" y="819"/>
                  </a:lnTo>
                  <a:lnTo>
                    <a:pt x="236" y="819"/>
                  </a:lnTo>
                  <a:close/>
                </a:path>
              </a:pathLst>
            </a:custGeom>
            <a:noFill/>
            <a:ln w="38100">
              <a:solidFill>
                <a:srgbClr val="C8C8C8"/>
              </a:solidFill>
              <a:round/>
              <a:headEnd/>
              <a:tailEnd/>
            </a:ln>
            <a:scene3d>
              <a:camera prst="perspectiveRelaxed" fov="5700000">
                <a:rot lat="19080000" lon="0" rev="0"/>
              </a:camera>
              <a:lightRig rig="threePt" dir="t"/>
            </a:scene3d>
            <a:sp3d prstMaterial="matte"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latin typeface="+mn-lt"/>
                <a:cs typeface="+mn-cs"/>
              </a:endParaRPr>
            </a:p>
          </p:txBody>
        </p:sp>
        <p:sp>
          <p:nvSpPr>
            <p:cNvPr id="11" name="Freeform 5"/>
            <p:cNvSpPr>
              <a:spLocks noChangeAspect="1" noEditPoints="1"/>
            </p:cNvSpPr>
            <p:nvPr userDrawn="1"/>
          </p:nvSpPr>
          <p:spPr bwMode="gray">
            <a:xfrm>
              <a:off x="132661" y="5907568"/>
              <a:ext cx="300475" cy="831933"/>
            </a:xfrm>
            <a:custGeom>
              <a:avLst/>
              <a:gdLst>
                <a:gd name="T0" fmla="*/ 193 w 796"/>
                <a:gd name="T1" fmla="*/ 200 h 2203"/>
                <a:gd name="T2" fmla="*/ 398 w 796"/>
                <a:gd name="T3" fmla="*/ 0 h 2203"/>
                <a:gd name="T4" fmla="*/ 603 w 796"/>
                <a:gd name="T5" fmla="*/ 200 h 2203"/>
                <a:gd name="T6" fmla="*/ 398 w 796"/>
                <a:gd name="T7" fmla="*/ 457 h 2203"/>
                <a:gd name="T8" fmla="*/ 193 w 796"/>
                <a:gd name="T9" fmla="*/ 200 h 2203"/>
                <a:gd name="T10" fmla="*/ 585 w 796"/>
                <a:gd name="T11" fmla="*/ 488 h 2203"/>
                <a:gd name="T12" fmla="*/ 398 w 796"/>
                <a:gd name="T13" fmla="*/ 643 h 2203"/>
                <a:gd name="T14" fmla="*/ 211 w 796"/>
                <a:gd name="T15" fmla="*/ 488 h 2203"/>
                <a:gd name="T16" fmla="*/ 0 w 796"/>
                <a:gd name="T17" fmla="*/ 869 h 2203"/>
                <a:gd name="T18" fmla="*/ 1 w 796"/>
                <a:gd name="T19" fmla="*/ 1239 h 2203"/>
                <a:gd name="T20" fmla="*/ 61 w 796"/>
                <a:gd name="T21" fmla="*/ 1299 h 2203"/>
                <a:gd name="T22" fmla="*/ 121 w 796"/>
                <a:gd name="T23" fmla="*/ 1239 h 2203"/>
                <a:gd name="T24" fmla="*/ 133 w 796"/>
                <a:gd name="T25" fmla="*/ 780 h 2203"/>
                <a:gd name="T26" fmla="*/ 152 w 796"/>
                <a:gd name="T27" fmla="*/ 760 h 2203"/>
                <a:gd name="T28" fmla="*/ 223 w 796"/>
                <a:gd name="T29" fmla="*/ 942 h 2203"/>
                <a:gd name="T30" fmla="*/ 138 w 796"/>
                <a:gd name="T31" fmla="*/ 1212 h 2203"/>
                <a:gd name="T32" fmla="*/ 223 w 796"/>
                <a:gd name="T33" fmla="*/ 2132 h 2203"/>
                <a:gd name="T34" fmla="*/ 292 w 796"/>
                <a:gd name="T35" fmla="*/ 2203 h 2203"/>
                <a:gd name="T36" fmla="*/ 362 w 796"/>
                <a:gd name="T37" fmla="*/ 2132 h 2203"/>
                <a:gd name="T38" fmla="*/ 378 w 796"/>
                <a:gd name="T39" fmla="*/ 1389 h 2203"/>
                <a:gd name="T40" fmla="*/ 398 w 796"/>
                <a:gd name="T41" fmla="*/ 1369 h 2203"/>
                <a:gd name="T42" fmla="*/ 418 w 796"/>
                <a:gd name="T43" fmla="*/ 1389 h 2203"/>
                <a:gd name="T44" fmla="*/ 435 w 796"/>
                <a:gd name="T45" fmla="*/ 2132 h 2203"/>
                <a:gd name="T46" fmla="*/ 504 w 796"/>
                <a:gd name="T47" fmla="*/ 2203 h 2203"/>
                <a:gd name="T48" fmla="*/ 573 w 796"/>
                <a:gd name="T49" fmla="*/ 2132 h 2203"/>
                <a:gd name="T50" fmla="*/ 658 w 796"/>
                <a:gd name="T51" fmla="*/ 1212 h 2203"/>
                <a:gd name="T52" fmla="*/ 573 w 796"/>
                <a:gd name="T53" fmla="*/ 942 h 2203"/>
                <a:gd name="T54" fmla="*/ 644 w 796"/>
                <a:gd name="T55" fmla="*/ 760 h 2203"/>
                <a:gd name="T56" fmla="*/ 664 w 796"/>
                <a:gd name="T57" fmla="*/ 780 h 2203"/>
                <a:gd name="T58" fmla="*/ 676 w 796"/>
                <a:gd name="T59" fmla="*/ 1239 h 2203"/>
                <a:gd name="T60" fmla="*/ 736 w 796"/>
                <a:gd name="T61" fmla="*/ 1299 h 2203"/>
                <a:gd name="T62" fmla="*/ 795 w 796"/>
                <a:gd name="T63" fmla="*/ 1239 h 2203"/>
                <a:gd name="T64" fmla="*/ 796 w 796"/>
                <a:gd name="T65" fmla="*/ 869 h 2203"/>
                <a:gd name="T66" fmla="*/ 585 w 796"/>
                <a:gd name="T67" fmla="*/ 488 h 2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96" h="2203">
                  <a:moveTo>
                    <a:pt x="193" y="200"/>
                  </a:moveTo>
                  <a:cubicBezTo>
                    <a:pt x="193" y="74"/>
                    <a:pt x="285" y="0"/>
                    <a:pt x="398" y="0"/>
                  </a:cubicBezTo>
                  <a:cubicBezTo>
                    <a:pt x="511" y="0"/>
                    <a:pt x="603" y="74"/>
                    <a:pt x="603" y="200"/>
                  </a:cubicBezTo>
                  <a:cubicBezTo>
                    <a:pt x="603" y="326"/>
                    <a:pt x="504" y="457"/>
                    <a:pt x="398" y="457"/>
                  </a:cubicBezTo>
                  <a:cubicBezTo>
                    <a:pt x="292" y="457"/>
                    <a:pt x="193" y="326"/>
                    <a:pt x="193" y="200"/>
                  </a:cubicBezTo>
                  <a:close/>
                  <a:moveTo>
                    <a:pt x="585" y="488"/>
                  </a:moveTo>
                  <a:cubicBezTo>
                    <a:pt x="516" y="488"/>
                    <a:pt x="474" y="643"/>
                    <a:pt x="398" y="643"/>
                  </a:cubicBezTo>
                  <a:cubicBezTo>
                    <a:pt x="322" y="643"/>
                    <a:pt x="281" y="488"/>
                    <a:pt x="211" y="488"/>
                  </a:cubicBezTo>
                  <a:cubicBezTo>
                    <a:pt x="142" y="488"/>
                    <a:pt x="0" y="567"/>
                    <a:pt x="0" y="869"/>
                  </a:cubicBezTo>
                  <a:cubicBezTo>
                    <a:pt x="1" y="1239"/>
                    <a:pt x="1" y="1239"/>
                    <a:pt x="1" y="1239"/>
                  </a:cubicBezTo>
                  <a:cubicBezTo>
                    <a:pt x="1" y="1272"/>
                    <a:pt x="28" y="1299"/>
                    <a:pt x="61" y="1299"/>
                  </a:cubicBezTo>
                  <a:cubicBezTo>
                    <a:pt x="94" y="1299"/>
                    <a:pt x="121" y="1272"/>
                    <a:pt x="121" y="1239"/>
                  </a:cubicBezTo>
                  <a:cubicBezTo>
                    <a:pt x="133" y="780"/>
                    <a:pt x="133" y="780"/>
                    <a:pt x="133" y="780"/>
                  </a:cubicBezTo>
                  <a:cubicBezTo>
                    <a:pt x="133" y="769"/>
                    <a:pt x="142" y="760"/>
                    <a:pt x="152" y="760"/>
                  </a:cubicBezTo>
                  <a:cubicBezTo>
                    <a:pt x="163" y="760"/>
                    <a:pt x="223" y="850"/>
                    <a:pt x="223" y="942"/>
                  </a:cubicBezTo>
                  <a:cubicBezTo>
                    <a:pt x="223" y="1034"/>
                    <a:pt x="138" y="1091"/>
                    <a:pt x="138" y="1212"/>
                  </a:cubicBezTo>
                  <a:cubicBezTo>
                    <a:pt x="138" y="1334"/>
                    <a:pt x="223" y="2132"/>
                    <a:pt x="223" y="2132"/>
                  </a:cubicBezTo>
                  <a:cubicBezTo>
                    <a:pt x="223" y="2171"/>
                    <a:pt x="254" y="2203"/>
                    <a:pt x="292" y="2203"/>
                  </a:cubicBezTo>
                  <a:cubicBezTo>
                    <a:pt x="331" y="2203"/>
                    <a:pt x="362" y="2171"/>
                    <a:pt x="362" y="2132"/>
                  </a:cubicBezTo>
                  <a:cubicBezTo>
                    <a:pt x="378" y="1389"/>
                    <a:pt x="378" y="1389"/>
                    <a:pt x="378" y="1389"/>
                  </a:cubicBezTo>
                  <a:cubicBezTo>
                    <a:pt x="378" y="1378"/>
                    <a:pt x="387" y="1369"/>
                    <a:pt x="398" y="1369"/>
                  </a:cubicBezTo>
                  <a:cubicBezTo>
                    <a:pt x="409" y="1369"/>
                    <a:pt x="418" y="1378"/>
                    <a:pt x="418" y="1389"/>
                  </a:cubicBezTo>
                  <a:cubicBezTo>
                    <a:pt x="435" y="2132"/>
                    <a:pt x="435" y="2132"/>
                    <a:pt x="435" y="2132"/>
                  </a:cubicBezTo>
                  <a:cubicBezTo>
                    <a:pt x="435" y="2171"/>
                    <a:pt x="466" y="2203"/>
                    <a:pt x="504" y="2203"/>
                  </a:cubicBezTo>
                  <a:cubicBezTo>
                    <a:pt x="542" y="2203"/>
                    <a:pt x="573" y="2171"/>
                    <a:pt x="573" y="2132"/>
                  </a:cubicBezTo>
                  <a:cubicBezTo>
                    <a:pt x="573" y="2132"/>
                    <a:pt x="658" y="1334"/>
                    <a:pt x="658" y="1212"/>
                  </a:cubicBezTo>
                  <a:cubicBezTo>
                    <a:pt x="658" y="1091"/>
                    <a:pt x="573" y="1034"/>
                    <a:pt x="573" y="942"/>
                  </a:cubicBezTo>
                  <a:cubicBezTo>
                    <a:pt x="573" y="850"/>
                    <a:pt x="633" y="760"/>
                    <a:pt x="644" y="760"/>
                  </a:cubicBezTo>
                  <a:cubicBezTo>
                    <a:pt x="655" y="760"/>
                    <a:pt x="664" y="769"/>
                    <a:pt x="664" y="780"/>
                  </a:cubicBezTo>
                  <a:cubicBezTo>
                    <a:pt x="676" y="1239"/>
                    <a:pt x="676" y="1239"/>
                    <a:pt x="676" y="1239"/>
                  </a:cubicBezTo>
                  <a:cubicBezTo>
                    <a:pt x="676" y="1272"/>
                    <a:pt x="703" y="1299"/>
                    <a:pt x="736" y="1299"/>
                  </a:cubicBezTo>
                  <a:cubicBezTo>
                    <a:pt x="769" y="1299"/>
                    <a:pt x="795" y="1272"/>
                    <a:pt x="795" y="1239"/>
                  </a:cubicBezTo>
                  <a:cubicBezTo>
                    <a:pt x="796" y="869"/>
                    <a:pt x="796" y="869"/>
                    <a:pt x="796" y="869"/>
                  </a:cubicBezTo>
                  <a:cubicBezTo>
                    <a:pt x="796" y="625"/>
                    <a:pt x="654" y="488"/>
                    <a:pt x="585" y="488"/>
                  </a:cubicBezTo>
                  <a:close/>
                </a:path>
              </a:pathLst>
            </a:custGeom>
            <a:solidFill>
              <a:srgbClr val="FF0066"/>
            </a:solidFill>
            <a:ln w="9525">
              <a:noFill/>
              <a:round/>
              <a:headEnd/>
              <a:tailEnd/>
            </a:ln>
            <a:effectLst/>
            <a:scene3d>
              <a:camera prst="isometricOffAxis1Right"/>
              <a:lightRig rig="twoPt" dir="t">
                <a:rot lat="0" lon="0" rev="8400000"/>
              </a:lightRig>
            </a:scene3d>
            <a:sp3d extrusionH="50800" prstMaterial="matte">
              <a:bevelT w="38100" h="38100"/>
              <a:bevelB w="38100" h="38100"/>
            </a:sp3d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latin typeface="+mn-lt"/>
                <a:cs typeface="+mn-cs"/>
              </a:endParaRPr>
            </a:p>
          </p:txBody>
        </p:sp>
        <p:sp>
          <p:nvSpPr>
            <p:cNvPr id="9" name="Freeform 5"/>
            <p:cNvSpPr>
              <a:spLocks noChangeAspect="1" noEditPoints="1"/>
            </p:cNvSpPr>
            <p:nvPr userDrawn="1"/>
          </p:nvSpPr>
          <p:spPr bwMode="gray">
            <a:xfrm>
              <a:off x="433136" y="5466097"/>
              <a:ext cx="274500" cy="760011"/>
            </a:xfrm>
            <a:custGeom>
              <a:avLst/>
              <a:gdLst>
                <a:gd name="T0" fmla="*/ 193 w 796"/>
                <a:gd name="T1" fmla="*/ 200 h 2203"/>
                <a:gd name="T2" fmla="*/ 398 w 796"/>
                <a:gd name="T3" fmla="*/ 0 h 2203"/>
                <a:gd name="T4" fmla="*/ 603 w 796"/>
                <a:gd name="T5" fmla="*/ 200 h 2203"/>
                <a:gd name="T6" fmla="*/ 398 w 796"/>
                <a:gd name="T7" fmla="*/ 457 h 2203"/>
                <a:gd name="T8" fmla="*/ 193 w 796"/>
                <a:gd name="T9" fmla="*/ 200 h 2203"/>
                <a:gd name="T10" fmla="*/ 585 w 796"/>
                <a:gd name="T11" fmla="*/ 488 h 2203"/>
                <a:gd name="T12" fmla="*/ 398 w 796"/>
                <a:gd name="T13" fmla="*/ 643 h 2203"/>
                <a:gd name="T14" fmla="*/ 211 w 796"/>
                <a:gd name="T15" fmla="*/ 488 h 2203"/>
                <a:gd name="T16" fmla="*/ 0 w 796"/>
                <a:gd name="T17" fmla="*/ 869 h 2203"/>
                <a:gd name="T18" fmla="*/ 1 w 796"/>
                <a:gd name="T19" fmla="*/ 1239 h 2203"/>
                <a:gd name="T20" fmla="*/ 61 w 796"/>
                <a:gd name="T21" fmla="*/ 1299 h 2203"/>
                <a:gd name="T22" fmla="*/ 121 w 796"/>
                <a:gd name="T23" fmla="*/ 1239 h 2203"/>
                <a:gd name="T24" fmla="*/ 133 w 796"/>
                <a:gd name="T25" fmla="*/ 780 h 2203"/>
                <a:gd name="T26" fmla="*/ 152 w 796"/>
                <a:gd name="T27" fmla="*/ 760 h 2203"/>
                <a:gd name="T28" fmla="*/ 223 w 796"/>
                <a:gd name="T29" fmla="*/ 942 h 2203"/>
                <a:gd name="T30" fmla="*/ 138 w 796"/>
                <a:gd name="T31" fmla="*/ 1212 h 2203"/>
                <a:gd name="T32" fmla="*/ 223 w 796"/>
                <a:gd name="T33" fmla="*/ 2132 h 2203"/>
                <a:gd name="T34" fmla="*/ 292 w 796"/>
                <a:gd name="T35" fmla="*/ 2203 h 2203"/>
                <a:gd name="T36" fmla="*/ 362 w 796"/>
                <a:gd name="T37" fmla="*/ 2132 h 2203"/>
                <a:gd name="T38" fmla="*/ 378 w 796"/>
                <a:gd name="T39" fmla="*/ 1389 h 2203"/>
                <a:gd name="T40" fmla="*/ 398 w 796"/>
                <a:gd name="T41" fmla="*/ 1369 h 2203"/>
                <a:gd name="T42" fmla="*/ 418 w 796"/>
                <a:gd name="T43" fmla="*/ 1389 h 2203"/>
                <a:gd name="T44" fmla="*/ 435 w 796"/>
                <a:gd name="T45" fmla="*/ 2132 h 2203"/>
                <a:gd name="T46" fmla="*/ 504 w 796"/>
                <a:gd name="T47" fmla="*/ 2203 h 2203"/>
                <a:gd name="T48" fmla="*/ 573 w 796"/>
                <a:gd name="T49" fmla="*/ 2132 h 2203"/>
                <a:gd name="T50" fmla="*/ 658 w 796"/>
                <a:gd name="T51" fmla="*/ 1212 h 2203"/>
                <a:gd name="T52" fmla="*/ 573 w 796"/>
                <a:gd name="T53" fmla="*/ 942 h 2203"/>
                <a:gd name="T54" fmla="*/ 644 w 796"/>
                <a:gd name="T55" fmla="*/ 760 h 2203"/>
                <a:gd name="T56" fmla="*/ 664 w 796"/>
                <a:gd name="T57" fmla="*/ 780 h 2203"/>
                <a:gd name="T58" fmla="*/ 676 w 796"/>
                <a:gd name="T59" fmla="*/ 1239 h 2203"/>
                <a:gd name="T60" fmla="*/ 736 w 796"/>
                <a:gd name="T61" fmla="*/ 1299 h 2203"/>
                <a:gd name="T62" fmla="*/ 795 w 796"/>
                <a:gd name="T63" fmla="*/ 1239 h 2203"/>
                <a:gd name="T64" fmla="*/ 796 w 796"/>
                <a:gd name="T65" fmla="*/ 869 h 2203"/>
                <a:gd name="T66" fmla="*/ 585 w 796"/>
                <a:gd name="T67" fmla="*/ 488 h 2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96" h="2203">
                  <a:moveTo>
                    <a:pt x="193" y="200"/>
                  </a:moveTo>
                  <a:cubicBezTo>
                    <a:pt x="193" y="74"/>
                    <a:pt x="285" y="0"/>
                    <a:pt x="398" y="0"/>
                  </a:cubicBezTo>
                  <a:cubicBezTo>
                    <a:pt x="511" y="0"/>
                    <a:pt x="603" y="74"/>
                    <a:pt x="603" y="200"/>
                  </a:cubicBezTo>
                  <a:cubicBezTo>
                    <a:pt x="603" y="326"/>
                    <a:pt x="504" y="457"/>
                    <a:pt x="398" y="457"/>
                  </a:cubicBezTo>
                  <a:cubicBezTo>
                    <a:pt x="292" y="457"/>
                    <a:pt x="193" y="326"/>
                    <a:pt x="193" y="200"/>
                  </a:cubicBezTo>
                  <a:close/>
                  <a:moveTo>
                    <a:pt x="585" y="488"/>
                  </a:moveTo>
                  <a:cubicBezTo>
                    <a:pt x="516" y="488"/>
                    <a:pt x="474" y="643"/>
                    <a:pt x="398" y="643"/>
                  </a:cubicBezTo>
                  <a:cubicBezTo>
                    <a:pt x="322" y="643"/>
                    <a:pt x="281" y="488"/>
                    <a:pt x="211" y="488"/>
                  </a:cubicBezTo>
                  <a:cubicBezTo>
                    <a:pt x="142" y="488"/>
                    <a:pt x="0" y="567"/>
                    <a:pt x="0" y="869"/>
                  </a:cubicBezTo>
                  <a:cubicBezTo>
                    <a:pt x="1" y="1239"/>
                    <a:pt x="1" y="1239"/>
                    <a:pt x="1" y="1239"/>
                  </a:cubicBezTo>
                  <a:cubicBezTo>
                    <a:pt x="1" y="1272"/>
                    <a:pt x="28" y="1299"/>
                    <a:pt x="61" y="1299"/>
                  </a:cubicBezTo>
                  <a:cubicBezTo>
                    <a:pt x="94" y="1299"/>
                    <a:pt x="121" y="1272"/>
                    <a:pt x="121" y="1239"/>
                  </a:cubicBezTo>
                  <a:cubicBezTo>
                    <a:pt x="133" y="780"/>
                    <a:pt x="133" y="780"/>
                    <a:pt x="133" y="780"/>
                  </a:cubicBezTo>
                  <a:cubicBezTo>
                    <a:pt x="133" y="769"/>
                    <a:pt x="142" y="760"/>
                    <a:pt x="152" y="760"/>
                  </a:cubicBezTo>
                  <a:cubicBezTo>
                    <a:pt x="163" y="760"/>
                    <a:pt x="223" y="850"/>
                    <a:pt x="223" y="942"/>
                  </a:cubicBezTo>
                  <a:cubicBezTo>
                    <a:pt x="223" y="1034"/>
                    <a:pt x="138" y="1091"/>
                    <a:pt x="138" y="1212"/>
                  </a:cubicBezTo>
                  <a:cubicBezTo>
                    <a:pt x="138" y="1334"/>
                    <a:pt x="223" y="2132"/>
                    <a:pt x="223" y="2132"/>
                  </a:cubicBezTo>
                  <a:cubicBezTo>
                    <a:pt x="223" y="2171"/>
                    <a:pt x="254" y="2203"/>
                    <a:pt x="292" y="2203"/>
                  </a:cubicBezTo>
                  <a:cubicBezTo>
                    <a:pt x="331" y="2203"/>
                    <a:pt x="362" y="2171"/>
                    <a:pt x="362" y="2132"/>
                  </a:cubicBezTo>
                  <a:cubicBezTo>
                    <a:pt x="378" y="1389"/>
                    <a:pt x="378" y="1389"/>
                    <a:pt x="378" y="1389"/>
                  </a:cubicBezTo>
                  <a:cubicBezTo>
                    <a:pt x="378" y="1378"/>
                    <a:pt x="387" y="1369"/>
                    <a:pt x="398" y="1369"/>
                  </a:cubicBezTo>
                  <a:cubicBezTo>
                    <a:pt x="409" y="1369"/>
                    <a:pt x="418" y="1378"/>
                    <a:pt x="418" y="1389"/>
                  </a:cubicBezTo>
                  <a:cubicBezTo>
                    <a:pt x="435" y="2132"/>
                    <a:pt x="435" y="2132"/>
                    <a:pt x="435" y="2132"/>
                  </a:cubicBezTo>
                  <a:cubicBezTo>
                    <a:pt x="435" y="2171"/>
                    <a:pt x="466" y="2203"/>
                    <a:pt x="504" y="2203"/>
                  </a:cubicBezTo>
                  <a:cubicBezTo>
                    <a:pt x="542" y="2203"/>
                    <a:pt x="573" y="2171"/>
                    <a:pt x="573" y="2132"/>
                  </a:cubicBezTo>
                  <a:cubicBezTo>
                    <a:pt x="573" y="2132"/>
                    <a:pt x="658" y="1334"/>
                    <a:pt x="658" y="1212"/>
                  </a:cubicBezTo>
                  <a:cubicBezTo>
                    <a:pt x="658" y="1091"/>
                    <a:pt x="573" y="1034"/>
                    <a:pt x="573" y="942"/>
                  </a:cubicBezTo>
                  <a:cubicBezTo>
                    <a:pt x="573" y="850"/>
                    <a:pt x="633" y="760"/>
                    <a:pt x="644" y="760"/>
                  </a:cubicBezTo>
                  <a:cubicBezTo>
                    <a:pt x="655" y="760"/>
                    <a:pt x="664" y="769"/>
                    <a:pt x="664" y="780"/>
                  </a:cubicBezTo>
                  <a:cubicBezTo>
                    <a:pt x="676" y="1239"/>
                    <a:pt x="676" y="1239"/>
                    <a:pt x="676" y="1239"/>
                  </a:cubicBezTo>
                  <a:cubicBezTo>
                    <a:pt x="676" y="1272"/>
                    <a:pt x="703" y="1299"/>
                    <a:pt x="736" y="1299"/>
                  </a:cubicBezTo>
                  <a:cubicBezTo>
                    <a:pt x="769" y="1299"/>
                    <a:pt x="795" y="1272"/>
                    <a:pt x="795" y="1239"/>
                  </a:cubicBezTo>
                  <a:cubicBezTo>
                    <a:pt x="796" y="869"/>
                    <a:pt x="796" y="869"/>
                    <a:pt x="796" y="869"/>
                  </a:cubicBezTo>
                  <a:cubicBezTo>
                    <a:pt x="796" y="625"/>
                    <a:pt x="654" y="488"/>
                    <a:pt x="585" y="488"/>
                  </a:cubicBezTo>
                  <a:close/>
                </a:path>
              </a:pathLst>
            </a:custGeom>
            <a:solidFill>
              <a:srgbClr val="FFC000"/>
            </a:solidFill>
            <a:ln w="9525">
              <a:noFill/>
              <a:round/>
              <a:headEnd/>
              <a:tailEnd/>
            </a:ln>
            <a:effectLst/>
            <a:scene3d>
              <a:camera prst="isometricOffAxis1Right"/>
              <a:lightRig rig="twoPt" dir="t">
                <a:rot lat="0" lon="0" rev="8400000"/>
              </a:lightRig>
            </a:scene3d>
            <a:sp3d extrusionH="44450" prstMaterial="matte">
              <a:bevelT w="31750" h="31750"/>
              <a:bevelB w="31750" h="31750"/>
            </a:sp3d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latin typeface="+mn-lt"/>
                <a:cs typeface="+mn-cs"/>
              </a:endParaRPr>
            </a:p>
          </p:txBody>
        </p:sp>
        <p:sp>
          <p:nvSpPr>
            <p:cNvPr id="8" name="Freeform 5"/>
            <p:cNvSpPr>
              <a:spLocks noChangeAspect="1" noEditPoints="1"/>
            </p:cNvSpPr>
            <p:nvPr userDrawn="1"/>
          </p:nvSpPr>
          <p:spPr bwMode="gray">
            <a:xfrm>
              <a:off x="947172" y="5466096"/>
              <a:ext cx="272206" cy="670011"/>
            </a:xfrm>
            <a:custGeom>
              <a:avLst/>
              <a:gdLst>
                <a:gd name="T0" fmla="*/ 195 w 721"/>
                <a:gd name="T1" fmla="*/ 161 h 1779"/>
                <a:gd name="T2" fmla="*/ 360 w 721"/>
                <a:gd name="T3" fmla="*/ 0 h 1779"/>
                <a:gd name="T4" fmla="*/ 526 w 721"/>
                <a:gd name="T5" fmla="*/ 161 h 1779"/>
                <a:gd name="T6" fmla="*/ 360 w 721"/>
                <a:gd name="T7" fmla="*/ 369 h 1779"/>
                <a:gd name="T8" fmla="*/ 195 w 721"/>
                <a:gd name="T9" fmla="*/ 161 h 1779"/>
                <a:gd name="T10" fmla="*/ 696 w 721"/>
                <a:gd name="T11" fmla="*/ 593 h 1779"/>
                <a:gd name="T12" fmla="*/ 497 w 721"/>
                <a:gd name="T13" fmla="*/ 393 h 1779"/>
                <a:gd name="T14" fmla="*/ 360 w 721"/>
                <a:gd name="T15" fmla="*/ 449 h 1779"/>
                <a:gd name="T16" fmla="*/ 223 w 721"/>
                <a:gd name="T17" fmla="*/ 393 h 1779"/>
                <a:gd name="T18" fmla="*/ 24 w 721"/>
                <a:gd name="T19" fmla="*/ 593 h 1779"/>
                <a:gd name="T20" fmla="*/ 0 w 721"/>
                <a:gd name="T21" fmla="*/ 1031 h 1779"/>
                <a:gd name="T22" fmla="*/ 65 w 721"/>
                <a:gd name="T23" fmla="*/ 1096 h 1779"/>
                <a:gd name="T24" fmla="*/ 130 w 721"/>
                <a:gd name="T25" fmla="*/ 1031 h 1779"/>
                <a:gd name="T26" fmla="*/ 141 w 721"/>
                <a:gd name="T27" fmla="*/ 614 h 1779"/>
                <a:gd name="T28" fmla="*/ 158 w 721"/>
                <a:gd name="T29" fmla="*/ 598 h 1779"/>
                <a:gd name="T30" fmla="*/ 174 w 721"/>
                <a:gd name="T31" fmla="*/ 614 h 1779"/>
                <a:gd name="T32" fmla="*/ 174 w 721"/>
                <a:gd name="T33" fmla="*/ 1084 h 1779"/>
                <a:gd name="T34" fmla="*/ 174 w 721"/>
                <a:gd name="T35" fmla="*/ 1122 h 1779"/>
                <a:gd name="T36" fmla="*/ 177 w 721"/>
                <a:gd name="T37" fmla="*/ 1707 h 1779"/>
                <a:gd name="T38" fmla="*/ 249 w 721"/>
                <a:gd name="T39" fmla="*/ 1779 h 1779"/>
                <a:gd name="T40" fmla="*/ 321 w 721"/>
                <a:gd name="T41" fmla="*/ 1707 h 1779"/>
                <a:gd name="T42" fmla="*/ 344 w 721"/>
                <a:gd name="T43" fmla="*/ 1122 h 1779"/>
                <a:gd name="T44" fmla="*/ 360 w 721"/>
                <a:gd name="T45" fmla="*/ 1106 h 1779"/>
                <a:gd name="T46" fmla="*/ 376 w 721"/>
                <a:gd name="T47" fmla="*/ 1122 h 1779"/>
                <a:gd name="T48" fmla="*/ 399 w 721"/>
                <a:gd name="T49" fmla="*/ 1707 h 1779"/>
                <a:gd name="T50" fmla="*/ 471 w 721"/>
                <a:gd name="T51" fmla="*/ 1779 h 1779"/>
                <a:gd name="T52" fmla="*/ 544 w 721"/>
                <a:gd name="T53" fmla="*/ 1707 h 1779"/>
                <a:gd name="T54" fmla="*/ 546 w 721"/>
                <a:gd name="T55" fmla="*/ 1122 h 1779"/>
                <a:gd name="T56" fmla="*/ 546 w 721"/>
                <a:gd name="T57" fmla="*/ 1084 h 1779"/>
                <a:gd name="T58" fmla="*/ 547 w 721"/>
                <a:gd name="T59" fmla="*/ 614 h 1779"/>
                <a:gd name="T60" fmla="*/ 563 w 721"/>
                <a:gd name="T61" fmla="*/ 598 h 1779"/>
                <a:gd name="T62" fmla="*/ 579 w 721"/>
                <a:gd name="T63" fmla="*/ 614 h 1779"/>
                <a:gd name="T64" fmla="*/ 590 w 721"/>
                <a:gd name="T65" fmla="*/ 1031 h 1779"/>
                <a:gd name="T66" fmla="*/ 655 w 721"/>
                <a:gd name="T67" fmla="*/ 1096 h 1779"/>
                <a:gd name="T68" fmla="*/ 721 w 721"/>
                <a:gd name="T69" fmla="*/ 1031 h 1779"/>
                <a:gd name="T70" fmla="*/ 696 w 721"/>
                <a:gd name="T71" fmla="*/ 593 h 17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21" h="1779">
                  <a:moveTo>
                    <a:pt x="195" y="161"/>
                  </a:moveTo>
                  <a:cubicBezTo>
                    <a:pt x="195" y="59"/>
                    <a:pt x="269" y="0"/>
                    <a:pt x="360" y="0"/>
                  </a:cubicBezTo>
                  <a:cubicBezTo>
                    <a:pt x="452" y="0"/>
                    <a:pt x="526" y="59"/>
                    <a:pt x="526" y="161"/>
                  </a:cubicBezTo>
                  <a:cubicBezTo>
                    <a:pt x="526" y="263"/>
                    <a:pt x="446" y="369"/>
                    <a:pt x="360" y="369"/>
                  </a:cubicBezTo>
                  <a:cubicBezTo>
                    <a:pt x="275" y="369"/>
                    <a:pt x="195" y="263"/>
                    <a:pt x="195" y="161"/>
                  </a:cubicBezTo>
                  <a:close/>
                  <a:moveTo>
                    <a:pt x="696" y="593"/>
                  </a:moveTo>
                  <a:cubicBezTo>
                    <a:pt x="696" y="474"/>
                    <a:pt x="572" y="393"/>
                    <a:pt x="497" y="393"/>
                  </a:cubicBezTo>
                  <a:cubicBezTo>
                    <a:pt x="421" y="393"/>
                    <a:pt x="420" y="449"/>
                    <a:pt x="360" y="449"/>
                  </a:cubicBezTo>
                  <a:cubicBezTo>
                    <a:pt x="301" y="449"/>
                    <a:pt x="283" y="393"/>
                    <a:pt x="223" y="393"/>
                  </a:cubicBezTo>
                  <a:cubicBezTo>
                    <a:pt x="164" y="393"/>
                    <a:pt x="24" y="474"/>
                    <a:pt x="24" y="593"/>
                  </a:cubicBezTo>
                  <a:cubicBezTo>
                    <a:pt x="0" y="1031"/>
                    <a:pt x="0" y="1031"/>
                    <a:pt x="0" y="1031"/>
                  </a:cubicBezTo>
                  <a:cubicBezTo>
                    <a:pt x="0" y="1067"/>
                    <a:pt x="29" y="1096"/>
                    <a:pt x="65" y="1096"/>
                  </a:cubicBezTo>
                  <a:cubicBezTo>
                    <a:pt x="101" y="1096"/>
                    <a:pt x="130" y="1067"/>
                    <a:pt x="130" y="1031"/>
                  </a:cubicBezTo>
                  <a:cubicBezTo>
                    <a:pt x="141" y="614"/>
                    <a:pt x="141" y="614"/>
                    <a:pt x="141" y="614"/>
                  </a:cubicBezTo>
                  <a:cubicBezTo>
                    <a:pt x="141" y="605"/>
                    <a:pt x="149" y="598"/>
                    <a:pt x="158" y="598"/>
                  </a:cubicBezTo>
                  <a:cubicBezTo>
                    <a:pt x="166" y="598"/>
                    <a:pt x="174" y="605"/>
                    <a:pt x="174" y="614"/>
                  </a:cubicBezTo>
                  <a:cubicBezTo>
                    <a:pt x="174" y="1084"/>
                    <a:pt x="174" y="1084"/>
                    <a:pt x="174" y="1084"/>
                  </a:cubicBezTo>
                  <a:cubicBezTo>
                    <a:pt x="174" y="1122"/>
                    <a:pt x="174" y="1122"/>
                    <a:pt x="174" y="1122"/>
                  </a:cubicBezTo>
                  <a:cubicBezTo>
                    <a:pt x="177" y="1707"/>
                    <a:pt x="177" y="1707"/>
                    <a:pt x="177" y="1707"/>
                  </a:cubicBezTo>
                  <a:cubicBezTo>
                    <a:pt x="177" y="1747"/>
                    <a:pt x="209" y="1779"/>
                    <a:pt x="249" y="1779"/>
                  </a:cubicBezTo>
                  <a:cubicBezTo>
                    <a:pt x="289" y="1779"/>
                    <a:pt x="321" y="1747"/>
                    <a:pt x="321" y="1707"/>
                  </a:cubicBezTo>
                  <a:cubicBezTo>
                    <a:pt x="344" y="1122"/>
                    <a:pt x="344" y="1122"/>
                    <a:pt x="344" y="1122"/>
                  </a:cubicBezTo>
                  <a:cubicBezTo>
                    <a:pt x="344" y="1113"/>
                    <a:pt x="351" y="1106"/>
                    <a:pt x="360" y="1106"/>
                  </a:cubicBezTo>
                  <a:cubicBezTo>
                    <a:pt x="369" y="1106"/>
                    <a:pt x="376" y="1113"/>
                    <a:pt x="376" y="1122"/>
                  </a:cubicBezTo>
                  <a:cubicBezTo>
                    <a:pt x="399" y="1707"/>
                    <a:pt x="399" y="1707"/>
                    <a:pt x="399" y="1707"/>
                  </a:cubicBezTo>
                  <a:cubicBezTo>
                    <a:pt x="399" y="1747"/>
                    <a:pt x="432" y="1779"/>
                    <a:pt x="471" y="1779"/>
                  </a:cubicBezTo>
                  <a:cubicBezTo>
                    <a:pt x="511" y="1779"/>
                    <a:pt x="544" y="1747"/>
                    <a:pt x="544" y="1707"/>
                  </a:cubicBezTo>
                  <a:cubicBezTo>
                    <a:pt x="546" y="1122"/>
                    <a:pt x="546" y="1122"/>
                    <a:pt x="546" y="1122"/>
                  </a:cubicBezTo>
                  <a:cubicBezTo>
                    <a:pt x="546" y="1084"/>
                    <a:pt x="546" y="1084"/>
                    <a:pt x="546" y="1084"/>
                  </a:cubicBezTo>
                  <a:cubicBezTo>
                    <a:pt x="547" y="614"/>
                    <a:pt x="547" y="614"/>
                    <a:pt x="547" y="614"/>
                  </a:cubicBezTo>
                  <a:cubicBezTo>
                    <a:pt x="547" y="605"/>
                    <a:pt x="554" y="598"/>
                    <a:pt x="563" y="598"/>
                  </a:cubicBezTo>
                  <a:cubicBezTo>
                    <a:pt x="572" y="598"/>
                    <a:pt x="579" y="605"/>
                    <a:pt x="579" y="614"/>
                  </a:cubicBezTo>
                  <a:cubicBezTo>
                    <a:pt x="590" y="1031"/>
                    <a:pt x="590" y="1031"/>
                    <a:pt x="590" y="1031"/>
                  </a:cubicBezTo>
                  <a:cubicBezTo>
                    <a:pt x="590" y="1067"/>
                    <a:pt x="619" y="1096"/>
                    <a:pt x="655" y="1096"/>
                  </a:cubicBezTo>
                  <a:cubicBezTo>
                    <a:pt x="691" y="1096"/>
                    <a:pt x="721" y="1067"/>
                    <a:pt x="721" y="1031"/>
                  </a:cubicBezTo>
                  <a:lnTo>
                    <a:pt x="696" y="593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  <a:effectLst/>
            <a:scene3d>
              <a:camera prst="isometricOffAxis1Right"/>
              <a:lightRig rig="twoPt" dir="t">
                <a:rot lat="0" lon="0" rev="8400000"/>
              </a:lightRig>
            </a:scene3d>
            <a:sp3d extrusionH="44450" prstMaterial="matte">
              <a:bevelT w="25400" h="25400"/>
              <a:bevelB w="25400" h="25400"/>
            </a:sp3d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latin typeface="+mn-lt"/>
                <a:cs typeface="+mn-cs"/>
              </a:endParaRPr>
            </a:p>
          </p:txBody>
        </p:sp>
        <p:sp>
          <p:nvSpPr>
            <p:cNvPr id="10" name="Freeform 5"/>
            <p:cNvSpPr>
              <a:spLocks noChangeAspect="1" noEditPoints="1"/>
            </p:cNvSpPr>
            <p:nvPr userDrawn="1"/>
          </p:nvSpPr>
          <p:spPr bwMode="gray">
            <a:xfrm>
              <a:off x="874042" y="5934962"/>
              <a:ext cx="315732" cy="777146"/>
            </a:xfrm>
            <a:custGeom>
              <a:avLst/>
              <a:gdLst>
                <a:gd name="T0" fmla="*/ 195 w 721"/>
                <a:gd name="T1" fmla="*/ 161 h 1779"/>
                <a:gd name="T2" fmla="*/ 360 w 721"/>
                <a:gd name="T3" fmla="*/ 0 h 1779"/>
                <a:gd name="T4" fmla="*/ 526 w 721"/>
                <a:gd name="T5" fmla="*/ 161 h 1779"/>
                <a:gd name="T6" fmla="*/ 360 w 721"/>
                <a:gd name="T7" fmla="*/ 369 h 1779"/>
                <a:gd name="T8" fmla="*/ 195 w 721"/>
                <a:gd name="T9" fmla="*/ 161 h 1779"/>
                <a:gd name="T10" fmla="*/ 696 w 721"/>
                <a:gd name="T11" fmla="*/ 593 h 1779"/>
                <a:gd name="T12" fmla="*/ 497 w 721"/>
                <a:gd name="T13" fmla="*/ 393 h 1779"/>
                <a:gd name="T14" fmla="*/ 360 w 721"/>
                <a:gd name="T15" fmla="*/ 449 h 1779"/>
                <a:gd name="T16" fmla="*/ 223 w 721"/>
                <a:gd name="T17" fmla="*/ 393 h 1779"/>
                <a:gd name="T18" fmla="*/ 24 w 721"/>
                <a:gd name="T19" fmla="*/ 593 h 1779"/>
                <a:gd name="T20" fmla="*/ 0 w 721"/>
                <a:gd name="T21" fmla="*/ 1031 h 1779"/>
                <a:gd name="T22" fmla="*/ 65 w 721"/>
                <a:gd name="T23" fmla="*/ 1096 h 1779"/>
                <a:gd name="T24" fmla="*/ 130 w 721"/>
                <a:gd name="T25" fmla="*/ 1031 h 1779"/>
                <a:gd name="T26" fmla="*/ 141 w 721"/>
                <a:gd name="T27" fmla="*/ 614 h 1779"/>
                <a:gd name="T28" fmla="*/ 158 w 721"/>
                <a:gd name="T29" fmla="*/ 598 h 1779"/>
                <a:gd name="T30" fmla="*/ 174 w 721"/>
                <a:gd name="T31" fmla="*/ 614 h 1779"/>
                <a:gd name="T32" fmla="*/ 174 w 721"/>
                <a:gd name="T33" fmla="*/ 1084 h 1779"/>
                <a:gd name="T34" fmla="*/ 174 w 721"/>
                <a:gd name="T35" fmla="*/ 1122 h 1779"/>
                <a:gd name="T36" fmla="*/ 177 w 721"/>
                <a:gd name="T37" fmla="*/ 1707 h 1779"/>
                <a:gd name="T38" fmla="*/ 249 w 721"/>
                <a:gd name="T39" fmla="*/ 1779 h 1779"/>
                <a:gd name="T40" fmla="*/ 321 w 721"/>
                <a:gd name="T41" fmla="*/ 1707 h 1779"/>
                <a:gd name="T42" fmla="*/ 344 w 721"/>
                <a:gd name="T43" fmla="*/ 1122 h 1779"/>
                <a:gd name="T44" fmla="*/ 360 w 721"/>
                <a:gd name="T45" fmla="*/ 1106 h 1779"/>
                <a:gd name="T46" fmla="*/ 376 w 721"/>
                <a:gd name="T47" fmla="*/ 1122 h 1779"/>
                <a:gd name="T48" fmla="*/ 399 w 721"/>
                <a:gd name="T49" fmla="*/ 1707 h 1779"/>
                <a:gd name="T50" fmla="*/ 471 w 721"/>
                <a:gd name="T51" fmla="*/ 1779 h 1779"/>
                <a:gd name="T52" fmla="*/ 544 w 721"/>
                <a:gd name="T53" fmla="*/ 1707 h 1779"/>
                <a:gd name="T54" fmla="*/ 546 w 721"/>
                <a:gd name="T55" fmla="*/ 1122 h 1779"/>
                <a:gd name="T56" fmla="*/ 546 w 721"/>
                <a:gd name="T57" fmla="*/ 1084 h 1779"/>
                <a:gd name="T58" fmla="*/ 547 w 721"/>
                <a:gd name="T59" fmla="*/ 614 h 1779"/>
                <a:gd name="T60" fmla="*/ 563 w 721"/>
                <a:gd name="T61" fmla="*/ 598 h 1779"/>
                <a:gd name="T62" fmla="*/ 579 w 721"/>
                <a:gd name="T63" fmla="*/ 614 h 1779"/>
                <a:gd name="T64" fmla="*/ 590 w 721"/>
                <a:gd name="T65" fmla="*/ 1031 h 1779"/>
                <a:gd name="T66" fmla="*/ 655 w 721"/>
                <a:gd name="T67" fmla="*/ 1096 h 1779"/>
                <a:gd name="T68" fmla="*/ 721 w 721"/>
                <a:gd name="T69" fmla="*/ 1031 h 1779"/>
                <a:gd name="T70" fmla="*/ 696 w 721"/>
                <a:gd name="T71" fmla="*/ 593 h 17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21" h="1779">
                  <a:moveTo>
                    <a:pt x="195" y="161"/>
                  </a:moveTo>
                  <a:cubicBezTo>
                    <a:pt x="195" y="59"/>
                    <a:pt x="269" y="0"/>
                    <a:pt x="360" y="0"/>
                  </a:cubicBezTo>
                  <a:cubicBezTo>
                    <a:pt x="452" y="0"/>
                    <a:pt x="526" y="59"/>
                    <a:pt x="526" y="161"/>
                  </a:cubicBezTo>
                  <a:cubicBezTo>
                    <a:pt x="526" y="263"/>
                    <a:pt x="446" y="369"/>
                    <a:pt x="360" y="369"/>
                  </a:cubicBezTo>
                  <a:cubicBezTo>
                    <a:pt x="275" y="369"/>
                    <a:pt x="195" y="263"/>
                    <a:pt x="195" y="161"/>
                  </a:cubicBezTo>
                  <a:close/>
                  <a:moveTo>
                    <a:pt x="696" y="593"/>
                  </a:moveTo>
                  <a:cubicBezTo>
                    <a:pt x="696" y="474"/>
                    <a:pt x="572" y="393"/>
                    <a:pt x="497" y="393"/>
                  </a:cubicBezTo>
                  <a:cubicBezTo>
                    <a:pt x="421" y="393"/>
                    <a:pt x="420" y="449"/>
                    <a:pt x="360" y="449"/>
                  </a:cubicBezTo>
                  <a:cubicBezTo>
                    <a:pt x="301" y="449"/>
                    <a:pt x="283" y="393"/>
                    <a:pt x="223" y="393"/>
                  </a:cubicBezTo>
                  <a:cubicBezTo>
                    <a:pt x="164" y="393"/>
                    <a:pt x="24" y="474"/>
                    <a:pt x="24" y="593"/>
                  </a:cubicBezTo>
                  <a:cubicBezTo>
                    <a:pt x="0" y="1031"/>
                    <a:pt x="0" y="1031"/>
                    <a:pt x="0" y="1031"/>
                  </a:cubicBezTo>
                  <a:cubicBezTo>
                    <a:pt x="0" y="1067"/>
                    <a:pt x="29" y="1096"/>
                    <a:pt x="65" y="1096"/>
                  </a:cubicBezTo>
                  <a:cubicBezTo>
                    <a:pt x="101" y="1096"/>
                    <a:pt x="130" y="1067"/>
                    <a:pt x="130" y="1031"/>
                  </a:cubicBezTo>
                  <a:cubicBezTo>
                    <a:pt x="141" y="614"/>
                    <a:pt x="141" y="614"/>
                    <a:pt x="141" y="614"/>
                  </a:cubicBezTo>
                  <a:cubicBezTo>
                    <a:pt x="141" y="605"/>
                    <a:pt x="149" y="598"/>
                    <a:pt x="158" y="598"/>
                  </a:cubicBezTo>
                  <a:cubicBezTo>
                    <a:pt x="166" y="598"/>
                    <a:pt x="174" y="605"/>
                    <a:pt x="174" y="614"/>
                  </a:cubicBezTo>
                  <a:cubicBezTo>
                    <a:pt x="174" y="1084"/>
                    <a:pt x="174" y="1084"/>
                    <a:pt x="174" y="1084"/>
                  </a:cubicBezTo>
                  <a:cubicBezTo>
                    <a:pt x="174" y="1122"/>
                    <a:pt x="174" y="1122"/>
                    <a:pt x="174" y="1122"/>
                  </a:cubicBezTo>
                  <a:cubicBezTo>
                    <a:pt x="177" y="1707"/>
                    <a:pt x="177" y="1707"/>
                    <a:pt x="177" y="1707"/>
                  </a:cubicBezTo>
                  <a:cubicBezTo>
                    <a:pt x="177" y="1747"/>
                    <a:pt x="209" y="1779"/>
                    <a:pt x="249" y="1779"/>
                  </a:cubicBezTo>
                  <a:cubicBezTo>
                    <a:pt x="289" y="1779"/>
                    <a:pt x="321" y="1747"/>
                    <a:pt x="321" y="1707"/>
                  </a:cubicBezTo>
                  <a:cubicBezTo>
                    <a:pt x="344" y="1122"/>
                    <a:pt x="344" y="1122"/>
                    <a:pt x="344" y="1122"/>
                  </a:cubicBezTo>
                  <a:cubicBezTo>
                    <a:pt x="344" y="1113"/>
                    <a:pt x="351" y="1106"/>
                    <a:pt x="360" y="1106"/>
                  </a:cubicBezTo>
                  <a:cubicBezTo>
                    <a:pt x="369" y="1106"/>
                    <a:pt x="376" y="1113"/>
                    <a:pt x="376" y="1122"/>
                  </a:cubicBezTo>
                  <a:cubicBezTo>
                    <a:pt x="399" y="1707"/>
                    <a:pt x="399" y="1707"/>
                    <a:pt x="399" y="1707"/>
                  </a:cubicBezTo>
                  <a:cubicBezTo>
                    <a:pt x="399" y="1747"/>
                    <a:pt x="432" y="1779"/>
                    <a:pt x="471" y="1779"/>
                  </a:cubicBezTo>
                  <a:cubicBezTo>
                    <a:pt x="511" y="1779"/>
                    <a:pt x="544" y="1747"/>
                    <a:pt x="544" y="1707"/>
                  </a:cubicBezTo>
                  <a:cubicBezTo>
                    <a:pt x="546" y="1122"/>
                    <a:pt x="546" y="1122"/>
                    <a:pt x="546" y="1122"/>
                  </a:cubicBezTo>
                  <a:cubicBezTo>
                    <a:pt x="546" y="1084"/>
                    <a:pt x="546" y="1084"/>
                    <a:pt x="546" y="1084"/>
                  </a:cubicBezTo>
                  <a:cubicBezTo>
                    <a:pt x="547" y="614"/>
                    <a:pt x="547" y="614"/>
                    <a:pt x="547" y="614"/>
                  </a:cubicBezTo>
                  <a:cubicBezTo>
                    <a:pt x="547" y="605"/>
                    <a:pt x="554" y="598"/>
                    <a:pt x="563" y="598"/>
                  </a:cubicBezTo>
                  <a:cubicBezTo>
                    <a:pt x="572" y="598"/>
                    <a:pt x="579" y="605"/>
                    <a:pt x="579" y="614"/>
                  </a:cubicBezTo>
                  <a:cubicBezTo>
                    <a:pt x="590" y="1031"/>
                    <a:pt x="590" y="1031"/>
                    <a:pt x="590" y="1031"/>
                  </a:cubicBezTo>
                  <a:cubicBezTo>
                    <a:pt x="590" y="1067"/>
                    <a:pt x="619" y="1096"/>
                    <a:pt x="655" y="1096"/>
                  </a:cubicBezTo>
                  <a:cubicBezTo>
                    <a:pt x="691" y="1096"/>
                    <a:pt x="721" y="1067"/>
                    <a:pt x="721" y="1031"/>
                  </a:cubicBezTo>
                  <a:lnTo>
                    <a:pt x="696" y="593"/>
                  </a:lnTo>
                  <a:close/>
                </a:path>
              </a:pathLst>
            </a:custGeom>
            <a:solidFill>
              <a:srgbClr val="00B0F0"/>
            </a:solidFill>
            <a:ln w="9525">
              <a:noFill/>
              <a:round/>
              <a:headEnd/>
              <a:tailEnd/>
            </a:ln>
            <a:effectLst/>
            <a:scene3d>
              <a:camera prst="isometricOffAxis2Left">
                <a:rot lat="1080000" lon="18000000" rev="0"/>
              </a:camera>
              <a:lightRig rig="twoPt" dir="t">
                <a:rot lat="0" lon="0" rev="8400000"/>
              </a:lightRig>
            </a:scene3d>
            <a:sp3d extrusionH="50800" prstMaterial="matte">
              <a:bevelT w="38100" h="38100"/>
              <a:bevelB w="38100" h="38100"/>
            </a:sp3d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4" r:id="rId5"/>
    <p:sldLayoutId id="2147483659" r:id="rId6"/>
    <p:sldLayoutId id="2147483660" r:id="rId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50000"/>
        <a:buBlip>
          <a:blip r:embed="rId10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50000"/>
        <a:buBlip>
          <a:blip r:embed="rId11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38000"/>
        <a:buBlip>
          <a:blip r:embed="rId1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17" Type="http://schemas.openxmlformats.org/officeDocument/2006/relationships/image" Target="../media/image30.png"/><Relationship Id="rId2" Type="http://schemas.openxmlformats.org/officeDocument/2006/relationships/image" Target="../media/image15.png"/><Relationship Id="rId16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5" Type="http://schemas.openxmlformats.org/officeDocument/2006/relationships/image" Target="../media/image2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Relationship Id="rId14" Type="http://schemas.openxmlformats.org/officeDocument/2006/relationships/image" Target="../media/image2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18.png"/><Relationship Id="rId3" Type="http://schemas.openxmlformats.org/officeDocument/2006/relationships/image" Target="../media/image24.png"/><Relationship Id="rId7" Type="http://schemas.openxmlformats.org/officeDocument/2006/relationships/image" Target="../media/image23.png"/><Relationship Id="rId12" Type="http://schemas.openxmlformats.org/officeDocument/2006/relationships/image" Target="../media/image34.png"/><Relationship Id="rId2" Type="http://schemas.openxmlformats.org/officeDocument/2006/relationships/image" Target="../media/image17.png"/><Relationship Id="rId16" Type="http://schemas.openxmlformats.org/officeDocument/2006/relationships/image" Target="../media/image3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11" Type="http://schemas.openxmlformats.org/officeDocument/2006/relationships/image" Target="../media/image33.png"/><Relationship Id="rId5" Type="http://schemas.openxmlformats.org/officeDocument/2006/relationships/image" Target="../media/image31.png"/><Relationship Id="rId15" Type="http://schemas.openxmlformats.org/officeDocument/2006/relationships/image" Target="../media/image36.png"/><Relationship Id="rId10" Type="http://schemas.openxmlformats.org/officeDocument/2006/relationships/image" Target="../media/image32.png"/><Relationship Id="rId4" Type="http://schemas.openxmlformats.org/officeDocument/2006/relationships/image" Target="../media/image19.png"/><Relationship Id="rId9" Type="http://schemas.openxmlformats.org/officeDocument/2006/relationships/image" Target="../media/image25.png"/><Relationship Id="rId14" Type="http://schemas.openxmlformats.org/officeDocument/2006/relationships/image" Target="../media/image35.png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0.jpeg"/><Relationship Id="rId4" Type="http://schemas.openxmlformats.org/officeDocument/2006/relationships/image" Target="../media/image39.jpe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1.jpe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2.jpeg"/><Relationship Id="rId4" Type="http://schemas.openxmlformats.org/officeDocument/2006/relationships/hyperlink" Target="http://www.gym-alliance.com/Photos2004/Sasha.jpg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3.jpeg"/><Relationship Id="rId4" Type="http://schemas.openxmlformats.org/officeDocument/2006/relationships/hyperlink" Target="http://www.ffgym.com/var/plain_site/storage/images/media/multimedia/photos/2008/gaf_championnats_d_europe/juniors_qualifications/gymnaste_norvegienne/147342-1-fre-FR/gymnaste_norvegienne.jpg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3.jpeg"/><Relationship Id="rId4" Type="http://schemas.openxmlformats.org/officeDocument/2006/relationships/hyperlink" Target="http://www.ffgym.com/var/plain_site/storage/images/media/multimedia/photos/2008/gaf_championnats_d_europe/juniors_qualifications/gymnaste_norvegienne/147342-1-fre-FR/gymnaste_norvegienne.jpg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jpeg"/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6.png"/><Relationship Id="rId4" Type="http://schemas.openxmlformats.org/officeDocument/2006/relationships/image" Target="../media/image4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jpeg"/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9.png"/><Relationship Id="rId4" Type="http://schemas.openxmlformats.org/officeDocument/2006/relationships/image" Target="../media/image48.jpeg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jpeg"/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2.png"/><Relationship Id="rId4" Type="http://schemas.openxmlformats.org/officeDocument/2006/relationships/image" Target="../media/image5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771800" y="3652057"/>
            <a:ext cx="5688632" cy="785055"/>
          </a:xfrm>
        </p:spPr>
        <p:txBody>
          <a:bodyPr>
            <a:normAutofit/>
          </a:bodyPr>
          <a:lstStyle/>
          <a:p>
            <a:pPr marL="182880" indent="0">
              <a:buNone/>
            </a:pPr>
            <a:r>
              <a:rPr lang="fr-FR" sz="3600" dirty="0" smtClean="0"/>
              <a:t>Les juges au sein de la FSCF</a:t>
            </a:r>
            <a:endParaRPr lang="fr-FR" sz="3600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3563888" y="4797152"/>
            <a:ext cx="5040560" cy="5040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/>
            <a:r>
              <a:rPr lang="fr-FR" sz="2400" i="1" u="sng" dirty="0" smtClean="0">
                <a:latin typeface="Calibri" pitchFamily="34" charset="0"/>
                <a:cs typeface="Calibri" pitchFamily="34" charset="0"/>
              </a:rPr>
              <a:t>Imposé </a:t>
            </a:r>
            <a:r>
              <a:rPr lang="fr-FR" sz="2400" i="1" u="sng" dirty="0" smtClean="0">
                <a:latin typeface="Calibri" pitchFamily="34" charset="0"/>
                <a:cs typeface="Calibri" pitchFamily="34" charset="0"/>
              </a:rPr>
              <a:t>2</a:t>
            </a:r>
            <a:r>
              <a:rPr lang="fr-FR" sz="2400" i="1" u="sng" baseline="30000" dirty="0" smtClean="0">
                <a:latin typeface="Calibri" pitchFamily="34" charset="0"/>
                <a:cs typeface="Calibri" pitchFamily="34" charset="0"/>
              </a:rPr>
              <a:t>ème</a:t>
            </a:r>
            <a:r>
              <a:rPr lang="fr-FR" sz="2400" i="1" u="sng" dirty="0" smtClean="0">
                <a:latin typeface="Calibri" pitchFamily="34" charset="0"/>
                <a:cs typeface="Calibri" pitchFamily="34" charset="0"/>
              </a:rPr>
              <a:t> Echelon</a:t>
            </a:r>
            <a:endParaRPr lang="fr-FR" sz="2400" i="1" u="sng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5536" y="5733256"/>
            <a:ext cx="3312368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i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Programme </a:t>
            </a:r>
            <a:r>
              <a:rPr lang="fr-FR" i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2015</a:t>
            </a:r>
            <a:endParaRPr lang="fr-FR" i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2182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31640" y="188640"/>
            <a:ext cx="7560840" cy="6548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3200" dirty="0">
                <a:solidFill>
                  <a:srgbClr val="000000"/>
                </a:solidFill>
              </a:rPr>
              <a:t>Exigences techniques d’un paragraphe coté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0000" y="1412776"/>
            <a:ext cx="8778072" cy="5184576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fr-FR" sz="1600" dirty="0"/>
              <a:t>Exemple : 4</a:t>
            </a:r>
            <a:r>
              <a:rPr lang="fr-FR" sz="1600" baseline="30000" dirty="0"/>
              <a:t>ème</a:t>
            </a:r>
            <a:r>
              <a:rPr lang="fr-FR" sz="1600" dirty="0"/>
              <a:t> degré Barres A/J</a:t>
            </a:r>
          </a:p>
          <a:p>
            <a:pPr>
              <a:lnSpc>
                <a:spcPct val="80000"/>
              </a:lnSpc>
            </a:pPr>
            <a:endParaRPr lang="fr-FR" sz="1800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endParaRPr lang="fr-FR" sz="1800" b="1" dirty="0">
              <a:solidFill>
                <a:srgbClr val="FF00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fr-FR" sz="1800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endParaRPr lang="fr-FR" sz="1800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endParaRPr lang="fr-FR" sz="1800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endParaRPr lang="fr-FR" sz="1800" b="1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endParaRPr lang="fr-FR" sz="1800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endParaRPr lang="fr-FR" sz="1800" b="1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endParaRPr lang="fr-FR" sz="1800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endParaRPr lang="fr-FR" sz="1800" b="1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endParaRPr lang="fr-FR" sz="1800" b="1" dirty="0">
              <a:solidFill>
                <a:srgbClr val="FF0000"/>
              </a:solidFill>
            </a:endParaRPr>
          </a:p>
          <a:p>
            <a:pPr marL="109728" indent="0">
              <a:lnSpc>
                <a:spcPct val="80000"/>
              </a:lnSpc>
              <a:buNone/>
            </a:pPr>
            <a:endParaRPr lang="fr-FR" sz="1800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endParaRPr lang="fr-FR" sz="1800" b="1" dirty="0" smtClean="0">
              <a:solidFill>
                <a:srgbClr val="FF0000"/>
              </a:solidFill>
            </a:endParaRP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fr-FR" sz="1600" dirty="0" smtClean="0">
                <a:solidFill>
                  <a:srgbClr val="000000"/>
                </a:solidFill>
              </a:rPr>
              <a:t>Généralement </a:t>
            </a:r>
            <a:r>
              <a:rPr lang="fr-FR" sz="1600" dirty="0">
                <a:solidFill>
                  <a:srgbClr val="000000"/>
                </a:solidFill>
              </a:rPr>
              <a:t>si l’exigence technique n’est pas </a:t>
            </a:r>
            <a:r>
              <a:rPr lang="fr-FR" sz="1600" dirty="0" smtClean="0">
                <a:solidFill>
                  <a:srgbClr val="000000"/>
                </a:solidFill>
              </a:rPr>
              <a:t>respectée : </a:t>
            </a:r>
            <a:r>
              <a:rPr lang="fr-FR" sz="1600" dirty="0" smtClean="0">
                <a:solidFill>
                  <a:srgbClr val="FF0000"/>
                </a:solidFill>
                <a:sym typeface="Wingdings" pitchFamily="2" charset="2"/>
              </a:rPr>
              <a:t></a:t>
            </a:r>
            <a:r>
              <a:rPr lang="fr-FR" sz="1600" dirty="0" smtClean="0">
                <a:sym typeface="Wingdings" pitchFamily="2" charset="2"/>
              </a:rPr>
              <a:t> </a:t>
            </a:r>
            <a:r>
              <a:rPr lang="fr-FR" sz="1600" b="1" spc="-40" dirty="0">
                <a:solidFill>
                  <a:srgbClr val="FF0000"/>
                </a:solidFill>
                <a:sym typeface="Wingdings" pitchFamily="2" charset="2"/>
              </a:rPr>
              <a:t>pénalité de 0,30 pt.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fr-FR" sz="1600" i="1" u="sng" dirty="0">
                <a:solidFill>
                  <a:srgbClr val="000000"/>
                </a:solidFill>
              </a:rPr>
              <a:t>Sauf cas particulier, alors la valeur de la pénalité est spécifiée.</a:t>
            </a:r>
          </a:p>
          <a:p>
            <a:pPr marL="0" indent="0">
              <a:buNone/>
            </a:pPr>
            <a:endParaRPr lang="fr-FR" sz="1600" i="1" u="sng" dirty="0">
              <a:solidFill>
                <a:srgbClr val="000000"/>
              </a:solidFill>
            </a:endParaRPr>
          </a:p>
        </p:txBody>
      </p:sp>
      <p:pic>
        <p:nvPicPr>
          <p:cNvPr id="6" name="Image 5" descr="Sans titre-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09423" y="2996952"/>
            <a:ext cx="2386713" cy="128272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Image 6" descr="Sans titre-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68144" y="2996952"/>
            <a:ext cx="3103564" cy="128272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1" name="AutoShape 15"/>
          <p:cNvSpPr>
            <a:spLocks noChangeArrowheads="1"/>
          </p:cNvSpPr>
          <p:nvPr/>
        </p:nvSpPr>
        <p:spPr bwMode="auto">
          <a:xfrm>
            <a:off x="5868144" y="3068960"/>
            <a:ext cx="2232248" cy="324036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fr-FR" sz="1800" b="0" dirty="0"/>
          </a:p>
        </p:txBody>
      </p:sp>
      <p:sp>
        <p:nvSpPr>
          <p:cNvPr id="12" name="AutoShape 15"/>
          <p:cNvSpPr>
            <a:spLocks noChangeArrowheads="1"/>
          </p:cNvSpPr>
          <p:nvPr/>
        </p:nvSpPr>
        <p:spPr bwMode="auto">
          <a:xfrm>
            <a:off x="5868144" y="3717032"/>
            <a:ext cx="3089928" cy="475682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fr-FR" sz="1800" b="0" dirty="0"/>
          </a:p>
        </p:txBody>
      </p:sp>
      <p:sp>
        <p:nvSpPr>
          <p:cNvPr id="13" name="ZoneTexte 12"/>
          <p:cNvSpPr txBox="1">
            <a:spLocks noChangeArrowheads="1"/>
          </p:cNvSpPr>
          <p:nvPr/>
        </p:nvSpPr>
        <p:spPr bwMode="auto">
          <a:xfrm rot="20857856">
            <a:off x="6743309" y="4103477"/>
            <a:ext cx="1624522" cy="307777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1400" dirty="0">
                <a:solidFill>
                  <a:schemeClr val="bg1"/>
                </a:solidFill>
              </a:rPr>
              <a:t>Cas particulier</a:t>
            </a:r>
          </a:p>
        </p:txBody>
      </p:sp>
      <p:sp>
        <p:nvSpPr>
          <p:cNvPr id="14" name="Espace réservé du contenu 2"/>
          <p:cNvSpPr txBox="1">
            <a:spLocks/>
          </p:cNvSpPr>
          <p:nvPr/>
        </p:nvSpPr>
        <p:spPr>
          <a:xfrm>
            <a:off x="403920" y="1565176"/>
            <a:ext cx="8554152" cy="518457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endParaRPr lang="fr-FR" sz="1600" i="1" u="sng" dirty="0">
              <a:solidFill>
                <a:srgbClr val="000000"/>
              </a:solidFill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2536658"/>
              </p:ext>
            </p:extLst>
          </p:nvPr>
        </p:nvGraphicFramePr>
        <p:xfrm>
          <a:off x="180000" y="2996952"/>
          <a:ext cx="3168352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6470"/>
                <a:gridCol w="471882"/>
              </a:tblGrid>
              <a:tr h="392560">
                <a:tc>
                  <a:txBody>
                    <a:bodyPr/>
                    <a:lstStyle/>
                    <a:p>
                      <a:r>
                        <a:rPr lang="fr-FR" b="0" dirty="0" smtClean="0">
                          <a:solidFill>
                            <a:srgbClr val="000000"/>
                          </a:solidFill>
                        </a:rPr>
                        <a:t>4.3 – Pose de pieds</a:t>
                      </a:r>
                      <a:endParaRPr lang="fr-FR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DFE1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b="0" dirty="0" smtClean="0">
                          <a:solidFill>
                            <a:srgbClr val="000000"/>
                          </a:solidFill>
                        </a:rPr>
                        <a:t>    1</a:t>
                      </a:r>
                      <a:endParaRPr lang="fr-FR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DFE1E7"/>
                    </a:solidFill>
                  </a:tcPr>
                </a:tc>
              </a:tr>
              <a:tr h="693603"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fr-FR" sz="1400" dirty="0" smtClean="0"/>
                        <a:t>Sans arrêt, élan</a:t>
                      </a:r>
                      <a:r>
                        <a:rPr lang="fr-FR" sz="1400" baseline="0" dirty="0" smtClean="0"/>
                        <a:t> des jambes en AR, pour </a:t>
                      </a:r>
                      <a:r>
                        <a:rPr lang="fr-FR" sz="1400" b="1" u="sng" baseline="0" dirty="0" smtClean="0"/>
                        <a:t>poser les pieds </a:t>
                      </a:r>
                      <a:r>
                        <a:rPr lang="fr-FR" sz="1400" baseline="0" dirty="0" smtClean="0"/>
                        <a:t>jambes fléchies entre les prises</a:t>
                      </a:r>
                      <a:endParaRPr lang="fr-FR" sz="1400" dirty="0"/>
                    </a:p>
                  </a:txBody>
                  <a:tcPr>
                    <a:solidFill>
                      <a:srgbClr val="DFE1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DFE1E7"/>
                    </a:solidFill>
                  </a:tcPr>
                </a:tc>
              </a:tr>
            </a:tbl>
          </a:graphicData>
        </a:graphic>
      </p:graphicFrame>
      <p:sp>
        <p:nvSpPr>
          <p:cNvPr id="16" name="Oval 16"/>
          <p:cNvSpPr>
            <a:spLocks noChangeArrowheads="1"/>
          </p:cNvSpPr>
          <p:nvPr/>
        </p:nvSpPr>
        <p:spPr bwMode="auto">
          <a:xfrm>
            <a:off x="2843808" y="3249032"/>
            <a:ext cx="432048" cy="395992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fr-FR" sz="1800" b="0" dirty="0"/>
          </a:p>
        </p:txBody>
      </p:sp>
      <p:sp>
        <p:nvSpPr>
          <p:cNvPr id="17" name="AutoShape 12"/>
          <p:cNvSpPr>
            <a:spLocks noChangeArrowheads="1"/>
          </p:cNvSpPr>
          <p:nvPr/>
        </p:nvSpPr>
        <p:spPr bwMode="auto">
          <a:xfrm>
            <a:off x="1115616" y="3861048"/>
            <a:ext cx="1296144" cy="288032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fr-FR" sz="1800" b="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3933056"/>
            <a:ext cx="318637" cy="199148"/>
          </a:xfrm>
          <a:prstGeom prst="rect">
            <a:avLst/>
          </a:prstGeom>
        </p:spPr>
      </p:pic>
      <p:sp>
        <p:nvSpPr>
          <p:cNvPr id="15" name="Oval 16"/>
          <p:cNvSpPr>
            <a:spLocks noChangeArrowheads="1"/>
          </p:cNvSpPr>
          <p:nvPr/>
        </p:nvSpPr>
        <p:spPr bwMode="auto">
          <a:xfrm>
            <a:off x="2915816" y="3861048"/>
            <a:ext cx="432048" cy="36004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fr-FR" sz="1800" b="0" dirty="0"/>
          </a:p>
        </p:txBody>
      </p:sp>
      <p:graphicFrame>
        <p:nvGraphicFramePr>
          <p:cNvPr id="18" name="Tableau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2581853"/>
              </p:ext>
            </p:extLst>
          </p:nvPr>
        </p:nvGraphicFramePr>
        <p:xfrm>
          <a:off x="5868144" y="2204864"/>
          <a:ext cx="3089928" cy="694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9928"/>
              </a:tblGrid>
              <a:tr h="323984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Colonne 4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i="1" dirty="0" smtClean="0">
                          <a:solidFill>
                            <a:schemeClr val="tx1"/>
                          </a:solidFill>
                        </a:rPr>
                        <a:t>Exigences techniques &amp; conseils techniques</a:t>
                      </a:r>
                      <a:endParaRPr lang="fr-FR" sz="12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0157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5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000"/>
                            </p:stCondLst>
                            <p:childTnLst>
                              <p:par>
                                <p:cTn id="6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 animBg="1"/>
      <p:bldP spid="12" grpId="0" animBg="1"/>
      <p:bldP spid="13" grpId="0" animBg="1"/>
      <p:bldP spid="16" grpId="0" animBg="1"/>
      <p:bldP spid="17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800656" cy="5760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800" dirty="0" smtClean="0">
                <a:solidFill>
                  <a:srgbClr val="000000"/>
                </a:solidFill>
              </a:rPr>
              <a:t>Conseils techniques </a:t>
            </a:r>
            <a:r>
              <a:rPr lang="fr-FR" sz="2800" dirty="0">
                <a:solidFill>
                  <a:srgbClr val="000000"/>
                </a:solidFill>
              </a:rPr>
              <a:t>d’un paragraphe </a:t>
            </a:r>
            <a:r>
              <a:rPr lang="fr-FR" sz="2800" dirty="0" smtClean="0">
                <a:solidFill>
                  <a:srgbClr val="000000"/>
                </a:solidFill>
              </a:rPr>
              <a:t>coté ou non côté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484784"/>
            <a:ext cx="8712968" cy="5328592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fr-FR" sz="2000" dirty="0" smtClean="0"/>
              <a:t> Exemple </a:t>
            </a:r>
            <a:r>
              <a:rPr lang="fr-FR" sz="2000" dirty="0"/>
              <a:t>: 3</a:t>
            </a:r>
            <a:r>
              <a:rPr lang="fr-FR" sz="2000" baseline="30000" dirty="0"/>
              <a:t>ème</a:t>
            </a:r>
            <a:r>
              <a:rPr lang="fr-FR" sz="2000" dirty="0"/>
              <a:t> degré Barres A/</a:t>
            </a:r>
            <a:r>
              <a:rPr lang="fr-FR" sz="2000" dirty="0" smtClean="0"/>
              <a:t>J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fr-FR" sz="2000" dirty="0" smtClean="0"/>
              <a:t> Ecriture </a:t>
            </a:r>
            <a:r>
              <a:rPr lang="fr-FR" sz="2000" b="1" i="1" dirty="0"/>
              <a:t>gras italique</a:t>
            </a:r>
            <a:r>
              <a:rPr lang="fr-FR" sz="2000" dirty="0"/>
              <a:t> : </a:t>
            </a:r>
            <a:r>
              <a:rPr lang="fr-FR" sz="2000" b="1" i="1" dirty="0">
                <a:solidFill>
                  <a:srgbClr val="000000"/>
                </a:solidFill>
              </a:rPr>
              <a:t>conseil technique</a:t>
            </a:r>
            <a:r>
              <a:rPr lang="fr-FR" sz="2000" dirty="0">
                <a:solidFill>
                  <a:srgbClr val="0033CC"/>
                </a:solidFill>
              </a:rPr>
              <a:t>. </a:t>
            </a:r>
          </a:p>
        </p:txBody>
      </p:sp>
      <p:pic>
        <p:nvPicPr>
          <p:cNvPr id="6" name="Image 5" descr="B332.jpg"/>
          <p:cNvPicPr>
            <a:picLocks noChangeAspect="1"/>
          </p:cNvPicPr>
          <p:nvPr/>
        </p:nvPicPr>
        <p:blipFill>
          <a:blip r:embed="rId3" cstate="print"/>
          <a:srcRect r="6404"/>
          <a:stretch>
            <a:fillRect/>
          </a:stretch>
        </p:blipFill>
        <p:spPr>
          <a:xfrm>
            <a:off x="3491880" y="2636913"/>
            <a:ext cx="2376264" cy="1080120"/>
          </a:xfrm>
          <a:prstGeom prst="rect">
            <a:avLst/>
          </a:prstGeom>
        </p:spPr>
      </p:pic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4921309"/>
              </p:ext>
            </p:extLst>
          </p:nvPr>
        </p:nvGraphicFramePr>
        <p:xfrm>
          <a:off x="247854" y="2636912"/>
          <a:ext cx="3244026" cy="1368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5191"/>
                <a:gridCol w="548835"/>
              </a:tblGrid>
              <a:tr h="479596">
                <a:tc>
                  <a:txBody>
                    <a:bodyPr/>
                    <a:lstStyle/>
                    <a:p>
                      <a:r>
                        <a:rPr lang="fr-FR" b="0" dirty="0" smtClean="0">
                          <a:solidFill>
                            <a:srgbClr val="000000"/>
                          </a:solidFill>
                        </a:rPr>
                        <a:t>3-3 -Tour facial</a:t>
                      </a:r>
                      <a:r>
                        <a:rPr lang="fr-FR" b="0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fr-FR" b="0" dirty="0" smtClean="0">
                          <a:solidFill>
                            <a:srgbClr val="000000"/>
                          </a:solidFill>
                        </a:rPr>
                        <a:t>AR</a:t>
                      </a:r>
                      <a:endParaRPr lang="fr-FR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DFE1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b="0" dirty="0" smtClean="0">
                          <a:solidFill>
                            <a:srgbClr val="000000"/>
                          </a:solidFill>
                        </a:rPr>
                        <a:t>1.5</a:t>
                      </a:r>
                      <a:endParaRPr lang="fr-FR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DFE1E7"/>
                    </a:solidFill>
                  </a:tcPr>
                </a:tc>
              </a:tr>
              <a:tr h="888556"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fr-FR" sz="1400" dirty="0" smtClean="0"/>
                        <a:t>Elan des jambes en AV</a:t>
                      </a:r>
                      <a:r>
                        <a:rPr lang="fr-FR" sz="1400" baseline="0" dirty="0" smtClean="0"/>
                        <a:t> puis en AR à l’appui libre pour effectuer un </a:t>
                      </a:r>
                      <a:r>
                        <a:rPr lang="fr-FR" sz="1400" b="1" u="sng" baseline="0" dirty="0" smtClean="0"/>
                        <a:t>Tour facial AR</a:t>
                      </a:r>
                      <a:endParaRPr lang="fr-FR" sz="1400" dirty="0"/>
                    </a:p>
                  </a:txBody>
                  <a:tcPr>
                    <a:solidFill>
                      <a:srgbClr val="DFE1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solidFill>
                      <a:srgbClr val="DFE1E7"/>
                    </a:solidFill>
                  </a:tcPr>
                </a:tc>
              </a:tr>
            </a:tbl>
          </a:graphicData>
        </a:graphic>
      </p:graphicFrame>
      <p:sp>
        <p:nvSpPr>
          <p:cNvPr id="14" name="Bouée 13"/>
          <p:cNvSpPr/>
          <p:nvPr/>
        </p:nvSpPr>
        <p:spPr>
          <a:xfrm>
            <a:off x="3059832" y="3284984"/>
            <a:ext cx="360040" cy="360040"/>
          </a:xfrm>
          <a:prstGeom prst="donut">
            <a:avLst>
              <a:gd name="adj" fmla="val 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203693"/>
              </p:ext>
            </p:extLst>
          </p:nvPr>
        </p:nvGraphicFramePr>
        <p:xfrm>
          <a:off x="5868144" y="2697161"/>
          <a:ext cx="3051956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1956"/>
              </a:tblGrid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fr-FR" sz="1400" b="1" i="1" dirty="0" smtClean="0">
                          <a:solidFill>
                            <a:srgbClr val="000000"/>
                          </a:solidFill>
                        </a:rPr>
                        <a:t>Prise d’élan</a:t>
                      </a:r>
                      <a:r>
                        <a:rPr lang="fr-FR" sz="1400" b="1" i="1" baseline="0" dirty="0" smtClean="0">
                          <a:solidFill>
                            <a:srgbClr val="000000"/>
                          </a:solidFill>
                        </a:rPr>
                        <a:t> : c’est une élévation du corps par fouetté des jambes et ouverture des bras (dos rond)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fr-FR" sz="1400" b="0" baseline="0" dirty="0" smtClean="0">
                          <a:solidFill>
                            <a:srgbClr val="000000"/>
                          </a:solidFill>
                        </a:rPr>
                        <a:t>Alignement du corps du début à la fin du tour 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fr-FR" sz="1400" b="0" baseline="0" dirty="0" smtClean="0">
                          <a:solidFill>
                            <a:srgbClr val="000000"/>
                          </a:solidFill>
                        </a:rPr>
                        <a:t>Tête rentrée ou droite</a:t>
                      </a:r>
                      <a:endParaRPr lang="fr-FR" sz="1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DFE1E7"/>
                    </a:solidFill>
                  </a:tcPr>
                </a:tc>
              </a:tr>
            </a:tbl>
          </a:graphicData>
        </a:graphic>
      </p:graphicFrame>
      <p:sp>
        <p:nvSpPr>
          <p:cNvPr id="11" name="AutoShape 17"/>
          <p:cNvSpPr>
            <a:spLocks noChangeArrowheads="1"/>
          </p:cNvSpPr>
          <p:nvPr/>
        </p:nvSpPr>
        <p:spPr bwMode="auto">
          <a:xfrm>
            <a:off x="5868144" y="2696991"/>
            <a:ext cx="3024336" cy="68597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fr-FR" sz="1800" b="0" dirty="0"/>
          </a:p>
        </p:txBody>
      </p:sp>
    </p:spTree>
    <p:extLst>
      <p:ext uri="{BB962C8B-B14F-4D97-AF65-F5344CB8AC3E}">
        <p14:creationId xmlns:p14="http://schemas.microsoft.com/office/powerpoint/2010/main" val="3667866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771800" y="3645024"/>
            <a:ext cx="4978555" cy="785055"/>
          </a:xfrm>
        </p:spPr>
        <p:txBody>
          <a:bodyPr>
            <a:normAutofit/>
          </a:bodyPr>
          <a:lstStyle/>
          <a:p>
            <a:pPr marL="182880" indent="0">
              <a:buNone/>
            </a:pPr>
            <a:r>
              <a:rPr lang="fr-FR" sz="4000" dirty="0" smtClean="0"/>
              <a:t>La note, les fautes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20852236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5328592" cy="5760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3200" dirty="0" smtClean="0">
                <a:solidFill>
                  <a:schemeClr val="tx1"/>
                </a:solidFill>
              </a:rPr>
              <a:t>Pénalisation des fautes</a:t>
            </a:r>
            <a:endParaRPr lang="fr-FR" sz="3200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527048"/>
            <a:ext cx="8482144" cy="12538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866458" indent="-342900">
              <a:buFont typeface="Wingdings" pitchFamily="2" charset="2"/>
              <a:buChar char="q"/>
              <a:defRPr/>
            </a:pPr>
            <a:r>
              <a:rPr lang="fr-FR" dirty="0" smtClean="0"/>
              <a:t>Les fautes sont réparties en 2 catégories,</a:t>
            </a:r>
          </a:p>
          <a:p>
            <a:pPr marL="706438" indent="6350">
              <a:buFont typeface="Wingdings" pitchFamily="2" charset="2"/>
              <a:buNone/>
              <a:defRPr/>
            </a:pPr>
            <a:r>
              <a:rPr lang="fr-FR" b="1" dirty="0" smtClean="0">
                <a:solidFill>
                  <a:srgbClr val="000000"/>
                </a:solidFill>
              </a:rPr>
              <a:t>		</a:t>
            </a:r>
            <a:r>
              <a:rPr lang="fr-FR" sz="3200" b="1" u="sng" dirty="0" smtClean="0">
                <a:solidFill>
                  <a:srgbClr val="000000"/>
                </a:solidFill>
              </a:rPr>
              <a:t>Elles sont toutes « NET »</a:t>
            </a:r>
          </a:p>
          <a:p>
            <a:pPr marL="531813" algn="just"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fr-FR" sz="3200" dirty="0" smtClean="0"/>
          </a:p>
          <a:p>
            <a:pPr marL="531813" indent="-342900" algn="just" defTabSz="847725" eaLnBrk="0" hangingPunct="0"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None/>
              <a:defRPr/>
            </a:pPr>
            <a:endParaRPr lang="fr-FR" sz="2600" kern="0" dirty="0" smtClean="0"/>
          </a:p>
          <a:p>
            <a:endParaRPr lang="fr-FR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323528" y="3068960"/>
          <a:ext cx="8280920" cy="1512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8392"/>
                <a:gridCol w="4752528"/>
              </a:tblGrid>
              <a:tr h="756084"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Fautes générales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Se référer au tableau des fautes générales (Art.15)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56084">
                <a:tc>
                  <a:txBody>
                    <a:bodyPr/>
                    <a:lstStyle/>
                    <a:p>
                      <a:r>
                        <a:rPr lang="fr-FR" b="1" dirty="0" smtClean="0"/>
                        <a:t>Fautes liées aux exigences techniques</a:t>
                      </a:r>
                      <a:endParaRPr lang="fr-FR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Propres à chaque élément, agrès et degré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5999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67744" y="116632"/>
            <a:ext cx="4752528" cy="5760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dirty="0" smtClean="0">
                <a:solidFill>
                  <a:schemeClr val="tx1"/>
                </a:solidFill>
              </a:rPr>
              <a:t>Pénalisation des fautes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527048"/>
            <a:ext cx="8482144" cy="12538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820738" indent="-342900">
              <a:buFont typeface="Wingdings" pitchFamily="2" charset="2"/>
              <a:buChar char="q"/>
              <a:defRPr/>
            </a:pPr>
            <a:r>
              <a:rPr lang="fr-FR" sz="2000" dirty="0" smtClean="0"/>
              <a:t>Les fautes générales ont une valeur différente selon leur importance </a:t>
            </a:r>
          </a:p>
          <a:p>
            <a:pPr marL="531813" indent="-342900" algn="just" defTabSz="847725" eaLnBrk="0" hangingPunct="0"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None/>
              <a:defRPr/>
            </a:pPr>
            <a:endParaRPr lang="fr-FR" sz="2600" kern="0" dirty="0" smtClean="0"/>
          </a:p>
          <a:p>
            <a:endParaRPr lang="fr-FR" dirty="0"/>
          </a:p>
        </p:txBody>
      </p:sp>
      <p:graphicFrame>
        <p:nvGraphicFramePr>
          <p:cNvPr id="7" name="Group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1543772"/>
              </p:ext>
            </p:extLst>
          </p:nvPr>
        </p:nvGraphicFramePr>
        <p:xfrm>
          <a:off x="683568" y="2852936"/>
          <a:ext cx="7776866" cy="2663951"/>
        </p:xfrm>
        <a:graphic>
          <a:graphicData uri="http://schemas.openxmlformats.org/drawingml/2006/table">
            <a:tbl>
              <a:tblPr/>
              <a:tblGrid>
                <a:gridCol w="3600401"/>
                <a:gridCol w="4176465"/>
              </a:tblGrid>
              <a:tr h="6271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Petites Fautes</a:t>
                      </a:r>
                      <a:endParaRPr kumimoji="0" lang="fr-F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513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Fautes Moyennes</a:t>
                      </a:r>
                      <a:endParaRPr kumimoji="0" lang="fr-F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754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Grosses Fautes</a:t>
                      </a:r>
                      <a:endParaRPr kumimoji="0" lang="fr-F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100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Très grosses Fautes</a:t>
                      </a:r>
                      <a:endParaRPr kumimoji="0" lang="fr-F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0,80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9040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0000" y="1268760"/>
            <a:ext cx="8712480" cy="4536504"/>
          </a:xfrm>
        </p:spPr>
        <p:txBody>
          <a:bodyPr>
            <a:normAutofit/>
          </a:bodyPr>
          <a:lstStyle/>
          <a:p>
            <a:pPr marL="706438" lvl="1" indent="0">
              <a:buNone/>
              <a:defRPr/>
            </a:pPr>
            <a:r>
              <a:rPr lang="fr-FR" sz="2600" i="1" u="sng" dirty="0" smtClean="0"/>
              <a:t>La note se divise en deux parties</a:t>
            </a:r>
          </a:p>
          <a:p>
            <a:pPr marL="706438" lvl="1" indent="0">
              <a:buNone/>
              <a:defRPr/>
            </a:pPr>
            <a:endParaRPr lang="fr-FR" sz="2600" i="1" u="sng" dirty="0" smtClean="0"/>
          </a:p>
          <a:p>
            <a:pPr marL="1163638" lvl="1" indent="-457200">
              <a:buFont typeface="Wingdings" pitchFamily="2" charset="2"/>
              <a:buChar char="q"/>
              <a:defRPr/>
            </a:pPr>
            <a:r>
              <a:rPr lang="fr-FR" sz="2600" dirty="0" smtClean="0"/>
              <a:t>La note D (difficultés):</a:t>
            </a:r>
          </a:p>
          <a:p>
            <a:pPr marL="1872298" lvl="4" indent="-342900">
              <a:buFont typeface="Wingdings" pitchFamily="2" charset="2"/>
              <a:buChar char="Ø"/>
              <a:defRPr/>
            </a:pPr>
            <a:r>
              <a:rPr lang="fr-FR" sz="2400" dirty="0" smtClean="0"/>
              <a:t>Addition des paragraphes cotés </a:t>
            </a:r>
          </a:p>
          <a:p>
            <a:pPr marL="1483678" lvl="4" indent="0">
              <a:buNone/>
              <a:defRPr/>
            </a:pPr>
            <a:endParaRPr lang="fr-FR" sz="2400" b="1" u="sng" dirty="0" smtClean="0">
              <a:solidFill>
                <a:srgbClr val="000000"/>
              </a:solidFill>
            </a:endParaRPr>
          </a:p>
          <a:p>
            <a:pPr marL="1226757" lvl="2" indent="-4572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/>
            </a:pPr>
            <a:r>
              <a:rPr lang="fr-FR" sz="2400" dirty="0" smtClean="0"/>
              <a:t>La note E (Exécution)</a:t>
            </a:r>
          </a:p>
          <a:p>
            <a:pPr marL="1967421" lvl="5" indent="-4572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fr-FR" sz="2400" dirty="0" smtClean="0"/>
              <a:t>C’est sur cette note que sont déduites les fautes</a:t>
            </a:r>
          </a:p>
          <a:p>
            <a:pPr marL="531813" indent="-342900" algn="just" defTabSz="847725" eaLnBrk="0" hangingPunct="0"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None/>
              <a:defRPr/>
            </a:pPr>
            <a:endParaRPr lang="fr-FR" sz="2600" kern="0" dirty="0" smtClean="0"/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4392488" cy="648072"/>
          </a:xfrm>
        </p:spPr>
        <p:txBody>
          <a:bodyPr>
            <a:normAutofit/>
          </a:bodyPr>
          <a:lstStyle/>
          <a:p>
            <a:r>
              <a:rPr lang="fr-FR" sz="3600" dirty="0" smtClean="0">
                <a:solidFill>
                  <a:schemeClr val="tx1"/>
                </a:solidFill>
              </a:rPr>
              <a:t>La note</a:t>
            </a:r>
            <a:endParaRPr lang="fr-FR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0483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31640" y="188640"/>
            <a:ext cx="3816424" cy="5040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3200" dirty="0" smtClean="0">
                <a:solidFill>
                  <a:schemeClr val="tx1"/>
                </a:solidFill>
              </a:rPr>
              <a:t>La note </a:t>
            </a:r>
            <a:endParaRPr lang="fr-FR" sz="3200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124744"/>
            <a:ext cx="8856984" cy="561662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88963" indent="-285750" algn="just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fr-FR" sz="1400" dirty="0" smtClean="0"/>
              <a:t>La </a:t>
            </a:r>
            <a:r>
              <a:rPr lang="fr-FR" sz="1400" b="1" u="sng" dirty="0" smtClean="0"/>
              <a:t>note D</a:t>
            </a:r>
            <a:r>
              <a:rPr lang="fr-FR" sz="1400" dirty="0" smtClean="0"/>
              <a:t> (difficultés) est variable suivant le degré et va de 4 à 13 points . (voir particularités sur certains degrés lorsqu’il existe des options)</a:t>
            </a:r>
          </a:p>
          <a:p>
            <a:pPr marL="588963" indent="-28575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/>
            </a:pPr>
            <a:r>
              <a:rPr lang="fr-FR" sz="1400" dirty="0" smtClean="0"/>
              <a:t>La </a:t>
            </a:r>
            <a:r>
              <a:rPr lang="fr-FR" sz="1400" b="1" u="sng" dirty="0" smtClean="0"/>
              <a:t>note E</a:t>
            </a:r>
            <a:r>
              <a:rPr lang="fr-FR" sz="1400" dirty="0" smtClean="0">
                <a:solidFill>
                  <a:srgbClr val="FF0000"/>
                </a:solidFill>
              </a:rPr>
              <a:t> </a:t>
            </a:r>
            <a:r>
              <a:rPr lang="fr-FR" sz="1400" dirty="0" smtClean="0"/>
              <a:t>(Exécution) est de 10 points sur lesquels seront déduites les fautes générales et techniques propres à chaque agrès et degré.</a:t>
            </a:r>
          </a:p>
          <a:p>
            <a:pPr marL="588963" indent="-28575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/>
            </a:pPr>
            <a:r>
              <a:rPr lang="fr-FR" sz="1400" dirty="0" smtClean="0"/>
              <a:t>La note finale est obtenue en faisant la moyenne des notes  E des 2 juges + la note D</a:t>
            </a:r>
          </a:p>
          <a:p>
            <a:pPr marL="588963" indent="-28575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/>
            </a:pPr>
            <a:endParaRPr lang="fr-FR" sz="1400" dirty="0"/>
          </a:p>
          <a:p>
            <a:pPr marL="531813" algn="just">
              <a:spcBef>
                <a:spcPts val="600"/>
              </a:spcBef>
              <a:spcAft>
                <a:spcPts val="600"/>
              </a:spcAft>
              <a:defRPr/>
            </a:pPr>
            <a:endParaRPr lang="fr-FR" sz="1400" dirty="0" smtClean="0"/>
          </a:p>
          <a:p>
            <a:pPr marL="531813" algn="just">
              <a:spcBef>
                <a:spcPts val="600"/>
              </a:spcBef>
              <a:spcAft>
                <a:spcPts val="600"/>
              </a:spcAft>
              <a:defRPr/>
            </a:pPr>
            <a:endParaRPr lang="fr-FR" sz="1400" dirty="0"/>
          </a:p>
          <a:p>
            <a:pPr marL="531813" algn="just">
              <a:spcBef>
                <a:spcPts val="600"/>
              </a:spcBef>
              <a:spcAft>
                <a:spcPts val="600"/>
              </a:spcAft>
              <a:defRPr/>
            </a:pPr>
            <a:endParaRPr lang="fr-FR" sz="1400" dirty="0" smtClean="0"/>
          </a:p>
          <a:p>
            <a:pPr marL="531813" algn="just">
              <a:spcBef>
                <a:spcPts val="600"/>
              </a:spcBef>
              <a:spcAft>
                <a:spcPts val="600"/>
              </a:spcAft>
              <a:defRPr/>
            </a:pPr>
            <a:endParaRPr lang="fr-FR" sz="1400" dirty="0"/>
          </a:p>
          <a:p>
            <a:pPr marL="531813" algn="just">
              <a:spcBef>
                <a:spcPts val="600"/>
              </a:spcBef>
              <a:spcAft>
                <a:spcPts val="600"/>
              </a:spcAft>
              <a:defRPr/>
            </a:pPr>
            <a:endParaRPr lang="fr-FR" sz="1400" dirty="0" smtClean="0"/>
          </a:p>
          <a:p>
            <a:pPr marL="531813" algn="just">
              <a:spcBef>
                <a:spcPts val="600"/>
              </a:spcBef>
              <a:spcAft>
                <a:spcPts val="600"/>
              </a:spcAft>
              <a:defRPr/>
            </a:pPr>
            <a:endParaRPr lang="fr-FR" sz="1400" dirty="0" smtClean="0"/>
          </a:p>
          <a:p>
            <a:pPr marL="531813" algn="just">
              <a:spcBef>
                <a:spcPts val="600"/>
              </a:spcBef>
              <a:spcAft>
                <a:spcPts val="600"/>
              </a:spcAft>
              <a:defRPr/>
            </a:pPr>
            <a:endParaRPr lang="fr-FR" sz="1400" dirty="0" smtClean="0"/>
          </a:p>
          <a:p>
            <a:pPr marL="348933" indent="0" algn="just"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fr-FR" sz="1600" dirty="0" smtClean="0"/>
          </a:p>
          <a:p>
            <a:pPr marL="531813" algn="just">
              <a:spcBef>
                <a:spcPts val="600"/>
              </a:spcBef>
              <a:spcAft>
                <a:spcPts val="600"/>
              </a:spcAft>
              <a:defRPr/>
            </a:pPr>
            <a:endParaRPr lang="fr-FR" sz="1600" dirty="0"/>
          </a:p>
          <a:p>
            <a:pPr marL="531813" algn="just">
              <a:spcBef>
                <a:spcPts val="600"/>
              </a:spcBef>
              <a:spcAft>
                <a:spcPts val="600"/>
              </a:spcAft>
              <a:defRPr/>
            </a:pPr>
            <a:endParaRPr lang="fr-FR" sz="1600" dirty="0" smtClean="0"/>
          </a:p>
          <a:p>
            <a:pPr marL="531813" algn="just">
              <a:spcBef>
                <a:spcPts val="600"/>
              </a:spcBef>
              <a:spcAft>
                <a:spcPts val="600"/>
              </a:spcAft>
              <a:defRPr/>
            </a:pPr>
            <a:endParaRPr lang="fr-FR" sz="1600" dirty="0"/>
          </a:p>
          <a:p>
            <a:pPr marL="531813" algn="just">
              <a:spcBef>
                <a:spcPts val="600"/>
              </a:spcBef>
              <a:spcAft>
                <a:spcPts val="600"/>
              </a:spcAft>
              <a:defRPr/>
            </a:pPr>
            <a:endParaRPr lang="fr-FR" sz="1600" dirty="0" smtClean="0"/>
          </a:p>
          <a:p>
            <a:pPr marL="531813" algn="just">
              <a:spcBef>
                <a:spcPts val="600"/>
              </a:spcBef>
              <a:spcAft>
                <a:spcPts val="600"/>
              </a:spcAft>
              <a:defRPr/>
            </a:pPr>
            <a:endParaRPr lang="fr-FR" sz="1600" dirty="0"/>
          </a:p>
          <a:p>
            <a:pPr marL="531813" algn="just">
              <a:spcBef>
                <a:spcPts val="600"/>
              </a:spcBef>
              <a:spcAft>
                <a:spcPts val="600"/>
              </a:spcAft>
              <a:defRPr/>
            </a:pPr>
            <a:endParaRPr lang="fr-FR" sz="1600" dirty="0" smtClean="0"/>
          </a:p>
          <a:p>
            <a:pPr marL="531813" algn="just">
              <a:spcBef>
                <a:spcPts val="600"/>
              </a:spcBef>
              <a:spcAft>
                <a:spcPts val="600"/>
              </a:spcAft>
              <a:defRPr/>
            </a:pPr>
            <a:endParaRPr lang="fr-FR" sz="1600" dirty="0"/>
          </a:p>
          <a:p>
            <a:pPr marL="531813" algn="just">
              <a:spcBef>
                <a:spcPts val="600"/>
              </a:spcBef>
              <a:spcAft>
                <a:spcPts val="600"/>
              </a:spcAft>
              <a:defRPr/>
            </a:pPr>
            <a:endParaRPr lang="fr-FR" sz="1600" dirty="0" smtClean="0"/>
          </a:p>
          <a:p>
            <a:pPr marL="531813" algn="just">
              <a:spcBef>
                <a:spcPts val="600"/>
              </a:spcBef>
              <a:spcAft>
                <a:spcPts val="600"/>
              </a:spcAft>
              <a:defRPr/>
            </a:pPr>
            <a:endParaRPr lang="fr-FR" sz="1600" dirty="0" smtClean="0"/>
          </a:p>
          <a:p>
            <a:pPr marL="531813" indent="-342900" algn="just" defTabSz="847725" eaLnBrk="0" hangingPunct="0"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None/>
              <a:defRPr/>
            </a:pPr>
            <a:endParaRPr lang="fr-FR" sz="1600" kern="0" dirty="0" smtClean="0"/>
          </a:p>
          <a:p>
            <a:pPr>
              <a:buNone/>
            </a:pPr>
            <a:endParaRPr lang="fr-FR" sz="1600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2800849"/>
              </p:ext>
            </p:extLst>
          </p:nvPr>
        </p:nvGraphicFramePr>
        <p:xfrm>
          <a:off x="755576" y="3212976"/>
          <a:ext cx="3912096" cy="24237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0074"/>
                <a:gridCol w="1572022"/>
              </a:tblGrid>
              <a:tr h="313407">
                <a:tc gridSpan="2"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Note D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34665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Ex:4</a:t>
                      </a:r>
                      <a:r>
                        <a:rPr lang="fr-FR" sz="1400" baseline="30000" dirty="0" smtClean="0"/>
                        <a:t>ème</a:t>
                      </a:r>
                      <a:r>
                        <a:rPr lang="fr-FR" sz="1400" dirty="0" smtClean="0"/>
                        <a:t> degré  Poutre A/J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8.00Pts</a:t>
                      </a:r>
                      <a:endParaRPr lang="fr-FR" sz="1400" dirty="0"/>
                    </a:p>
                  </a:txBody>
                  <a:tcPr/>
                </a:tc>
              </a:tr>
              <a:tr h="253671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Entrée Equerre</a:t>
                      </a:r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1.00 Pt</a:t>
                      </a:r>
                      <a:endParaRPr lang="fr-FR" sz="1000" dirty="0"/>
                    </a:p>
                  </a:txBody>
                  <a:tcPr/>
                </a:tc>
              </a:tr>
              <a:tr h="253671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Sauts en liaison</a:t>
                      </a:r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1.00 Pt       (0,50+0,50)</a:t>
                      </a:r>
                      <a:endParaRPr lang="fr-FR" sz="1000" dirty="0"/>
                    </a:p>
                  </a:txBody>
                  <a:tcPr/>
                </a:tc>
              </a:tr>
              <a:tr h="253671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ATR</a:t>
                      </a:r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1.00 Pt</a:t>
                      </a:r>
                      <a:endParaRPr lang="fr-FR" sz="1000" dirty="0"/>
                    </a:p>
                  </a:txBody>
                  <a:tcPr/>
                </a:tc>
              </a:tr>
              <a:tr h="253671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½ tour</a:t>
                      </a:r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1.00 Pt</a:t>
                      </a:r>
                      <a:endParaRPr lang="fr-FR" sz="1000" dirty="0"/>
                    </a:p>
                  </a:txBody>
                  <a:tcPr/>
                </a:tc>
              </a:tr>
              <a:tr h="253671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Roue</a:t>
                      </a:r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1.50 Pt</a:t>
                      </a:r>
                      <a:endParaRPr lang="fr-FR" sz="1000" dirty="0"/>
                    </a:p>
                  </a:txBody>
                  <a:tcPr/>
                </a:tc>
              </a:tr>
              <a:tr h="253671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Sissonne</a:t>
                      </a:r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1.00 Pt</a:t>
                      </a:r>
                      <a:endParaRPr lang="fr-FR" sz="1000" dirty="0"/>
                    </a:p>
                  </a:txBody>
                  <a:tcPr/>
                </a:tc>
              </a:tr>
              <a:tr h="253671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Sortie Saut de mains</a:t>
                      </a:r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1.50 Pt</a:t>
                      </a:r>
                      <a:endParaRPr lang="fr-FR" sz="1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6646115"/>
              </p:ext>
            </p:extLst>
          </p:nvPr>
        </p:nvGraphicFramePr>
        <p:xfrm>
          <a:off x="4788024" y="3212976"/>
          <a:ext cx="1512168" cy="6639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</a:tblGrid>
              <a:tr h="288899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Note E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59172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10.00 Pts</a:t>
                      </a:r>
                      <a:endParaRPr lang="fr-FR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7748462"/>
              </p:ext>
            </p:extLst>
          </p:nvPr>
        </p:nvGraphicFramePr>
        <p:xfrm>
          <a:off x="755576" y="2852936"/>
          <a:ext cx="5544616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4616"/>
              </a:tblGrid>
              <a:tr h="313184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chemeClr val="tx1"/>
                          </a:solidFill>
                        </a:rPr>
                        <a:t>Note finale  D + E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9547755"/>
              </p:ext>
            </p:extLst>
          </p:nvPr>
        </p:nvGraphicFramePr>
        <p:xfrm>
          <a:off x="899591" y="5877272"/>
          <a:ext cx="6912769" cy="672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1853"/>
                <a:gridCol w="1102035"/>
                <a:gridCol w="1001850"/>
                <a:gridCol w="1102035"/>
                <a:gridCol w="1102035"/>
                <a:gridCol w="1602961"/>
              </a:tblGrid>
              <a:tr h="360040">
                <a:tc>
                  <a:txBody>
                    <a:bodyPr/>
                    <a:lstStyle/>
                    <a:p>
                      <a:r>
                        <a:rPr lang="fr-FR" sz="1400" i="1" dirty="0" smtClean="0">
                          <a:solidFill>
                            <a:schemeClr val="tx1"/>
                          </a:solidFill>
                        </a:rPr>
                        <a:t>Juge 1</a:t>
                      </a:r>
                      <a:endParaRPr lang="fr-FR" sz="14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i="1" dirty="0" smtClean="0">
                          <a:solidFill>
                            <a:schemeClr val="tx1"/>
                          </a:solidFill>
                        </a:rPr>
                        <a:t>Juge 2</a:t>
                      </a:r>
                      <a:endParaRPr lang="fr-FR" sz="14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i="1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fr-FR" sz="14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i="1" dirty="0" smtClean="0">
                          <a:solidFill>
                            <a:schemeClr val="tx1"/>
                          </a:solidFill>
                        </a:rPr>
                        <a:t>Note E</a:t>
                      </a:r>
                      <a:endParaRPr lang="fr-FR" sz="14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i="1" dirty="0" smtClean="0">
                          <a:solidFill>
                            <a:schemeClr val="tx1"/>
                          </a:solidFill>
                        </a:rPr>
                        <a:t>Note D</a:t>
                      </a:r>
                      <a:endParaRPr lang="fr-FR" sz="14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i="1" dirty="0" smtClean="0">
                          <a:solidFill>
                            <a:schemeClr val="tx1"/>
                          </a:solidFill>
                        </a:rPr>
                        <a:t>Note finale</a:t>
                      </a:r>
                      <a:endParaRPr lang="fr-FR" sz="14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12839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7.30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7,60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14.90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7.45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8.00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15.45</a:t>
                      </a:r>
                      <a:endParaRPr lang="fr-FR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083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31640" y="3861048"/>
            <a:ext cx="7416824" cy="1008113"/>
          </a:xfrm>
        </p:spPr>
        <p:txBody>
          <a:bodyPr>
            <a:noAutofit/>
          </a:bodyPr>
          <a:lstStyle/>
          <a:p>
            <a:pPr marL="182880" indent="0">
              <a:buNone/>
            </a:pPr>
            <a:r>
              <a:rPr lang="fr-FR" sz="4000" dirty="0" smtClean="0"/>
              <a:t>Reconnaissance des éléments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20160184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0000" y="1268760"/>
            <a:ext cx="8712480" cy="4536504"/>
          </a:xfrm>
        </p:spPr>
        <p:txBody>
          <a:bodyPr>
            <a:normAutofit/>
          </a:bodyPr>
          <a:lstStyle/>
          <a:p>
            <a:pPr marL="706438" lvl="1" indent="0">
              <a:buNone/>
              <a:defRPr/>
            </a:pPr>
            <a:endParaRPr lang="fr-FR" sz="2600" i="1" u="sng" dirty="0" smtClean="0"/>
          </a:p>
          <a:p>
            <a:pPr marL="1163638" lvl="1" indent="-457200">
              <a:buFont typeface="Wingdings" pitchFamily="2" charset="2"/>
              <a:buChar char="q"/>
              <a:defRPr/>
            </a:pPr>
            <a:r>
              <a:rPr lang="fr-FR" sz="2600" dirty="0" smtClean="0"/>
              <a:t>L’élément est </a:t>
            </a:r>
            <a:r>
              <a:rPr lang="fr-FR" sz="3600" b="1" i="1" u="sng" dirty="0" smtClean="0"/>
              <a:t>tenté</a:t>
            </a:r>
            <a:r>
              <a:rPr lang="fr-FR" sz="2600" dirty="0" smtClean="0"/>
              <a:t> :</a:t>
            </a:r>
          </a:p>
          <a:p>
            <a:pPr marL="1872298" lvl="4" indent="-342900">
              <a:buFont typeface="Wingdings" pitchFamily="2" charset="2"/>
              <a:buChar char="Ø"/>
              <a:defRPr/>
            </a:pPr>
            <a:r>
              <a:rPr lang="fr-FR" sz="2400" dirty="0" smtClean="0"/>
              <a:t>La gymnaste réalise une partie de la difficulté (voir spécificité à chaque agrès) </a:t>
            </a:r>
          </a:p>
          <a:p>
            <a:pPr marL="1483678" lvl="4" indent="0">
              <a:buNone/>
              <a:defRPr/>
            </a:pPr>
            <a:endParaRPr lang="fr-FR" sz="2400" b="1" u="sng" dirty="0" smtClean="0">
              <a:solidFill>
                <a:srgbClr val="000000"/>
              </a:solidFill>
            </a:endParaRPr>
          </a:p>
          <a:p>
            <a:pPr marL="1226757" lvl="2" indent="-4572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/>
            </a:pPr>
            <a:r>
              <a:rPr lang="fr-FR" sz="2400" dirty="0" smtClean="0"/>
              <a:t>L’élément est </a:t>
            </a:r>
            <a:r>
              <a:rPr lang="fr-FR" sz="3600" b="1" i="1" u="sng" dirty="0" smtClean="0"/>
              <a:t>reconnu </a:t>
            </a:r>
            <a:r>
              <a:rPr lang="fr-FR" sz="2400" dirty="0" smtClean="0"/>
              <a:t>:</a:t>
            </a:r>
          </a:p>
          <a:p>
            <a:pPr marL="1967421" lvl="5" indent="-4572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fr-FR" sz="2400" dirty="0" smtClean="0"/>
              <a:t>La gymnaste réalise la difficulté avec les caractéristiques techniques exigées</a:t>
            </a:r>
          </a:p>
          <a:p>
            <a:pPr marL="531813" indent="-342900" algn="just" defTabSz="847725" eaLnBrk="0" hangingPunct="0"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None/>
              <a:defRPr/>
            </a:pPr>
            <a:endParaRPr lang="fr-FR" sz="2600" kern="0" dirty="0" smtClean="0"/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31640" y="188640"/>
            <a:ext cx="4104456" cy="720080"/>
          </a:xfrm>
        </p:spPr>
        <p:txBody>
          <a:bodyPr>
            <a:normAutofit/>
          </a:bodyPr>
          <a:lstStyle/>
          <a:p>
            <a:r>
              <a:rPr lang="fr-FR" sz="3200" dirty="0" smtClean="0">
                <a:solidFill>
                  <a:schemeClr val="tx1"/>
                </a:solidFill>
              </a:rPr>
              <a:t>Définitions</a:t>
            </a:r>
            <a:endParaRPr lang="fr-F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278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340768"/>
            <a:ext cx="8964488" cy="5256584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fr-FR" sz="2000" dirty="0"/>
              <a:t>Exemple : 4</a:t>
            </a:r>
            <a:r>
              <a:rPr lang="fr-FR" sz="2000" baseline="30000" dirty="0"/>
              <a:t>ème</a:t>
            </a:r>
            <a:r>
              <a:rPr lang="fr-FR" sz="2000" dirty="0"/>
              <a:t> degré Poutre A/</a:t>
            </a:r>
            <a:r>
              <a:rPr lang="fr-FR" sz="2000" dirty="0" smtClean="0"/>
              <a:t>J</a:t>
            </a:r>
          </a:p>
          <a:p>
            <a:pPr marL="0" indent="0">
              <a:lnSpc>
                <a:spcPct val="90000"/>
              </a:lnSpc>
              <a:buNone/>
            </a:pPr>
            <a:endParaRPr lang="fr-FR" sz="2000" b="1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endParaRPr lang="fr-FR" sz="2000" b="1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endParaRPr lang="fr-FR" sz="20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endParaRPr lang="fr-FR" sz="20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endParaRPr lang="fr-FR" sz="20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endParaRPr lang="fr-FR" sz="2000" b="1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endParaRPr lang="fr-FR" sz="2000" b="1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endParaRPr lang="fr-FR" sz="2000" b="1" dirty="0">
              <a:solidFill>
                <a:srgbClr val="FF000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endParaRPr lang="fr-FR" sz="2000" b="1" dirty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endParaRPr lang="fr-FR" sz="800" dirty="0"/>
          </a:p>
          <a:p>
            <a:pPr marL="342900" lvl="1" indent="-342900">
              <a:lnSpc>
                <a:spcPct val="90000"/>
              </a:lnSpc>
              <a:buClr>
                <a:srgbClr val="FF3300"/>
              </a:buClr>
              <a:buFont typeface="Wingdings 2" pitchFamily="18" charset="2"/>
              <a:buChar char=""/>
            </a:pPr>
            <a:endParaRPr lang="fr-FR" sz="2000" dirty="0"/>
          </a:p>
          <a:p>
            <a:pPr marL="342900" lvl="1" indent="-342900">
              <a:lnSpc>
                <a:spcPct val="90000"/>
              </a:lnSpc>
              <a:buClr>
                <a:srgbClr val="FF3300"/>
              </a:buClr>
              <a:buFont typeface="Wingdings" pitchFamily="2" charset="2"/>
              <a:buChar char="q"/>
            </a:pPr>
            <a:r>
              <a:rPr lang="fr-FR" sz="2000" dirty="0">
                <a:solidFill>
                  <a:srgbClr val="000000"/>
                </a:solidFill>
              </a:rPr>
              <a:t>Si un élément coté n’est </a:t>
            </a:r>
            <a:r>
              <a:rPr lang="fr-FR" sz="2000" b="1" dirty="0">
                <a:solidFill>
                  <a:srgbClr val="000000"/>
                </a:solidFill>
              </a:rPr>
              <a:t>pas tenté ou </a:t>
            </a:r>
            <a:r>
              <a:rPr lang="fr-FR" sz="2000" b="1" dirty="0" smtClean="0">
                <a:solidFill>
                  <a:srgbClr val="000000"/>
                </a:solidFill>
              </a:rPr>
              <a:t>exécuté avec aide</a:t>
            </a:r>
            <a:r>
              <a:rPr lang="fr-FR" sz="2000" dirty="0" smtClean="0">
                <a:solidFill>
                  <a:srgbClr val="000000"/>
                </a:solidFill>
              </a:rPr>
              <a:t>,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fr-FR" sz="2000" dirty="0" smtClean="0">
                <a:solidFill>
                  <a:schemeClr val="tx1"/>
                </a:solidFill>
              </a:rPr>
              <a:t>Perte de la valeur de l'élément sur la note  D.</a:t>
            </a:r>
            <a:endParaRPr lang="fr-FR" sz="2000" dirty="0">
              <a:solidFill>
                <a:schemeClr val="tx1"/>
              </a:solidFill>
            </a:endParaRP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fr-FR" sz="2000" dirty="0">
                <a:solidFill>
                  <a:schemeClr val="tx1"/>
                </a:solidFill>
              </a:rPr>
              <a:t>ET pénalité de 3 points sur la note </a:t>
            </a:r>
            <a:r>
              <a:rPr lang="fr-FR" sz="2000" dirty="0" smtClean="0">
                <a:solidFill>
                  <a:schemeClr val="tx1"/>
                </a:solidFill>
              </a:rPr>
              <a:t>E.</a:t>
            </a:r>
            <a:endParaRPr lang="fr-FR" sz="2000" dirty="0">
              <a:solidFill>
                <a:schemeClr val="tx1"/>
              </a:solidFill>
            </a:endParaRPr>
          </a:p>
          <a:p>
            <a:pPr marL="342900" lvl="1" indent="-342900">
              <a:lnSpc>
                <a:spcPct val="90000"/>
              </a:lnSpc>
              <a:buClr>
                <a:srgbClr val="FF3300"/>
              </a:buClr>
              <a:buFont typeface="Wingdings" pitchFamily="2" charset="2"/>
              <a:buChar char="q"/>
            </a:pPr>
            <a:r>
              <a:rPr lang="fr-FR" sz="2000" dirty="0">
                <a:solidFill>
                  <a:srgbClr val="000000"/>
                </a:solidFill>
              </a:rPr>
              <a:t>Si un élément coté n’est </a:t>
            </a:r>
            <a:r>
              <a:rPr lang="fr-FR" sz="2000" b="1" dirty="0">
                <a:solidFill>
                  <a:srgbClr val="000000"/>
                </a:solidFill>
              </a:rPr>
              <a:t>pas </a:t>
            </a:r>
            <a:r>
              <a:rPr lang="fr-FR" sz="2000" b="1" dirty="0" smtClean="0">
                <a:solidFill>
                  <a:srgbClr val="000000"/>
                </a:solidFill>
              </a:rPr>
              <a:t>reconnu mais seulement «tenté»,</a:t>
            </a:r>
            <a:endParaRPr lang="fr-FR" sz="2000" b="1" dirty="0">
              <a:solidFill>
                <a:srgbClr val="000000"/>
              </a:solidFill>
            </a:endParaRP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fr-FR" sz="2000" dirty="0">
                <a:solidFill>
                  <a:schemeClr val="tx1"/>
                </a:solidFill>
              </a:rPr>
              <a:t>Perte de la valeur de l'élément sur la note </a:t>
            </a:r>
            <a:r>
              <a:rPr lang="fr-FR" sz="2000" dirty="0" smtClean="0">
                <a:solidFill>
                  <a:schemeClr val="tx1"/>
                </a:solidFill>
              </a:rPr>
              <a:t>D</a:t>
            </a:r>
            <a:endParaRPr lang="fr-FR" sz="2000" dirty="0">
              <a:solidFill>
                <a:schemeClr val="tx1"/>
              </a:solidFill>
            </a:endParaRP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fr-FR" sz="2000" dirty="0">
                <a:solidFill>
                  <a:schemeClr val="tx1"/>
                </a:solidFill>
              </a:rPr>
              <a:t>ET pénalités issues </a:t>
            </a:r>
            <a:r>
              <a:rPr lang="fr-FR" sz="2000" dirty="0">
                <a:solidFill>
                  <a:srgbClr val="000000"/>
                </a:solidFill>
              </a:rPr>
              <a:t>du </a:t>
            </a:r>
            <a:r>
              <a:rPr lang="fr-FR" sz="2000" dirty="0" smtClean="0">
                <a:solidFill>
                  <a:srgbClr val="000000"/>
                </a:solidFill>
              </a:rPr>
              <a:t>tableau </a:t>
            </a:r>
            <a:r>
              <a:rPr lang="fr-FR" sz="2000" dirty="0">
                <a:solidFill>
                  <a:srgbClr val="000000"/>
                </a:solidFill>
              </a:rPr>
              <a:t>des fautes générales sur la note </a:t>
            </a:r>
            <a:r>
              <a:rPr lang="fr-FR" sz="2000" dirty="0" smtClean="0">
                <a:solidFill>
                  <a:srgbClr val="000000"/>
                </a:solidFill>
              </a:rPr>
              <a:t>E</a:t>
            </a:r>
            <a:endParaRPr lang="fr-FR" sz="2000" dirty="0">
              <a:solidFill>
                <a:srgbClr val="0000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fr-FR" sz="2000" b="1" spc="-20" dirty="0" smtClean="0">
              <a:solidFill>
                <a:srgbClr val="000000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31640" y="188640"/>
            <a:ext cx="6768752" cy="648072"/>
          </a:xfrm>
        </p:spPr>
        <p:txBody>
          <a:bodyPr>
            <a:noAutofit/>
          </a:bodyPr>
          <a:lstStyle/>
          <a:p>
            <a:r>
              <a:rPr lang="fr-FR" sz="3200" dirty="0" smtClean="0">
                <a:solidFill>
                  <a:srgbClr val="000000"/>
                </a:solidFill>
              </a:rPr>
              <a:t>Paragraphe </a:t>
            </a:r>
            <a:r>
              <a:rPr lang="fr-FR" sz="3200" dirty="0">
                <a:solidFill>
                  <a:srgbClr val="000000"/>
                </a:solidFill>
              </a:rPr>
              <a:t>coté - Précisions</a:t>
            </a:r>
          </a:p>
        </p:txBody>
      </p:sp>
      <p:sp>
        <p:nvSpPr>
          <p:cNvPr id="10" name="Text Box 25"/>
          <p:cNvSpPr txBox="1">
            <a:spLocks noChangeArrowheads="1"/>
          </p:cNvSpPr>
          <p:nvPr/>
        </p:nvSpPr>
        <p:spPr bwMode="auto">
          <a:xfrm>
            <a:off x="179512" y="3140968"/>
            <a:ext cx="2700000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800" b="0" dirty="0"/>
              <a:t>Si </a:t>
            </a:r>
            <a:r>
              <a:rPr lang="fr-FR" sz="1800" b="0" dirty="0" smtClean="0"/>
              <a:t>la </a:t>
            </a:r>
            <a:r>
              <a:rPr lang="fr-FR" sz="1800" b="0" u="sng" dirty="0" smtClean="0"/>
              <a:t>Roue</a:t>
            </a:r>
            <a:r>
              <a:rPr lang="fr-FR" sz="1800" b="0" dirty="0" smtClean="0"/>
              <a:t> n'est pas tentée</a:t>
            </a:r>
            <a:endParaRPr lang="fr-FR" sz="1800" b="0" dirty="0"/>
          </a:p>
          <a:p>
            <a:pPr>
              <a:spcBef>
                <a:spcPts val="0"/>
              </a:spcBef>
            </a:pPr>
            <a:r>
              <a:rPr lang="fr-FR" sz="1800" b="0" dirty="0" smtClean="0">
                <a:solidFill>
                  <a:srgbClr val="FF0000"/>
                </a:solidFill>
              </a:rPr>
              <a:t>- 1,5 pt sur D</a:t>
            </a:r>
          </a:p>
          <a:p>
            <a:pPr>
              <a:spcBef>
                <a:spcPts val="0"/>
              </a:spcBef>
            </a:pPr>
            <a:r>
              <a:rPr lang="fr-FR" sz="1800" b="0" dirty="0" smtClean="0">
                <a:solidFill>
                  <a:srgbClr val="FF0000"/>
                </a:solidFill>
              </a:rPr>
              <a:t>- 3 pts sur E</a:t>
            </a:r>
            <a:endParaRPr lang="fr-FR" sz="1800" b="0" dirty="0">
              <a:solidFill>
                <a:srgbClr val="FF0000"/>
              </a:solidFill>
            </a:endParaRPr>
          </a:p>
        </p:txBody>
      </p:sp>
      <p:sp>
        <p:nvSpPr>
          <p:cNvPr id="13" name="Text Box 25"/>
          <p:cNvSpPr txBox="1">
            <a:spLocks noChangeArrowheads="1"/>
          </p:cNvSpPr>
          <p:nvPr/>
        </p:nvSpPr>
        <p:spPr bwMode="auto">
          <a:xfrm>
            <a:off x="6264488" y="3212976"/>
            <a:ext cx="2700000" cy="1077218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600" b="0" dirty="0"/>
              <a:t>Si </a:t>
            </a:r>
            <a:r>
              <a:rPr lang="fr-FR" sz="1600" b="0" dirty="0" smtClean="0"/>
              <a:t>la </a:t>
            </a:r>
            <a:r>
              <a:rPr lang="fr-FR" sz="1600" b="0" u="sng" dirty="0" smtClean="0"/>
              <a:t>Roue</a:t>
            </a:r>
            <a:r>
              <a:rPr lang="fr-FR" sz="1600" b="0" dirty="0" smtClean="0"/>
              <a:t> est tentée sans retour sur poutre</a:t>
            </a:r>
            <a:endParaRPr lang="fr-FR" sz="1600" b="0" dirty="0"/>
          </a:p>
          <a:p>
            <a:pPr>
              <a:spcBef>
                <a:spcPts val="0"/>
              </a:spcBef>
            </a:pPr>
            <a:r>
              <a:rPr lang="fr-FR" sz="1600" b="0" dirty="0" smtClean="0">
                <a:solidFill>
                  <a:srgbClr val="FF0000"/>
                </a:solidFill>
              </a:rPr>
              <a:t>- 1,5 pt sur D</a:t>
            </a:r>
          </a:p>
          <a:p>
            <a:pPr>
              <a:spcBef>
                <a:spcPts val="0"/>
              </a:spcBef>
            </a:pPr>
            <a:r>
              <a:rPr lang="fr-FR" sz="1600" b="0" dirty="0" smtClean="0">
                <a:solidFill>
                  <a:srgbClr val="FF0000"/>
                </a:solidFill>
              </a:rPr>
              <a:t>- </a:t>
            </a:r>
            <a:r>
              <a:rPr lang="fr-FR" sz="1600" b="0" spc="-50" dirty="0" smtClean="0">
                <a:solidFill>
                  <a:srgbClr val="FF0000"/>
                </a:solidFill>
              </a:rPr>
              <a:t>Fautes d'exécution sur E</a:t>
            </a:r>
            <a:endParaRPr lang="fr-FR" sz="1600" b="0" spc="-50" dirty="0">
              <a:solidFill>
                <a:srgbClr val="FF0000"/>
              </a:solidFill>
            </a:endParaRPr>
          </a:p>
        </p:txBody>
      </p:sp>
      <p:pic>
        <p:nvPicPr>
          <p:cNvPr id="14" name="Image 13" descr="P482.jpg"/>
          <p:cNvPicPr>
            <a:picLocks noChangeAspect="1"/>
          </p:cNvPicPr>
          <p:nvPr/>
        </p:nvPicPr>
        <p:blipFill>
          <a:blip r:embed="rId3" cstate="print"/>
          <a:srcRect r="2217"/>
          <a:stretch>
            <a:fillRect/>
          </a:stretch>
        </p:blipFill>
        <p:spPr>
          <a:xfrm>
            <a:off x="2988000" y="3043439"/>
            <a:ext cx="3168172" cy="1249657"/>
          </a:xfrm>
          <a:prstGeom prst="rect">
            <a:avLst/>
          </a:prstGeom>
        </p:spPr>
      </p:pic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3450767"/>
              </p:ext>
            </p:extLst>
          </p:nvPr>
        </p:nvGraphicFramePr>
        <p:xfrm>
          <a:off x="276200" y="1628800"/>
          <a:ext cx="8616280" cy="914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96200"/>
                <a:gridCol w="720080"/>
              </a:tblGrid>
              <a:tr h="396044"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solidFill>
                            <a:srgbClr val="000000"/>
                          </a:solidFill>
                        </a:rPr>
                        <a:t>4.7 - Roue</a:t>
                      </a:r>
                      <a:endParaRPr lang="fr-FR" sz="16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DFE1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solidFill>
                            <a:srgbClr val="000000"/>
                          </a:solidFill>
                        </a:rPr>
                        <a:t>1.5</a:t>
                      </a:r>
                      <a:endParaRPr lang="fr-FR" sz="16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DFE1E7"/>
                    </a:solidFill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fr-FR" sz="1400" dirty="0" smtClean="0"/>
                        <a:t>Avancer jambe et</a:t>
                      </a:r>
                      <a:r>
                        <a:rPr lang="fr-FR" sz="1400" baseline="0" dirty="0" smtClean="0"/>
                        <a:t> basculer en fente AV G, bras dans le prolongement du corps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fr-FR" sz="1400" b="1" u="sng" baseline="0" dirty="0" smtClean="0"/>
                        <a:t>Roue</a:t>
                      </a:r>
                      <a:r>
                        <a:rPr lang="fr-FR" sz="1400" baseline="0" dirty="0" smtClean="0"/>
                        <a:t> arrivée en ½ fente AV D, bras dans le prolongement du corps</a:t>
                      </a:r>
                      <a:endParaRPr lang="fr-FR" sz="1400" dirty="0"/>
                    </a:p>
                  </a:txBody>
                  <a:tcPr>
                    <a:solidFill>
                      <a:srgbClr val="DFE1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>
                    <a:solidFill>
                      <a:srgbClr val="DFE1E7"/>
                    </a:solidFill>
                  </a:tcPr>
                </a:tc>
              </a:tr>
            </a:tbl>
          </a:graphicData>
        </a:graphic>
      </p:graphicFrame>
      <p:cxnSp>
        <p:nvCxnSpPr>
          <p:cNvPr id="21" name="Connecteur droit 20"/>
          <p:cNvCxnSpPr/>
          <p:nvPr/>
        </p:nvCxnSpPr>
        <p:spPr>
          <a:xfrm>
            <a:off x="8316416" y="2132856"/>
            <a:ext cx="360040" cy="28803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H="1">
            <a:off x="8316416" y="2132856"/>
            <a:ext cx="360040" cy="28803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899592" y="2492896"/>
            <a:ext cx="0" cy="64807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1043608" y="2492896"/>
            <a:ext cx="0" cy="288032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1043608" y="2780928"/>
            <a:ext cx="6336704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7380312" y="2780928"/>
            <a:ext cx="0" cy="43204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Ellipse 4"/>
          <p:cNvSpPr/>
          <p:nvPr/>
        </p:nvSpPr>
        <p:spPr>
          <a:xfrm>
            <a:off x="8172400" y="1556792"/>
            <a:ext cx="432048" cy="432048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467544" y="2276872"/>
            <a:ext cx="720080" cy="216024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61639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  <p:bldP spid="13" grpId="0" animBg="1"/>
      <p:bldP spid="5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36524" y="3356992"/>
            <a:ext cx="5151899" cy="1152128"/>
          </a:xfrm>
        </p:spPr>
        <p:txBody>
          <a:bodyPr>
            <a:normAutofit/>
          </a:bodyPr>
          <a:lstStyle/>
          <a:p>
            <a:r>
              <a:rPr lang="fr-FR" sz="4000" dirty="0"/>
              <a:t>Le jugement, les </a:t>
            </a:r>
            <a:r>
              <a:rPr lang="fr-FR" sz="4000" dirty="0" smtClean="0"/>
              <a:t>juges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98379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527048"/>
            <a:ext cx="8482144" cy="485428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fr-FR" sz="2000" dirty="0"/>
              <a:t>Exemple : 4</a:t>
            </a:r>
            <a:r>
              <a:rPr lang="fr-FR" sz="2000" baseline="30000" dirty="0"/>
              <a:t>ème</a:t>
            </a:r>
            <a:r>
              <a:rPr lang="fr-FR" sz="2000" dirty="0"/>
              <a:t> degré Poutre A/J</a:t>
            </a:r>
          </a:p>
          <a:p>
            <a:pPr marL="0" indent="0">
              <a:lnSpc>
                <a:spcPct val="80000"/>
              </a:lnSpc>
              <a:buNone/>
            </a:pPr>
            <a:endParaRPr lang="fr-FR" sz="2000" b="1" spc="-20" dirty="0" smtClean="0">
              <a:solidFill>
                <a:srgbClr val="000000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31640" y="188640"/>
            <a:ext cx="6840760" cy="576064"/>
          </a:xfrm>
        </p:spPr>
        <p:txBody>
          <a:bodyPr>
            <a:noAutofit/>
          </a:bodyPr>
          <a:lstStyle/>
          <a:p>
            <a:r>
              <a:rPr lang="fr-FR" sz="3200" dirty="0" smtClean="0">
                <a:solidFill>
                  <a:srgbClr val="000000"/>
                </a:solidFill>
              </a:rPr>
              <a:t>Paragraphe </a:t>
            </a:r>
            <a:r>
              <a:rPr lang="fr-FR" sz="3200" dirty="0">
                <a:solidFill>
                  <a:srgbClr val="000000"/>
                </a:solidFill>
              </a:rPr>
              <a:t>coté - Précisions</a:t>
            </a:r>
          </a:p>
        </p:txBody>
      </p:sp>
      <p:pic>
        <p:nvPicPr>
          <p:cNvPr id="18" name="Image 17" descr="P482.jpg"/>
          <p:cNvPicPr>
            <a:picLocks noChangeAspect="1"/>
          </p:cNvPicPr>
          <p:nvPr/>
        </p:nvPicPr>
        <p:blipFill>
          <a:blip r:embed="rId3" cstate="print"/>
          <a:srcRect r="2217"/>
          <a:stretch>
            <a:fillRect/>
          </a:stretch>
        </p:blipFill>
        <p:spPr>
          <a:xfrm>
            <a:off x="251700" y="3259463"/>
            <a:ext cx="3168172" cy="124965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1520" y="4797152"/>
            <a:ext cx="8568952" cy="928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>
              <a:lnSpc>
                <a:spcPct val="90000"/>
              </a:lnSpc>
              <a:buClr>
                <a:srgbClr val="FF3300"/>
              </a:buClr>
              <a:buFont typeface="Wingdings 2" pitchFamily="18" charset="2"/>
              <a:buChar char=""/>
            </a:pPr>
            <a:r>
              <a:rPr lang="fr-FR" sz="2000" dirty="0"/>
              <a:t>Si un </a:t>
            </a:r>
            <a:r>
              <a:rPr lang="fr-FR" sz="2000" b="1" dirty="0"/>
              <a:t>élément ou un passage non coté</a:t>
            </a:r>
            <a:r>
              <a:rPr lang="fr-FR" sz="2000" dirty="0"/>
              <a:t> dans ce paragraphe n’est pas fait, on pénalisera de </a:t>
            </a:r>
            <a:r>
              <a:rPr lang="fr-FR" sz="2000" b="1" dirty="0">
                <a:solidFill>
                  <a:srgbClr val="FF0000"/>
                </a:solidFill>
              </a:rPr>
              <a:t>0,10 pt</a:t>
            </a:r>
            <a:r>
              <a:rPr lang="fr-FR" sz="2000" dirty="0">
                <a:solidFill>
                  <a:srgbClr val="FF0000"/>
                </a:solidFill>
              </a:rPr>
              <a:t> </a:t>
            </a:r>
            <a:r>
              <a:rPr lang="fr-FR" sz="2000" dirty="0"/>
              <a:t>pour faute de texte </a:t>
            </a:r>
            <a:r>
              <a:rPr lang="fr-FR" sz="2000" u="sng" dirty="0"/>
              <a:t>chaque "tiret" </a:t>
            </a:r>
            <a:r>
              <a:rPr lang="fr-FR" sz="2000" dirty="0"/>
              <a:t>non exécuté en totalité ou partiellement sur la </a:t>
            </a:r>
            <a:r>
              <a:rPr lang="fr-FR" sz="2000" b="1" dirty="0"/>
              <a:t>note </a:t>
            </a:r>
            <a:r>
              <a:rPr lang="fr-FR" sz="2000" b="1" dirty="0" smtClean="0"/>
              <a:t>E</a:t>
            </a:r>
            <a:endParaRPr lang="fr-FR" sz="2000" b="1" dirty="0"/>
          </a:p>
        </p:txBody>
      </p:sp>
      <p:sp>
        <p:nvSpPr>
          <p:cNvPr id="21" name="Text Box 25"/>
          <p:cNvSpPr txBox="1">
            <a:spLocks noChangeArrowheads="1"/>
          </p:cNvSpPr>
          <p:nvPr/>
        </p:nvSpPr>
        <p:spPr bwMode="auto">
          <a:xfrm>
            <a:off x="5292080" y="3380799"/>
            <a:ext cx="3167920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fr-FR" sz="1800" b="0" dirty="0" smtClean="0"/>
              <a:t>Si le </a:t>
            </a:r>
            <a:r>
              <a:rPr lang="fr-FR" sz="1800" b="0" u="sng" dirty="0" smtClean="0"/>
              <a:t>"tiret" </a:t>
            </a:r>
            <a:r>
              <a:rPr lang="fr-FR" sz="1800" b="0" dirty="0" smtClean="0"/>
              <a:t>n’est pas fait </a:t>
            </a:r>
            <a:r>
              <a:rPr lang="fr-FR" sz="1800" b="0" dirty="0" smtClean="0">
                <a:sym typeface="Wingdings" pitchFamily="2" charset="2"/>
              </a:rPr>
              <a:t> </a:t>
            </a:r>
            <a:r>
              <a:rPr lang="fr-FR" sz="1800" b="0" dirty="0" smtClean="0"/>
              <a:t>pénalisation pour faute de texte </a:t>
            </a:r>
          </a:p>
          <a:p>
            <a:pPr algn="just">
              <a:spcBef>
                <a:spcPts val="0"/>
              </a:spcBef>
            </a:pPr>
            <a:r>
              <a:rPr lang="fr-FR" sz="1800" b="0" dirty="0" smtClean="0">
                <a:solidFill>
                  <a:srgbClr val="FF0000"/>
                </a:solidFill>
              </a:rPr>
              <a:t>- 0,10 pt sur note E</a:t>
            </a:r>
            <a:endParaRPr lang="fr-FR" sz="1800" b="0" dirty="0">
              <a:solidFill>
                <a:srgbClr val="FF0000"/>
              </a:solidFill>
            </a:endParaRPr>
          </a:p>
        </p:txBody>
      </p:sp>
      <p:graphicFrame>
        <p:nvGraphicFramePr>
          <p:cNvPr id="22" name="Tableau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7212480"/>
              </p:ext>
            </p:extLst>
          </p:nvPr>
        </p:nvGraphicFramePr>
        <p:xfrm>
          <a:off x="251520" y="1988840"/>
          <a:ext cx="8640960" cy="10801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18817"/>
                <a:gridCol w="722143"/>
              </a:tblGrid>
              <a:tr h="467921"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solidFill>
                            <a:srgbClr val="000000"/>
                          </a:solidFill>
                        </a:rPr>
                        <a:t>4.7 - Roue</a:t>
                      </a:r>
                      <a:endParaRPr lang="fr-FR" sz="16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DFE1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solidFill>
                            <a:srgbClr val="000000"/>
                          </a:solidFill>
                        </a:rPr>
                        <a:t>1.5</a:t>
                      </a:r>
                      <a:endParaRPr lang="fr-FR" sz="16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DFE1E7"/>
                    </a:solidFill>
                  </a:tcPr>
                </a:tc>
              </a:tr>
              <a:tr h="612200"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fr-FR" sz="1400" dirty="0" smtClean="0"/>
                        <a:t>Avancer </a:t>
                      </a:r>
                      <a:r>
                        <a:rPr lang="fr-FR" sz="1400" baseline="0" dirty="0" smtClean="0"/>
                        <a:t> </a:t>
                      </a:r>
                      <a:r>
                        <a:rPr lang="fr-FR" sz="1400" dirty="0" smtClean="0"/>
                        <a:t>jambe G et</a:t>
                      </a:r>
                      <a:r>
                        <a:rPr lang="fr-FR" sz="1400" baseline="0" dirty="0" smtClean="0"/>
                        <a:t> basculer en fente AV G, bras dans le prolongement du corps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fr-FR" sz="1400" b="1" u="sng" baseline="0" dirty="0" smtClean="0"/>
                        <a:t>Roue</a:t>
                      </a:r>
                      <a:r>
                        <a:rPr lang="fr-FR" sz="1400" baseline="0" dirty="0" smtClean="0"/>
                        <a:t> arrivée en ½ fente AV D, bras dans le prolongement du corps</a:t>
                      </a:r>
                      <a:endParaRPr lang="fr-FR" sz="1400" dirty="0"/>
                    </a:p>
                  </a:txBody>
                  <a:tcPr>
                    <a:solidFill>
                      <a:srgbClr val="DFE1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>
                    <a:solidFill>
                      <a:srgbClr val="DFE1E7"/>
                    </a:solidFill>
                  </a:tcPr>
                </a:tc>
              </a:tr>
            </a:tbl>
          </a:graphicData>
        </a:graphic>
      </p:graphicFrame>
      <p:sp>
        <p:nvSpPr>
          <p:cNvPr id="23" name="Ellipse 22"/>
          <p:cNvSpPr/>
          <p:nvPr/>
        </p:nvSpPr>
        <p:spPr>
          <a:xfrm>
            <a:off x="8172456" y="1916832"/>
            <a:ext cx="504000" cy="5040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4" name="AutoShape 17"/>
          <p:cNvSpPr>
            <a:spLocks noChangeArrowheads="1"/>
          </p:cNvSpPr>
          <p:nvPr/>
        </p:nvSpPr>
        <p:spPr bwMode="auto">
          <a:xfrm>
            <a:off x="511932" y="2420888"/>
            <a:ext cx="6984560" cy="288032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fr-FR" sz="1800" b="0" dirty="0"/>
          </a:p>
        </p:txBody>
      </p:sp>
      <p:sp>
        <p:nvSpPr>
          <p:cNvPr id="25" name="AutoShape 20"/>
          <p:cNvSpPr>
            <a:spLocks noChangeArrowheads="1"/>
          </p:cNvSpPr>
          <p:nvPr/>
        </p:nvSpPr>
        <p:spPr bwMode="auto">
          <a:xfrm>
            <a:off x="539552" y="2708920"/>
            <a:ext cx="648072" cy="324036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fr-FR" sz="1800" b="0" dirty="0"/>
          </a:p>
        </p:txBody>
      </p:sp>
      <p:cxnSp>
        <p:nvCxnSpPr>
          <p:cNvPr id="26" name="Connecteur en angle 25"/>
          <p:cNvCxnSpPr/>
          <p:nvPr/>
        </p:nvCxnSpPr>
        <p:spPr>
          <a:xfrm rot="16200000" flipH="1">
            <a:off x="5178933" y="1030252"/>
            <a:ext cx="638890" cy="3996228"/>
          </a:xfrm>
          <a:prstGeom prst="bentConnector3">
            <a:avLst>
              <a:gd name="adj1" fmla="val 50000"/>
            </a:avLst>
          </a:prstGeom>
          <a:ln w="25400">
            <a:solidFill>
              <a:srgbClr val="00B05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0442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21" grpId="0" animBg="1"/>
      <p:bldP spid="23" grpId="0" animBg="1"/>
      <p:bldP spid="24" grpId="0" animBg="1"/>
      <p:bldP spid="2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484784"/>
            <a:ext cx="8482144" cy="485428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fr-FR" sz="2000" dirty="0" smtClean="0"/>
              <a:t>Exemple </a:t>
            </a:r>
            <a:r>
              <a:rPr lang="fr-FR" sz="2000" dirty="0"/>
              <a:t>: 4</a:t>
            </a:r>
            <a:r>
              <a:rPr lang="fr-FR" sz="2000" baseline="30000" dirty="0" smtClean="0"/>
              <a:t>ème</a:t>
            </a:r>
            <a:r>
              <a:rPr lang="fr-FR" sz="2000" dirty="0" smtClean="0"/>
              <a:t> </a:t>
            </a:r>
            <a:r>
              <a:rPr lang="fr-FR" sz="2000" dirty="0"/>
              <a:t>degré </a:t>
            </a:r>
            <a:r>
              <a:rPr lang="fr-FR" sz="2000" dirty="0" smtClean="0"/>
              <a:t> Sol A/J</a:t>
            </a:r>
            <a:endParaRPr lang="fr-FR" sz="200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7128792" cy="576064"/>
          </a:xfrm>
        </p:spPr>
        <p:txBody>
          <a:bodyPr>
            <a:noAutofit/>
          </a:bodyPr>
          <a:lstStyle/>
          <a:p>
            <a:r>
              <a:rPr lang="fr-FR" sz="3200" dirty="0" smtClean="0">
                <a:solidFill>
                  <a:srgbClr val="000000"/>
                </a:solidFill>
              </a:rPr>
              <a:t>Paragraphe non coté, précisions</a:t>
            </a:r>
            <a:endParaRPr lang="fr-FR" sz="3200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9552" y="5229200"/>
            <a:ext cx="79208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4866018"/>
              </p:ext>
            </p:extLst>
          </p:nvPr>
        </p:nvGraphicFramePr>
        <p:xfrm>
          <a:off x="180001" y="1916832"/>
          <a:ext cx="4428003" cy="18161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559"/>
                <a:gridCol w="3452654"/>
                <a:gridCol w="543790"/>
              </a:tblGrid>
              <a:tr h="444501">
                <a:tc gridSpan="2">
                  <a:txBody>
                    <a:bodyPr/>
                    <a:lstStyle/>
                    <a:p>
                      <a:r>
                        <a:rPr lang="fr-FR" b="0" dirty="0" smtClean="0">
                          <a:solidFill>
                            <a:srgbClr val="000000"/>
                          </a:solidFill>
                        </a:rPr>
                        <a:t>4-1 – 8 temps : Chorégraphie</a:t>
                      </a:r>
                      <a:endParaRPr lang="fr-FR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23651"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fr-FR" sz="1200" b="0" i="0" dirty="0" smtClean="0">
                          <a:solidFill>
                            <a:srgbClr val="000000"/>
                          </a:solidFill>
                        </a:rPr>
                        <a:t>1-2</a:t>
                      </a:r>
                    </a:p>
                    <a:p>
                      <a:pPr marL="0" indent="0">
                        <a:buFont typeface="Arial"/>
                        <a:buNone/>
                      </a:pPr>
                      <a:endParaRPr lang="fr-FR" sz="1200" b="0" i="0" dirty="0" smtClean="0">
                        <a:solidFill>
                          <a:srgbClr val="000000"/>
                        </a:solidFill>
                      </a:endParaRPr>
                    </a:p>
                    <a:p>
                      <a:pPr marL="0" indent="0">
                        <a:buFont typeface="Arial"/>
                        <a:buNone/>
                      </a:pPr>
                      <a:r>
                        <a:rPr lang="fr-FR" sz="1200" b="0" i="0" dirty="0" smtClean="0">
                          <a:solidFill>
                            <a:srgbClr val="000000"/>
                          </a:solidFill>
                        </a:rPr>
                        <a:t>3-4</a:t>
                      </a:r>
                    </a:p>
                    <a:p>
                      <a:pPr marL="0" indent="0">
                        <a:buFont typeface="Arial"/>
                        <a:buNone/>
                      </a:pPr>
                      <a:r>
                        <a:rPr lang="fr-FR" sz="1200" b="0" i="0" dirty="0" smtClean="0">
                          <a:solidFill>
                            <a:srgbClr val="000000"/>
                          </a:solidFill>
                        </a:rPr>
                        <a:t>4-6</a:t>
                      </a:r>
                    </a:p>
                    <a:p>
                      <a:pPr marL="0" indent="0">
                        <a:buFont typeface="Arial"/>
                        <a:buNone/>
                      </a:pPr>
                      <a:r>
                        <a:rPr lang="fr-FR" sz="1200" b="0" i="0" dirty="0" smtClean="0">
                          <a:solidFill>
                            <a:srgbClr val="000000"/>
                          </a:solidFill>
                        </a:rPr>
                        <a:t>7-8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fr-FR" sz="1200" b="0" i="0" dirty="0" smtClean="0">
                          <a:solidFill>
                            <a:srgbClr val="000000"/>
                          </a:solidFill>
                        </a:rPr>
                        <a:t>Élever le bras G à l’horizontale AV et bras D à l’horizontale latérale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fr-FR" sz="1200" b="0" i="0" dirty="0" smtClean="0">
                          <a:solidFill>
                            <a:srgbClr val="000000"/>
                          </a:solidFill>
                        </a:rPr>
                        <a:t>Croiser les mains devant le visage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fr-FR" sz="1200" b="0" i="0" dirty="0" smtClean="0">
                          <a:solidFill>
                            <a:srgbClr val="000000"/>
                          </a:solidFill>
                        </a:rPr>
                        <a:t>Se redresser sur jambe D,</a:t>
                      </a:r>
                      <a:r>
                        <a:rPr lang="fr-FR" sz="1200" b="0" i="0" baseline="0" dirty="0" smtClean="0">
                          <a:solidFill>
                            <a:srgbClr val="000000"/>
                          </a:solidFill>
                        </a:rPr>
                        <a:t> pied G pointé en AR en tendant bras D à l’oblique latérale basse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fr-FR" sz="1200" b="0" i="0" baseline="0" dirty="0" smtClean="0">
                          <a:solidFill>
                            <a:srgbClr val="000000"/>
                          </a:solidFill>
                        </a:rPr>
                        <a:t>Pointer pied G en AV en élevant les bras à la verticale</a:t>
                      </a:r>
                      <a:endParaRPr lang="fr-FR" sz="1200" b="0" i="0" dirty="0" smtClean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23528" y="4365104"/>
            <a:ext cx="8568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 smtClean="0"/>
              <a:t>Si dans un </a:t>
            </a:r>
            <a:r>
              <a:rPr lang="fr-FR" sz="1400" dirty="0"/>
              <a:t>paragraphe intitulé "chorégraphie" </a:t>
            </a:r>
            <a:r>
              <a:rPr lang="fr-FR" sz="1400" dirty="0" smtClean="0"/>
              <a:t>une </a:t>
            </a:r>
            <a:r>
              <a:rPr lang="fr-FR" sz="1400" dirty="0"/>
              <a:t>partie n’est pas </a:t>
            </a:r>
            <a:r>
              <a:rPr lang="fr-FR" sz="1400" dirty="0" smtClean="0"/>
              <a:t>réalisée, </a:t>
            </a:r>
            <a:r>
              <a:rPr lang="fr-FR" sz="1400" b="1" dirty="0">
                <a:solidFill>
                  <a:srgbClr val="FF0000"/>
                </a:solidFill>
              </a:rPr>
              <a:t>une pénalité de 0.10 pt</a:t>
            </a:r>
            <a:r>
              <a:rPr lang="fr-FR" sz="1400" dirty="0">
                <a:solidFill>
                  <a:srgbClr val="FF0000"/>
                </a:solidFill>
              </a:rPr>
              <a:t> </a:t>
            </a:r>
            <a:r>
              <a:rPr lang="fr-FR" sz="1400" dirty="0"/>
              <a:t>sera retirée de la note </a:t>
            </a:r>
            <a:r>
              <a:rPr lang="fr-FR" sz="1400" dirty="0" smtClean="0"/>
              <a:t>E </a:t>
            </a:r>
            <a:r>
              <a:rPr lang="fr-FR" sz="1400" dirty="0"/>
              <a:t>par tiret non exécuté avec un </a:t>
            </a:r>
            <a:r>
              <a:rPr lang="fr-FR" sz="1400" dirty="0">
                <a:solidFill>
                  <a:srgbClr val="FF0000"/>
                </a:solidFill>
              </a:rPr>
              <a:t>maximum de 0,80 pt </a:t>
            </a:r>
            <a:r>
              <a:rPr lang="fr-FR" sz="1400" dirty="0"/>
              <a:t>par paragraphe. </a:t>
            </a:r>
            <a:r>
              <a:rPr lang="fr-FR" sz="1400" b="1" i="1" dirty="0" smtClean="0">
                <a:solidFill>
                  <a:srgbClr val="0033CC"/>
                </a:solidFill>
              </a:rPr>
              <a:t> </a:t>
            </a:r>
            <a:endParaRPr lang="fr-FR" sz="1400" b="1" i="1" dirty="0">
              <a:solidFill>
                <a:srgbClr val="0033CC"/>
              </a:solidFill>
            </a:endParaRPr>
          </a:p>
        </p:txBody>
      </p:sp>
      <p:pic>
        <p:nvPicPr>
          <p:cNvPr id="10" name="Image 9" descr="S41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08004" y="1992214"/>
            <a:ext cx="4068452" cy="1580802"/>
          </a:xfrm>
          <a:prstGeom prst="rect">
            <a:avLst/>
          </a:prstGeom>
        </p:spPr>
      </p:pic>
      <p:sp>
        <p:nvSpPr>
          <p:cNvPr id="9" name="Ellipse 8"/>
          <p:cNvSpPr/>
          <p:nvPr/>
        </p:nvSpPr>
        <p:spPr>
          <a:xfrm>
            <a:off x="4067944" y="1916832"/>
            <a:ext cx="504056" cy="504056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>
                <a:solidFill>
                  <a:schemeClr val="tx2"/>
                </a:solidFill>
              </a:ln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4172" y="2351583"/>
            <a:ext cx="3443772" cy="4310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4009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484784"/>
            <a:ext cx="8482144" cy="485428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fr-FR" sz="2000" dirty="0"/>
              <a:t>Exemple : </a:t>
            </a:r>
            <a:r>
              <a:rPr lang="fr-FR" sz="2000" dirty="0" smtClean="0"/>
              <a:t>3</a:t>
            </a:r>
            <a:r>
              <a:rPr lang="fr-FR" sz="2000" baseline="30000" dirty="0" smtClean="0"/>
              <a:t>ème</a:t>
            </a:r>
            <a:r>
              <a:rPr lang="fr-FR" sz="2000" dirty="0" smtClean="0"/>
              <a:t>  degré Poutre A/J</a:t>
            </a:r>
            <a:endParaRPr lang="fr-FR" sz="2000" dirty="0"/>
          </a:p>
          <a:p>
            <a:pPr marL="0" indent="0">
              <a:lnSpc>
                <a:spcPct val="80000"/>
              </a:lnSpc>
              <a:buNone/>
            </a:pPr>
            <a:endParaRPr lang="fr-FR" sz="2000" b="1" spc="-20" dirty="0" smtClean="0">
              <a:solidFill>
                <a:srgbClr val="000000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31640" y="116632"/>
            <a:ext cx="7632848" cy="648072"/>
          </a:xfrm>
        </p:spPr>
        <p:txBody>
          <a:bodyPr>
            <a:noAutofit/>
          </a:bodyPr>
          <a:lstStyle/>
          <a:p>
            <a:r>
              <a:rPr lang="fr-FR" sz="3200" dirty="0" smtClean="0">
                <a:solidFill>
                  <a:srgbClr val="000000"/>
                </a:solidFill>
              </a:rPr>
              <a:t>Paragraphe </a:t>
            </a:r>
            <a:r>
              <a:rPr lang="fr-FR" sz="3200" dirty="0">
                <a:solidFill>
                  <a:srgbClr val="000000"/>
                </a:solidFill>
              </a:rPr>
              <a:t>non </a:t>
            </a:r>
            <a:r>
              <a:rPr lang="fr-FR" sz="3200" dirty="0" smtClean="0">
                <a:solidFill>
                  <a:srgbClr val="000000"/>
                </a:solidFill>
              </a:rPr>
              <a:t>coté, précision</a:t>
            </a:r>
            <a:endParaRPr lang="fr-FR" sz="3200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9552" y="5229200"/>
            <a:ext cx="79208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027596"/>
              </p:ext>
            </p:extLst>
          </p:nvPr>
        </p:nvGraphicFramePr>
        <p:xfrm>
          <a:off x="107504" y="1916832"/>
          <a:ext cx="4587734" cy="2017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88795"/>
                <a:gridCol w="498939"/>
              </a:tblGrid>
              <a:tr h="432048">
                <a:tc>
                  <a:txBody>
                    <a:bodyPr/>
                    <a:lstStyle/>
                    <a:p>
                      <a:r>
                        <a:rPr lang="fr-FR" b="0" dirty="0" smtClean="0">
                          <a:solidFill>
                            <a:srgbClr val="000000"/>
                          </a:solidFill>
                        </a:rPr>
                        <a:t>3.5  -1/2 tour accroupi</a:t>
                      </a:r>
                      <a:endParaRPr lang="fr-FR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458342">
                <a:tc>
                  <a:txBody>
                    <a:bodyPr/>
                    <a:lstStyle/>
                    <a:p>
                      <a:pPr marL="180975" indent="-180975">
                        <a:buFont typeface="Arial"/>
                        <a:buChar char="•"/>
                      </a:pPr>
                      <a:r>
                        <a:rPr lang="fr-FR" sz="1400" b="0" i="0" dirty="0" smtClean="0">
                          <a:solidFill>
                            <a:srgbClr val="000000"/>
                          </a:solidFill>
                        </a:rPr>
                        <a:t>1 pas sur ½ pointes; rassembler pied AR au pied AV sur ½ pointes; bras libres</a:t>
                      </a:r>
                    </a:p>
                    <a:p>
                      <a:pPr marL="180975" indent="-180975">
                        <a:buFont typeface="Arial"/>
                        <a:buChar char="•"/>
                      </a:pPr>
                      <a:r>
                        <a:rPr lang="fr-FR" sz="1400" b="0" i="0" dirty="0" smtClean="0">
                          <a:solidFill>
                            <a:srgbClr val="000000"/>
                          </a:solidFill>
                        </a:rPr>
                        <a:t>S’accroupir et effectuer ½ tour sur 2 pieds,</a:t>
                      </a:r>
                      <a:r>
                        <a:rPr lang="fr-FR" sz="1400" b="0" i="0" baseline="0" dirty="0" smtClean="0">
                          <a:solidFill>
                            <a:srgbClr val="000000"/>
                          </a:solidFill>
                        </a:rPr>
                        <a:t> bras libres</a:t>
                      </a:r>
                    </a:p>
                    <a:p>
                      <a:pPr marL="180975" indent="-180975">
                        <a:buFont typeface="Arial"/>
                        <a:buChar char="•"/>
                      </a:pPr>
                      <a:r>
                        <a:rPr lang="fr-FR" sz="1400" b="0" i="0" baseline="0" dirty="0" smtClean="0">
                          <a:solidFill>
                            <a:srgbClr val="000000"/>
                          </a:solidFill>
                        </a:rPr>
                        <a:t>Se redresser à la station, bras latéraux</a:t>
                      </a:r>
                    </a:p>
                    <a:p>
                      <a:pPr marL="180975" indent="-180975">
                        <a:buFont typeface="Arial"/>
                        <a:buChar char="•"/>
                      </a:pPr>
                      <a:r>
                        <a:rPr lang="fr-FR" sz="1400" b="0" i="0" baseline="0" dirty="0" smtClean="0">
                          <a:solidFill>
                            <a:srgbClr val="000000"/>
                          </a:solidFill>
                        </a:rPr>
                        <a:t>1 pas G, pointer pied D en AV en élevant les bras à la verticale</a:t>
                      </a:r>
                      <a:endParaRPr lang="fr-FR" sz="1400" b="0" i="0" dirty="0" smtClean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23528" y="4581128"/>
            <a:ext cx="8568952" cy="102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fr-FR" sz="1600" dirty="0" smtClean="0"/>
              <a:t> </a:t>
            </a:r>
            <a:r>
              <a:rPr lang="fr-FR" sz="1600" dirty="0"/>
              <a:t>Si le paragraphe a </a:t>
            </a:r>
            <a:r>
              <a:rPr lang="fr-FR" sz="1600" u="sng" dirty="0"/>
              <a:t>un intitulé</a:t>
            </a:r>
            <a:r>
              <a:rPr lang="fr-FR" sz="1600" dirty="0"/>
              <a:t> : </a:t>
            </a:r>
            <a:r>
              <a:rPr lang="fr-FR" sz="1600" b="1" dirty="0">
                <a:solidFill>
                  <a:srgbClr val="FF0000"/>
                </a:solidFill>
              </a:rPr>
              <a:t>une pénalité de 0.80 pt</a:t>
            </a:r>
            <a:r>
              <a:rPr lang="fr-FR" sz="1600" dirty="0"/>
              <a:t> sera attribuée sur la </a:t>
            </a:r>
            <a:r>
              <a:rPr lang="fr-FR" sz="1600" b="1" dirty="0"/>
              <a:t>note </a:t>
            </a:r>
            <a:r>
              <a:rPr lang="fr-FR" sz="1600" b="1" dirty="0" smtClean="0"/>
              <a:t>E</a:t>
            </a:r>
            <a:r>
              <a:rPr lang="fr-FR" sz="1600" dirty="0" smtClean="0">
                <a:solidFill>
                  <a:srgbClr val="0033CC"/>
                </a:solidFill>
              </a:rPr>
              <a:t> </a:t>
            </a:r>
            <a:r>
              <a:rPr lang="fr-FR" sz="1600" dirty="0"/>
              <a:t>pour </a:t>
            </a:r>
            <a:r>
              <a:rPr lang="fr-FR" sz="1600" dirty="0" smtClean="0"/>
              <a:t>l’élément </a:t>
            </a:r>
            <a:r>
              <a:rPr lang="fr-FR" sz="1600" dirty="0"/>
              <a:t>principal </a:t>
            </a:r>
            <a:r>
              <a:rPr lang="fr-FR" sz="1600" dirty="0" smtClean="0"/>
              <a:t>oublié </a:t>
            </a:r>
            <a:endParaRPr lang="fr-FR" sz="1600" dirty="0"/>
          </a:p>
          <a:p>
            <a:pPr marL="285750" indent="-285750">
              <a:lnSpc>
                <a:spcPct val="80000"/>
              </a:lnSpc>
            </a:pPr>
            <a:endParaRPr lang="fr-FR" sz="1600" dirty="0"/>
          </a:p>
          <a:p>
            <a:r>
              <a:rPr lang="fr-FR" sz="1600" dirty="0" smtClean="0"/>
              <a:t> </a:t>
            </a:r>
            <a:r>
              <a:rPr lang="fr-FR" sz="1600" b="1" i="1" dirty="0" smtClean="0">
                <a:solidFill>
                  <a:srgbClr val="0033CC"/>
                </a:solidFill>
              </a:rPr>
              <a:t> </a:t>
            </a:r>
            <a:endParaRPr lang="fr-FR" sz="1600" b="1" i="1" dirty="0">
              <a:solidFill>
                <a:srgbClr val="0033CC"/>
              </a:solidFill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8514103"/>
              </p:ext>
            </p:extLst>
          </p:nvPr>
        </p:nvGraphicFramePr>
        <p:xfrm>
          <a:off x="4788024" y="2348880"/>
          <a:ext cx="4248472" cy="1584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/>
              </a:tblGrid>
              <a:tr h="1584176">
                <a:tc>
                  <a:txBody>
                    <a:bodyPr/>
                    <a:lstStyle/>
                    <a:p>
                      <a:pPr marL="177800" indent="-177800">
                        <a:buFont typeface="Arial"/>
                        <a:buChar char="•"/>
                      </a:pPr>
                      <a:endParaRPr lang="fr-FR" sz="1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Cadre 8"/>
          <p:cNvSpPr/>
          <p:nvPr/>
        </p:nvSpPr>
        <p:spPr>
          <a:xfrm>
            <a:off x="539552" y="1966776"/>
            <a:ext cx="1872208" cy="310096"/>
          </a:xfrm>
          <a:prstGeom prst="frame">
            <a:avLst/>
          </a:prstGeom>
          <a:solidFill>
            <a:srgbClr val="3366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1" name="Bouée 10"/>
          <p:cNvSpPr/>
          <p:nvPr/>
        </p:nvSpPr>
        <p:spPr>
          <a:xfrm>
            <a:off x="4181509" y="1880828"/>
            <a:ext cx="534507" cy="468052"/>
          </a:xfrm>
          <a:prstGeom prst="donut">
            <a:avLst>
              <a:gd name="adj" fmla="val 6455"/>
            </a:avLst>
          </a:prstGeom>
          <a:solidFill>
            <a:srgbClr val="3366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9650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  <p:bldP spid="1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31640" y="116632"/>
            <a:ext cx="6480720" cy="5760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3200" dirty="0" smtClean="0">
                <a:solidFill>
                  <a:schemeClr val="tx1"/>
                </a:solidFill>
              </a:rPr>
              <a:t>Ordre et exécution  des éléments </a:t>
            </a:r>
            <a:endParaRPr lang="fr-FR" sz="3200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5564088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>
              <a:defRPr/>
            </a:pPr>
            <a:endParaRPr lang="fr-FR" sz="2200" dirty="0" smtClean="0"/>
          </a:p>
          <a:p>
            <a:pPr marL="363538" indent="0" algn="just">
              <a:buFont typeface="Wingdings" pitchFamily="2" charset="2"/>
              <a:buNone/>
              <a:defRPr/>
            </a:pPr>
            <a:r>
              <a:rPr lang="fr-FR" sz="2400" b="1" dirty="0" smtClean="0"/>
              <a:t>Les éléments d'un exercice imposé doivent être exécutés dans l'ordre chronologique du texte.</a:t>
            </a:r>
          </a:p>
          <a:p>
            <a:pPr marL="725488" algn="just">
              <a:buFont typeface="Wingdings" pitchFamily="2" charset="2"/>
              <a:buNone/>
              <a:defRPr/>
            </a:pPr>
            <a:endParaRPr lang="fr-FR" sz="2400" dirty="0" smtClean="0"/>
          </a:p>
          <a:p>
            <a:pPr marL="966787" lvl="1" indent="-342900" algn="just">
              <a:buFont typeface="Wingdings" pitchFamily="2" charset="2"/>
              <a:buChar char="Ø"/>
              <a:defRPr/>
            </a:pPr>
            <a:r>
              <a:rPr lang="fr-FR" dirty="0" smtClean="0">
                <a:solidFill>
                  <a:schemeClr val="tx1"/>
                </a:solidFill>
              </a:rPr>
              <a:t>Élément non exécuté dans l'ordre chronologique : </a:t>
            </a:r>
            <a:r>
              <a:rPr lang="fr-FR" b="1" dirty="0" smtClean="0">
                <a:solidFill>
                  <a:srgbClr val="FF0000"/>
                </a:solidFill>
              </a:rPr>
              <a:t>Pénalité de 0,80 point</a:t>
            </a:r>
            <a:endParaRPr lang="fr-FR" dirty="0" smtClean="0"/>
          </a:p>
          <a:p>
            <a:pPr marL="966787" lvl="1" indent="-342900" algn="just">
              <a:buFont typeface="Wingdings" pitchFamily="2" charset="2"/>
              <a:buChar char="Ø"/>
              <a:defRPr/>
            </a:pPr>
            <a:r>
              <a:rPr lang="fr-FR" dirty="0" smtClean="0">
                <a:solidFill>
                  <a:schemeClr val="tx1"/>
                </a:solidFill>
              </a:rPr>
              <a:t>Élément supplémentaire (tout élément rajouté à l'enchaînement prévu) : </a:t>
            </a:r>
            <a:r>
              <a:rPr lang="fr-FR" b="1" dirty="0" smtClean="0">
                <a:solidFill>
                  <a:srgbClr val="FF0000"/>
                </a:solidFill>
              </a:rPr>
              <a:t>Pénalité de 0,80 point + fautes d'exécution </a:t>
            </a:r>
            <a:r>
              <a:rPr lang="fr-FR" b="1" dirty="0" smtClean="0">
                <a:solidFill>
                  <a:schemeClr val="tx1"/>
                </a:solidFill>
              </a:rPr>
              <a:t>du 1</a:t>
            </a:r>
            <a:r>
              <a:rPr lang="fr-FR" b="1" baseline="30000" dirty="0" smtClean="0">
                <a:solidFill>
                  <a:schemeClr val="tx1"/>
                </a:solidFill>
              </a:rPr>
              <a:t>er</a:t>
            </a:r>
            <a:r>
              <a:rPr lang="fr-FR" b="1" dirty="0" smtClean="0">
                <a:solidFill>
                  <a:schemeClr val="tx1"/>
                </a:solidFill>
              </a:rPr>
              <a:t> au 5</a:t>
            </a:r>
            <a:r>
              <a:rPr lang="fr-FR" b="1" baseline="30000" dirty="0" smtClean="0">
                <a:solidFill>
                  <a:schemeClr val="tx1"/>
                </a:solidFill>
              </a:rPr>
              <a:t>ème</a:t>
            </a:r>
            <a:r>
              <a:rPr lang="fr-FR" b="1" dirty="0" smtClean="0">
                <a:solidFill>
                  <a:schemeClr val="tx1"/>
                </a:solidFill>
              </a:rPr>
              <a:t> degré</a:t>
            </a:r>
          </a:p>
          <a:p>
            <a:pPr marL="966787" lvl="1" indent="-342900" algn="just">
              <a:buFont typeface="Wingdings" pitchFamily="2" charset="2"/>
              <a:buChar char="Ø"/>
              <a:defRPr/>
            </a:pPr>
            <a:r>
              <a:rPr lang="fr-FR" dirty="0" smtClean="0">
                <a:solidFill>
                  <a:schemeClr val="tx1"/>
                </a:solidFill>
              </a:rPr>
              <a:t>Elément mal exécuté, sans chute et recommencé : </a:t>
            </a:r>
            <a:r>
              <a:rPr lang="fr-FR" b="1" dirty="0" smtClean="0">
                <a:solidFill>
                  <a:srgbClr val="FF0000"/>
                </a:solidFill>
              </a:rPr>
              <a:t>Pénalité de 0,50 Point + fautes d’exécution sur les 2 tentatives</a:t>
            </a:r>
            <a:endParaRPr lang="fr-FR" dirty="0" smtClean="0">
              <a:solidFill>
                <a:schemeClr val="tx1"/>
              </a:solidFill>
            </a:endParaRPr>
          </a:p>
          <a:p>
            <a:pPr marL="2057400" lvl="1" indent="0">
              <a:buFont typeface="Wingdings" pitchFamily="2" charset="2"/>
              <a:buNone/>
              <a:defRPr/>
            </a:pPr>
            <a:endParaRPr lang="fr-FR" sz="2600" kern="0" dirty="0" smtClean="0"/>
          </a:p>
          <a:p>
            <a:endParaRPr lang="fr-FR" dirty="0"/>
          </a:p>
        </p:txBody>
      </p:sp>
      <p:sp>
        <p:nvSpPr>
          <p:cNvPr id="6" name="Triangle isocèle 5"/>
          <p:cNvSpPr/>
          <p:nvPr/>
        </p:nvSpPr>
        <p:spPr>
          <a:xfrm>
            <a:off x="263811" y="4941168"/>
            <a:ext cx="563774" cy="576064"/>
          </a:xfrm>
          <a:prstGeom prst="triangle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>
                <a:solidFill>
                  <a:schemeClr val="tx1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992508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31640" y="188640"/>
            <a:ext cx="3528392" cy="7200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200" dirty="0" smtClean="0">
                <a:solidFill>
                  <a:schemeClr val="tx1"/>
                </a:solidFill>
              </a:rPr>
              <a:t>Inversion</a:t>
            </a:r>
            <a:endParaRPr lang="fr-FR" sz="3200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4916016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algn="just">
              <a:defRPr/>
            </a:pPr>
            <a:endParaRPr lang="fr-FR" sz="2200" dirty="0" smtClean="0"/>
          </a:p>
          <a:p>
            <a:pPr marL="627063" indent="-446088" algn="just">
              <a:buFont typeface="Wingdings" pitchFamily="2" charset="2"/>
              <a:buChar char="q"/>
              <a:defRPr/>
            </a:pPr>
            <a:r>
              <a:rPr lang="fr-FR" sz="7200" dirty="0" smtClean="0"/>
              <a:t>Les exercices imposés peuvent être inversés en partie ou en totalité (excepté les mouvements d'ensemble), mais les directions ne peuvent être modifiées.</a:t>
            </a:r>
          </a:p>
          <a:p>
            <a:pPr marL="627063" indent="-446088" algn="just">
              <a:buFont typeface="Wingdings" pitchFamily="2" charset="2"/>
              <a:buChar char="q"/>
              <a:defRPr/>
            </a:pPr>
            <a:endParaRPr lang="fr-FR" sz="7200" dirty="0" smtClean="0"/>
          </a:p>
          <a:p>
            <a:pPr marL="627063" indent="-446088">
              <a:buFont typeface="Wingdings" pitchFamily="2" charset="2"/>
              <a:buChar char="q"/>
              <a:defRPr/>
            </a:pPr>
            <a:r>
              <a:rPr lang="fr-FR" sz="7200" dirty="0" smtClean="0"/>
              <a:t>Un pas en plus ou en moins est accepté en cas d'inversion à la poutre et au sol, sauf dans les liaisons d'éléments où figure le terme "sans arrêt ».</a:t>
            </a:r>
            <a:endParaRPr lang="fr-FR" sz="7200" dirty="0">
              <a:solidFill>
                <a:srgbClr val="FF0000"/>
              </a:solidFill>
            </a:endParaRPr>
          </a:p>
          <a:p>
            <a:pPr marL="1038225" indent="-857250">
              <a:buFont typeface="Wingdings" pitchFamily="2" charset="2"/>
              <a:buChar char="q"/>
              <a:defRPr/>
            </a:pPr>
            <a:endParaRPr lang="fr-FR" sz="7200" dirty="0" smtClean="0"/>
          </a:p>
          <a:p>
            <a:pPr marL="1038225" indent="-857250">
              <a:buFont typeface="Wingdings" pitchFamily="2" charset="2"/>
              <a:buChar char="q"/>
              <a:defRPr/>
            </a:pPr>
            <a:endParaRPr lang="fr-FR" sz="7200" dirty="0" smtClean="0"/>
          </a:p>
          <a:p>
            <a:pPr marL="1038225" indent="-857250">
              <a:buFont typeface="Wingdings" pitchFamily="2" charset="2"/>
              <a:buChar char="q"/>
              <a:defRPr/>
            </a:pPr>
            <a:endParaRPr lang="fr-FR" sz="7200" dirty="0" smtClean="0"/>
          </a:p>
          <a:p>
            <a:pPr marL="1038225" indent="-857250">
              <a:buFont typeface="Wingdings" pitchFamily="2" charset="2"/>
              <a:buChar char="q"/>
              <a:defRPr/>
            </a:pPr>
            <a:endParaRPr lang="fr-FR" sz="7200" dirty="0" smtClean="0"/>
          </a:p>
          <a:p>
            <a:pPr marL="1038225" indent="-857250">
              <a:buFont typeface="Wingdings" pitchFamily="2" charset="2"/>
              <a:buChar char="q"/>
              <a:defRPr/>
            </a:pPr>
            <a:endParaRPr lang="fr-FR" sz="7200" dirty="0" smtClean="0"/>
          </a:p>
          <a:p>
            <a:pPr marL="1389062" indent="-857250" algn="just">
              <a:buFont typeface="Wingdings" pitchFamily="2" charset="2"/>
              <a:buChar char="q"/>
              <a:defRPr/>
            </a:pPr>
            <a:endParaRPr lang="fr-FR" sz="7200" dirty="0" smtClean="0"/>
          </a:p>
          <a:p>
            <a:pPr marL="1389062" indent="-857250" algn="just">
              <a:buFont typeface="Wingdings" pitchFamily="2" charset="2"/>
              <a:buChar char="q"/>
              <a:defRPr/>
            </a:pPr>
            <a:endParaRPr lang="fr-FR" sz="7200" dirty="0" smtClean="0"/>
          </a:p>
          <a:p>
            <a:pPr marL="627063" indent="-446088" algn="just">
              <a:buFont typeface="Wingdings" pitchFamily="2" charset="2"/>
              <a:buChar char="q"/>
              <a:defRPr/>
            </a:pPr>
            <a:r>
              <a:rPr lang="fr-FR" sz="7200" dirty="0" smtClean="0"/>
              <a:t>Changement de direction non-conforme au texte : </a:t>
            </a:r>
            <a:r>
              <a:rPr lang="fr-FR" sz="7200" b="1" dirty="0" smtClean="0">
                <a:solidFill>
                  <a:srgbClr val="FF0000"/>
                </a:solidFill>
              </a:rPr>
              <a:t>pénalité de 0.30 Pt sur E</a:t>
            </a:r>
            <a:r>
              <a:rPr lang="fr-FR" sz="800" dirty="0" smtClean="0"/>
              <a:t>	</a:t>
            </a:r>
            <a:endParaRPr lang="fr-FR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9401704"/>
              </p:ext>
            </p:extLst>
          </p:nvPr>
        </p:nvGraphicFramePr>
        <p:xfrm>
          <a:off x="323528" y="3212976"/>
          <a:ext cx="842493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/>
                <a:gridCol w="2808312"/>
                <a:gridCol w="2808312"/>
              </a:tblGrid>
              <a:tr h="370840">
                <a:tc rowSpan="3">
                  <a:txBody>
                    <a:bodyPr/>
                    <a:lstStyle/>
                    <a:p>
                      <a:endParaRPr lang="fr-FR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   Inversion</a:t>
                      </a:r>
                    </a:p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                  Texte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                Exécution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                                        Autorisé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  Pas chassés  D-G-D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  Pas chassés  G-D-G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2299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2952328" cy="5760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3200" dirty="0" smtClean="0">
                <a:solidFill>
                  <a:schemeClr val="tx1"/>
                </a:solidFill>
              </a:rPr>
              <a:t>Arrêt</a:t>
            </a:r>
            <a:endParaRPr lang="fr-FR" sz="3200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12788" y="1484784"/>
            <a:ext cx="7891660" cy="4896544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algn="just">
              <a:buFont typeface="Wingdings" pitchFamily="2" charset="2"/>
              <a:buChar char="q"/>
              <a:defRPr/>
            </a:pPr>
            <a:r>
              <a:rPr lang="fr-FR" sz="2000" dirty="0" smtClean="0"/>
              <a:t>Sauf indication contraire, un exercice imposé doit être exécuté sans arrêt (temps de pause) Les arrêts obligatoires sont indiqués dans le texte. </a:t>
            </a:r>
            <a:endParaRPr lang="fr-FR" b="1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None/>
              <a:defRPr/>
            </a:pPr>
            <a:r>
              <a:rPr lang="fr-FR" dirty="0" smtClean="0"/>
              <a:t> </a:t>
            </a:r>
          </a:p>
          <a:p>
            <a:pPr marL="2057400" lvl="1" indent="0">
              <a:buFont typeface="Wingdings" pitchFamily="2" charset="2"/>
              <a:buNone/>
              <a:defRPr/>
            </a:pPr>
            <a:endParaRPr lang="fr-FR" sz="2600" kern="0" dirty="0" smtClean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pPr algn="just">
              <a:buFont typeface="Wingdings" pitchFamily="2" charset="2"/>
              <a:buChar char="q"/>
              <a:defRPr/>
            </a:pPr>
            <a:r>
              <a:rPr lang="fr-FR" dirty="0"/>
              <a:t>. </a:t>
            </a:r>
            <a:r>
              <a:rPr lang="fr-FR" b="1" u="sng" dirty="0"/>
              <a:t>Chaque arrêt non motivé </a:t>
            </a:r>
            <a:r>
              <a:rPr lang="fr-FR" dirty="0"/>
              <a:t>pour une pause de concentration supérieure à 2 secondes entraîne une</a:t>
            </a:r>
            <a:r>
              <a:rPr lang="fr-FR" b="1" dirty="0">
                <a:solidFill>
                  <a:srgbClr val="FF0000"/>
                </a:solidFill>
              </a:rPr>
              <a:t> pénalité de 0,10 point</a:t>
            </a:r>
            <a:r>
              <a:rPr lang="fr-FR" dirty="0">
                <a:solidFill>
                  <a:srgbClr val="FF0000"/>
                </a:solidFill>
              </a:rPr>
              <a:t>. </a:t>
            </a:r>
            <a:r>
              <a:rPr lang="fr-FR" dirty="0"/>
              <a:t>(Sans pénalité pour poussins du 1</a:t>
            </a:r>
            <a:r>
              <a:rPr lang="fr-FR" baseline="30000" dirty="0"/>
              <a:t>er</a:t>
            </a:r>
            <a:r>
              <a:rPr lang="fr-FR" dirty="0"/>
              <a:t> au 3</a:t>
            </a:r>
            <a:r>
              <a:rPr lang="fr-FR" baseline="30000" dirty="0"/>
              <a:t>ème</a:t>
            </a:r>
            <a:r>
              <a:rPr lang="fr-FR" dirty="0"/>
              <a:t> degré)</a:t>
            </a:r>
          </a:p>
          <a:p>
            <a:pPr marL="363538" indent="-363538" algn="just">
              <a:buFont typeface="Wingdings" pitchFamily="2" charset="2"/>
              <a:buNone/>
              <a:defRPr/>
            </a:pPr>
            <a:r>
              <a:rPr lang="fr-FR" dirty="0"/>
              <a:t> </a:t>
            </a:r>
          </a:p>
          <a:p>
            <a:pPr marL="0" indent="0">
              <a:buNone/>
            </a:pPr>
            <a:endParaRPr lang="fr-FR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5531695"/>
              </p:ext>
            </p:extLst>
          </p:nvPr>
        </p:nvGraphicFramePr>
        <p:xfrm>
          <a:off x="467544" y="2852936"/>
          <a:ext cx="8208912" cy="72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/>
                <a:gridCol w="2736304"/>
                <a:gridCol w="2736304"/>
              </a:tblGrid>
              <a:tr h="360040">
                <a:tc rowSpan="2">
                  <a:txBody>
                    <a:bodyPr/>
                    <a:lstStyle/>
                    <a:p>
                      <a:endParaRPr lang="fr-FR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Position tenue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Exigence : arrêt obligatoire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Pénalité pour non respect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6004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>
                          <a:solidFill>
                            <a:srgbClr val="0070C0"/>
                          </a:solidFill>
                        </a:rPr>
                        <a:t>2 secondes minimum</a:t>
                      </a:r>
                      <a:endParaRPr lang="fr-FR" sz="16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0.30 point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1663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3568" y="1340768"/>
            <a:ext cx="7716838" cy="3388658"/>
          </a:xfrm>
        </p:spPr>
        <p:txBody>
          <a:bodyPr>
            <a:norm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fr-FR" sz="2000" b="1" dirty="0" smtClean="0"/>
              <a:t>Chute au sol ou sur l’agrès : </a:t>
            </a:r>
            <a:r>
              <a:rPr lang="fr-FR" sz="2000" b="1" dirty="0" smtClean="0">
                <a:solidFill>
                  <a:srgbClr val="FF0000"/>
                </a:solidFill>
              </a:rPr>
              <a:t>1,00 point.</a:t>
            </a:r>
            <a:endParaRPr lang="fr-FR" sz="2000" b="1" dirty="0" smtClean="0"/>
          </a:p>
          <a:p>
            <a:pPr lvl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fr-FR" sz="2000" dirty="0" smtClean="0"/>
              <a:t> Tout élément chuté </a:t>
            </a:r>
            <a:r>
              <a:rPr lang="fr-FR" sz="2000" b="1" i="1" u="sng" dirty="0" smtClean="0"/>
              <a:t>peut-être recommencé </a:t>
            </a:r>
            <a:r>
              <a:rPr lang="fr-FR" sz="2000" dirty="0" smtClean="0"/>
              <a:t>(entrée et sorties comprises) sans pénalité pour élément supplémentaire.</a:t>
            </a:r>
          </a:p>
          <a:p>
            <a:pPr marL="2057400" lvl="1" indent="0">
              <a:buFont typeface="Wingdings" pitchFamily="2" charset="2"/>
              <a:buNone/>
              <a:defRPr/>
            </a:pPr>
            <a:endParaRPr lang="fr-FR" sz="2600" kern="0" dirty="0" smtClean="0"/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31640" y="116632"/>
            <a:ext cx="3312368" cy="576064"/>
          </a:xfrm>
        </p:spPr>
        <p:txBody>
          <a:bodyPr>
            <a:noAutofit/>
          </a:bodyPr>
          <a:lstStyle/>
          <a:p>
            <a:r>
              <a:rPr lang="fr-FR" sz="3200" dirty="0" smtClean="0">
                <a:solidFill>
                  <a:schemeClr val="tx1"/>
                </a:solidFill>
              </a:rPr>
              <a:t>Chute</a:t>
            </a:r>
            <a:endParaRPr lang="fr-FR" sz="3200" dirty="0">
              <a:solidFill>
                <a:schemeClr val="tx1"/>
              </a:solidFill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6228446"/>
              </p:ext>
            </p:extLst>
          </p:nvPr>
        </p:nvGraphicFramePr>
        <p:xfrm>
          <a:off x="251520" y="2996952"/>
          <a:ext cx="8568952" cy="72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8392"/>
                <a:gridCol w="432048"/>
                <a:gridCol w="4608512"/>
              </a:tblGrid>
              <a:tr h="720080"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solidFill>
                            <a:srgbClr val="FF0000"/>
                          </a:solidFill>
                        </a:rPr>
                        <a:t>Chute</a:t>
                      </a:r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 quand l’élément est </a:t>
                      </a:r>
                      <a:r>
                        <a:rPr lang="fr-FR" sz="1600" u="sng" dirty="0" smtClean="0">
                          <a:solidFill>
                            <a:schemeClr val="tx1"/>
                          </a:solidFill>
                        </a:rPr>
                        <a:t>reconnu</a:t>
                      </a:r>
                      <a:endParaRPr lang="fr-FR" sz="160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Times New Roman" pitchFamily="18" charset="0"/>
                        <a:sym typeface="Symbol" pitchFamily="18" charset="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  <a:sym typeface="Symbol" pitchFamily="18" charset="2"/>
                        </a:rPr>
                        <a:t></a:t>
                      </a: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Elément comptabilisé en note D</a:t>
                      </a:r>
                    </a:p>
                    <a:p>
                      <a:r>
                        <a:rPr lang="fr-FR" sz="1200" dirty="0" smtClean="0">
                          <a:solidFill>
                            <a:schemeClr val="tx1"/>
                          </a:solidFill>
                        </a:rPr>
                        <a:t>Pénalité de </a:t>
                      </a:r>
                      <a:r>
                        <a:rPr lang="fr-FR" sz="1200" dirty="0" smtClean="0">
                          <a:solidFill>
                            <a:srgbClr val="FF0000"/>
                          </a:solidFill>
                        </a:rPr>
                        <a:t>1.00</a:t>
                      </a:r>
                      <a:r>
                        <a:rPr lang="fr-FR" sz="1200" baseline="0" dirty="0" smtClean="0">
                          <a:solidFill>
                            <a:srgbClr val="FF0000"/>
                          </a:solidFill>
                        </a:rPr>
                        <a:t> point </a:t>
                      </a:r>
                      <a:r>
                        <a:rPr lang="fr-FR" sz="1200" baseline="0" dirty="0" smtClean="0">
                          <a:solidFill>
                            <a:schemeClr val="tx1"/>
                          </a:solidFill>
                        </a:rPr>
                        <a:t>pour chute + fautes d’exécution et techniques en note E</a:t>
                      </a: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8972659"/>
              </p:ext>
            </p:extLst>
          </p:nvPr>
        </p:nvGraphicFramePr>
        <p:xfrm>
          <a:off x="1547664" y="4293096"/>
          <a:ext cx="7272808" cy="1944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  <a:gridCol w="432048"/>
                <a:gridCol w="4608512"/>
              </a:tblGrid>
              <a:tr h="19442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avec reprise de l’élément qui est reconnu</a:t>
                      </a: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43300" marR="4330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  <a:sym typeface="Symbol" pitchFamily="18" charset="2"/>
                        </a:rPr>
                        <a:t></a:t>
                      </a: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43300" marR="4330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Élément comptabilisé en note D</a:t>
                      </a: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Pénalité de </a:t>
                      </a: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1,00 point </a:t>
                      </a: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pour chute + fautes éventuelles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sur la 2</a:t>
                      </a:r>
                      <a:r>
                        <a:rPr kumimoji="0" lang="fr-FR" sz="1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ème</a:t>
                      </a: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 exécution </a:t>
                      </a: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en note 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Si plusieurs tentatives toutes les pénalités de </a:t>
                      </a:r>
                      <a:r>
                        <a:rPr kumimoji="0" lang="fr-FR" sz="1200" b="1" i="0" u="none" strike="noStrike" cap="none" spc="-4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1,00 point </a:t>
                      </a: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pour chute sont comptabilisées + fautes d'exécution et techniques du dernier élément exécuté </a:t>
                      </a: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en note E</a:t>
                      </a:r>
                    </a:p>
                  </a:txBody>
                  <a:tcPr marL="43300" marR="4330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6050812"/>
              </p:ext>
            </p:extLst>
          </p:nvPr>
        </p:nvGraphicFramePr>
        <p:xfrm>
          <a:off x="251520" y="3717032"/>
          <a:ext cx="1296144" cy="252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</a:tblGrid>
              <a:tr h="25202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Chute</a:t>
                      </a: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 quand l'élément est </a:t>
                      </a:r>
                      <a:r>
                        <a:rPr kumimoji="0" lang="fr-FR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tenté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7884201"/>
              </p:ext>
            </p:extLst>
          </p:nvPr>
        </p:nvGraphicFramePr>
        <p:xfrm>
          <a:off x="1547664" y="3717032"/>
          <a:ext cx="7272808" cy="576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  <a:gridCol w="432048"/>
                <a:gridCol w="4608512"/>
              </a:tblGrid>
              <a:tr h="5760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sans reprise de l’élément</a:t>
                      </a: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43300" marR="43300" marT="0" marB="0"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  <a:sym typeface="Symbol" pitchFamily="18" charset="2"/>
                        </a:rPr>
                        <a:t></a:t>
                      </a: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43300" marR="43300" marT="0" marB="0"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Perte de la valeur de l’élément en note 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Pénalité de </a:t>
                      </a: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1,00 point </a:t>
                      </a: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pour chute + fautes d’exécution </a:t>
                      </a: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en note E</a:t>
                      </a:r>
                    </a:p>
                  </a:txBody>
                  <a:tcPr marL="43300" marR="43300" marT="0" marB="0" anchor="ctr" horzOverflow="overflow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6071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31640" y="116632"/>
            <a:ext cx="3024336" cy="6480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3200" dirty="0" smtClean="0">
                <a:solidFill>
                  <a:schemeClr val="tx1"/>
                </a:solidFill>
              </a:rPr>
              <a:t>Chute</a:t>
            </a:r>
            <a:endParaRPr lang="fr-FR" sz="3200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5348064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  <a:defRPr/>
            </a:pPr>
            <a:r>
              <a:rPr lang="fr-FR" dirty="0" smtClean="0"/>
              <a:t>  </a:t>
            </a:r>
            <a:r>
              <a:rPr lang="fr-FR" sz="2400" dirty="0" smtClean="0"/>
              <a:t>En cas de chute la gymnaste a droit à un temps d’arrêt limité avant la reprise de son mouvement : 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fr-FR" sz="2400" b="1" dirty="0" smtClean="0"/>
              <a:t>30 secondes en Barres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fr-FR" sz="2400" b="1" dirty="0" smtClean="0"/>
              <a:t>10 secondes en Poutre.</a:t>
            </a:r>
          </a:p>
          <a:p>
            <a:pPr algn="just">
              <a:buFont typeface="Wingdings" pitchFamily="2" charset="2"/>
              <a:buNone/>
              <a:defRPr/>
            </a:pPr>
            <a:endParaRPr lang="fr-FR" sz="2400" dirty="0" smtClean="0"/>
          </a:p>
          <a:p>
            <a:pPr algn="just">
              <a:buFont typeface="Wingdings" pitchFamily="2" charset="2"/>
              <a:buChar char="q"/>
              <a:defRPr/>
            </a:pPr>
            <a:r>
              <a:rPr lang="fr-FR" sz="2400" dirty="0" smtClean="0"/>
              <a:t> Le </a:t>
            </a:r>
            <a:r>
              <a:rPr lang="fr-FR" sz="2400" dirty="0"/>
              <a:t>décompte du temps commence lorsque la gymnaste est debout.</a:t>
            </a:r>
          </a:p>
          <a:p>
            <a:pPr algn="just">
              <a:buFont typeface="Wingdings" pitchFamily="2" charset="2"/>
              <a:buNone/>
              <a:defRPr/>
            </a:pPr>
            <a:endParaRPr lang="fr-FR" sz="2400" dirty="0"/>
          </a:p>
          <a:p>
            <a:pPr algn="just">
              <a:buFont typeface="Wingdings" pitchFamily="2" charset="2"/>
              <a:buChar char="q"/>
              <a:defRPr/>
            </a:pPr>
            <a:r>
              <a:rPr lang="fr-FR" sz="2400" dirty="0" smtClean="0"/>
              <a:t> Durant cette interruption, l’entraîneur est autorisé à assister et à conseiller la gymnaste.</a:t>
            </a:r>
          </a:p>
          <a:p>
            <a:pPr marL="2400300" lvl="1" indent="-342900" algn="just">
              <a:buFont typeface="Wingdings" pitchFamily="2" charset="2"/>
              <a:buChar char="v"/>
              <a:defRPr/>
            </a:pPr>
            <a:endParaRPr lang="fr-FR" b="1" dirty="0" smtClean="0">
              <a:solidFill>
                <a:srgbClr val="FF0000"/>
              </a:solidFill>
            </a:endParaRPr>
          </a:p>
          <a:p>
            <a:pPr marL="2514600" lvl="1" indent="-457200">
              <a:buFont typeface="Wingdings" pitchFamily="2" charset="2"/>
              <a:buChar char="v"/>
              <a:defRPr/>
            </a:pPr>
            <a:endParaRPr lang="fr-FR" sz="2600" kern="0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66430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000"/>
                            </p:stCondLst>
                            <p:childTnLst>
                              <p:par>
                                <p:cTn id="2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0"/>
                            </p:stCondLst>
                            <p:childTnLst>
                              <p:par>
                                <p:cTn id="2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412776"/>
            <a:ext cx="8568952" cy="4988024"/>
          </a:xfrm>
        </p:spPr>
        <p:txBody>
          <a:bodyPr>
            <a:normAutofit fontScale="92500" lnSpcReduction="10000"/>
          </a:bodyPr>
          <a:lstStyle/>
          <a:p>
            <a:pPr marL="706438" indent="-342900" algn="just">
              <a:buFont typeface="Wingdings" pitchFamily="2" charset="2"/>
              <a:buChar char="q"/>
              <a:defRPr/>
            </a:pPr>
            <a:r>
              <a:rPr lang="fr-FR" sz="2200" dirty="0" smtClean="0"/>
              <a:t>Si la gymnaste ne continue pas l'exercice après une chute ou pour tout autre évènement, elle sera notée :</a:t>
            </a:r>
          </a:p>
          <a:p>
            <a:pPr marL="909384" lvl="2" indent="-285750" algn="just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fr-FR" sz="1800" b="1" dirty="0" smtClean="0">
                <a:solidFill>
                  <a:schemeClr val="tx1"/>
                </a:solidFill>
              </a:rPr>
              <a:t>Note D : </a:t>
            </a:r>
            <a:r>
              <a:rPr lang="fr-FR" sz="1800" dirty="0" smtClean="0">
                <a:solidFill>
                  <a:schemeClr val="tx1"/>
                </a:solidFill>
              </a:rPr>
              <a:t>sur la valeur de la partie réalisée (addition des éléments effectués)</a:t>
            </a:r>
          </a:p>
          <a:p>
            <a:pPr marL="909384" lvl="2" indent="-285750" algn="just">
              <a:buFont typeface="Wingdings" pitchFamily="2" charset="2"/>
              <a:buChar char="Ø"/>
              <a:defRPr/>
            </a:pPr>
            <a:r>
              <a:rPr lang="fr-FR" sz="1800" b="1" dirty="0" smtClean="0">
                <a:solidFill>
                  <a:schemeClr val="tx1"/>
                </a:solidFill>
              </a:rPr>
              <a:t>Note E :</a:t>
            </a:r>
            <a:r>
              <a:rPr lang="fr-FR" sz="1800" b="1" dirty="0" smtClean="0"/>
              <a:t> </a:t>
            </a:r>
          </a:p>
          <a:p>
            <a:pPr marL="1266508" lvl="3" indent="-171450" algn="just">
              <a:spcAft>
                <a:spcPts val="600"/>
              </a:spcAft>
              <a:buFont typeface="Wingdings" pitchFamily="2" charset="2"/>
              <a:buChar char="ü"/>
              <a:defRPr/>
            </a:pPr>
            <a:r>
              <a:rPr lang="fr-FR" dirty="0">
                <a:solidFill>
                  <a:srgbClr val="FF0000"/>
                </a:solidFill>
              </a:rPr>
              <a:t>pénalités pour les fautes d’exécution sur la partie exécutée </a:t>
            </a:r>
            <a:r>
              <a:rPr lang="fr-FR" dirty="0" smtClean="0">
                <a:solidFill>
                  <a:srgbClr val="FF0000"/>
                </a:solidFill>
              </a:rPr>
              <a:t>+</a:t>
            </a:r>
            <a:endParaRPr lang="fr-FR" spc="-50" dirty="0">
              <a:solidFill>
                <a:srgbClr val="FF0000"/>
              </a:solidFill>
            </a:endParaRPr>
          </a:p>
          <a:p>
            <a:pPr marL="1266508" lvl="3" indent="-171450">
              <a:buFont typeface="Wingdings" pitchFamily="2" charset="2"/>
              <a:buChar char="ü"/>
              <a:defRPr/>
            </a:pPr>
            <a:r>
              <a:rPr lang="fr-FR" dirty="0" smtClean="0">
                <a:solidFill>
                  <a:srgbClr val="FF0000"/>
                </a:solidFill>
              </a:rPr>
              <a:t>  -  3 points par paragraphe coté non exécuté</a:t>
            </a:r>
          </a:p>
          <a:p>
            <a:pPr marL="1266508" lvl="3" indent="-171450" algn="just">
              <a:spcAft>
                <a:spcPts val="600"/>
              </a:spcAft>
              <a:buFont typeface="Wingdings" pitchFamily="2" charset="2"/>
              <a:buChar char="ü"/>
              <a:defRPr/>
            </a:pPr>
            <a:r>
              <a:rPr lang="fr-FR" spc="-50" dirty="0" smtClean="0">
                <a:solidFill>
                  <a:srgbClr val="FF0000"/>
                </a:solidFill>
              </a:rPr>
              <a:t>  - 0,10 pt de pénalité par tiret manquant d'un paragraphe non coté "chorégraphie" </a:t>
            </a:r>
            <a:r>
              <a:rPr lang="fr-FR" spc="-50" dirty="0">
                <a:solidFill>
                  <a:srgbClr val="FF0000"/>
                </a:solidFill>
              </a:rPr>
              <a:t>ou avec « intitulé </a:t>
            </a:r>
            <a:r>
              <a:rPr lang="fr-FR" spc="-50" dirty="0" smtClean="0">
                <a:solidFill>
                  <a:srgbClr val="FF0000"/>
                </a:solidFill>
              </a:rPr>
              <a:t>»  et  un maximum de 0,80 pt par paragraphe</a:t>
            </a:r>
          </a:p>
          <a:p>
            <a:pPr marL="1095058" lvl="3" indent="0" algn="just">
              <a:spcAft>
                <a:spcPts val="600"/>
              </a:spcAft>
              <a:buNone/>
              <a:defRPr/>
            </a:pPr>
            <a:endParaRPr lang="fr-FR" spc="-50" dirty="0" smtClean="0">
              <a:solidFill>
                <a:srgbClr val="FF0000"/>
              </a:solidFill>
            </a:endParaRPr>
          </a:p>
          <a:p>
            <a:pPr marL="1418273" lvl="4" indent="-3175" algn="just">
              <a:spcAft>
                <a:spcPts val="600"/>
              </a:spcAft>
              <a:buNone/>
              <a:defRPr/>
            </a:pPr>
            <a:endParaRPr lang="fr-FR" sz="1000" spc="-50" dirty="0" smtClean="0">
              <a:solidFill>
                <a:srgbClr val="FF0000"/>
              </a:solidFill>
            </a:endParaRPr>
          </a:p>
          <a:p>
            <a:pPr marL="608076" lvl="2" indent="-342900" algn="just">
              <a:buClr>
                <a:srgbClr val="FF3300"/>
              </a:buClr>
              <a:buFont typeface="Wingdings" pitchFamily="2" charset="2"/>
              <a:buChar char="q"/>
              <a:defRPr/>
            </a:pPr>
            <a:r>
              <a:rPr lang="fr-FR" dirty="0" smtClean="0">
                <a:solidFill>
                  <a:schemeClr val="tx1"/>
                </a:solidFill>
              </a:rPr>
              <a:t>Pour les 3 premiers degrés des Poussins, les chutes entre les éléments  ne doivent pas être pénalisées.</a:t>
            </a:r>
            <a:endParaRPr lang="fr-FR" b="1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None/>
              <a:defRPr/>
            </a:pPr>
            <a:r>
              <a:rPr lang="fr-FR" dirty="0" smtClean="0"/>
              <a:t> </a:t>
            </a:r>
          </a:p>
          <a:p>
            <a:pPr marL="2057400" lvl="1" indent="0">
              <a:buFont typeface="Wingdings" pitchFamily="2" charset="2"/>
              <a:buNone/>
              <a:defRPr/>
            </a:pPr>
            <a:endParaRPr lang="fr-FR" sz="2600" kern="0" dirty="0" smtClean="0"/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31640" y="116632"/>
            <a:ext cx="3240360" cy="576064"/>
          </a:xfrm>
        </p:spPr>
        <p:txBody>
          <a:bodyPr>
            <a:noAutofit/>
          </a:bodyPr>
          <a:lstStyle/>
          <a:p>
            <a:r>
              <a:rPr lang="fr-FR" sz="3200" dirty="0" smtClean="0">
                <a:solidFill>
                  <a:schemeClr val="tx1"/>
                </a:solidFill>
              </a:rPr>
              <a:t>Chute</a:t>
            </a:r>
            <a:endParaRPr lang="fr-F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42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527048"/>
            <a:ext cx="8496944" cy="4926288"/>
          </a:xfrm>
        </p:spPr>
        <p:txBody>
          <a:bodyPr>
            <a:normAutofit lnSpcReduction="1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defRPr/>
            </a:pPr>
            <a:endParaRPr lang="fr-FR" sz="1700" dirty="0" smtClean="0"/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endParaRPr lang="fr-FR" sz="1700" dirty="0" smtClean="0"/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endParaRPr lang="fr-FR" sz="1700" dirty="0" smtClean="0"/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endParaRPr lang="fr-FR" sz="1700" dirty="0" smtClean="0"/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endParaRPr lang="fr-FR" sz="1700" dirty="0" smtClean="0"/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endParaRPr lang="fr-FR" sz="1700" dirty="0" smtClean="0"/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endParaRPr lang="fr-FR" sz="1700" dirty="0" smtClean="0"/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/>
            </a:pPr>
            <a:r>
              <a:rPr lang="fr-FR" sz="1700" dirty="0" smtClean="0"/>
              <a:t>Présence de l'entraîneur sur le tapis ou mains au dessus du tapis (sauf aux barres) :  </a:t>
            </a:r>
            <a:r>
              <a:rPr lang="fr-FR" sz="1700" b="1" dirty="0" smtClean="0">
                <a:solidFill>
                  <a:srgbClr val="FF0000"/>
                </a:solidFill>
              </a:rPr>
              <a:t>0,50 point sur la note finale</a:t>
            </a:r>
            <a:endParaRPr lang="fr-FR" sz="1700" i="1" dirty="0" smtClean="0"/>
          </a:p>
          <a:p>
            <a:pPr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q"/>
              <a:defRPr/>
            </a:pPr>
            <a:r>
              <a:rPr lang="fr-FR" sz="1700" dirty="0" smtClean="0"/>
              <a:t>Présence de l'entraîneur entre tremplin et table : </a:t>
            </a:r>
            <a:r>
              <a:rPr lang="fr-FR" sz="1700" b="1" dirty="0" smtClean="0">
                <a:solidFill>
                  <a:srgbClr val="FF0000"/>
                </a:solidFill>
              </a:rPr>
              <a:t>0,50 point sur la note finale</a:t>
            </a:r>
          </a:p>
          <a:p>
            <a:pPr marL="727646" lvl="1" indent="-285750"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fr-FR" sz="1500" spc="-50" dirty="0" smtClean="0"/>
              <a:t>La pénalité pour aide ne se cumule pas avec celle pour présence sur le tapis.</a:t>
            </a:r>
          </a:p>
          <a:p>
            <a:pPr marL="714947" lvl="1" indent="-285750"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fr-FR" sz="1500" spc="-50" dirty="0" smtClean="0"/>
              <a:t> L'entraîneur peut indiquer sans pénalité l'ordre des éléments aux 3 premiers degré poussin.</a:t>
            </a:r>
          </a:p>
          <a:p>
            <a:pPr marL="727646" lvl="1" indent="-285750"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fr-FR" sz="1500" spc="-50" dirty="0" smtClean="0"/>
              <a:t>Les 4</a:t>
            </a:r>
            <a:r>
              <a:rPr lang="fr-FR" sz="1500" spc="-50" baseline="30000" dirty="0" smtClean="0"/>
              <a:t>ème</a:t>
            </a:r>
            <a:r>
              <a:rPr lang="fr-FR" sz="1500" spc="-50" dirty="0" smtClean="0"/>
              <a:t> et 5</a:t>
            </a:r>
            <a:r>
              <a:rPr lang="fr-FR" sz="1500" spc="-50" baseline="30000" dirty="0" smtClean="0"/>
              <a:t>ème</a:t>
            </a:r>
            <a:r>
              <a:rPr lang="fr-FR" sz="1500" spc="-50" dirty="0" smtClean="0"/>
              <a:t> degrés Poussins sont des enchaînements selon les mêmes règles que pour les "Aînées" et "Jeunesses".</a:t>
            </a:r>
          </a:p>
          <a:p>
            <a:pPr marL="531813" indent="-342900" algn="just" defTabSz="847725" eaLnBrk="0" hangingPunct="0"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None/>
              <a:defRPr/>
            </a:pPr>
            <a:endParaRPr lang="fr-FR" sz="2600" kern="0" dirty="0" smtClean="0"/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31640" y="188640"/>
            <a:ext cx="4680520" cy="504056"/>
          </a:xfrm>
        </p:spPr>
        <p:txBody>
          <a:bodyPr>
            <a:noAutofit/>
          </a:bodyPr>
          <a:lstStyle/>
          <a:p>
            <a:r>
              <a:rPr lang="fr-FR" sz="3200" dirty="0" smtClean="0">
                <a:solidFill>
                  <a:schemeClr val="tx1"/>
                </a:solidFill>
              </a:rPr>
              <a:t>Aide, Présence</a:t>
            </a:r>
            <a:endParaRPr lang="fr-FR" sz="3200" dirty="0">
              <a:solidFill>
                <a:schemeClr val="tx1"/>
              </a:solidFill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1289467"/>
              </p:ext>
            </p:extLst>
          </p:nvPr>
        </p:nvGraphicFramePr>
        <p:xfrm>
          <a:off x="1763688" y="1628801"/>
          <a:ext cx="6912768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384"/>
                <a:gridCol w="3456384"/>
              </a:tblGrid>
              <a:tr h="282154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        Barres, poutre,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 sol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                        Saut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128">
                <a:tc gridSpan="2"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                                            Touche de la gymnaste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34845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    En cours d’exercice et/ou à la sortie</a:t>
                      </a:r>
                    </a:p>
                    <a:p>
                      <a:endParaRPr lang="fr-FR" sz="1200" dirty="0" smtClean="0"/>
                    </a:p>
                    <a:p>
                      <a:endParaRPr lang="fr-FR" sz="1200" dirty="0" smtClean="0"/>
                    </a:p>
                    <a:p>
                      <a:endParaRPr lang="fr-FR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                  Pendant le saut</a:t>
                      </a:r>
                    </a:p>
                    <a:p>
                      <a:endParaRPr lang="fr-FR" sz="1200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/>
        </p:nvGraphicFramePr>
        <p:xfrm>
          <a:off x="179512" y="2420888"/>
          <a:ext cx="1512168" cy="1296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</a:tblGrid>
              <a:tr h="1296144">
                <a:tc>
                  <a:txBody>
                    <a:bodyPr/>
                    <a:lstStyle/>
                    <a:p>
                      <a:endParaRPr lang="fr-FR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fr-FR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  Aide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Flèche vers le bas 11"/>
          <p:cNvSpPr/>
          <p:nvPr/>
        </p:nvSpPr>
        <p:spPr>
          <a:xfrm>
            <a:off x="6588224" y="2708920"/>
            <a:ext cx="216024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Flèche vers le bas 12"/>
          <p:cNvSpPr/>
          <p:nvPr/>
        </p:nvSpPr>
        <p:spPr>
          <a:xfrm>
            <a:off x="3059832" y="2708920"/>
            <a:ext cx="216024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1358993"/>
              </p:ext>
            </p:extLst>
          </p:nvPr>
        </p:nvGraphicFramePr>
        <p:xfrm>
          <a:off x="1763688" y="3140968"/>
          <a:ext cx="3456384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384"/>
              </a:tblGrid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fr-FR" sz="1200" dirty="0" smtClean="0"/>
                        <a:t>   </a:t>
                      </a:r>
                    </a:p>
                    <a:p>
                      <a:pPr algn="just"/>
                      <a:r>
                        <a:rPr lang="fr-FR" sz="1200" dirty="0" smtClean="0">
                          <a:solidFill>
                            <a:srgbClr val="FF0000"/>
                          </a:solidFill>
                        </a:rPr>
                        <a:t>Perte de la valeur de la</a:t>
                      </a:r>
                      <a:r>
                        <a:rPr lang="fr-FR" sz="1200" baseline="0" dirty="0" smtClean="0">
                          <a:solidFill>
                            <a:srgbClr val="FF0000"/>
                          </a:solidFill>
                        </a:rPr>
                        <a:t> difficulté sur la note D et de 3 points sur la note E</a:t>
                      </a:r>
                      <a:endParaRPr lang="fr-FR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488780"/>
              </p:ext>
            </p:extLst>
          </p:nvPr>
        </p:nvGraphicFramePr>
        <p:xfrm>
          <a:off x="5244244" y="3140968"/>
          <a:ext cx="3432212" cy="648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2212"/>
              </a:tblGrid>
              <a:tr h="648072">
                <a:tc>
                  <a:txBody>
                    <a:bodyPr/>
                    <a:lstStyle/>
                    <a:p>
                      <a:pPr algn="just"/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          Saut nul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792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31640" y="188640"/>
            <a:ext cx="3312368" cy="5760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3200" kern="0" dirty="0" smtClean="0">
                <a:solidFill>
                  <a:schemeClr val="tx1"/>
                </a:solidFill>
              </a:rPr>
              <a:t>Le Juge</a:t>
            </a:r>
            <a:endParaRPr lang="fr-FR" sz="3200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0000" y="1124744"/>
            <a:ext cx="8856496" cy="52760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31813" indent="-342900" algn="just" defTabSz="847725" eaLnBrk="0" hangingPunct="0">
              <a:lnSpc>
                <a:spcPct val="150000"/>
              </a:lnSpc>
              <a:buClr>
                <a:srgbClr val="FF3300"/>
              </a:buClr>
              <a:buFont typeface="Wingdings" pitchFamily="2" charset="2"/>
              <a:buChar char="q"/>
              <a:defRPr/>
            </a:pPr>
            <a:r>
              <a:rPr lang="fr-FR" sz="1800" b="1" i="1" kern="0" dirty="0" smtClean="0"/>
              <a:t>L’objectif de chaque juge est de </a:t>
            </a:r>
            <a:r>
              <a:rPr lang="fr-FR" b="1" i="1" kern="0" dirty="0" smtClean="0"/>
              <a:t>valoriser </a:t>
            </a:r>
            <a:r>
              <a:rPr lang="fr-FR" sz="1800" b="1" i="1" kern="0" dirty="0" smtClean="0"/>
              <a:t>les mouvements </a:t>
            </a:r>
            <a:r>
              <a:rPr lang="fr-FR" sz="1800" b="1" i="1" kern="0" dirty="0"/>
              <a:t>présentés par </a:t>
            </a:r>
            <a:r>
              <a:rPr lang="fr-FR" sz="1800" b="1" i="1" kern="0" dirty="0" smtClean="0"/>
              <a:t>la</a:t>
            </a:r>
          </a:p>
          <a:p>
            <a:pPr marL="188913" indent="0" algn="just" defTabSz="847725" eaLnBrk="0" hangingPunct="0">
              <a:lnSpc>
                <a:spcPct val="150000"/>
              </a:lnSpc>
              <a:buClr>
                <a:srgbClr val="FF3300"/>
              </a:buClr>
              <a:buNone/>
              <a:defRPr/>
            </a:pPr>
            <a:r>
              <a:rPr lang="fr-FR" sz="1800" b="1" i="1" kern="0" dirty="0" smtClean="0"/>
              <a:t>gymnaste </a:t>
            </a:r>
            <a:r>
              <a:rPr lang="fr-FR" sz="1800" b="1" i="1" kern="0" dirty="0"/>
              <a:t>en fonction de critères techniques précis</a:t>
            </a:r>
            <a:r>
              <a:rPr lang="fr-FR" sz="1800" b="1" i="1" kern="0" dirty="0" smtClean="0"/>
              <a:t>.</a:t>
            </a:r>
          </a:p>
          <a:p>
            <a:pPr marL="188913" indent="0" algn="just" defTabSz="847725" eaLnBrk="0" hangingPunct="0">
              <a:lnSpc>
                <a:spcPct val="150000"/>
              </a:lnSpc>
              <a:buClr>
                <a:srgbClr val="FF3300"/>
              </a:buClr>
              <a:buNone/>
              <a:defRPr/>
            </a:pPr>
            <a:endParaRPr lang="fr-FR" sz="1800" b="1" i="1" kern="0" dirty="0" smtClean="0"/>
          </a:p>
          <a:p>
            <a:pPr marL="188913" indent="0" algn="just" defTabSz="847725" eaLnBrk="0" hangingPunct="0">
              <a:lnSpc>
                <a:spcPct val="150000"/>
              </a:lnSpc>
              <a:buClr>
                <a:srgbClr val="FF3300"/>
              </a:buClr>
              <a:buNone/>
              <a:defRPr/>
            </a:pPr>
            <a:r>
              <a:rPr lang="fr-FR" sz="1800" u="sng" kern="0" dirty="0" smtClean="0"/>
              <a:t>Chaque membre du jury doit :</a:t>
            </a:r>
            <a:endParaRPr lang="fr-FR" sz="1800" u="sng" kern="0" dirty="0"/>
          </a:p>
          <a:p>
            <a:pPr marL="1126173" lvl="2" indent="-342900" algn="just" defTabSz="847725" eaLnBrk="0" hangingPunct="0">
              <a:spcBef>
                <a:spcPts val="0"/>
              </a:spcBef>
              <a:buClr>
                <a:srgbClr val="FF3300"/>
              </a:buClr>
              <a:buFont typeface="Wingdings" pitchFamily="2" charset="2"/>
              <a:buChar char="Ø"/>
              <a:defRPr/>
            </a:pPr>
            <a:r>
              <a:rPr lang="fr-FR" sz="1800" b="1" i="1" kern="0" dirty="0"/>
              <a:t>Justifier d’une formation adaptée au niveau de la compétition</a:t>
            </a:r>
          </a:p>
          <a:p>
            <a:pPr marL="1126173" lvl="2" indent="-342900" algn="just" defTabSz="847725" eaLnBrk="0" hangingPunct="0">
              <a:spcBef>
                <a:spcPts val="0"/>
              </a:spcBef>
              <a:buClr>
                <a:srgbClr val="FF3300"/>
              </a:buClr>
              <a:buFont typeface="Wingdings" pitchFamily="2" charset="2"/>
              <a:buChar char="Ø"/>
              <a:defRPr/>
            </a:pPr>
            <a:r>
              <a:rPr lang="fr-FR" sz="1800" b="1" i="1" kern="0" dirty="0"/>
              <a:t>Juger avec exactitude et impartialité les exercices présentés</a:t>
            </a:r>
          </a:p>
          <a:p>
            <a:pPr marL="1126173" lvl="2" indent="-342900" algn="just" defTabSz="847725" eaLnBrk="0" hangingPunct="0">
              <a:spcBef>
                <a:spcPts val="0"/>
              </a:spcBef>
              <a:buClr>
                <a:srgbClr val="FF3300"/>
              </a:buClr>
              <a:buFont typeface="Wingdings" pitchFamily="2" charset="2"/>
              <a:buChar char="Ø"/>
              <a:defRPr/>
            </a:pPr>
            <a:r>
              <a:rPr lang="fr-FR" sz="1800" b="1" i="1" kern="0" dirty="0" smtClean="0"/>
              <a:t>Poser </a:t>
            </a:r>
            <a:r>
              <a:rPr lang="fr-FR" sz="1800" b="1" i="1" u="sng" kern="0" dirty="0" smtClean="0">
                <a:solidFill>
                  <a:srgbClr val="FF0000"/>
                </a:solidFill>
              </a:rPr>
              <a:t>SA</a:t>
            </a:r>
            <a:r>
              <a:rPr lang="fr-FR" sz="1800" b="1" i="1" kern="0" dirty="0" smtClean="0"/>
              <a:t> note et valider avec son partenaire</a:t>
            </a:r>
          </a:p>
          <a:p>
            <a:pPr marL="783273" lvl="2" indent="0" algn="just" defTabSz="847725" eaLnBrk="0" hangingPunct="0">
              <a:spcBef>
                <a:spcPts val="0"/>
              </a:spcBef>
              <a:buClr>
                <a:srgbClr val="FF3300"/>
              </a:buClr>
              <a:buNone/>
              <a:defRPr/>
            </a:pPr>
            <a:endParaRPr lang="fr-FR" sz="1800" b="1" i="1" kern="0" dirty="0" smtClean="0"/>
          </a:p>
          <a:p>
            <a:pPr marL="188913" indent="0" algn="just" defTabSz="847725" eaLnBrk="0" hangingPunct="0">
              <a:lnSpc>
                <a:spcPct val="150000"/>
              </a:lnSpc>
              <a:buClr>
                <a:srgbClr val="FF3300"/>
              </a:buClr>
              <a:buNone/>
              <a:defRPr/>
            </a:pPr>
            <a:endParaRPr lang="fr-FR" sz="1800" b="1" i="1" kern="0" dirty="0" smtClean="0"/>
          </a:p>
        </p:txBody>
      </p:sp>
    </p:spTree>
    <p:extLst>
      <p:ext uri="{BB962C8B-B14F-4D97-AF65-F5344CB8AC3E}">
        <p14:creationId xmlns:p14="http://schemas.microsoft.com/office/powerpoint/2010/main" val="329447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8" presetClass="entr" presetSubtype="1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500"/>
                            </p:stCondLst>
                            <p:childTnLst>
                              <p:par>
                                <p:cTn id="28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3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31640" y="116632"/>
            <a:ext cx="5184576" cy="5760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3200" dirty="0" smtClean="0">
                <a:solidFill>
                  <a:schemeClr val="tx1"/>
                </a:solidFill>
              </a:rPr>
              <a:t>Eléments au choix</a:t>
            </a:r>
            <a:endParaRPr lang="fr-FR" sz="3200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412776"/>
            <a:ext cx="8106098" cy="4988024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363538" indent="0" algn="just">
              <a:buFont typeface="Wingdings" pitchFamily="2" charset="2"/>
              <a:buNone/>
              <a:defRPr/>
            </a:pPr>
            <a:r>
              <a:rPr lang="fr-FR" sz="2200" dirty="0" smtClean="0"/>
              <a:t>Lorsque des éléments au choix sont proposés, la gymnaste doit choisir l'une des 2 options.</a:t>
            </a:r>
          </a:p>
          <a:p>
            <a:pPr marL="725488" indent="-369888" algn="just">
              <a:buFont typeface="Wingdings" pitchFamily="2" charset="2"/>
              <a:buChar char="q"/>
              <a:defRPr/>
            </a:pPr>
            <a:r>
              <a:rPr lang="fr-FR" sz="2200" dirty="0" smtClean="0"/>
              <a:t>En cas de chute lors de la 1</a:t>
            </a:r>
            <a:r>
              <a:rPr lang="fr-FR" sz="2200" baseline="30000" dirty="0" smtClean="0"/>
              <a:t>ère</a:t>
            </a:r>
            <a:r>
              <a:rPr lang="fr-FR" sz="2200" dirty="0" smtClean="0"/>
              <a:t> exécution :</a:t>
            </a:r>
          </a:p>
          <a:p>
            <a:pPr marL="974725" lvl="1" indent="-342900" algn="just">
              <a:buFont typeface="Wingdings" pitchFamily="2" charset="2"/>
              <a:buChar char="Ø"/>
              <a:defRPr/>
            </a:pPr>
            <a:r>
              <a:rPr lang="fr-FR" dirty="0" smtClean="0">
                <a:solidFill>
                  <a:schemeClr val="tx1"/>
                </a:solidFill>
              </a:rPr>
              <a:t>La gymnaste peut exécuter à nouveau le même élément  mais n'a pas le droit de tenter l'autre élément.</a:t>
            </a:r>
          </a:p>
          <a:p>
            <a:pPr marL="974725" lvl="1" indent="-342900" algn="just">
              <a:buFont typeface="Wingdings" pitchFamily="2" charset="2"/>
              <a:buChar char="Ø"/>
              <a:defRPr/>
            </a:pPr>
            <a:r>
              <a:rPr lang="fr-FR" dirty="0" smtClean="0">
                <a:solidFill>
                  <a:schemeClr val="tx1"/>
                </a:solidFill>
              </a:rPr>
              <a:t>Si la gymnaste exécute un élément différent: </a:t>
            </a:r>
            <a:r>
              <a:rPr lang="fr-FR" b="1" dirty="0" smtClean="0">
                <a:solidFill>
                  <a:srgbClr val="FF0000"/>
                </a:solidFill>
              </a:rPr>
              <a:t>l'élément n'est pas reconnu,</a:t>
            </a:r>
            <a:r>
              <a:rPr lang="fr-FR" b="1" dirty="0" smtClean="0">
                <a:solidFill>
                  <a:schemeClr val="tx1"/>
                </a:solidFill>
              </a:rPr>
              <a:t> </a:t>
            </a:r>
            <a:r>
              <a:rPr lang="fr-FR" dirty="0" smtClean="0">
                <a:solidFill>
                  <a:schemeClr val="tx1"/>
                </a:solidFill>
              </a:rPr>
              <a:t>mais les fautes d'exécution seront prises en compte.</a:t>
            </a:r>
          </a:p>
          <a:p>
            <a:pPr marL="1014413" lvl="1" indent="-369888" algn="just">
              <a:buFont typeface="Wingdings" pitchFamily="2" charset="2"/>
              <a:buChar char="Ø"/>
              <a:defRPr/>
            </a:pPr>
            <a:r>
              <a:rPr lang="fr-FR" dirty="0" smtClean="0">
                <a:solidFill>
                  <a:schemeClr val="tx1"/>
                </a:solidFill>
              </a:rPr>
              <a:t>A la table de saut, lorsque dans un même degré, des sauts différents sont proposés, la gymnaste doit effectuer 2 fois le même saut.</a:t>
            </a:r>
          </a:p>
          <a:p>
            <a:pPr marL="974725" lvl="1" indent="-342900" algn="just">
              <a:buFont typeface="Wingdings" pitchFamily="2" charset="2"/>
              <a:buChar char="Ø"/>
              <a:defRPr/>
            </a:pPr>
            <a:r>
              <a:rPr lang="fr-FR" dirty="0" smtClean="0">
                <a:solidFill>
                  <a:schemeClr val="tx1"/>
                </a:solidFill>
              </a:rPr>
              <a:t>Si elle choisit l'option différente au 2</a:t>
            </a:r>
            <a:r>
              <a:rPr lang="fr-FR" baseline="30000" dirty="0" smtClean="0">
                <a:solidFill>
                  <a:schemeClr val="tx1"/>
                </a:solidFill>
              </a:rPr>
              <a:t>ème</a:t>
            </a:r>
            <a:r>
              <a:rPr lang="fr-FR" dirty="0" smtClean="0">
                <a:solidFill>
                  <a:schemeClr val="tx1"/>
                </a:solidFill>
              </a:rPr>
              <a:t> saut:</a:t>
            </a:r>
            <a:r>
              <a:rPr lang="fr-FR" dirty="0" smtClean="0"/>
              <a:t> </a:t>
            </a:r>
            <a:r>
              <a:rPr lang="fr-FR" b="1" dirty="0" smtClean="0">
                <a:solidFill>
                  <a:srgbClr val="FF0000"/>
                </a:solidFill>
              </a:rPr>
              <a:t>saut nul </a:t>
            </a:r>
            <a:r>
              <a:rPr lang="fr-FR" dirty="0" smtClean="0">
                <a:solidFill>
                  <a:schemeClr val="tx1"/>
                </a:solidFill>
              </a:rPr>
              <a:t>et la gymnaste est notée sur le 1</a:t>
            </a:r>
            <a:r>
              <a:rPr lang="fr-FR" baseline="30000" dirty="0" smtClean="0">
                <a:solidFill>
                  <a:schemeClr val="tx1"/>
                </a:solidFill>
              </a:rPr>
              <a:t>er</a:t>
            </a:r>
            <a:r>
              <a:rPr lang="fr-FR" dirty="0" smtClean="0">
                <a:solidFill>
                  <a:schemeClr val="tx1"/>
                </a:solidFill>
              </a:rPr>
              <a:t> saut.</a:t>
            </a:r>
          </a:p>
          <a:p>
            <a:pPr algn="just">
              <a:defRPr/>
            </a:pPr>
            <a:endParaRPr lang="fr-FR" sz="2200" dirty="0" smtClean="0"/>
          </a:p>
          <a:p>
            <a:pPr marL="2057400" lvl="1" indent="0">
              <a:buFont typeface="Wingdings" pitchFamily="2" charset="2"/>
              <a:buNone/>
              <a:defRPr/>
            </a:pPr>
            <a:endParaRPr lang="fr-FR" sz="2600" kern="0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30423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31640" y="116632"/>
            <a:ext cx="4176464" cy="5760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3200" dirty="0" smtClean="0">
                <a:solidFill>
                  <a:schemeClr val="tx1"/>
                </a:solidFill>
              </a:rPr>
              <a:t>Définitions</a:t>
            </a:r>
            <a:endParaRPr lang="fr-FR" sz="3200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764704"/>
            <a:ext cx="8640960" cy="563609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>
              <a:defRPr/>
            </a:pPr>
            <a:endParaRPr lang="fr-FR" sz="2200" dirty="0" smtClean="0"/>
          </a:p>
          <a:p>
            <a:pPr marL="685800" indent="-457200">
              <a:buFont typeface="Wingdings" pitchFamily="2" charset="2"/>
              <a:buChar char="q"/>
              <a:defRPr/>
            </a:pPr>
            <a:r>
              <a:rPr lang="fr-FR" sz="1800" dirty="0" smtClean="0"/>
              <a:t>Elan intermédiaire (Barres et Poutre) : </a:t>
            </a:r>
            <a:r>
              <a:rPr lang="fr-FR" sz="1800" spc="-60" dirty="0" smtClean="0"/>
              <a:t>Elan supplémentaire consécutif à un arrêt ou à une montée à l'appui corps en ouverture : </a:t>
            </a:r>
            <a:r>
              <a:rPr lang="fr-FR" sz="1800" b="1" dirty="0">
                <a:solidFill>
                  <a:srgbClr val="FF0000"/>
                </a:solidFill>
              </a:rPr>
              <a:t>Pénalité de 0,50 pt sur </a:t>
            </a:r>
            <a:r>
              <a:rPr lang="fr-FR" sz="1800" b="1" dirty="0" smtClean="0">
                <a:solidFill>
                  <a:srgbClr val="FF0000"/>
                </a:solidFill>
              </a:rPr>
              <a:t>E</a:t>
            </a:r>
          </a:p>
          <a:p>
            <a:pPr marL="685800" indent="-457200">
              <a:buNone/>
              <a:defRPr/>
            </a:pPr>
            <a:endParaRPr lang="fr-FR" sz="1800" b="1" dirty="0" smtClean="0">
              <a:solidFill>
                <a:srgbClr val="FF0000"/>
              </a:solidFill>
            </a:endParaRPr>
          </a:p>
          <a:p>
            <a:pPr marL="685800" indent="-457200">
              <a:buFont typeface="Wingdings" pitchFamily="2" charset="2"/>
              <a:buChar char="q"/>
              <a:defRPr/>
            </a:pPr>
            <a:r>
              <a:rPr lang="fr-FR" sz="1800" spc="-60" dirty="0" smtClean="0"/>
              <a:t>Appui d’une jambe contre la poutre :  l’appui est une touche importante qui permet à la gym de se stabiliser = </a:t>
            </a:r>
            <a:r>
              <a:rPr lang="fr-FR" sz="1800" b="1" dirty="0" smtClean="0">
                <a:solidFill>
                  <a:srgbClr val="FF0000"/>
                </a:solidFill>
              </a:rPr>
              <a:t>Pénalité </a:t>
            </a:r>
            <a:r>
              <a:rPr lang="fr-FR" sz="1800" b="1" dirty="0">
                <a:solidFill>
                  <a:srgbClr val="FF0000"/>
                </a:solidFill>
              </a:rPr>
              <a:t>de </a:t>
            </a:r>
            <a:r>
              <a:rPr lang="fr-FR" sz="1800" b="1" dirty="0" smtClean="0">
                <a:solidFill>
                  <a:srgbClr val="FF0000"/>
                </a:solidFill>
              </a:rPr>
              <a:t>0,30 </a:t>
            </a:r>
            <a:r>
              <a:rPr lang="fr-FR" sz="1800" b="1" dirty="0">
                <a:solidFill>
                  <a:srgbClr val="FF0000"/>
                </a:solidFill>
              </a:rPr>
              <a:t>pt sur </a:t>
            </a:r>
            <a:r>
              <a:rPr lang="fr-FR" sz="1800" b="1" dirty="0" smtClean="0">
                <a:solidFill>
                  <a:srgbClr val="FF0000"/>
                </a:solidFill>
              </a:rPr>
              <a:t>E</a:t>
            </a:r>
          </a:p>
          <a:p>
            <a:pPr marL="685800" indent="-457200">
              <a:buFont typeface="Wingdings" pitchFamily="2" charset="2"/>
              <a:buChar char="q"/>
              <a:defRPr/>
            </a:pPr>
            <a:endParaRPr lang="fr-FR" sz="1800" spc="-60" dirty="0" smtClean="0"/>
          </a:p>
          <a:p>
            <a:pPr marL="685800" indent="-457200">
              <a:buFont typeface="Wingdings" pitchFamily="2" charset="2"/>
              <a:buChar char="q"/>
              <a:defRPr/>
            </a:pPr>
            <a:r>
              <a:rPr lang="fr-FR" sz="1800" spc="-60" dirty="0" smtClean="0"/>
              <a:t>Surface interdite (saut, barres et poutre) : surface rajoutée sous le tremplin et modifiant sa hauteur par rapport à l’agrès = </a:t>
            </a:r>
            <a:r>
              <a:rPr lang="fr-FR" sz="1800" b="1" dirty="0" smtClean="0">
                <a:solidFill>
                  <a:srgbClr val="FF0000"/>
                </a:solidFill>
              </a:rPr>
              <a:t>Pénalité de 0,50 pt sur E</a:t>
            </a:r>
          </a:p>
          <a:p>
            <a:pPr marL="685800" indent="-457200">
              <a:buNone/>
              <a:defRPr/>
            </a:pPr>
            <a:endParaRPr lang="fr-FR" sz="1800" b="1" dirty="0" smtClean="0">
              <a:solidFill>
                <a:srgbClr val="FF0000"/>
              </a:solidFill>
            </a:endParaRPr>
          </a:p>
          <a:p>
            <a:pPr marL="685800" indent="-457200">
              <a:buFont typeface="Wingdings" pitchFamily="2" charset="2"/>
              <a:buChar char="q"/>
              <a:defRPr/>
            </a:pPr>
            <a:r>
              <a:rPr lang="fr-FR" sz="1800" dirty="0" smtClean="0"/>
              <a:t>Sortie du tapis (Sol) : Les sorties du tapis en début, en cours et en fin de mouvement ne seront pas pénalisées, sauf celles liées à un élément désaxé.</a:t>
            </a:r>
          </a:p>
          <a:p>
            <a:pPr marL="685800" indent="-457200">
              <a:buNone/>
              <a:defRPr/>
            </a:pPr>
            <a:endParaRPr lang="fr-FR" sz="1800" dirty="0" smtClean="0"/>
          </a:p>
          <a:p>
            <a:pPr marL="685800" indent="-457200">
              <a:buFont typeface="Wingdings" pitchFamily="2" charset="2"/>
              <a:buChar char="q"/>
              <a:defRPr/>
            </a:pPr>
            <a:r>
              <a:rPr lang="fr-FR" sz="1800" dirty="0" smtClean="0"/>
              <a:t>Elément désaxé (Sol) : </a:t>
            </a:r>
            <a:r>
              <a:rPr lang="fr-FR" sz="1800" spc="-60" dirty="0" smtClean="0"/>
              <a:t>Un élément ou une série d'éléments désaxés, avec ou sans sortie du tapis </a:t>
            </a:r>
            <a:r>
              <a:rPr lang="fr-FR" sz="1800" b="1" dirty="0" smtClean="0">
                <a:solidFill>
                  <a:srgbClr val="FF0000"/>
                </a:solidFill>
              </a:rPr>
              <a:t>Pénalité de 0,10/0,30 point sur E chaque fois</a:t>
            </a:r>
          </a:p>
          <a:p>
            <a:pPr marL="906463" lvl="1" indent="-274638" algn="just">
              <a:defRPr/>
            </a:pPr>
            <a:endParaRPr lang="fr-FR" dirty="0" smtClean="0">
              <a:solidFill>
                <a:schemeClr val="tx1"/>
              </a:solidFill>
            </a:endParaRPr>
          </a:p>
          <a:p>
            <a:pPr marL="2057400" lvl="1" indent="0">
              <a:buFont typeface="Wingdings" pitchFamily="2" charset="2"/>
              <a:buNone/>
              <a:defRPr/>
            </a:pPr>
            <a:endParaRPr lang="fr-FR" sz="2600" kern="0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83577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31640" y="116632"/>
            <a:ext cx="5688632" cy="5760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3200" dirty="0" smtClean="0">
                <a:solidFill>
                  <a:schemeClr val="tx1"/>
                </a:solidFill>
              </a:rPr>
              <a:t>Elan supplémentaire</a:t>
            </a:r>
            <a:endParaRPr lang="fr-FR" sz="3200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412776"/>
            <a:ext cx="8496944" cy="5112568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marL="571500" indent="-3429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/>
            </a:pPr>
            <a:r>
              <a:rPr lang="fr-FR" sz="2400" dirty="0" smtClean="0"/>
              <a:t>Pour les mouvements imposés un 2</a:t>
            </a:r>
            <a:r>
              <a:rPr lang="fr-FR" sz="2400" baseline="30000" dirty="0" smtClean="0"/>
              <a:t>ème </a:t>
            </a:r>
            <a:r>
              <a:rPr lang="fr-FR" sz="2400" dirty="0" smtClean="0"/>
              <a:t>élan est autorisé à l'entrée barres et poutre.</a:t>
            </a:r>
            <a:endParaRPr lang="fr-FR" sz="2400" baseline="30000" dirty="0" smtClean="0"/>
          </a:p>
          <a:p>
            <a:pPr marL="558800" lvl="1" indent="-342900" algn="just">
              <a:buFont typeface="Wingdings" pitchFamily="2" charset="2"/>
              <a:buChar char="q"/>
              <a:defRPr/>
            </a:pPr>
            <a:r>
              <a:rPr lang="fr-FR" dirty="0" smtClean="0">
                <a:solidFill>
                  <a:schemeClr val="tx1"/>
                </a:solidFill>
              </a:rPr>
              <a:t>Élan avec entrée non réalisée </a:t>
            </a:r>
            <a:r>
              <a:rPr lang="fr-FR" b="1" u="sng" dirty="0" smtClean="0">
                <a:solidFill>
                  <a:schemeClr val="tx1"/>
                </a:solidFill>
              </a:rPr>
              <a:t>SANS</a:t>
            </a:r>
            <a:r>
              <a:rPr lang="fr-FR" b="1" dirty="0" smtClean="0">
                <a:solidFill>
                  <a:schemeClr val="tx1"/>
                </a:solidFill>
              </a:rPr>
              <a:t> </a:t>
            </a:r>
            <a:r>
              <a:rPr lang="fr-FR" dirty="0" smtClean="0">
                <a:solidFill>
                  <a:schemeClr val="tx1"/>
                </a:solidFill>
              </a:rPr>
              <a:t>touche du tremplin ou de l'agrès. 				</a:t>
            </a:r>
            <a:endParaRPr lang="fr-FR" b="1" dirty="0" smtClean="0">
              <a:solidFill>
                <a:schemeClr val="tx1"/>
              </a:solidFill>
            </a:endParaRPr>
          </a:p>
          <a:p>
            <a:pPr marL="787400" lvl="1" indent="-342900" algn="just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fr-FR" dirty="0" smtClean="0">
                <a:solidFill>
                  <a:schemeClr val="tx1"/>
                </a:solidFill>
              </a:rPr>
              <a:t>- La gymnaste peut recommencer son entrée </a:t>
            </a:r>
            <a:r>
              <a:rPr lang="fr-FR" b="1" dirty="0" smtClean="0">
                <a:solidFill>
                  <a:schemeClr val="tx1"/>
                </a:solidFill>
              </a:rPr>
              <a:t>Sans pénalité</a:t>
            </a:r>
          </a:p>
          <a:p>
            <a:pPr marL="444500" lvl="1" indent="0" algn="just">
              <a:spcBef>
                <a:spcPts val="0"/>
              </a:spcBef>
              <a:buNone/>
              <a:defRPr/>
            </a:pPr>
            <a:r>
              <a:rPr lang="fr-FR" b="1" dirty="0" smtClean="0">
                <a:solidFill>
                  <a:schemeClr val="tx1"/>
                </a:solidFill>
              </a:rPr>
              <a:t>      </a:t>
            </a:r>
          </a:p>
          <a:p>
            <a:pPr marL="558800" lvl="1" indent="-342900" algn="just">
              <a:buFont typeface="Wingdings" pitchFamily="2" charset="2"/>
              <a:buChar char="q"/>
              <a:defRPr/>
            </a:pPr>
            <a:r>
              <a:rPr lang="fr-FR" dirty="0" smtClean="0">
                <a:solidFill>
                  <a:schemeClr val="tx1"/>
                </a:solidFill>
              </a:rPr>
              <a:t>Élan avec entrée non réalisée </a:t>
            </a:r>
            <a:r>
              <a:rPr lang="fr-FR" b="1" u="sng" dirty="0" smtClean="0">
                <a:solidFill>
                  <a:srgbClr val="FF0000"/>
                </a:solidFill>
              </a:rPr>
              <a:t>ET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r>
              <a:rPr lang="fr-FR" dirty="0" smtClean="0">
                <a:solidFill>
                  <a:schemeClr val="tx1"/>
                </a:solidFill>
              </a:rPr>
              <a:t>touche du tremplin ou de l'agrès ou passage en dessous. 				</a:t>
            </a:r>
            <a:endParaRPr lang="fr-FR" b="1" dirty="0" smtClean="0">
              <a:solidFill>
                <a:schemeClr val="tx1"/>
              </a:solidFill>
            </a:endParaRPr>
          </a:p>
          <a:p>
            <a:pPr marL="787400" lvl="1" indent="-342900" algn="just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fr-FR" dirty="0" smtClean="0">
                <a:solidFill>
                  <a:schemeClr val="tx1"/>
                </a:solidFill>
              </a:rPr>
              <a:t>- La gymnaste peut recommencer son entrée avec une </a:t>
            </a:r>
            <a:r>
              <a:rPr lang="fr-FR" b="1" dirty="0" smtClean="0">
                <a:solidFill>
                  <a:srgbClr val="FF0000"/>
                </a:solidFill>
              </a:rPr>
              <a:t>Pénalité de </a:t>
            </a:r>
            <a:r>
              <a:rPr lang="fr-FR" sz="3200" b="1" dirty="0" smtClean="0">
                <a:solidFill>
                  <a:srgbClr val="FF0000"/>
                </a:solidFill>
              </a:rPr>
              <a:t>1</a:t>
            </a:r>
            <a:r>
              <a:rPr lang="fr-FR" b="1" dirty="0" smtClean="0">
                <a:solidFill>
                  <a:srgbClr val="FF0000"/>
                </a:solidFill>
              </a:rPr>
              <a:t> point</a:t>
            </a:r>
          </a:p>
          <a:p>
            <a:pPr marL="444500" lvl="1" indent="0" algn="just">
              <a:spcBef>
                <a:spcPts val="0"/>
              </a:spcBef>
              <a:buNone/>
              <a:defRPr/>
            </a:pPr>
            <a:r>
              <a:rPr lang="fr-FR" b="1" dirty="0" smtClean="0">
                <a:solidFill>
                  <a:srgbClr val="FF0000"/>
                </a:solidFill>
              </a:rPr>
              <a:t>    </a:t>
            </a:r>
          </a:p>
          <a:p>
            <a:pPr marL="558800" lvl="1" indent="-342900" algn="just">
              <a:buFont typeface="Wingdings" pitchFamily="2" charset="2"/>
              <a:buChar char="q"/>
              <a:defRPr/>
            </a:pPr>
            <a:r>
              <a:rPr lang="fr-FR" dirty="0" smtClean="0">
                <a:solidFill>
                  <a:schemeClr val="tx1"/>
                </a:solidFill>
              </a:rPr>
              <a:t>Rebond(s) sur tremplin avant entrée (élan supplémentaire)</a:t>
            </a:r>
          </a:p>
          <a:p>
            <a:pPr marL="2071116" indent="-342900">
              <a:buFont typeface="Wingdings" pitchFamily="2" charset="2"/>
              <a:buChar char="Ø"/>
              <a:defRPr/>
            </a:pPr>
            <a:r>
              <a:rPr lang="fr-FR" b="1" dirty="0" smtClean="0">
                <a:solidFill>
                  <a:srgbClr val="FF0000"/>
                </a:solidFill>
              </a:rPr>
              <a:t>Pénalité 0,50 point</a:t>
            </a:r>
            <a:endParaRPr lang="fr-FR" sz="2800" kern="0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44292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31640" y="332656"/>
            <a:ext cx="4752528" cy="4320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3200" dirty="0" smtClean="0">
                <a:solidFill>
                  <a:schemeClr val="tx1"/>
                </a:solidFill>
              </a:rPr>
              <a:t>Elan supplémentaire</a:t>
            </a:r>
            <a:endParaRPr lang="fr-FR" sz="3200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412776"/>
            <a:ext cx="8178106" cy="4988024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274638" indent="12700">
              <a:buFont typeface="Wingdings" pitchFamily="2" charset="2"/>
              <a:buNone/>
              <a:defRPr/>
            </a:pPr>
            <a:r>
              <a:rPr lang="fr-FR" sz="2400" spc="-20" dirty="0" smtClean="0"/>
              <a:t>Au saut, la gymnaste a droit à 3 courses d'élan pour 2 sauts.</a:t>
            </a:r>
          </a:p>
          <a:p>
            <a:pPr marL="274638" indent="12700">
              <a:buFont typeface="Wingdings" pitchFamily="2" charset="2"/>
              <a:buNone/>
              <a:defRPr/>
            </a:pPr>
            <a:endParaRPr lang="fr-FR" sz="2400" baseline="30000" dirty="0" smtClean="0"/>
          </a:p>
          <a:p>
            <a:pPr marL="558800" lvl="1" indent="-342900" algn="just">
              <a:buFont typeface="Wingdings" pitchFamily="2" charset="2"/>
              <a:buChar char="Ø"/>
              <a:defRPr/>
            </a:pPr>
            <a:r>
              <a:rPr lang="fr-FR" dirty="0" smtClean="0">
                <a:solidFill>
                  <a:schemeClr val="tx1"/>
                </a:solidFill>
              </a:rPr>
              <a:t>Course avec saut non réalisé </a:t>
            </a:r>
            <a:r>
              <a:rPr lang="fr-FR" b="1" u="sng" dirty="0" smtClean="0">
                <a:solidFill>
                  <a:schemeClr val="tx1"/>
                </a:solidFill>
              </a:rPr>
              <a:t>SANS</a:t>
            </a:r>
            <a:r>
              <a:rPr lang="fr-FR" b="1" dirty="0" smtClean="0">
                <a:solidFill>
                  <a:schemeClr val="tx1"/>
                </a:solidFill>
              </a:rPr>
              <a:t> </a:t>
            </a:r>
            <a:r>
              <a:rPr lang="fr-FR" dirty="0" smtClean="0">
                <a:solidFill>
                  <a:schemeClr val="tx1"/>
                </a:solidFill>
              </a:rPr>
              <a:t>touche du tremplin ou de la table ou du trampoline. 				</a:t>
            </a:r>
          </a:p>
          <a:p>
            <a:pPr marL="2057400" lvl="1" indent="0" algn="just">
              <a:buFont typeface="Wingdings" pitchFamily="2" charset="2"/>
              <a:buNone/>
              <a:defRPr/>
            </a:pPr>
            <a:r>
              <a:rPr lang="fr-FR" b="1" dirty="0" smtClean="0">
                <a:solidFill>
                  <a:schemeClr val="tx1"/>
                </a:solidFill>
              </a:rPr>
              <a:t>Sans pénalité </a:t>
            </a:r>
            <a:r>
              <a:rPr lang="fr-FR" sz="1600" b="1" dirty="0" smtClean="0">
                <a:solidFill>
                  <a:schemeClr val="tx1"/>
                </a:solidFill>
              </a:rPr>
              <a:t>(une course comptabilisée)</a:t>
            </a:r>
            <a:endParaRPr lang="fr-FR" b="1" dirty="0" smtClean="0">
              <a:solidFill>
                <a:schemeClr val="tx1"/>
              </a:solidFill>
            </a:endParaRPr>
          </a:p>
          <a:p>
            <a:pPr marL="444500" lvl="1" algn="just">
              <a:buFont typeface="Wingdings" pitchFamily="2" charset="2"/>
              <a:buNone/>
              <a:defRPr/>
            </a:pPr>
            <a:endParaRPr lang="fr-FR" b="1" dirty="0" smtClean="0">
              <a:solidFill>
                <a:srgbClr val="FF0000"/>
              </a:solidFill>
            </a:endParaRPr>
          </a:p>
          <a:p>
            <a:pPr marL="558800" lvl="1" indent="-342900" algn="just">
              <a:buFont typeface="Wingdings" pitchFamily="2" charset="2"/>
              <a:buChar char="Ø"/>
              <a:defRPr/>
            </a:pPr>
            <a:r>
              <a:rPr lang="fr-FR" dirty="0" smtClean="0">
                <a:solidFill>
                  <a:schemeClr val="tx1"/>
                </a:solidFill>
              </a:rPr>
              <a:t>Course avec saut non réalisé </a:t>
            </a:r>
            <a:r>
              <a:rPr lang="fr-FR" b="1" dirty="0" smtClean="0">
                <a:solidFill>
                  <a:srgbClr val="FF0000"/>
                </a:solidFill>
              </a:rPr>
              <a:t>AVEC </a:t>
            </a:r>
            <a:r>
              <a:rPr lang="fr-FR" dirty="0" smtClean="0">
                <a:solidFill>
                  <a:schemeClr val="tx1"/>
                </a:solidFill>
              </a:rPr>
              <a:t>touche du tremplin ou de la table ou du trampoline. 				</a:t>
            </a:r>
          </a:p>
          <a:p>
            <a:pPr marL="2057400" lvl="1" indent="0" algn="just">
              <a:buFont typeface="Wingdings" pitchFamily="2" charset="2"/>
              <a:buNone/>
              <a:defRPr/>
            </a:pPr>
            <a:r>
              <a:rPr lang="fr-FR" b="1" dirty="0" smtClean="0">
                <a:solidFill>
                  <a:srgbClr val="FF0000"/>
                </a:solidFill>
              </a:rPr>
              <a:t>Saut nul </a:t>
            </a:r>
            <a:r>
              <a:rPr lang="fr-FR" sz="1600" b="1" dirty="0" smtClean="0">
                <a:solidFill>
                  <a:srgbClr val="FF0000"/>
                </a:solidFill>
              </a:rPr>
              <a:t>(un saut comptabilisé)</a:t>
            </a:r>
            <a:endParaRPr lang="fr-FR" b="1" dirty="0" smtClean="0">
              <a:solidFill>
                <a:srgbClr val="FF0000"/>
              </a:solidFill>
            </a:endParaRPr>
          </a:p>
          <a:p>
            <a:pPr marL="2057400" lvl="1" indent="0">
              <a:buFont typeface="Wingdings" pitchFamily="2" charset="2"/>
              <a:buNone/>
              <a:defRPr/>
            </a:pPr>
            <a:endParaRPr lang="fr-FR" sz="2600" kern="0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42977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31640" y="116632"/>
            <a:ext cx="5328592" cy="5760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3200" dirty="0" smtClean="0">
                <a:solidFill>
                  <a:schemeClr val="tx1"/>
                </a:solidFill>
              </a:rPr>
              <a:t>Annonce des degrés</a:t>
            </a:r>
            <a:endParaRPr lang="fr-FR" sz="3200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196752"/>
            <a:ext cx="8106098" cy="540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55600" indent="-266700" algn="ctr">
              <a:buFont typeface="Wingdings" pitchFamily="2" charset="2"/>
              <a:buNone/>
              <a:defRPr/>
            </a:pPr>
            <a:r>
              <a:rPr lang="fr-FR" sz="2400" i="1" dirty="0" smtClean="0"/>
              <a:t>Les gymnastes sont </a:t>
            </a:r>
            <a:r>
              <a:rPr lang="fr-FR" sz="2400" b="1" i="1" u="sng" dirty="0" smtClean="0"/>
              <a:t>responsables</a:t>
            </a:r>
            <a:r>
              <a:rPr lang="fr-FR" sz="2400" i="1" dirty="0" smtClean="0"/>
              <a:t> de l’annonce des numéros des degrés qu’elles exécutent</a:t>
            </a:r>
            <a:r>
              <a:rPr lang="fr-FR" sz="2400" b="1" i="1" dirty="0" smtClean="0"/>
              <a:t>.</a:t>
            </a:r>
            <a:r>
              <a:rPr lang="fr-FR" sz="2400" b="1" i="1" dirty="0" smtClean="0">
                <a:solidFill>
                  <a:srgbClr val="FF0000"/>
                </a:solidFill>
              </a:rPr>
              <a:t> </a:t>
            </a:r>
          </a:p>
          <a:p>
            <a:pPr marL="723900" indent="-419100">
              <a:buFont typeface="Wingdings" pitchFamily="2" charset="2"/>
              <a:buChar char="q"/>
              <a:defRPr/>
            </a:pPr>
            <a:r>
              <a:rPr lang="fr-FR" sz="2400" dirty="0" smtClean="0"/>
              <a:t>Mauvaise annonce du degré (poussins) pour tous les agrès (sauf saut) : sans pénalité</a:t>
            </a:r>
            <a:endParaRPr lang="fr-FR" sz="2400" b="1" dirty="0" smtClean="0"/>
          </a:p>
          <a:p>
            <a:pPr marL="723900" lvl="1" indent="-395288">
              <a:buFont typeface="Wingdings" pitchFamily="2" charset="2"/>
              <a:buChar char="q"/>
              <a:defRPr/>
            </a:pPr>
            <a:r>
              <a:rPr lang="fr-FR" sz="2400" dirty="0" smtClean="0"/>
              <a:t>Mauvaise annonce du degré (Aînées et Jeunesses) pour tous les agrès (sauf saut) : Notation du degré exécuté (note D) et </a:t>
            </a:r>
            <a:r>
              <a:rPr lang="fr-FR" sz="2400" b="1" dirty="0" smtClean="0">
                <a:solidFill>
                  <a:srgbClr val="FF0000"/>
                </a:solidFill>
              </a:rPr>
              <a:t>pénalité de 0,80 point sur la note E</a:t>
            </a:r>
          </a:p>
          <a:p>
            <a:pPr marL="723900" indent="-419100">
              <a:buFont typeface="Wingdings" pitchFamily="2" charset="2"/>
              <a:buChar char="q"/>
              <a:defRPr/>
            </a:pPr>
            <a:r>
              <a:rPr lang="fr-FR" sz="2400" dirty="0" smtClean="0"/>
              <a:t>Pas d'annonce du degré au saut :</a:t>
            </a:r>
          </a:p>
          <a:p>
            <a:pPr lvl="3">
              <a:buFont typeface="Wingdings" pitchFamily="2" charset="2"/>
              <a:buChar char="Ø"/>
              <a:defRPr/>
            </a:pPr>
            <a:r>
              <a:rPr lang="fr-FR" sz="2000" dirty="0" smtClean="0"/>
              <a:t>Le juge ne doit pas laisser sauter la gymnaste avant de connaître son degré.</a:t>
            </a:r>
          </a:p>
          <a:p>
            <a:pPr lvl="3">
              <a:buFont typeface="Wingdings" pitchFamily="2" charset="2"/>
              <a:buChar char="Ø"/>
              <a:defRPr/>
            </a:pPr>
            <a:r>
              <a:rPr lang="fr-FR" sz="2000" dirty="0" smtClean="0"/>
              <a:t>Saut exécuté avant le signal des juges, saut à refaire </a:t>
            </a:r>
            <a:r>
              <a:rPr lang="fr-FR" sz="2000" i="1" u="sng" dirty="0" smtClean="0"/>
              <a:t>Sans pénalité</a:t>
            </a:r>
          </a:p>
        </p:txBody>
      </p:sp>
    </p:spTree>
    <p:extLst>
      <p:ext uri="{BB962C8B-B14F-4D97-AF65-F5344CB8AC3E}">
        <p14:creationId xmlns:p14="http://schemas.microsoft.com/office/powerpoint/2010/main" val="2131573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31640" y="116632"/>
            <a:ext cx="4752528" cy="5040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3200" dirty="0" smtClean="0">
                <a:solidFill>
                  <a:schemeClr val="tx1"/>
                </a:solidFill>
              </a:rPr>
              <a:t>Notation au saut</a:t>
            </a:r>
            <a:endParaRPr lang="fr-FR" sz="3200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1752" y="1527048"/>
            <a:ext cx="8518720" cy="478227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33400" indent="-355600">
              <a:buClr>
                <a:srgbClr val="FF0000"/>
              </a:buClr>
              <a:buNone/>
              <a:defRPr/>
            </a:pPr>
            <a:endParaRPr lang="fr-FR" sz="1800" dirty="0" smtClean="0">
              <a:solidFill>
                <a:schemeClr val="tx1"/>
              </a:solidFill>
            </a:endParaRPr>
          </a:p>
          <a:p>
            <a:pPr marL="843534" lvl="1" indent="-285750" algn="just">
              <a:spcBef>
                <a:spcPts val="0"/>
              </a:spcBef>
              <a:buFont typeface="Wingdings" pitchFamily="2" charset="2"/>
              <a:buChar char="Ø"/>
              <a:tabLst>
                <a:tab pos="571500" algn="l"/>
              </a:tabLst>
              <a:defRPr/>
            </a:pPr>
            <a:r>
              <a:rPr lang="fr-FR" sz="1800" i="1" dirty="0" smtClean="0">
                <a:solidFill>
                  <a:schemeClr val="tx1"/>
                </a:solidFill>
              </a:rPr>
              <a:t> </a:t>
            </a:r>
            <a:r>
              <a:rPr lang="fr-FR" sz="2400" dirty="0" smtClean="0">
                <a:solidFill>
                  <a:schemeClr val="tx1"/>
                </a:solidFill>
              </a:rPr>
              <a:t>Les gymnastes ont droit à 2 essais dans le degré présenté.</a:t>
            </a:r>
          </a:p>
          <a:p>
            <a:pPr marL="900684" lvl="1" indent="-342900" algn="just">
              <a:spcBef>
                <a:spcPts val="0"/>
              </a:spcBef>
              <a:buFont typeface="Wingdings" pitchFamily="2" charset="2"/>
              <a:buChar char="Ø"/>
              <a:tabLst>
                <a:tab pos="571500" algn="l"/>
              </a:tabLst>
              <a:defRPr/>
            </a:pPr>
            <a:endParaRPr lang="fr-FR" sz="2400" dirty="0" smtClean="0">
              <a:solidFill>
                <a:schemeClr val="tx1"/>
              </a:solidFill>
            </a:endParaRPr>
          </a:p>
          <a:p>
            <a:pPr marL="900684" lvl="1" indent="-342900" algn="just">
              <a:spcBef>
                <a:spcPts val="0"/>
              </a:spcBef>
              <a:buFont typeface="Wingdings" pitchFamily="2" charset="2"/>
              <a:buChar char="Ø"/>
              <a:tabLst>
                <a:tab pos="571500" algn="l"/>
              </a:tabLst>
              <a:defRPr/>
            </a:pPr>
            <a:r>
              <a:rPr lang="fr-FR" sz="2400" dirty="0" smtClean="0">
                <a:solidFill>
                  <a:schemeClr val="tx1"/>
                </a:solidFill>
              </a:rPr>
              <a:t>La moyenne de chaque saut est calculée séparément</a:t>
            </a:r>
          </a:p>
          <a:p>
            <a:pPr marL="900684" lvl="1" indent="-342900" algn="just">
              <a:spcBef>
                <a:spcPts val="0"/>
              </a:spcBef>
              <a:buFont typeface="Wingdings" pitchFamily="2" charset="2"/>
              <a:buChar char="Ø"/>
              <a:tabLst>
                <a:tab pos="571500" algn="l"/>
              </a:tabLst>
              <a:defRPr/>
            </a:pPr>
            <a:endParaRPr lang="fr-FR" sz="2400" dirty="0" smtClean="0">
              <a:solidFill>
                <a:schemeClr val="tx1"/>
              </a:solidFill>
            </a:endParaRPr>
          </a:p>
          <a:p>
            <a:pPr marL="900684" lvl="1" indent="-342900" algn="just">
              <a:spcBef>
                <a:spcPts val="0"/>
              </a:spcBef>
              <a:buFont typeface="Wingdings" pitchFamily="2" charset="2"/>
              <a:buChar char="Ø"/>
              <a:tabLst>
                <a:tab pos="571500" algn="l"/>
              </a:tabLst>
              <a:defRPr/>
            </a:pPr>
            <a:r>
              <a:rPr lang="fr-FR" sz="2400" dirty="0" smtClean="0">
                <a:solidFill>
                  <a:schemeClr val="tx1"/>
                </a:solidFill>
              </a:rPr>
              <a:t>La meilleure moyenne est retenue comme note finale</a:t>
            </a:r>
            <a:endParaRPr lang="fr-FR" sz="24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049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31640" y="188640"/>
            <a:ext cx="5328592" cy="6480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200" dirty="0" smtClean="0">
                <a:solidFill>
                  <a:schemeClr val="tx1"/>
                </a:solidFill>
              </a:rPr>
              <a:t>Annonce des degrés</a:t>
            </a:r>
            <a:endParaRPr lang="fr-FR" sz="3200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1752" y="1527048"/>
            <a:ext cx="8518720" cy="478227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66700" indent="266700">
              <a:buClr>
                <a:srgbClr val="FF0000"/>
              </a:buClr>
              <a:buFont typeface="Wingdings" pitchFamily="2" charset="2"/>
              <a:buChar char="q"/>
              <a:defRPr/>
            </a:pPr>
            <a:r>
              <a:rPr lang="fr-FR" sz="1800" dirty="0" smtClean="0"/>
              <a:t>Mauvaise annonce du degré au saut (poussins, jeunesses, aînées) : Si au 1er saut, la gym n’exécute pas le saut annoncé, </a:t>
            </a:r>
            <a:r>
              <a:rPr lang="fr-FR" sz="1800" spc="-70" dirty="0" smtClean="0"/>
              <a:t>l'entraîneur peut demander aux juges </a:t>
            </a:r>
            <a:r>
              <a:rPr lang="fr-FR" sz="1800" b="1" spc="-70" dirty="0" smtClean="0">
                <a:solidFill>
                  <a:srgbClr val="FF3300"/>
                </a:solidFill>
              </a:rPr>
              <a:t>la nullité du </a:t>
            </a:r>
            <a:r>
              <a:rPr lang="fr-FR" sz="1800" b="1" spc="-70" dirty="0" smtClean="0">
                <a:solidFill>
                  <a:srgbClr val="FF0000"/>
                </a:solidFill>
              </a:rPr>
              <a:t>saut</a:t>
            </a:r>
            <a:r>
              <a:rPr lang="fr-FR" sz="1800" spc="-70" dirty="0" smtClean="0">
                <a:solidFill>
                  <a:srgbClr val="FF0000"/>
                </a:solidFill>
              </a:rPr>
              <a:t>.</a:t>
            </a:r>
          </a:p>
          <a:p>
            <a:pPr marL="843534" lvl="1" indent="-285750" algn="just">
              <a:spcBef>
                <a:spcPts val="600"/>
              </a:spcBef>
              <a:buFont typeface="Wingdings" pitchFamily="2" charset="2"/>
              <a:buChar char="Ø"/>
              <a:tabLst>
                <a:tab pos="571500" algn="l"/>
              </a:tabLst>
              <a:defRPr/>
            </a:pPr>
            <a:r>
              <a:rPr lang="fr-FR" sz="1800" dirty="0" smtClean="0"/>
              <a:t> </a:t>
            </a:r>
            <a:r>
              <a:rPr lang="fr-FR" sz="1800" dirty="0" smtClean="0">
                <a:solidFill>
                  <a:schemeClr val="tx1"/>
                </a:solidFill>
              </a:rPr>
              <a:t>Exemple :  </a:t>
            </a:r>
          </a:p>
          <a:p>
            <a:pPr lvl="1" indent="114300" algn="just">
              <a:spcBef>
                <a:spcPts val="0"/>
              </a:spcBef>
              <a:buFont typeface="Wingdings" pitchFamily="2" charset="2"/>
              <a:buNone/>
              <a:tabLst>
                <a:tab pos="571500" algn="l"/>
              </a:tabLst>
              <a:defRPr/>
            </a:pPr>
            <a:r>
              <a:rPr lang="fr-FR" sz="1800" i="1" dirty="0" smtClean="0">
                <a:solidFill>
                  <a:schemeClr val="tx1"/>
                </a:solidFill>
              </a:rPr>
              <a:t>1</a:t>
            </a:r>
            <a:r>
              <a:rPr lang="fr-FR" sz="1800" i="1" baseline="30000" dirty="0" smtClean="0">
                <a:solidFill>
                  <a:schemeClr val="tx1"/>
                </a:solidFill>
              </a:rPr>
              <a:t>er</a:t>
            </a:r>
            <a:r>
              <a:rPr lang="fr-FR" sz="1800" i="1" dirty="0" smtClean="0">
                <a:solidFill>
                  <a:schemeClr val="tx1"/>
                </a:solidFill>
              </a:rPr>
              <a:t> saut annoncé 3</a:t>
            </a:r>
            <a:r>
              <a:rPr lang="fr-FR" sz="1800" i="1" baseline="30000" dirty="0" smtClean="0">
                <a:solidFill>
                  <a:schemeClr val="tx1"/>
                </a:solidFill>
              </a:rPr>
              <a:t>ème</a:t>
            </a:r>
            <a:r>
              <a:rPr lang="fr-FR" sz="1800" i="1" dirty="0" smtClean="0">
                <a:solidFill>
                  <a:schemeClr val="tx1"/>
                </a:solidFill>
              </a:rPr>
              <a:t>, saut exécuté 2</a:t>
            </a:r>
            <a:r>
              <a:rPr lang="fr-FR" sz="1800" i="1" baseline="30000" dirty="0" smtClean="0">
                <a:solidFill>
                  <a:schemeClr val="tx1"/>
                </a:solidFill>
              </a:rPr>
              <a:t>ème</a:t>
            </a:r>
            <a:r>
              <a:rPr lang="fr-FR" sz="1800" i="1" dirty="0" smtClean="0">
                <a:solidFill>
                  <a:schemeClr val="tx1"/>
                </a:solidFill>
              </a:rPr>
              <a:t> degré. </a:t>
            </a:r>
            <a:r>
              <a:rPr lang="fr-FR" sz="1800" dirty="0" smtClean="0">
                <a:solidFill>
                  <a:schemeClr val="tx1"/>
                </a:solidFill>
              </a:rPr>
              <a:t>Le juge </a:t>
            </a:r>
            <a:r>
              <a:rPr lang="fr-FR" sz="1800" b="1" dirty="0" smtClean="0">
                <a:solidFill>
                  <a:srgbClr val="0070C0"/>
                </a:solidFill>
              </a:rPr>
              <a:t>doit</a:t>
            </a:r>
            <a:r>
              <a:rPr lang="fr-FR" sz="1800" dirty="0" smtClean="0">
                <a:solidFill>
                  <a:schemeClr val="tx1"/>
                </a:solidFill>
              </a:rPr>
              <a:t> avertir l’entraîneur de l’erreur. L’entraineur intervient alors et demande la nullité du saut. Au 2</a:t>
            </a:r>
            <a:r>
              <a:rPr lang="fr-FR" sz="1800" baseline="30000" dirty="0" smtClean="0">
                <a:solidFill>
                  <a:schemeClr val="tx1"/>
                </a:solidFill>
              </a:rPr>
              <a:t>ème</a:t>
            </a:r>
            <a:r>
              <a:rPr lang="fr-FR" sz="1800" dirty="0" smtClean="0">
                <a:solidFill>
                  <a:schemeClr val="tx1"/>
                </a:solidFill>
              </a:rPr>
              <a:t> saut, la gymnaste peut annoncer un 3</a:t>
            </a:r>
            <a:r>
              <a:rPr lang="fr-FR" sz="1800" baseline="30000" dirty="0" smtClean="0">
                <a:solidFill>
                  <a:schemeClr val="tx1"/>
                </a:solidFill>
              </a:rPr>
              <a:t>ème</a:t>
            </a:r>
            <a:r>
              <a:rPr lang="fr-FR" sz="1800" dirty="0" smtClean="0">
                <a:solidFill>
                  <a:schemeClr val="tx1"/>
                </a:solidFill>
              </a:rPr>
              <a:t> et réaliser un 3</a:t>
            </a:r>
            <a:r>
              <a:rPr lang="fr-FR" sz="1800" baseline="30000" dirty="0" smtClean="0">
                <a:solidFill>
                  <a:schemeClr val="tx1"/>
                </a:solidFill>
              </a:rPr>
              <a:t>ème</a:t>
            </a:r>
            <a:r>
              <a:rPr lang="fr-FR" sz="1800" dirty="0" smtClean="0">
                <a:solidFill>
                  <a:schemeClr val="tx1"/>
                </a:solidFill>
              </a:rPr>
              <a:t> degré. Après la demande de nullité du saut, il ne reste que 2 courses et 1 saut à la gymnaste.		</a:t>
            </a:r>
            <a:endParaRPr lang="fr-FR" sz="1800" b="1" dirty="0" smtClean="0">
              <a:solidFill>
                <a:schemeClr val="tx1"/>
              </a:solidFill>
            </a:endParaRPr>
          </a:p>
          <a:p>
            <a:pPr marL="843534" lvl="1" indent="-285750" algn="just">
              <a:spcBef>
                <a:spcPts val="0"/>
              </a:spcBef>
              <a:buFont typeface="Wingdings" pitchFamily="2" charset="2"/>
              <a:buChar char="Ø"/>
              <a:tabLst>
                <a:tab pos="571500" algn="l"/>
              </a:tabLst>
              <a:defRPr/>
            </a:pPr>
            <a:r>
              <a:rPr lang="fr-FR" sz="1800" dirty="0" smtClean="0">
                <a:solidFill>
                  <a:schemeClr val="tx1"/>
                </a:solidFill>
              </a:rPr>
              <a:t> Exemple  2 :</a:t>
            </a:r>
          </a:p>
          <a:p>
            <a:pPr lvl="1" indent="114300" algn="just">
              <a:spcBef>
                <a:spcPts val="0"/>
              </a:spcBef>
              <a:buNone/>
              <a:tabLst>
                <a:tab pos="571500" algn="l"/>
              </a:tabLst>
              <a:defRPr/>
            </a:pPr>
            <a:r>
              <a:rPr lang="fr-FR" sz="1800" i="1" dirty="0" smtClean="0">
                <a:solidFill>
                  <a:schemeClr val="tx1"/>
                </a:solidFill>
              </a:rPr>
              <a:t>1</a:t>
            </a:r>
            <a:r>
              <a:rPr lang="fr-FR" sz="1800" i="1" baseline="30000" dirty="0" smtClean="0">
                <a:solidFill>
                  <a:schemeClr val="tx1"/>
                </a:solidFill>
              </a:rPr>
              <a:t>er</a:t>
            </a:r>
            <a:r>
              <a:rPr lang="fr-FR" sz="1800" i="1" dirty="0" smtClean="0">
                <a:solidFill>
                  <a:schemeClr val="tx1"/>
                </a:solidFill>
              </a:rPr>
              <a:t> saut annoncé 3</a:t>
            </a:r>
            <a:r>
              <a:rPr lang="fr-FR" sz="1800" i="1" baseline="30000" dirty="0" smtClean="0">
                <a:solidFill>
                  <a:schemeClr val="tx1"/>
                </a:solidFill>
              </a:rPr>
              <a:t>ème</a:t>
            </a:r>
            <a:r>
              <a:rPr lang="fr-FR" sz="1800" i="1" dirty="0" smtClean="0">
                <a:solidFill>
                  <a:schemeClr val="tx1"/>
                </a:solidFill>
              </a:rPr>
              <a:t>, saut exécuté 2</a:t>
            </a:r>
            <a:r>
              <a:rPr lang="fr-FR" sz="1800" i="1" baseline="30000" dirty="0" smtClean="0">
                <a:solidFill>
                  <a:schemeClr val="tx1"/>
                </a:solidFill>
              </a:rPr>
              <a:t>ème</a:t>
            </a:r>
            <a:r>
              <a:rPr lang="fr-FR" sz="1800" i="1" dirty="0" smtClean="0">
                <a:solidFill>
                  <a:schemeClr val="tx1"/>
                </a:solidFill>
              </a:rPr>
              <a:t> degré. </a:t>
            </a:r>
            <a:r>
              <a:rPr lang="fr-FR" sz="1800" dirty="0" smtClean="0">
                <a:solidFill>
                  <a:schemeClr val="tx1"/>
                </a:solidFill>
              </a:rPr>
              <a:t>Le juge </a:t>
            </a:r>
            <a:r>
              <a:rPr lang="fr-FR" sz="1800" b="1" dirty="0" smtClean="0">
                <a:solidFill>
                  <a:srgbClr val="0070C0"/>
                </a:solidFill>
              </a:rPr>
              <a:t>doit</a:t>
            </a:r>
            <a:r>
              <a:rPr lang="fr-FR" sz="1800" dirty="0" smtClean="0">
                <a:solidFill>
                  <a:schemeClr val="tx1"/>
                </a:solidFill>
              </a:rPr>
              <a:t> avertir l’entraîneur de l’erreur. L’entraîneur ne dit rien. Le juge </a:t>
            </a:r>
            <a:r>
              <a:rPr lang="fr-FR" sz="1800" b="1" u="sng" dirty="0" smtClean="0">
                <a:solidFill>
                  <a:schemeClr val="tx1"/>
                </a:solidFill>
              </a:rPr>
              <a:t>note</a:t>
            </a:r>
            <a:r>
              <a:rPr lang="fr-FR" sz="1800" dirty="0" smtClean="0">
                <a:solidFill>
                  <a:schemeClr val="tx1"/>
                </a:solidFill>
              </a:rPr>
              <a:t> le 2</a:t>
            </a:r>
            <a:r>
              <a:rPr lang="fr-FR" sz="1800" baseline="30000" dirty="0" smtClean="0">
                <a:solidFill>
                  <a:schemeClr val="tx1"/>
                </a:solidFill>
              </a:rPr>
              <a:t>ème</a:t>
            </a:r>
            <a:r>
              <a:rPr lang="fr-FR" sz="1800" dirty="0" smtClean="0">
                <a:solidFill>
                  <a:schemeClr val="tx1"/>
                </a:solidFill>
              </a:rPr>
              <a:t> degré et </a:t>
            </a:r>
            <a:r>
              <a:rPr lang="fr-FR" sz="1800" b="1" dirty="0" smtClean="0">
                <a:solidFill>
                  <a:srgbClr val="FF0000"/>
                </a:solidFill>
              </a:rPr>
              <a:t>pénalise de 0,80 point</a:t>
            </a:r>
            <a:r>
              <a:rPr lang="fr-FR" sz="1800" dirty="0" smtClean="0">
                <a:solidFill>
                  <a:schemeClr val="tx1"/>
                </a:solidFill>
              </a:rPr>
              <a:t> pour mauvaise annonce du saut. La gymnaste est obligée d’effectuer le 2</a:t>
            </a:r>
            <a:r>
              <a:rPr lang="fr-FR" sz="1800" baseline="30000" dirty="0" smtClean="0">
                <a:solidFill>
                  <a:schemeClr val="tx1"/>
                </a:solidFill>
              </a:rPr>
              <a:t>ème</a:t>
            </a:r>
            <a:r>
              <a:rPr lang="fr-FR" sz="1800" dirty="0" smtClean="0">
                <a:solidFill>
                  <a:schemeClr val="tx1"/>
                </a:solidFill>
              </a:rPr>
              <a:t> degré pour le second saut car les 2 sauts exécutés doivent être </a:t>
            </a:r>
            <a:r>
              <a:rPr lang="fr-FR" sz="1800" b="1" dirty="0" smtClean="0">
                <a:solidFill>
                  <a:srgbClr val="0070C0"/>
                </a:solidFill>
              </a:rPr>
              <a:t>identiques</a:t>
            </a:r>
            <a:r>
              <a:rPr lang="fr-FR" sz="1800" dirty="0" smtClean="0">
                <a:solidFill>
                  <a:schemeClr val="tx1"/>
                </a:solidFill>
              </a:rPr>
              <a:t>. Si elle réalise un 3</a:t>
            </a:r>
            <a:r>
              <a:rPr lang="fr-FR" sz="1800" baseline="30000" dirty="0" smtClean="0">
                <a:solidFill>
                  <a:schemeClr val="tx1"/>
                </a:solidFill>
              </a:rPr>
              <a:t>ème</a:t>
            </a:r>
            <a:r>
              <a:rPr lang="fr-FR" sz="1800" dirty="0" smtClean="0">
                <a:solidFill>
                  <a:schemeClr val="tx1"/>
                </a:solidFill>
              </a:rPr>
              <a:t> degré, </a:t>
            </a:r>
            <a:r>
              <a:rPr lang="fr-FR" sz="1800" b="1" dirty="0" smtClean="0">
                <a:solidFill>
                  <a:schemeClr val="tx1"/>
                </a:solidFill>
              </a:rPr>
              <a:t>elle ne sera pas notée</a:t>
            </a:r>
            <a:r>
              <a:rPr lang="fr-FR" sz="1800" dirty="0" smtClean="0">
                <a:solidFill>
                  <a:schemeClr val="tx1"/>
                </a:solidFill>
              </a:rPr>
              <a:t> et elle n’a plus d’essai  autorisé.</a:t>
            </a:r>
          </a:p>
          <a:p>
            <a:pPr lvl="1" indent="114300" algn="just">
              <a:spcBef>
                <a:spcPts val="0"/>
              </a:spcBef>
              <a:buNone/>
              <a:tabLst>
                <a:tab pos="571500" algn="l"/>
              </a:tabLst>
              <a:defRPr/>
            </a:pPr>
            <a:r>
              <a:rPr lang="fr-FR" sz="1800" dirty="0" smtClean="0">
                <a:solidFill>
                  <a:schemeClr val="tx1"/>
                </a:solidFill>
              </a:rPr>
              <a:t>Pour les poussines, pas de pénalité de 0.80 Pt pour mauvaise annonce du saut </a:t>
            </a:r>
            <a:endParaRPr lang="fr-FR" sz="1800" b="1" i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103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31640" y="116632"/>
            <a:ext cx="7704856" cy="6480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3200" dirty="0" smtClean="0">
                <a:solidFill>
                  <a:schemeClr val="tx1"/>
                </a:solidFill>
              </a:rPr>
              <a:t>Temps d’échauffement durant la compétition</a:t>
            </a:r>
            <a:endParaRPr lang="fr-FR" sz="3200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0000" y="1196752"/>
            <a:ext cx="8640472" cy="511256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901700" lvl="1" indent="-546100" algn="just">
              <a:spcBef>
                <a:spcPts val="0"/>
              </a:spcBef>
              <a:buFont typeface="Wingdings" pitchFamily="2" charset="2"/>
              <a:buChar char="q"/>
              <a:tabLst>
                <a:tab pos="533400" algn="l"/>
                <a:tab pos="571500" algn="l"/>
              </a:tabLst>
              <a:defRPr/>
            </a:pPr>
            <a:r>
              <a:rPr lang="fr-FR" sz="2400" dirty="0"/>
              <a:t>Les gymnastes ont droit à 30 secondes d’échauffement à chaque agrès et 50 secondes aux barres asymétriques et au saut</a:t>
            </a:r>
          </a:p>
          <a:p>
            <a:pPr marL="355600" lvl="1" indent="0" algn="just">
              <a:spcBef>
                <a:spcPts val="0"/>
              </a:spcBef>
              <a:buNone/>
              <a:tabLst>
                <a:tab pos="533400" algn="l"/>
                <a:tab pos="571500" algn="l"/>
              </a:tabLst>
              <a:defRPr/>
            </a:pPr>
            <a:endParaRPr lang="fr-FR" sz="1800" dirty="0"/>
          </a:p>
          <a:p>
            <a:pPr marL="355600" lvl="1" indent="0" algn="just">
              <a:spcBef>
                <a:spcPts val="0"/>
              </a:spcBef>
              <a:buNone/>
              <a:tabLst>
                <a:tab pos="533400" algn="l"/>
                <a:tab pos="571500" algn="l"/>
              </a:tabLst>
              <a:defRPr/>
            </a:pPr>
            <a:endParaRPr lang="fr-FR" sz="2400" dirty="0" smtClean="0"/>
          </a:p>
          <a:p>
            <a:pPr marL="900113" lvl="1" indent="-544513" algn="just">
              <a:spcBef>
                <a:spcPts val="0"/>
              </a:spcBef>
              <a:buFont typeface="Wingdings" pitchFamily="2" charset="2"/>
              <a:buChar char="q"/>
              <a:tabLst>
                <a:tab pos="571500" algn="l"/>
              </a:tabLst>
              <a:defRPr/>
            </a:pPr>
            <a:r>
              <a:rPr lang="fr-FR" sz="2400" dirty="0" smtClean="0"/>
              <a:t>A la table de saut, le temps d’échauffement doit permettre à chaque gymnaste d’effectuer au moins 2 sauts (3 courses)</a:t>
            </a:r>
          </a:p>
          <a:p>
            <a:pPr marL="900684" lvl="1" indent="-342900" algn="just">
              <a:spcBef>
                <a:spcPts val="0"/>
              </a:spcBef>
              <a:buFont typeface="Wingdings" pitchFamily="2" charset="2"/>
              <a:buChar char="q"/>
              <a:tabLst>
                <a:tab pos="571500" algn="l"/>
              </a:tabLst>
              <a:defRPr/>
            </a:pPr>
            <a:endParaRPr lang="fr-FR" sz="2400" dirty="0" smtClean="0"/>
          </a:p>
          <a:p>
            <a:pPr marL="900113" lvl="1" indent="-544513" algn="just">
              <a:spcBef>
                <a:spcPts val="0"/>
              </a:spcBef>
              <a:buFont typeface="Wingdings" pitchFamily="2" charset="2"/>
              <a:buChar char="q"/>
              <a:tabLst>
                <a:tab pos="571500" algn="l"/>
              </a:tabLst>
              <a:defRPr/>
            </a:pPr>
            <a:r>
              <a:rPr lang="fr-FR" sz="2400" dirty="0" smtClean="0"/>
              <a:t>Au mouvement d’ensemble, l’équipe dispose de 5 minutes d’échauffement dont un passage en musique autorisé</a:t>
            </a:r>
          </a:p>
          <a:p>
            <a:pPr marL="900113" lvl="1" indent="-544513" algn="just">
              <a:spcBef>
                <a:spcPts val="0"/>
              </a:spcBef>
              <a:buFont typeface="Wingdings" pitchFamily="2" charset="2"/>
              <a:buChar char="q"/>
              <a:tabLst>
                <a:tab pos="571500" algn="l"/>
              </a:tabLst>
              <a:defRPr/>
            </a:pPr>
            <a:endParaRPr lang="fr-FR" sz="2400" b="1" dirty="0"/>
          </a:p>
          <a:p>
            <a:pPr marL="900113" lvl="1" indent="-544513" algn="just">
              <a:spcBef>
                <a:spcPts val="0"/>
              </a:spcBef>
              <a:buFont typeface="Wingdings" pitchFamily="2" charset="2"/>
              <a:buChar char="q"/>
              <a:tabLst>
                <a:tab pos="571500" algn="l"/>
              </a:tabLst>
              <a:defRPr/>
            </a:pPr>
            <a:endParaRPr lang="fr-FR" sz="24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1417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131840" y="4797152"/>
            <a:ext cx="5904656" cy="792088"/>
          </a:xfrm>
        </p:spPr>
        <p:txBody>
          <a:bodyPr>
            <a:noAutofit/>
          </a:bodyPr>
          <a:lstStyle/>
          <a:p>
            <a:pPr marL="182880" indent="0">
              <a:buNone/>
            </a:pPr>
            <a:r>
              <a:rPr lang="fr-FR" sz="4000" dirty="0" smtClean="0"/>
              <a:t>L’écriture symbolique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38288848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31640" y="116632"/>
            <a:ext cx="5760640" cy="648072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fr-FR" sz="3200" dirty="0" smtClean="0"/>
              <a:t>Base de </a:t>
            </a:r>
            <a:r>
              <a:rPr lang="fr-FR" sz="3200" dirty="0"/>
              <a:t>la </a:t>
            </a:r>
            <a:r>
              <a:rPr lang="fr-FR" sz="3200" dirty="0" smtClean="0"/>
              <a:t>symbolique</a:t>
            </a:r>
            <a:endParaRPr lang="fr-FR" sz="3200" dirty="0">
              <a:latin typeface="Algerian" pitchFamily="82" charset="0"/>
            </a:endParaRPr>
          </a:p>
        </p:txBody>
      </p:sp>
      <p:cxnSp>
        <p:nvCxnSpPr>
          <p:cNvPr id="14" name="Connecteur droit 13"/>
          <p:cNvCxnSpPr/>
          <p:nvPr/>
        </p:nvCxnSpPr>
        <p:spPr>
          <a:xfrm>
            <a:off x="6588224" y="2492896"/>
            <a:ext cx="792088" cy="7200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299755" y="1268760"/>
            <a:ext cx="2037921" cy="381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Impulsion 2 pieds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301831" y="1628800"/>
            <a:ext cx="2037921" cy="381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Impulsion 1 pied</a:t>
            </a:r>
            <a:endParaRPr lang="fr-FR" dirty="0"/>
          </a:p>
        </p:txBody>
      </p:sp>
      <p:sp>
        <p:nvSpPr>
          <p:cNvPr id="10" name="Accolade fermante 9"/>
          <p:cNvSpPr/>
          <p:nvPr/>
        </p:nvSpPr>
        <p:spPr>
          <a:xfrm>
            <a:off x="2059131" y="1268760"/>
            <a:ext cx="352629" cy="691150"/>
          </a:xfrm>
          <a:prstGeom prst="rightBrac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2519772" y="1401743"/>
            <a:ext cx="10801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u="sng" dirty="0" smtClean="0"/>
              <a:t>Placé devant le signe</a:t>
            </a:r>
            <a:endParaRPr lang="fr-FR" sz="1200" i="1" u="sng" dirty="0"/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7096" y="1329048"/>
            <a:ext cx="388654" cy="259102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7096" y="1689775"/>
            <a:ext cx="388654" cy="259102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>
            <a:off x="3059831" y="2061555"/>
            <a:ext cx="17281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u="sng" dirty="0" smtClean="0"/>
              <a:t>Placé sous le signe</a:t>
            </a:r>
            <a:endParaRPr lang="fr-FR" sz="1200" i="1" u="sng" dirty="0"/>
          </a:p>
        </p:txBody>
      </p:sp>
      <p:sp>
        <p:nvSpPr>
          <p:cNvPr id="17" name="ZoneTexte 16"/>
          <p:cNvSpPr txBox="1"/>
          <p:nvPr/>
        </p:nvSpPr>
        <p:spPr>
          <a:xfrm>
            <a:off x="324751" y="2259979"/>
            <a:ext cx="1587559" cy="376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Envol</a:t>
            </a:r>
            <a:endParaRPr lang="fr-FR" dirty="0"/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5564" y="2305802"/>
            <a:ext cx="388654" cy="259102"/>
          </a:xfrm>
          <a:prstGeom prst="rect">
            <a:avLst/>
          </a:prstGeom>
        </p:spPr>
      </p:pic>
      <p:sp>
        <p:nvSpPr>
          <p:cNvPr id="19" name="ZoneTexte 18"/>
          <p:cNvSpPr txBox="1"/>
          <p:nvPr/>
        </p:nvSpPr>
        <p:spPr>
          <a:xfrm>
            <a:off x="301831" y="2615900"/>
            <a:ext cx="2037921" cy="381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Appui du corps</a:t>
            </a:r>
            <a:endParaRPr lang="fr-FR" dirty="0"/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2636912"/>
            <a:ext cx="388654" cy="259102"/>
          </a:xfrm>
          <a:prstGeom prst="rect">
            <a:avLst/>
          </a:prstGeom>
        </p:spPr>
      </p:pic>
      <p:sp>
        <p:nvSpPr>
          <p:cNvPr id="21" name="ZoneTexte 20"/>
          <p:cNvSpPr txBox="1"/>
          <p:nvPr/>
        </p:nvSpPr>
        <p:spPr>
          <a:xfrm>
            <a:off x="251520" y="2975940"/>
            <a:ext cx="2037921" cy="381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Appui des mains</a:t>
            </a:r>
            <a:endParaRPr lang="fr-FR" dirty="0"/>
          </a:p>
        </p:txBody>
      </p:sp>
      <p:pic>
        <p:nvPicPr>
          <p:cNvPr id="22" name="Image 2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2127" y="3025882"/>
            <a:ext cx="388654" cy="259102"/>
          </a:xfrm>
          <a:prstGeom prst="rect">
            <a:avLst/>
          </a:prstGeom>
        </p:spPr>
      </p:pic>
      <p:sp>
        <p:nvSpPr>
          <p:cNvPr id="23" name="ZoneTexte 22"/>
          <p:cNvSpPr txBox="1"/>
          <p:nvPr/>
        </p:nvSpPr>
        <p:spPr>
          <a:xfrm>
            <a:off x="251520" y="3335980"/>
            <a:ext cx="2037921" cy="381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Corps tendu</a:t>
            </a:r>
            <a:endParaRPr lang="fr-FR" dirty="0"/>
          </a:p>
        </p:txBody>
      </p:sp>
      <p:pic>
        <p:nvPicPr>
          <p:cNvPr id="24" name="Image 2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3358227"/>
            <a:ext cx="388654" cy="259102"/>
          </a:xfrm>
          <a:prstGeom prst="rect">
            <a:avLst/>
          </a:prstGeom>
        </p:spPr>
      </p:pic>
      <p:sp>
        <p:nvSpPr>
          <p:cNvPr id="25" name="ZoneTexte 24"/>
          <p:cNvSpPr txBox="1"/>
          <p:nvPr/>
        </p:nvSpPr>
        <p:spPr>
          <a:xfrm>
            <a:off x="251520" y="3696020"/>
            <a:ext cx="2037921" cy="381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Corps Groupé</a:t>
            </a:r>
            <a:endParaRPr lang="fr-FR" dirty="0"/>
          </a:p>
        </p:txBody>
      </p:sp>
      <p:pic>
        <p:nvPicPr>
          <p:cNvPr id="26" name="Image 2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3717032"/>
            <a:ext cx="344063" cy="310496"/>
          </a:xfrm>
          <a:prstGeom prst="rect">
            <a:avLst/>
          </a:prstGeom>
        </p:spPr>
      </p:pic>
      <p:sp>
        <p:nvSpPr>
          <p:cNvPr id="27" name="ZoneTexte 26"/>
          <p:cNvSpPr txBox="1"/>
          <p:nvPr/>
        </p:nvSpPr>
        <p:spPr>
          <a:xfrm>
            <a:off x="251520" y="4056060"/>
            <a:ext cx="2037921" cy="381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Corps carpé</a:t>
            </a:r>
            <a:endParaRPr lang="fr-FR" dirty="0"/>
          </a:p>
        </p:txBody>
      </p:sp>
      <p:pic>
        <p:nvPicPr>
          <p:cNvPr id="28" name="Image 2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4077072"/>
            <a:ext cx="388654" cy="259102"/>
          </a:xfrm>
          <a:prstGeom prst="rect">
            <a:avLst/>
          </a:prstGeom>
        </p:spPr>
      </p:pic>
      <p:sp>
        <p:nvSpPr>
          <p:cNvPr id="29" name="ZoneTexte 28"/>
          <p:cNvSpPr txBox="1"/>
          <p:nvPr/>
        </p:nvSpPr>
        <p:spPr>
          <a:xfrm>
            <a:off x="251520" y="4416100"/>
            <a:ext cx="2037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Position écarté</a:t>
            </a:r>
            <a:endParaRPr lang="fr-FR" dirty="0"/>
          </a:p>
        </p:txBody>
      </p:sp>
      <p:pic>
        <p:nvPicPr>
          <p:cNvPr id="30" name="Image 2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4407263"/>
            <a:ext cx="388654" cy="259102"/>
          </a:xfrm>
          <a:prstGeom prst="rect">
            <a:avLst/>
          </a:prstGeom>
        </p:spPr>
      </p:pic>
      <p:sp>
        <p:nvSpPr>
          <p:cNvPr id="31" name="ZoneTexte 30"/>
          <p:cNvSpPr txBox="1"/>
          <p:nvPr/>
        </p:nvSpPr>
        <p:spPr>
          <a:xfrm>
            <a:off x="251520" y="4787860"/>
            <a:ext cx="2037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Ecart 180°</a:t>
            </a:r>
            <a:endParaRPr lang="fr-FR" dirty="0"/>
          </a:p>
        </p:txBody>
      </p:sp>
      <p:pic>
        <p:nvPicPr>
          <p:cNvPr id="32" name="Image 3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0391" y="4842975"/>
            <a:ext cx="388654" cy="259102"/>
          </a:xfrm>
          <a:prstGeom prst="rect">
            <a:avLst/>
          </a:prstGeom>
        </p:spPr>
      </p:pic>
      <p:sp>
        <p:nvSpPr>
          <p:cNvPr id="33" name="ZoneTexte 32"/>
          <p:cNvSpPr txBox="1"/>
          <p:nvPr/>
        </p:nvSpPr>
        <p:spPr>
          <a:xfrm>
            <a:off x="256855" y="5157192"/>
            <a:ext cx="2037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Pirouette 1 Tour</a:t>
            </a:r>
            <a:endParaRPr lang="fr-FR" dirty="0"/>
          </a:p>
        </p:txBody>
      </p:sp>
      <p:pic>
        <p:nvPicPr>
          <p:cNvPr id="34" name="Image 3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5157192"/>
            <a:ext cx="388654" cy="259102"/>
          </a:xfrm>
          <a:prstGeom prst="rect">
            <a:avLst/>
          </a:prstGeom>
        </p:spPr>
      </p:pic>
      <p:sp>
        <p:nvSpPr>
          <p:cNvPr id="35" name="ZoneTexte 34"/>
          <p:cNvSpPr txBox="1"/>
          <p:nvPr/>
        </p:nvSpPr>
        <p:spPr>
          <a:xfrm>
            <a:off x="251520" y="5507940"/>
            <a:ext cx="2037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Rotation ½ Tour</a:t>
            </a:r>
            <a:endParaRPr lang="fr-FR" dirty="0"/>
          </a:p>
        </p:txBody>
      </p:sp>
      <p:pic>
        <p:nvPicPr>
          <p:cNvPr id="36" name="Image 35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0391" y="5507940"/>
            <a:ext cx="388654" cy="259102"/>
          </a:xfrm>
          <a:prstGeom prst="rect">
            <a:avLst/>
          </a:prstGeom>
        </p:spPr>
      </p:pic>
      <p:sp>
        <p:nvSpPr>
          <p:cNvPr id="37" name="ZoneTexte 36"/>
          <p:cNvSpPr txBox="1"/>
          <p:nvPr/>
        </p:nvSpPr>
        <p:spPr>
          <a:xfrm>
            <a:off x="301831" y="5921556"/>
            <a:ext cx="2325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Rotation ¼ de Tour</a:t>
            </a:r>
            <a:endParaRPr lang="fr-FR" dirty="0"/>
          </a:p>
        </p:txBody>
      </p:sp>
      <p:pic>
        <p:nvPicPr>
          <p:cNvPr id="38" name="Image 3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5976671"/>
            <a:ext cx="388654" cy="259102"/>
          </a:xfrm>
          <a:prstGeom prst="rect">
            <a:avLst/>
          </a:prstGeom>
        </p:spPr>
      </p:pic>
      <p:sp>
        <p:nvSpPr>
          <p:cNvPr id="39" name="ZoneTexte 38"/>
          <p:cNvSpPr txBox="1"/>
          <p:nvPr/>
        </p:nvSpPr>
        <p:spPr>
          <a:xfrm>
            <a:off x="5220072" y="1458599"/>
            <a:ext cx="1587559" cy="376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Rotation  Av</a:t>
            </a:r>
            <a:endParaRPr lang="fr-FR" dirty="0"/>
          </a:p>
        </p:txBody>
      </p:sp>
      <p:pic>
        <p:nvPicPr>
          <p:cNvPr id="40" name="Image 39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5292" y="1454798"/>
            <a:ext cx="477028" cy="318018"/>
          </a:xfrm>
          <a:prstGeom prst="rect">
            <a:avLst/>
          </a:prstGeom>
        </p:spPr>
      </p:pic>
      <p:sp>
        <p:nvSpPr>
          <p:cNvPr id="41" name="ZoneTexte 40"/>
          <p:cNvSpPr txBox="1"/>
          <p:nvPr/>
        </p:nvSpPr>
        <p:spPr>
          <a:xfrm>
            <a:off x="5220072" y="1899939"/>
            <a:ext cx="1587559" cy="376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Rotation  Ar</a:t>
            </a:r>
            <a:endParaRPr lang="fr-FR" dirty="0"/>
          </a:p>
        </p:txBody>
      </p:sp>
      <p:pic>
        <p:nvPicPr>
          <p:cNvPr id="42" name="Image 41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536" y="1881009"/>
            <a:ext cx="485784" cy="323855"/>
          </a:xfrm>
          <a:prstGeom prst="rect">
            <a:avLst/>
          </a:prstGeom>
        </p:spPr>
      </p:pic>
      <p:sp>
        <p:nvSpPr>
          <p:cNvPr id="43" name="ZoneTexte 42"/>
          <p:cNvSpPr txBox="1"/>
          <p:nvPr/>
        </p:nvSpPr>
        <p:spPr>
          <a:xfrm>
            <a:off x="5220072" y="2276872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Renversement  </a:t>
            </a:r>
            <a:r>
              <a:rPr lang="fr-FR" dirty="0"/>
              <a:t>Av, Ar </a:t>
            </a:r>
            <a:r>
              <a:rPr lang="fr-FR" dirty="0" smtClean="0"/>
              <a:t>avec ou sans envol</a:t>
            </a:r>
            <a:endParaRPr lang="fr-FR" dirty="0"/>
          </a:p>
        </p:txBody>
      </p:sp>
      <p:pic>
        <p:nvPicPr>
          <p:cNvPr id="44" name="Image 43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2481587"/>
            <a:ext cx="449012" cy="299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0523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0"/>
                            </p:stCondLst>
                            <p:childTnLst>
                              <p:par>
                                <p:cTn id="6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000"/>
                            </p:stCondLst>
                            <p:childTnLst>
                              <p:par>
                                <p:cTn id="9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4000"/>
                            </p:stCondLst>
                            <p:childTnLst>
                              <p:par>
                                <p:cTn id="10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"/>
                            </p:stCondLst>
                            <p:childTnLst>
                              <p:par>
                                <p:cTn id="1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00"/>
                            </p:stCondLst>
                            <p:childTnLst>
                              <p:par>
                                <p:cTn id="1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500"/>
                            </p:stCondLst>
                            <p:childTnLst>
                              <p:par>
                                <p:cTn id="14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500"/>
                            </p:stCondLst>
                            <p:childTnLst>
                              <p:par>
                                <p:cTn id="15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500"/>
                            </p:stCondLst>
                            <p:childTnLst>
                              <p:par>
                                <p:cTn id="16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500"/>
                            </p:stCondLst>
                            <p:childTnLst>
                              <p:par>
                                <p:cTn id="1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500"/>
                            </p:stCondLst>
                            <p:childTnLst>
                              <p:par>
                                <p:cTn id="18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3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2000"/>
                            </p:stCondLst>
                            <p:childTnLst>
                              <p:par>
                                <p:cTn id="19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2000"/>
                            </p:stCondLst>
                            <p:childTnLst>
                              <p:par>
                                <p:cTn id="204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6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2000"/>
                            </p:stCondLst>
                            <p:childTnLst>
                              <p:par>
                                <p:cTn id="213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500"/>
                            </p:stCondLst>
                            <p:childTnLst>
                              <p:par>
                                <p:cTn id="2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>
                            <p:stCondLst>
                              <p:cond delay="500"/>
                            </p:stCondLst>
                            <p:childTnLst>
                              <p:par>
                                <p:cTn id="24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6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 animBg="1"/>
      <p:bldP spid="11" grpId="0"/>
      <p:bldP spid="16" grpId="0"/>
      <p:bldP spid="17" grpId="0"/>
      <p:bldP spid="19" grpId="0"/>
      <p:bldP spid="21" grpId="0"/>
      <p:bldP spid="23" grpId="0"/>
      <p:bldP spid="25" grpId="0"/>
      <p:bldP spid="27" grpId="0"/>
      <p:bldP spid="29" grpId="0"/>
      <p:bldP spid="31" grpId="0"/>
      <p:bldP spid="33" grpId="0"/>
      <p:bldP spid="35" grpId="0"/>
      <p:bldP spid="37" grpId="0"/>
      <p:bldP spid="39" grpId="0"/>
      <p:bldP spid="41" grpId="0"/>
      <p:bldP spid="4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699792" y="3212976"/>
            <a:ext cx="5439931" cy="1656184"/>
          </a:xfrm>
        </p:spPr>
        <p:txBody>
          <a:bodyPr>
            <a:noAutofit/>
          </a:bodyPr>
          <a:lstStyle/>
          <a:p>
            <a:r>
              <a:rPr lang="fr-FR" sz="4000" dirty="0" smtClean="0"/>
              <a:t>Comment lire une feuille de mouvement imposé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250005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59632" y="116632"/>
            <a:ext cx="7704856" cy="648072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fr-FR" sz="3200" dirty="0" smtClean="0"/>
              <a:t>Exemples de déclinaisons de </a:t>
            </a:r>
            <a:r>
              <a:rPr lang="fr-FR" sz="3200" dirty="0"/>
              <a:t>la </a:t>
            </a:r>
            <a:r>
              <a:rPr lang="fr-FR" sz="3200" dirty="0" smtClean="0"/>
              <a:t>symbolique</a:t>
            </a:r>
            <a:endParaRPr lang="fr-FR" sz="3200" dirty="0">
              <a:latin typeface="Algerian" pitchFamily="82" charset="0"/>
            </a:endParaRPr>
          </a:p>
        </p:txBody>
      </p:sp>
      <p:cxnSp>
        <p:nvCxnSpPr>
          <p:cNvPr id="14" name="Connecteur droit 13"/>
          <p:cNvCxnSpPr/>
          <p:nvPr/>
        </p:nvCxnSpPr>
        <p:spPr>
          <a:xfrm>
            <a:off x="6588224" y="2492896"/>
            <a:ext cx="792088" cy="7200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ZoneTexte 44"/>
          <p:cNvSpPr txBox="1"/>
          <p:nvPr/>
        </p:nvSpPr>
        <p:spPr>
          <a:xfrm>
            <a:off x="251520" y="1401743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Saut vertical</a:t>
            </a:r>
            <a:endParaRPr lang="fr-FR" dirty="0"/>
          </a:p>
        </p:txBody>
      </p:sp>
      <p:pic>
        <p:nvPicPr>
          <p:cNvPr id="46" name="Image 4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9130" y="1556792"/>
            <a:ext cx="321425" cy="214283"/>
          </a:xfrm>
          <a:prstGeom prst="rect">
            <a:avLst/>
          </a:prstGeom>
        </p:spPr>
      </p:pic>
      <p:pic>
        <p:nvPicPr>
          <p:cNvPr id="47" name="Image 4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087777" y="1146337"/>
            <a:ext cx="561599" cy="374398"/>
          </a:xfrm>
          <a:prstGeom prst="rect">
            <a:avLst/>
          </a:prstGeom>
        </p:spPr>
      </p:pic>
      <p:sp>
        <p:nvSpPr>
          <p:cNvPr id="48" name="ZoneTexte 47"/>
          <p:cNvSpPr txBox="1"/>
          <p:nvPr/>
        </p:nvSpPr>
        <p:spPr>
          <a:xfrm>
            <a:off x="323528" y="234888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ATR </a:t>
            </a:r>
            <a:endParaRPr lang="fr-FR" dirty="0"/>
          </a:p>
        </p:txBody>
      </p:sp>
      <p:pic>
        <p:nvPicPr>
          <p:cNvPr id="49" name="Image 4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2420888"/>
            <a:ext cx="388654" cy="259102"/>
          </a:xfrm>
          <a:prstGeom prst="rect">
            <a:avLst/>
          </a:prstGeom>
        </p:spPr>
      </p:pic>
      <p:pic>
        <p:nvPicPr>
          <p:cNvPr id="50" name="Image 4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087777" y="2024897"/>
            <a:ext cx="561599" cy="374398"/>
          </a:xfrm>
          <a:prstGeom prst="rect">
            <a:avLst/>
          </a:prstGeom>
        </p:spPr>
      </p:pic>
      <p:sp>
        <p:nvSpPr>
          <p:cNvPr id="51" name="ZoneTexte 50"/>
          <p:cNvSpPr txBox="1"/>
          <p:nvPr/>
        </p:nvSpPr>
        <p:spPr>
          <a:xfrm>
            <a:off x="251520" y="3212976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Souplesse Ar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3226664"/>
            <a:ext cx="481044" cy="346352"/>
          </a:xfrm>
          <a:prstGeom prst="rect">
            <a:avLst/>
          </a:prstGeom>
        </p:spPr>
      </p:pic>
      <p:sp>
        <p:nvSpPr>
          <p:cNvPr id="53" name="ZoneTexte 52"/>
          <p:cNvSpPr txBox="1"/>
          <p:nvPr/>
        </p:nvSpPr>
        <p:spPr>
          <a:xfrm>
            <a:off x="3348393" y="1401743"/>
            <a:ext cx="1439631" cy="381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Saut groupé</a:t>
            </a:r>
            <a:endParaRPr lang="fr-FR" dirty="0"/>
          </a:p>
        </p:txBody>
      </p:sp>
      <p:pic>
        <p:nvPicPr>
          <p:cNvPr id="54" name="Image 5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0025" y="1318304"/>
            <a:ext cx="344063" cy="310496"/>
          </a:xfrm>
          <a:prstGeom prst="rect">
            <a:avLst/>
          </a:prstGeom>
        </p:spPr>
      </p:pic>
      <p:pic>
        <p:nvPicPr>
          <p:cNvPr id="55" name="Image 5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2663" y="1556792"/>
            <a:ext cx="321425" cy="214283"/>
          </a:xfrm>
          <a:prstGeom prst="rect">
            <a:avLst/>
          </a:prstGeom>
        </p:spPr>
      </p:pic>
      <p:sp>
        <p:nvSpPr>
          <p:cNvPr id="56" name="ZoneTexte 55"/>
          <p:cNvSpPr txBox="1"/>
          <p:nvPr/>
        </p:nvSpPr>
        <p:spPr>
          <a:xfrm>
            <a:off x="5580113" y="1401743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Saut carpé écarté</a:t>
            </a:r>
            <a:endParaRPr lang="fr-FR" dirty="0"/>
          </a:p>
        </p:txBody>
      </p:sp>
      <p:pic>
        <p:nvPicPr>
          <p:cNvPr id="57" name="Image 5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4991" y="1556792"/>
            <a:ext cx="321425" cy="214283"/>
          </a:xfrm>
          <a:prstGeom prst="rect">
            <a:avLst/>
          </a:prstGeom>
        </p:spPr>
      </p:pic>
      <p:pic>
        <p:nvPicPr>
          <p:cNvPr id="58" name="Image 5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762" y="1340768"/>
            <a:ext cx="388654" cy="259102"/>
          </a:xfrm>
          <a:prstGeom prst="rect">
            <a:avLst/>
          </a:prstGeom>
        </p:spPr>
      </p:pic>
      <p:sp>
        <p:nvSpPr>
          <p:cNvPr id="59" name="ZoneTexte 58"/>
          <p:cNvSpPr txBox="1"/>
          <p:nvPr/>
        </p:nvSpPr>
        <p:spPr>
          <a:xfrm>
            <a:off x="3347864" y="233958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ATR  ½ valse</a:t>
            </a:r>
            <a:endParaRPr lang="fr-FR" dirty="0"/>
          </a:p>
        </p:txBody>
      </p:sp>
      <p:pic>
        <p:nvPicPr>
          <p:cNvPr id="60" name="Image 5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2521826"/>
            <a:ext cx="388654" cy="259102"/>
          </a:xfrm>
          <a:prstGeom prst="rect">
            <a:avLst/>
          </a:prstGeom>
        </p:spPr>
      </p:pic>
      <p:pic>
        <p:nvPicPr>
          <p:cNvPr id="61" name="Image 6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896089" y="2168913"/>
            <a:ext cx="561599" cy="374398"/>
          </a:xfrm>
          <a:prstGeom prst="rect">
            <a:avLst/>
          </a:prstGeom>
        </p:spPr>
      </p:pic>
      <p:pic>
        <p:nvPicPr>
          <p:cNvPr id="62" name="Image 6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873754"/>
            <a:ext cx="388654" cy="259102"/>
          </a:xfrm>
          <a:prstGeom prst="rect">
            <a:avLst/>
          </a:prstGeom>
        </p:spPr>
      </p:pic>
      <p:sp>
        <p:nvSpPr>
          <p:cNvPr id="63" name="ZoneTexte 62"/>
          <p:cNvSpPr txBox="1"/>
          <p:nvPr/>
        </p:nvSpPr>
        <p:spPr>
          <a:xfrm>
            <a:off x="5724128" y="234888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ATR valse 1 Tr</a:t>
            </a:r>
            <a:endParaRPr lang="fr-FR" dirty="0"/>
          </a:p>
        </p:txBody>
      </p:sp>
      <p:pic>
        <p:nvPicPr>
          <p:cNvPr id="64" name="Image 6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521826"/>
            <a:ext cx="388654" cy="259102"/>
          </a:xfrm>
          <a:prstGeom prst="rect">
            <a:avLst/>
          </a:prstGeom>
        </p:spPr>
      </p:pic>
      <p:pic>
        <p:nvPicPr>
          <p:cNvPr id="65" name="Image 6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790768" y="2182367"/>
            <a:ext cx="561599" cy="374398"/>
          </a:xfrm>
          <a:prstGeom prst="rect">
            <a:avLst/>
          </a:prstGeom>
        </p:spPr>
      </p:pic>
      <p:pic>
        <p:nvPicPr>
          <p:cNvPr id="66" name="Image 6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1844824"/>
            <a:ext cx="388654" cy="259102"/>
          </a:xfrm>
          <a:prstGeom prst="rect">
            <a:avLst/>
          </a:prstGeom>
        </p:spPr>
      </p:pic>
      <p:sp>
        <p:nvSpPr>
          <p:cNvPr id="67" name="ZoneTexte 66"/>
          <p:cNvSpPr txBox="1"/>
          <p:nvPr/>
        </p:nvSpPr>
        <p:spPr>
          <a:xfrm>
            <a:off x="3287267" y="3203684"/>
            <a:ext cx="1644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Souplesse Av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9689" y="3199757"/>
            <a:ext cx="518415" cy="373259"/>
          </a:xfrm>
          <a:prstGeom prst="rect">
            <a:avLst/>
          </a:prstGeom>
        </p:spPr>
      </p:pic>
      <p:sp>
        <p:nvSpPr>
          <p:cNvPr id="69" name="ZoneTexte 68"/>
          <p:cNvSpPr txBox="1"/>
          <p:nvPr/>
        </p:nvSpPr>
        <p:spPr>
          <a:xfrm>
            <a:off x="5868144" y="321297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Flip</a:t>
            </a:r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761" y="3203684"/>
            <a:ext cx="512961" cy="369332"/>
          </a:xfrm>
          <a:prstGeom prst="rect">
            <a:avLst/>
          </a:prstGeom>
        </p:spPr>
      </p:pic>
      <p:sp>
        <p:nvSpPr>
          <p:cNvPr id="70" name="ZoneTexte 69"/>
          <p:cNvSpPr txBox="1"/>
          <p:nvPr/>
        </p:nvSpPr>
        <p:spPr>
          <a:xfrm>
            <a:off x="251519" y="4355812"/>
            <a:ext cx="1929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ATR roulade Av</a:t>
            </a:r>
            <a:endParaRPr lang="fr-FR" dirty="0"/>
          </a:p>
        </p:txBody>
      </p:sp>
      <p:pic>
        <p:nvPicPr>
          <p:cNvPr id="71" name="Image 7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4437112"/>
            <a:ext cx="388654" cy="259102"/>
          </a:xfrm>
          <a:prstGeom prst="rect">
            <a:avLst/>
          </a:prstGeom>
        </p:spPr>
      </p:pic>
      <p:pic>
        <p:nvPicPr>
          <p:cNvPr id="72" name="Image 7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087777" y="4041121"/>
            <a:ext cx="561599" cy="374398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4077072"/>
            <a:ext cx="583850" cy="432048"/>
          </a:xfrm>
          <a:prstGeom prst="rect">
            <a:avLst/>
          </a:prstGeom>
        </p:spPr>
      </p:pic>
      <p:pic>
        <p:nvPicPr>
          <p:cNvPr id="73" name="Image 7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9170" y="4394034"/>
            <a:ext cx="388654" cy="259102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331" y="3933661"/>
            <a:ext cx="913637" cy="720368"/>
          </a:xfrm>
          <a:prstGeom prst="rect">
            <a:avLst/>
          </a:prstGeom>
        </p:spPr>
      </p:pic>
      <p:sp>
        <p:nvSpPr>
          <p:cNvPr id="74" name="ZoneTexte 73"/>
          <p:cNvSpPr txBox="1"/>
          <p:nvPr/>
        </p:nvSpPr>
        <p:spPr>
          <a:xfrm>
            <a:off x="179512" y="5435932"/>
            <a:ext cx="2059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Roulade Ar ATR</a:t>
            </a:r>
          </a:p>
        </p:txBody>
      </p:sp>
      <p:pic>
        <p:nvPicPr>
          <p:cNvPr id="75" name="Image 7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7122" y="5618170"/>
            <a:ext cx="388654" cy="259102"/>
          </a:xfrm>
          <a:prstGeom prst="rect">
            <a:avLst/>
          </a:prstGeom>
        </p:spPr>
      </p:pic>
      <p:pic>
        <p:nvPicPr>
          <p:cNvPr id="76" name="Image 7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5618170"/>
            <a:ext cx="388654" cy="259102"/>
          </a:xfrm>
          <a:prstGeom prst="rect">
            <a:avLst/>
          </a:prstGeom>
        </p:spPr>
      </p:pic>
      <p:pic>
        <p:nvPicPr>
          <p:cNvPr id="77" name="Image 7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606192" y="5193249"/>
            <a:ext cx="561599" cy="374398"/>
          </a:xfrm>
          <a:prstGeom prst="rect">
            <a:avLst/>
          </a:prstGeom>
        </p:spPr>
      </p:pic>
      <p:pic>
        <p:nvPicPr>
          <p:cNvPr id="78" name="Image 77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6385" y="5085184"/>
            <a:ext cx="541399" cy="400635"/>
          </a:xfrm>
          <a:prstGeom prst="rect">
            <a:avLst/>
          </a:prstGeom>
        </p:spPr>
      </p:pic>
      <p:pic>
        <p:nvPicPr>
          <p:cNvPr id="79" name="Image 78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5071102"/>
            <a:ext cx="949490" cy="806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3246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500"/>
                            </p:stCondLst>
                            <p:childTnLst>
                              <p:par>
                                <p:cTn id="6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500"/>
                            </p:stCondLst>
                            <p:childTnLst>
                              <p:par>
                                <p:cTn id="9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500"/>
                            </p:stCondLst>
                            <p:childTnLst>
                              <p:par>
                                <p:cTn id="121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3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"/>
                            </p:stCondLst>
                            <p:childTnLst>
                              <p:par>
                                <p:cTn id="1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000"/>
                            </p:stCondLst>
                            <p:childTnLst>
                              <p:par>
                                <p:cTn id="1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500"/>
                            </p:stCondLst>
                            <p:childTnLst>
                              <p:par>
                                <p:cTn id="138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0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"/>
                            </p:stCondLst>
                            <p:childTnLst>
                              <p:par>
                                <p:cTn id="147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500"/>
                            </p:stCondLst>
                            <p:childTnLst>
                              <p:par>
                                <p:cTn id="156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500"/>
                            </p:stCondLst>
                            <p:childTnLst>
                              <p:par>
                                <p:cTn id="16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500"/>
                            </p:stCondLst>
                            <p:childTnLst>
                              <p:par>
                                <p:cTn id="17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1000"/>
                            </p:stCondLst>
                            <p:childTnLst>
                              <p:par>
                                <p:cTn id="17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1500"/>
                            </p:stCondLst>
                            <p:childTnLst>
                              <p:par>
                                <p:cTn id="182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3500"/>
                            </p:stCondLst>
                            <p:childTnLst>
                              <p:par>
                                <p:cTn id="18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4000"/>
                            </p:stCondLst>
                            <p:childTnLst>
                              <p:par>
                                <p:cTn id="190" presetID="21" presetClass="entr" presetSubtype="1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500"/>
                            </p:stCondLst>
                            <p:childTnLst>
                              <p:par>
                                <p:cTn id="19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1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2500"/>
                            </p:stCondLst>
                            <p:childTnLst>
                              <p:par>
                                <p:cTn id="20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3000"/>
                            </p:stCondLst>
                            <p:childTnLst>
                              <p:par>
                                <p:cTn id="20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4000"/>
                            </p:stCondLst>
                            <p:childTnLst>
                              <p:par>
                                <p:cTn id="215" presetID="21" presetClass="entr" presetSubtype="1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7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8" grpId="0"/>
      <p:bldP spid="51" grpId="0"/>
      <p:bldP spid="53" grpId="0"/>
      <p:bldP spid="56" grpId="0"/>
      <p:bldP spid="59" grpId="0"/>
      <p:bldP spid="63" grpId="0"/>
      <p:bldP spid="67" grpId="0"/>
      <p:bldP spid="69" grpId="0"/>
      <p:bldP spid="70" grpId="0"/>
      <p:bldP spid="74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411760" y="4005064"/>
            <a:ext cx="5976664" cy="936104"/>
          </a:xfrm>
        </p:spPr>
        <p:txBody>
          <a:bodyPr>
            <a:normAutofit/>
          </a:bodyPr>
          <a:lstStyle/>
          <a:p>
            <a:r>
              <a:rPr lang="fr-FR" sz="4000" dirty="0" smtClean="0"/>
              <a:t>Les fautes générales</a:t>
            </a:r>
            <a:endParaRPr lang="fr-FR" sz="40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572000" y="5805264"/>
            <a:ext cx="3960440" cy="504056"/>
          </a:xfrm>
        </p:spPr>
        <p:txBody>
          <a:bodyPr>
            <a:normAutofit fontScale="70000" lnSpcReduction="20000"/>
          </a:bodyPr>
          <a:lstStyle/>
          <a:p>
            <a:r>
              <a:rPr lang="fr-FR" dirty="0" smtClean="0"/>
              <a:t>Article 15 du Programme Fédéral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5754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0128394"/>
              </p:ext>
            </p:extLst>
          </p:nvPr>
        </p:nvGraphicFramePr>
        <p:xfrm>
          <a:off x="179511" y="1412776"/>
          <a:ext cx="8784977" cy="5197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4304"/>
                <a:gridCol w="742603"/>
                <a:gridCol w="1188166"/>
                <a:gridCol w="1113906"/>
                <a:gridCol w="1113906"/>
                <a:gridCol w="1262092"/>
              </a:tblGrid>
              <a:tr h="373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Fautes  d’exécution</a:t>
                      </a:r>
                    </a:p>
                  </a:txBody>
                  <a:tcPr marL="45720" marR="45720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petites</a:t>
                      </a: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moyennes </a:t>
                      </a: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grosses</a:t>
                      </a: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très grosses</a:t>
                      </a: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09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45720" marR="45720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0,10</a:t>
                      </a:r>
                    </a:p>
                  </a:txBody>
                  <a:tcPr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0,30</a:t>
                      </a:r>
                    </a:p>
                  </a:txBody>
                  <a:tcPr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0,50</a:t>
                      </a:r>
                    </a:p>
                  </a:txBody>
                  <a:tcPr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0,80 et +</a:t>
                      </a:r>
                    </a:p>
                  </a:txBody>
                  <a:tcPr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3832">
                <a:tc>
                  <a:txBody>
                    <a:bodyPr/>
                    <a:lstStyle/>
                    <a:p>
                      <a:pPr marL="0" marR="0" lvl="0" indent="0" algn="l" defTabSz="40338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spc="-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Bras ou jambes fléchies</a:t>
                      </a:r>
                    </a:p>
                  </a:txBody>
                  <a:tcPr marL="46800" marR="72000" marT="46800" marB="46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Chq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fois</a:t>
                      </a: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83171">
                <a:tc>
                  <a:txBody>
                    <a:bodyPr/>
                    <a:lstStyle/>
                    <a:p>
                      <a:pPr marL="0" marR="0" lvl="0" indent="0" algn="l" defTabSz="40338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spc="-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Jambes ou genoux écartées</a:t>
                      </a:r>
                    </a:p>
                  </a:txBody>
                  <a:tcPr marL="46800" marR="72000" marT="46800" marB="46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Chq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fois</a:t>
                      </a: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Larg. épaules ou plus</a:t>
                      </a:r>
                    </a:p>
                  </a:txBody>
                  <a:tcPr marL="45720" marR="4572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30027">
                <a:tc>
                  <a:txBody>
                    <a:bodyPr/>
                    <a:lstStyle/>
                    <a:p>
                      <a:pPr marL="0" marR="0" lvl="0" indent="0" algn="l" defTabSz="40338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spc="-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Jambes croisées dans les éléments avec vrilles</a:t>
                      </a:r>
                    </a:p>
                  </a:txBody>
                  <a:tcPr marL="46800" marR="72000" marT="46800" marB="46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Chq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fois</a:t>
                      </a: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3832">
                <a:tc>
                  <a:txBody>
                    <a:bodyPr/>
                    <a:lstStyle/>
                    <a:p>
                      <a:pPr marL="0" marR="0" lvl="0" indent="0" algn="l" defTabSz="40338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spc="-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Hauteur insuffisante des éléments</a:t>
                      </a:r>
                    </a:p>
                  </a:txBody>
                  <a:tcPr marL="46800" marR="72000" marT="46800" marB="46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Chq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fois</a:t>
                      </a: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24519">
                <a:tc>
                  <a:txBody>
                    <a:bodyPr/>
                    <a:lstStyle/>
                    <a:p>
                      <a:pPr marL="0" marR="0" lvl="0" indent="0" algn="l" defTabSz="40338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spc="-7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Manque de précision dans les positions « groupé, carpé ou tendu »</a:t>
                      </a:r>
                    </a:p>
                  </a:txBody>
                  <a:tcPr marL="46800" marR="72000" marT="46800" marB="46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Chq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fois</a:t>
                      </a: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24519">
                <a:tc>
                  <a:txBody>
                    <a:bodyPr/>
                    <a:lstStyle/>
                    <a:p>
                      <a:pPr marL="0" marR="0" lvl="0" indent="0" algn="l" defTabSz="40338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spc="-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Corps cassé ou cambré dans une position corps tendu (barres, poutre, sol)</a:t>
                      </a:r>
                    </a:p>
                  </a:txBody>
                  <a:tcPr marL="46800" marR="72000" marT="46800" marB="46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Chq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fois</a:t>
                      </a: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3832">
                <a:tc>
                  <a:txBody>
                    <a:bodyPr/>
                    <a:lstStyle/>
                    <a:p>
                      <a:pPr marL="0" marR="0" lvl="0" indent="0" algn="l" defTabSz="40338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spc="-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Ecart insuffisant</a:t>
                      </a:r>
                    </a:p>
                  </a:txBody>
                  <a:tcPr marL="46800" marR="72000" marT="46800" marB="46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Chq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fois</a:t>
                      </a: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79562">
                <a:tc>
                  <a:txBody>
                    <a:bodyPr/>
                    <a:lstStyle/>
                    <a:p>
                      <a:pPr marL="0" marR="0" lvl="0" indent="0" algn="l" defTabSz="40338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spc="-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Position incorrecte ou relâchée des pieds/corps/buste</a:t>
                      </a:r>
                    </a:p>
                  </a:txBody>
                  <a:tcPr marL="46800" marR="72000" marT="46800" marB="46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Chq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fois</a:t>
                      </a: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3832">
                <a:tc>
                  <a:txBody>
                    <a:bodyPr/>
                    <a:lstStyle/>
                    <a:p>
                      <a:pPr marL="0" marR="0" lvl="0" indent="0" algn="l" defTabSz="40338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spc="-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Dynamisme insuffisant</a:t>
                      </a:r>
                    </a:p>
                  </a:txBody>
                  <a:tcPr marL="46800" marR="72000" marT="46800" marB="46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Chq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fois</a:t>
                      </a: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3832">
                <a:tc>
                  <a:txBody>
                    <a:bodyPr/>
                    <a:lstStyle/>
                    <a:p>
                      <a:pPr marL="0" marR="0" lvl="0" indent="0" algn="l" defTabSz="40338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spc="-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Amplitude insuffisante</a:t>
                      </a:r>
                    </a:p>
                  </a:txBody>
                  <a:tcPr marL="46800" marR="72000" marT="46800" marB="46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Chq</a:t>
                      </a: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fois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39752" y="116632"/>
            <a:ext cx="6696744" cy="648072"/>
          </a:xfrm>
        </p:spPr>
        <p:txBody>
          <a:bodyPr>
            <a:normAutofit/>
          </a:bodyPr>
          <a:lstStyle/>
          <a:p>
            <a:r>
              <a:rPr lang="fr-FR" sz="2800" dirty="0" smtClean="0">
                <a:solidFill>
                  <a:schemeClr val="tx1"/>
                </a:solidFill>
              </a:rPr>
              <a:t>Fautes d’exécution</a:t>
            </a:r>
            <a:endParaRPr lang="fr-FR" sz="2800" dirty="0">
              <a:solidFill>
                <a:schemeClr val="tx1"/>
              </a:solidFill>
            </a:endParaRPr>
          </a:p>
        </p:txBody>
      </p:sp>
      <p:pic>
        <p:nvPicPr>
          <p:cNvPr id="5" name="Image 4" descr="FSCF-LOGO-PMS 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0000" y="180008"/>
            <a:ext cx="888347" cy="5126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</p:pic>
      <p:sp>
        <p:nvSpPr>
          <p:cNvPr id="8" name="Triangle isocèle 7"/>
          <p:cNvSpPr/>
          <p:nvPr/>
        </p:nvSpPr>
        <p:spPr>
          <a:xfrm>
            <a:off x="7765595" y="6165304"/>
            <a:ext cx="360363" cy="360040"/>
          </a:xfrm>
          <a:prstGeom prst="triangle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tx1"/>
                </a:solidFill>
              </a:rPr>
              <a:t>!</a:t>
            </a:r>
          </a:p>
        </p:txBody>
      </p:sp>
      <p:sp>
        <p:nvSpPr>
          <p:cNvPr id="9" name="Rectangle 8"/>
          <p:cNvSpPr/>
          <p:nvPr/>
        </p:nvSpPr>
        <p:spPr>
          <a:xfrm>
            <a:off x="180000" y="6165304"/>
            <a:ext cx="6120192" cy="36036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b="1" dirty="0">
                <a:solidFill>
                  <a:schemeClr val="tx1"/>
                </a:solidFill>
              </a:rPr>
              <a:t>Suppression de la </a:t>
            </a:r>
            <a:r>
              <a:rPr lang="fr-FR" sz="1600" b="1" dirty="0" smtClean="0">
                <a:solidFill>
                  <a:schemeClr val="tx1"/>
                </a:solidFill>
              </a:rPr>
              <a:t>pénalité « Amplitude insuffisante»</a:t>
            </a:r>
            <a:endParaRPr lang="fr-FR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684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  <p:bldP spid="9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6127212"/>
              </p:ext>
            </p:extLst>
          </p:nvPr>
        </p:nvGraphicFramePr>
        <p:xfrm>
          <a:off x="179512" y="1529208"/>
          <a:ext cx="8791853" cy="522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8"/>
                <a:gridCol w="576065"/>
                <a:gridCol w="1008112"/>
                <a:gridCol w="1080120"/>
                <a:gridCol w="942980"/>
                <a:gridCol w="1152128"/>
              </a:tblGrid>
              <a:tr h="373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Fautes </a:t>
                      </a:r>
                    </a:p>
                  </a:txBody>
                  <a:tcPr marL="45720" marR="45720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petites</a:t>
                      </a: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moyennes </a:t>
                      </a: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grosses</a:t>
                      </a: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très grosses</a:t>
                      </a: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742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45720" marR="45720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0,10</a:t>
                      </a:r>
                    </a:p>
                  </a:txBody>
                  <a:tcPr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0,30</a:t>
                      </a:r>
                    </a:p>
                  </a:txBody>
                  <a:tcPr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0,50</a:t>
                      </a:r>
                    </a:p>
                  </a:txBody>
                  <a:tcPr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0,80 et +</a:t>
                      </a:r>
                    </a:p>
                  </a:txBody>
                  <a:tcPr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38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Déviation par rapport à l'axe de réception</a:t>
                      </a:r>
                    </a:p>
                  </a:txBody>
                  <a:tcPr marL="45720" marR="45720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Chq. f</a:t>
                      </a: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09325">
                <a:tc>
                  <a:txBody>
                    <a:bodyPr/>
                    <a:lstStyle/>
                    <a:p>
                      <a:pPr marL="0" marR="0" lvl="0" indent="0" algn="l" defTabSz="40338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spc="-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Jambes écartées à la réception</a:t>
                      </a:r>
                    </a:p>
                  </a:txBody>
                  <a:tcPr marL="46800" marR="72000" marT="46800" marB="46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Chq. f</a:t>
                      </a: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marL="45720" marR="4572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3832">
                <a:tc>
                  <a:txBody>
                    <a:bodyPr/>
                    <a:lstStyle/>
                    <a:p>
                      <a:pPr marL="0" marR="0" lvl="0" indent="0" algn="l" defTabSz="40338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spc="-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Ouverture du corps après groupé ou carpé insuffisante avant la réception</a:t>
                      </a:r>
                    </a:p>
                  </a:txBody>
                  <a:tcPr marL="46800" marR="72000" marT="46800" marB="46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Chq. f</a:t>
                      </a: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83091">
                <a:tc>
                  <a:txBody>
                    <a:bodyPr/>
                    <a:lstStyle/>
                    <a:p>
                      <a:pPr marL="0" marR="0" lvl="0" indent="0" algn="l" defTabSz="40338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spc="-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Mouvements pour maintenir l'équilibre :</a:t>
                      </a:r>
                    </a:p>
                  </a:txBody>
                  <a:tcPr marL="46800" marR="72000" marT="46800" marB="46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Ne pas dépasser 0,80 s’il n’y a pas eu chute</a:t>
                      </a: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30027">
                <a:tc>
                  <a:txBody>
                    <a:bodyPr/>
                    <a:lstStyle/>
                    <a:p>
                      <a:pPr marL="363538" marR="0" lvl="0" indent="-188913" algn="l" defTabSz="40338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fr-FR" sz="1200" b="0" i="0" u="none" strike="noStrike" cap="none" spc="-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Mouvement supplémentaire des bras ou du buste</a:t>
                      </a:r>
                    </a:p>
                  </a:txBody>
                  <a:tcPr marL="46800" marR="72000" marT="46800" marB="46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Chq. f</a:t>
                      </a: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0053">
                <a:tc>
                  <a:txBody>
                    <a:bodyPr/>
                    <a:lstStyle/>
                    <a:p>
                      <a:pPr marL="363538" marR="0" lvl="0" indent="-188913" algn="l" defTabSz="40338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fr-FR" sz="1200" b="0" i="0" u="none" strike="noStrike" kern="1200" cap="none" spc="-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Pas supplémentaires, petit sursaut</a:t>
                      </a:r>
                    </a:p>
                  </a:txBody>
                  <a:tcPr marL="46800" marR="72000" marT="46800" marB="46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Chq. f</a:t>
                      </a: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Max 0,80</a:t>
                      </a: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363538" marR="0" lvl="0" indent="-188913" algn="l" defTabSz="40338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fr-FR" sz="1200" b="0" i="0" u="none" strike="noStrike" cap="none" spc="-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Très grand pas ou saut (environ 1 mètre)</a:t>
                      </a:r>
                    </a:p>
                  </a:txBody>
                  <a:tcPr marL="46800" marR="72000" marT="46800" marB="46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Chq. f</a:t>
                      </a: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Max 0,80</a:t>
                      </a: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363538" marR="0" lvl="0" indent="-188913" algn="l" defTabSz="40338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fr-FR" sz="1200" b="0" i="0" u="none" strike="noStrike" kern="1200" cap="none" spc="-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Flexion profonde</a:t>
                      </a:r>
                    </a:p>
                  </a:txBody>
                  <a:tcPr marL="46800" marR="72000" marT="46800" marB="46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Chq. f</a:t>
                      </a: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3832">
                <a:tc>
                  <a:txBody>
                    <a:bodyPr/>
                    <a:lstStyle/>
                    <a:p>
                      <a:pPr marL="363538" marR="0" lvl="0" indent="-188913" algn="l" defTabSz="40338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fr-FR" sz="1200" b="0" i="0" u="none" strike="noStrike" kern="1200" cap="none" spc="-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Frôler l'agrès avec mains-bras sans tomber contre l’agrès</a:t>
                      </a:r>
                    </a:p>
                  </a:txBody>
                  <a:tcPr marL="46800" marR="72000" marT="46800" marB="46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Chq. f</a:t>
                      </a: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18256">
                <a:tc>
                  <a:txBody>
                    <a:bodyPr/>
                    <a:lstStyle/>
                    <a:p>
                      <a:pPr marL="0" marR="0" lvl="0" indent="0" algn="l" defTabSz="40338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spc="-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Appui sur le tapis ou l'agrès avec 1 ou 2 bras</a:t>
                      </a:r>
                    </a:p>
                  </a:txBody>
                  <a:tcPr marL="46800" marR="72000" marT="46800" marB="46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Chq. f</a:t>
                      </a: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1,00</a:t>
                      </a: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3832">
                <a:tc>
                  <a:txBody>
                    <a:bodyPr/>
                    <a:lstStyle/>
                    <a:p>
                      <a:pPr marL="0" marR="0" lvl="0" indent="0" algn="l" defTabSz="40338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spc="-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Chute sur le tapis sur les genoux ou le bassin</a:t>
                      </a:r>
                    </a:p>
                  </a:txBody>
                  <a:tcPr marL="46800" marR="72000" marT="46800" marB="46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Chq. f</a:t>
                      </a: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1,00</a:t>
                      </a: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3832">
                <a:tc>
                  <a:txBody>
                    <a:bodyPr/>
                    <a:lstStyle/>
                    <a:p>
                      <a:pPr marL="0" marR="0" lvl="0" indent="0" algn="l" defTabSz="40338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spc="-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Chute sur ou contre l'agrès</a:t>
                      </a:r>
                    </a:p>
                  </a:txBody>
                  <a:tcPr marL="46800" marR="72000" marT="46800" marB="46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Chq. f</a:t>
                      </a: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1,00</a:t>
                      </a: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11760" y="116632"/>
            <a:ext cx="6624736" cy="720080"/>
          </a:xfrm>
        </p:spPr>
        <p:txBody>
          <a:bodyPr>
            <a:normAutofit/>
          </a:bodyPr>
          <a:lstStyle/>
          <a:p>
            <a:r>
              <a:rPr lang="fr-FR" sz="2800" dirty="0" smtClean="0">
                <a:solidFill>
                  <a:schemeClr val="tx1"/>
                </a:solidFill>
              </a:rPr>
              <a:t> Fautes de réception </a:t>
            </a:r>
            <a:endParaRPr lang="fr-FR" sz="2800" dirty="0">
              <a:solidFill>
                <a:schemeClr val="tx1"/>
              </a:solidFill>
            </a:endParaRPr>
          </a:p>
        </p:txBody>
      </p:sp>
      <p:pic>
        <p:nvPicPr>
          <p:cNvPr id="5" name="Image 4" descr="FSCF-LOGO-PMS 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0000" y="180008"/>
            <a:ext cx="888347" cy="5126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13735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6911226"/>
              </p:ext>
            </p:extLst>
          </p:nvPr>
        </p:nvGraphicFramePr>
        <p:xfrm>
          <a:off x="179512" y="908720"/>
          <a:ext cx="8791853" cy="5838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8"/>
                <a:gridCol w="576065"/>
                <a:gridCol w="1008112"/>
                <a:gridCol w="1080120"/>
                <a:gridCol w="942980"/>
                <a:gridCol w="1152128"/>
              </a:tblGrid>
              <a:tr h="2742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45720" marR="45720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0,10</a:t>
                      </a:r>
                    </a:p>
                  </a:txBody>
                  <a:tcPr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0,30</a:t>
                      </a:r>
                    </a:p>
                  </a:txBody>
                  <a:tcPr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0,50</a:t>
                      </a:r>
                    </a:p>
                  </a:txBody>
                  <a:tcPr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1" dirty="0" smtClean="0">
                          <a:solidFill>
                            <a:schemeClr val="tx1"/>
                          </a:solidFill>
                        </a:rPr>
                        <a:t>       0,80 et +</a:t>
                      </a:r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</a:txBody>
                  <a:tcPr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54576">
                <a:tc>
                  <a:txBody>
                    <a:bodyPr/>
                    <a:lstStyle/>
                    <a:p>
                      <a:pPr marL="0" marR="0" lvl="0" indent="0" algn="l" defTabSz="40338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spc="-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Pour les éléments au choix:</a:t>
                      </a:r>
                    </a:p>
                  </a:txBody>
                  <a:tcPr marL="46800" marR="72000" marT="46800" marB="46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45720" marR="4572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lvl="0" indent="0" algn="l" defTabSz="40338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spc="-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                    . Option différente après chute en barres, poutre, sol</a:t>
                      </a:r>
                    </a:p>
                  </a:txBody>
                  <a:tcPr marL="46800" marR="72000" marT="46800" marB="46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Perte de la valeur de l’élément sur la note D + fautes d’exécution sur la note E</a:t>
                      </a: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000" dirty="0"/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lvl="0" indent="0" algn="l" defTabSz="40338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spc="-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                    . Option différente au 2</a:t>
                      </a:r>
                      <a:r>
                        <a:rPr kumimoji="0" lang="fr-FR" sz="1000" b="0" i="0" u="none" strike="noStrike" cap="none" spc="-50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ème</a:t>
                      </a:r>
                      <a:r>
                        <a:rPr kumimoji="0" lang="fr-FR" sz="1000" b="0" i="0" u="none" strike="noStrike" cap="none" spc="-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 saut</a:t>
                      </a:r>
                    </a:p>
                  </a:txBody>
                  <a:tcPr marL="46800" marR="72000" marT="46800" marB="46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Saut nul, la gymnaste est notée sur le 1</a:t>
                      </a:r>
                      <a:r>
                        <a:rPr kumimoji="0" lang="fr-FR" sz="1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er</a:t>
                      </a: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 saut</a:t>
                      </a: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000" dirty="0"/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lvl="0" indent="0" algn="l" defTabSz="40338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spc="-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Changement de direction non conforme au texte (1</a:t>
                      </a:r>
                      <a:r>
                        <a:rPr kumimoji="0" lang="fr-FR" sz="1000" b="0" i="0" u="none" strike="noStrike" cap="none" spc="-50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er</a:t>
                      </a:r>
                      <a:r>
                        <a:rPr kumimoji="0" lang="fr-FR" sz="1000" b="0" i="0" u="none" strike="noStrike" cap="none" spc="-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 au  5</a:t>
                      </a:r>
                      <a:r>
                        <a:rPr kumimoji="0" lang="fr-FR" sz="1000" b="0" i="0" u="none" strike="noStrike" cap="none" spc="-50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ème</a:t>
                      </a:r>
                      <a:r>
                        <a:rPr kumimoji="0" lang="fr-FR" sz="1000" b="0" i="0" u="none" strike="noStrike" cap="none" spc="-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 degré)</a:t>
                      </a:r>
                    </a:p>
                  </a:txBody>
                  <a:tcPr marL="46800" marR="72000" marT="46800" marB="46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lvl="0" indent="0" algn="l" defTabSz="40338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spc="-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Elan supplémentaire en entrée</a:t>
                      </a:r>
                    </a:p>
                  </a:txBody>
                  <a:tcPr marL="46800" marR="72000" marT="46800" marB="46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En imposé, un 2</a:t>
                      </a:r>
                      <a:r>
                        <a:rPr kumimoji="0" lang="fr-FR" sz="1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ème</a:t>
                      </a: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 élan est autorisé à l’entrée en barres et Poutre</a:t>
                      </a: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000" dirty="0"/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lvl="0" indent="0" algn="l" defTabSz="40338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spc="-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              . Elan avec entrée non réalisée SANS touche du tremplin ou de l’agrès ou passage en dessous</a:t>
                      </a:r>
                    </a:p>
                  </a:txBody>
                  <a:tcPr marL="46800" marR="72000" marT="46800" marB="46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SP</a:t>
                      </a: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40338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cap="none" spc="-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               . Elan avec entrée non réalisée et touche du tremplin ou de l’agrès ou passage en dessous</a:t>
                      </a:r>
                    </a:p>
                    <a:p>
                      <a:pPr marL="0" marR="0" lvl="0" indent="0" algn="l" defTabSz="40338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spc="-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46800" marR="72000" marT="46800" marB="46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solidFill>
                            <a:schemeClr val="tx1"/>
                          </a:solidFill>
                        </a:rPr>
                        <a:t>            1 Pt</a:t>
                      </a:r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0" marR="0" lvl="0" indent="0" algn="l" defTabSz="40338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spc="-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               . Rebond sur le tremplin avant l’entrée (élan supplémentaire) quelque soit le nombre de rebonds</a:t>
                      </a:r>
                    </a:p>
                  </a:txBody>
                  <a:tcPr marL="46800" marR="72000" marT="46800" marB="46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solidFill>
                            <a:schemeClr val="tx1"/>
                          </a:solidFill>
                        </a:rPr>
                        <a:t>              </a:t>
                      </a:r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solidFill>
                            <a:schemeClr val="tx1"/>
                          </a:solidFill>
                        </a:rPr>
                        <a:t>          X</a:t>
                      </a:r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08584">
                <a:tc>
                  <a:txBody>
                    <a:bodyPr/>
                    <a:lstStyle/>
                    <a:p>
                      <a:pPr marL="0" marR="0" lvl="0" indent="0" algn="l" defTabSz="40338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spc="-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Manque de liaison entre 2 éléments gymniques</a:t>
                      </a:r>
                    </a:p>
                  </a:txBody>
                  <a:tcPr marL="46800" marR="72000" marT="46800" marB="46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Chq. f</a:t>
                      </a: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solidFill>
                            <a:schemeClr val="tx1"/>
                          </a:solidFill>
                        </a:rPr>
                        <a:t>           X</a:t>
                      </a:r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0" marR="0" lvl="0" indent="0" algn="l" defTabSz="40338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sng" strike="noStrike" cap="none" spc="-5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Manque de liaison entre 2 éléments acrobatiques</a:t>
                      </a:r>
                    </a:p>
                  </a:txBody>
                  <a:tcPr marL="46800" marR="72000" marT="46800" marB="46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Chq.f</a:t>
                      </a: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1" u="none" dirty="0" smtClean="0">
                          <a:solidFill>
                            <a:srgbClr val="FF0000"/>
                          </a:solidFill>
                        </a:rPr>
                        <a:t>          </a:t>
                      </a:r>
                      <a:r>
                        <a:rPr lang="fr-FR" sz="1200" b="1" u="sng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fr-FR" sz="1200" b="1" u="sng" dirty="0">
                        <a:solidFill>
                          <a:srgbClr val="FF0000"/>
                        </a:solidFill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b="1" u="sng" dirty="0">
                        <a:solidFill>
                          <a:srgbClr val="FF0000"/>
                        </a:solidFill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46248">
                <a:tc>
                  <a:txBody>
                    <a:bodyPr/>
                    <a:lstStyle/>
                    <a:p>
                      <a:pPr marL="0" marR="0" lvl="0" indent="0" algn="l" defTabSz="40338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spc="-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Marche pieds à plat (si demandé sur ½ pointes)</a:t>
                      </a:r>
                    </a:p>
                  </a:txBody>
                  <a:tcPr marL="46800" marR="72000" marT="46800" marB="46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Chq.f</a:t>
                      </a: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  X     </a:t>
                      </a: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01824">
                <a:tc>
                  <a:txBody>
                    <a:bodyPr/>
                    <a:lstStyle/>
                    <a:p>
                      <a:pPr marL="0" marR="0" lvl="0" indent="0" algn="l" defTabSz="40338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spc="-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½ tour ou tour pieds à plat</a:t>
                      </a:r>
                    </a:p>
                  </a:txBody>
                  <a:tcPr marL="46800" marR="72000" marT="46800" marB="46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Chq. f</a:t>
                      </a: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lvl="0" indent="0" algn="l" defTabSz="40338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spc="-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½ tour ou tour non terminé (pose des talons détermine la fin de la rotation)</a:t>
                      </a:r>
                    </a:p>
                  </a:txBody>
                  <a:tcPr marL="46800" marR="72000" marT="46800" marB="46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3832">
                <a:tc>
                  <a:txBody>
                    <a:bodyPr/>
                    <a:lstStyle/>
                    <a:p>
                      <a:pPr marL="0" marR="0" lvl="0" indent="0" algn="l" defTabSz="40338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spc="-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Elément réalisé avec sur ou sous rotation</a:t>
                      </a:r>
                    </a:p>
                  </a:txBody>
                  <a:tcPr marL="46800" marR="72000" marT="46800" marB="46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3832">
                <a:tc>
                  <a:txBody>
                    <a:bodyPr/>
                    <a:lstStyle/>
                    <a:p>
                      <a:pPr marL="0" marR="0" lvl="0" indent="0" algn="l" defTabSz="40338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spc="-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ATR non dans le plan vertical</a:t>
                      </a:r>
                    </a:p>
                  </a:txBody>
                  <a:tcPr marL="46800" marR="72000" marT="46800" marB="46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Chq. f</a:t>
                      </a: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&lt; 10°</a:t>
                      </a: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solidFill>
                            <a:schemeClr val="tx1"/>
                          </a:solidFill>
                        </a:rPr>
                        <a:t>   de 10à 30°</a:t>
                      </a:r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 ≥ </a:t>
                      </a:r>
                      <a:r>
                        <a:rPr lang="fr-FR" sz="1000" dirty="0" smtClean="0"/>
                        <a:t>30°, valeur de l’élément</a:t>
                      </a:r>
                      <a:endParaRPr lang="fr-FR" sz="1000" dirty="0"/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3832">
                <a:tc>
                  <a:txBody>
                    <a:bodyPr/>
                    <a:lstStyle/>
                    <a:p>
                      <a:pPr marL="0" marR="0" lvl="0" indent="0" algn="l" defTabSz="40338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spc="-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Acrobatie non dans le plan vertical</a:t>
                      </a:r>
                    </a:p>
                  </a:txBody>
                  <a:tcPr marL="46800" marR="72000" marT="46800" marB="46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&lt; 10°</a:t>
                      </a: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solidFill>
                            <a:schemeClr val="tx1"/>
                          </a:solidFill>
                        </a:rPr>
                        <a:t> entre 10à 30°</a:t>
                      </a:r>
                      <a:endParaRPr lang="fr-FR" sz="1000" dirty="0"/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solidFill>
                            <a:schemeClr val="tx1"/>
                          </a:solidFill>
                        </a:rPr>
                        <a:t>&gt; À 30°</a:t>
                      </a:r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39752" y="116632"/>
            <a:ext cx="6696744" cy="576064"/>
          </a:xfrm>
        </p:spPr>
        <p:txBody>
          <a:bodyPr>
            <a:normAutofit/>
          </a:bodyPr>
          <a:lstStyle/>
          <a:p>
            <a:r>
              <a:rPr lang="fr-FR" sz="2800" dirty="0" smtClean="0">
                <a:solidFill>
                  <a:schemeClr val="tx1"/>
                </a:solidFill>
              </a:rPr>
              <a:t>Divers FSCF</a:t>
            </a:r>
            <a:endParaRPr lang="fr-FR" sz="2800" dirty="0">
              <a:solidFill>
                <a:schemeClr val="tx1"/>
              </a:solidFill>
            </a:endParaRPr>
          </a:p>
        </p:txBody>
      </p:sp>
      <p:pic>
        <p:nvPicPr>
          <p:cNvPr id="5" name="Image 4" descr="FSCF-LOGO-PMS 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0000" y="180008"/>
            <a:ext cx="888347" cy="5126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</p:pic>
      <p:sp>
        <p:nvSpPr>
          <p:cNvPr id="7" name="Triangle isocèle 6"/>
          <p:cNvSpPr/>
          <p:nvPr/>
        </p:nvSpPr>
        <p:spPr>
          <a:xfrm>
            <a:off x="2987824" y="6381328"/>
            <a:ext cx="360040" cy="360239"/>
          </a:xfrm>
          <a:prstGeom prst="triangle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>
                <a:solidFill>
                  <a:schemeClr val="tx1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17948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2974282"/>
              </p:ext>
            </p:extLst>
          </p:nvPr>
        </p:nvGraphicFramePr>
        <p:xfrm>
          <a:off x="179512" y="2387512"/>
          <a:ext cx="8791853" cy="3201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8"/>
                <a:gridCol w="576065"/>
                <a:gridCol w="1008112"/>
                <a:gridCol w="1080120"/>
                <a:gridCol w="942980"/>
                <a:gridCol w="1152128"/>
              </a:tblGrid>
              <a:tr h="3156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Fautes </a:t>
                      </a:r>
                    </a:p>
                  </a:txBody>
                  <a:tcPr marL="45720" marR="45720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petites</a:t>
                      </a: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moyennes </a:t>
                      </a: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grosses</a:t>
                      </a: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0" dirty="0" smtClean="0">
                          <a:solidFill>
                            <a:schemeClr val="tx1"/>
                          </a:solidFill>
                        </a:rPr>
                        <a:t>Très</a:t>
                      </a:r>
                      <a:r>
                        <a:rPr lang="fr-FR" sz="1200" b="0" baseline="0" dirty="0" smtClean="0">
                          <a:solidFill>
                            <a:schemeClr val="tx1"/>
                          </a:solidFill>
                        </a:rPr>
                        <a:t> grosses</a:t>
                      </a:r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742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45720" marR="45720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0,10</a:t>
                      </a:r>
                    </a:p>
                  </a:txBody>
                  <a:tcPr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0,30</a:t>
                      </a:r>
                    </a:p>
                  </a:txBody>
                  <a:tcPr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0,50</a:t>
                      </a:r>
                    </a:p>
                  </a:txBody>
                  <a:tcPr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3832">
                <a:tc gridSpan="6">
                  <a:txBody>
                    <a:bodyPr/>
                    <a:lstStyle/>
                    <a:p>
                      <a:pPr marL="0" marR="0" lvl="0" indent="0" algn="l" defTabSz="40338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spc="-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Fautes spécifiques en poutre</a:t>
                      </a:r>
                    </a:p>
                  </a:txBody>
                  <a:tcPr marL="46800" marR="72000" marT="46800" marB="46800" anchor="ctr" horzOverflow="overflow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45720" marR="45720" anchor="ctr" horzOverflow="overflow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09325">
                <a:tc>
                  <a:txBody>
                    <a:bodyPr/>
                    <a:lstStyle/>
                    <a:p>
                      <a:pPr marL="0" marR="0" lvl="0" indent="0" algn="l" defTabSz="40338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spc="-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Appui d’une jambe contre la poutre</a:t>
                      </a:r>
                    </a:p>
                  </a:txBody>
                  <a:tcPr marL="46800" marR="72000" marT="46800" marB="46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Chq. f</a:t>
                      </a: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3832">
                <a:tc>
                  <a:txBody>
                    <a:bodyPr/>
                    <a:lstStyle/>
                    <a:p>
                      <a:pPr marL="0" marR="0" lvl="0" indent="0" algn="l" defTabSz="40338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spc="-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Position accroupie avec dos rond ou dos non vertical</a:t>
                      </a:r>
                    </a:p>
                  </a:txBody>
                  <a:tcPr marL="46800" marR="72000" marT="46800" marB="46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Chq. f</a:t>
                      </a: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          X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83091">
                <a:tc>
                  <a:txBody>
                    <a:bodyPr/>
                    <a:lstStyle/>
                    <a:p>
                      <a:pPr marL="0" marR="0" lvl="0" indent="0" algn="l" defTabSz="40338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spc="-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Frôler la poutre avec le pied ou la jambe</a:t>
                      </a:r>
                    </a:p>
                  </a:txBody>
                  <a:tcPr marL="46800" marR="72000" marT="46800" marB="46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Chq. f</a:t>
                      </a: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30027">
                <a:tc gridSpan="6">
                  <a:txBody>
                    <a:bodyPr/>
                    <a:lstStyle/>
                    <a:p>
                      <a:pPr marL="0" marR="0" lvl="0" indent="0" algn="l" defTabSz="40338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spc="-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Fautes spécifiques en sol</a:t>
                      </a:r>
                    </a:p>
                  </a:txBody>
                  <a:tcPr marL="46800" marR="72000" marT="46800" marB="46800" anchor="ctr" horzOverflow="overflow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000" dirty="0"/>
                    </a:p>
                  </a:txBody>
                  <a:tcPr anchor="ctr" horzOverflow="overflow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90053">
                <a:tc>
                  <a:txBody>
                    <a:bodyPr/>
                    <a:lstStyle/>
                    <a:p>
                      <a:pPr marL="0" marR="0" lvl="0" indent="0" algn="l" defTabSz="40338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spc="-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Manque d’harmonie musique-mouvement</a:t>
                      </a:r>
                    </a:p>
                  </a:txBody>
                  <a:tcPr marL="46800" marR="72000" marT="46800" marB="46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Chq. f</a:t>
                      </a: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dirty="0" smtClean="0">
                          <a:solidFill>
                            <a:schemeClr val="tx1"/>
                          </a:solidFill>
                        </a:rPr>
                        <a:t>          X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000" dirty="0" smtClean="0">
                          <a:solidFill>
                            <a:schemeClr val="tx1"/>
                          </a:solidFill>
                        </a:rPr>
                        <a:t>0.50 Pt sur tout le Mouvement</a:t>
                      </a:r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000" dirty="0"/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40338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spc="-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Sortie de tapis sauf élément désaxé</a:t>
                      </a:r>
                    </a:p>
                  </a:txBody>
                  <a:tcPr marL="46800" marR="72000" marT="46800" marB="46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SP</a:t>
                      </a: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43808" y="116632"/>
            <a:ext cx="6192688" cy="720080"/>
          </a:xfrm>
        </p:spPr>
        <p:txBody>
          <a:bodyPr>
            <a:normAutofit/>
          </a:bodyPr>
          <a:lstStyle/>
          <a:p>
            <a:r>
              <a:rPr lang="fr-FR" sz="2800" dirty="0" smtClean="0">
                <a:solidFill>
                  <a:schemeClr val="tx1"/>
                </a:solidFill>
              </a:rPr>
              <a:t>Divers FSCF</a:t>
            </a:r>
            <a:endParaRPr lang="fr-FR" sz="2800" dirty="0">
              <a:solidFill>
                <a:schemeClr val="tx1"/>
              </a:solidFill>
            </a:endParaRPr>
          </a:p>
        </p:txBody>
      </p:sp>
      <p:pic>
        <p:nvPicPr>
          <p:cNvPr id="5" name="Image 4" descr="FSCF-LOGO-PMS 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0000" y="180008"/>
            <a:ext cx="888347" cy="5126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</p:pic>
      <p:pic>
        <p:nvPicPr>
          <p:cNvPr id="7" name="Image 6" descr="Vignette Poutr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028384" y="141807"/>
            <a:ext cx="979920" cy="1198961"/>
          </a:xfrm>
          <a:prstGeom prst="rect">
            <a:avLst/>
          </a:prstGeom>
        </p:spPr>
      </p:pic>
      <p:pic>
        <p:nvPicPr>
          <p:cNvPr id="8" name="Image 7" descr="Vignette Sol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115615" y="152636"/>
            <a:ext cx="1224137" cy="1188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657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8950253"/>
              </p:ext>
            </p:extLst>
          </p:nvPr>
        </p:nvGraphicFramePr>
        <p:xfrm>
          <a:off x="179512" y="1628800"/>
          <a:ext cx="8804119" cy="49319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8"/>
                <a:gridCol w="576065"/>
                <a:gridCol w="1008112"/>
                <a:gridCol w="1080120"/>
                <a:gridCol w="942980"/>
                <a:gridCol w="1164394"/>
              </a:tblGrid>
              <a:tr h="3156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Fautes </a:t>
                      </a:r>
                    </a:p>
                  </a:txBody>
                  <a:tcPr marL="45720" marR="45720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petites</a:t>
                      </a: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moyennes </a:t>
                      </a: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grosses</a:t>
                      </a: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0" dirty="0" smtClean="0">
                          <a:solidFill>
                            <a:schemeClr val="tx1"/>
                          </a:solidFill>
                        </a:rPr>
                        <a:t>Très</a:t>
                      </a:r>
                      <a:r>
                        <a:rPr lang="fr-FR" sz="1200" b="0" baseline="0" dirty="0" smtClean="0">
                          <a:solidFill>
                            <a:schemeClr val="tx1"/>
                          </a:solidFill>
                        </a:rPr>
                        <a:t> grosses</a:t>
                      </a:r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742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45720" marR="45720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0,10</a:t>
                      </a:r>
                    </a:p>
                  </a:txBody>
                  <a:tcPr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0,30</a:t>
                      </a:r>
                    </a:p>
                  </a:txBody>
                  <a:tcPr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0,50</a:t>
                      </a:r>
                    </a:p>
                  </a:txBody>
                  <a:tcPr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3832">
                <a:tc gridSpan="6">
                  <a:txBody>
                    <a:bodyPr/>
                    <a:lstStyle/>
                    <a:p>
                      <a:pPr marL="0" marR="0" lvl="0" indent="0" algn="l" defTabSz="40338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spc="-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Fautes spécifiques en barres</a:t>
                      </a:r>
                    </a:p>
                  </a:txBody>
                  <a:tcPr marL="46800" marR="72000" marT="46800" marB="46800" anchor="ctr" horzOverflow="overflow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45720" marR="45720" anchor="ctr" horzOverflow="overflow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09325">
                <a:tc>
                  <a:txBody>
                    <a:bodyPr/>
                    <a:lstStyle/>
                    <a:p>
                      <a:pPr marL="0" marR="0" lvl="0" indent="0" algn="l" defTabSz="40338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spc="-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Elan intermédiaire (une seule pénalité par élément)</a:t>
                      </a:r>
                    </a:p>
                  </a:txBody>
                  <a:tcPr marL="46800" marR="72000" marT="46800" marB="46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Chq. f</a:t>
                      </a: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solidFill>
                            <a:schemeClr val="tx1"/>
                          </a:solidFill>
                        </a:rPr>
                        <a:t>            X</a:t>
                      </a:r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3832">
                <a:tc>
                  <a:txBody>
                    <a:bodyPr/>
                    <a:lstStyle/>
                    <a:p>
                      <a:pPr marL="0" marR="0" lvl="0" indent="0" algn="l" defTabSz="40338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spc="-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Ajustement des prises</a:t>
                      </a:r>
                    </a:p>
                  </a:txBody>
                  <a:tcPr marL="46800" marR="72000" marT="46800" marB="46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Chq. f</a:t>
                      </a: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83091">
                <a:tc>
                  <a:txBody>
                    <a:bodyPr/>
                    <a:lstStyle/>
                    <a:p>
                      <a:pPr marL="0" marR="0" lvl="0" indent="0" algn="l" defTabSz="40338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spc="-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Appui passif</a:t>
                      </a:r>
                    </a:p>
                  </a:txBody>
                  <a:tcPr marL="46800" marR="72000" marT="46800" marB="46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Chq. f</a:t>
                      </a: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0053">
                <a:tc>
                  <a:txBody>
                    <a:bodyPr/>
                    <a:lstStyle/>
                    <a:p>
                      <a:pPr marL="0" marR="0" lvl="0" indent="0" algn="l" defTabSz="40338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spc="-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Suspension passive</a:t>
                      </a:r>
                    </a:p>
                  </a:txBody>
                  <a:tcPr marL="46800" marR="72000" marT="46800" marB="46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Chq. f</a:t>
                      </a: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solidFill>
                            <a:schemeClr val="tx1"/>
                          </a:solidFill>
                        </a:rPr>
                        <a:t>            X</a:t>
                      </a:r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40338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spc="-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Extension du corps insuffisante dans les bascules et dans les balancers BI &amp; BS</a:t>
                      </a:r>
                    </a:p>
                  </a:txBody>
                  <a:tcPr marL="46800" marR="72000" marT="46800" marB="46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Chq. 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solidFill>
                            <a:schemeClr val="tx1"/>
                          </a:solidFill>
                        </a:rPr>
                        <a:t>           X</a:t>
                      </a:r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40338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spc="-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Elément ou passage réalisé de façon discontinue</a:t>
                      </a:r>
                    </a:p>
                  </a:txBody>
                  <a:tcPr marL="46800" marR="72000" marT="46800" marB="46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Chq. f</a:t>
                      </a: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solidFill>
                            <a:schemeClr val="tx1"/>
                          </a:solidFill>
                        </a:rPr>
                        <a:t>            X</a:t>
                      </a:r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solidFill>
                            <a:schemeClr val="tx1"/>
                          </a:solidFill>
                        </a:rPr>
                        <a:t>            X</a:t>
                      </a:r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40338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spc="-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Frôler l’agrès avec les pieds</a:t>
                      </a:r>
                    </a:p>
                  </a:txBody>
                  <a:tcPr marL="46800" marR="72000" marT="46800" marB="46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Chq. f</a:t>
                      </a: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40338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spc="-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Heurter l’agrès avec les pieds</a:t>
                      </a:r>
                    </a:p>
                  </a:txBody>
                  <a:tcPr marL="46800" marR="72000" marT="46800" marB="46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Chq. f</a:t>
                      </a: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solidFill>
                            <a:schemeClr val="tx1"/>
                          </a:solidFill>
                        </a:rPr>
                        <a:t>            X</a:t>
                      </a:r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40338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spc="-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Frôler le tapis dans les éléments en suspension BI</a:t>
                      </a:r>
                    </a:p>
                  </a:txBody>
                  <a:tcPr marL="46800" marR="72000" marT="46800" marB="46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Chq. f</a:t>
                      </a: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solidFill>
                            <a:schemeClr val="tx1"/>
                          </a:solidFill>
                        </a:rPr>
                        <a:t>             X</a:t>
                      </a:r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40338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spc="-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Heurter le tapis dans les éléments en suspension BI</a:t>
                      </a:r>
                    </a:p>
                  </a:txBody>
                  <a:tcPr marL="46800" marR="72000" marT="46800" marB="4680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Chq. f</a:t>
                      </a:r>
                    </a:p>
                  </a:txBody>
                  <a:tcPr marL="0" marR="0" marT="0" marB="0"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1.00 Pt</a:t>
                      </a:r>
                      <a:endParaRPr lang="fr-FR" sz="1000" dirty="0"/>
                    </a:p>
                  </a:txBody>
                  <a:tcPr anchor="ctr" horzOverflow="overflow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11760" y="116632"/>
            <a:ext cx="6624736" cy="648072"/>
          </a:xfrm>
        </p:spPr>
        <p:txBody>
          <a:bodyPr>
            <a:normAutofit/>
          </a:bodyPr>
          <a:lstStyle/>
          <a:p>
            <a:r>
              <a:rPr lang="fr-FR" sz="2800" dirty="0" smtClean="0">
                <a:solidFill>
                  <a:schemeClr val="tx1"/>
                </a:solidFill>
              </a:rPr>
              <a:t>Divers FSCF</a:t>
            </a:r>
            <a:endParaRPr lang="fr-FR" sz="2800" dirty="0">
              <a:solidFill>
                <a:schemeClr val="tx1"/>
              </a:solidFill>
            </a:endParaRPr>
          </a:p>
        </p:txBody>
      </p:sp>
      <p:pic>
        <p:nvPicPr>
          <p:cNvPr id="5" name="Image 4" descr="FSCF-LOGO-PMS 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0000" y="180008"/>
            <a:ext cx="888347" cy="5126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</p:pic>
      <p:pic>
        <p:nvPicPr>
          <p:cNvPr id="9" name="Picture 4" descr="barmate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8344" y="160414"/>
            <a:ext cx="1284349" cy="1180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65976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1267645"/>
              </p:ext>
            </p:extLst>
          </p:nvPr>
        </p:nvGraphicFramePr>
        <p:xfrm>
          <a:off x="198075" y="1671816"/>
          <a:ext cx="8786388" cy="3942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8021"/>
                <a:gridCol w="631176"/>
                <a:gridCol w="1009355"/>
                <a:gridCol w="1008112"/>
                <a:gridCol w="1166342"/>
                <a:gridCol w="1643382"/>
              </a:tblGrid>
              <a:tr h="315616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Fautes </a:t>
                      </a:r>
                    </a:p>
                  </a:txBody>
                  <a:tcPr marL="45720" marR="45720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petites</a:t>
                      </a:r>
                    </a:p>
                  </a:txBody>
                  <a:tcPr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moyennes </a:t>
                      </a:r>
                    </a:p>
                  </a:txBody>
                  <a:tcPr marL="0" marR="0" marT="0" marB="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grosses</a:t>
                      </a:r>
                    </a:p>
                  </a:txBody>
                  <a:tcPr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0" dirty="0" smtClean="0">
                          <a:solidFill>
                            <a:schemeClr val="tx1"/>
                          </a:solidFill>
                        </a:rPr>
                        <a:t>Très</a:t>
                      </a:r>
                      <a:r>
                        <a:rPr lang="fr-FR" sz="1200" b="0" baseline="0" dirty="0" smtClean="0">
                          <a:solidFill>
                            <a:schemeClr val="tx1"/>
                          </a:solidFill>
                        </a:rPr>
                        <a:t> grosses</a:t>
                      </a:r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424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0,10</a:t>
                      </a:r>
                    </a:p>
                  </a:txBody>
                  <a:tcPr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0,30</a:t>
                      </a:r>
                    </a:p>
                  </a:txBody>
                  <a:tcPr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0,50</a:t>
                      </a:r>
                    </a:p>
                  </a:txBody>
                  <a:tcPr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0,80 &amp; +</a:t>
                      </a:r>
                      <a:endParaRPr lang="fr-FR" sz="1200" dirty="0"/>
                    </a:p>
                  </a:txBody>
                  <a:tcPr horzOverflow="overflow">
                    <a:solidFill>
                      <a:srgbClr val="FFFFFF"/>
                    </a:solidFill>
                  </a:tcPr>
                </a:tc>
              </a:tr>
              <a:tr h="3738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Tenue non conforme</a:t>
                      </a: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Exclusion du plateau</a:t>
                      </a: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</a:tr>
              <a:tr h="309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Aide ( B, P &amp; Sol) du 1</a:t>
                      </a:r>
                      <a:r>
                        <a:rPr kumimoji="0" lang="fr-FR" sz="1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er</a:t>
                      </a: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 au 5</a:t>
                      </a:r>
                      <a:r>
                        <a:rPr kumimoji="0" lang="fr-FR" sz="1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ème</a:t>
                      </a: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 d’un élément coté</a:t>
                      </a: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Annulation de la valeur de l’élément sur la note D et pénalité de 3 Pts sur la note E</a:t>
                      </a: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</a:tr>
              <a:tr h="309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Présence sur tapis ou sur la zone interdite (sauf barres)</a:t>
                      </a: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Chq. F</a:t>
                      </a: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1" dirty="0" smtClean="0">
                          <a:solidFill>
                            <a:schemeClr val="tx1"/>
                          </a:solidFill>
                        </a:rPr>
                        <a:t>             X</a:t>
                      </a:r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</a:tr>
              <a:tr h="3738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Signes, conseils verbaux, cris*...de l’entraîneur</a:t>
                      </a: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Chq. F</a:t>
                      </a: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       X</a:t>
                      </a:r>
                      <a:endParaRPr lang="fr-FR" sz="1200" dirty="0"/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</a:tr>
              <a:tr h="3830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Gêne la visibilité des juges</a:t>
                      </a: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Chq. F</a:t>
                      </a: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</a:tr>
              <a:tr h="2900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Touche l'agrès pendant l'exercice</a:t>
                      </a: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Chq. F</a:t>
                      </a: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spc="-4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Parler avec les juges en activité pendant la compétition</a:t>
                      </a: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Chq. F</a:t>
                      </a: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Comportement anti- sportif de l'entraîneur </a:t>
                      </a: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  <a:r>
                        <a:rPr kumimoji="0" lang="fr-FR" sz="1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ère</a:t>
                      </a: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 fois : avertissement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  <a:r>
                        <a:rPr kumimoji="0" lang="fr-FR" sz="1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ème</a:t>
                      </a: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 fois : exclusion de la compétition</a:t>
                      </a: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39752" y="116632"/>
            <a:ext cx="6696744" cy="720080"/>
          </a:xfrm>
        </p:spPr>
        <p:txBody>
          <a:bodyPr>
            <a:normAutofit/>
          </a:bodyPr>
          <a:lstStyle/>
          <a:p>
            <a:r>
              <a:rPr lang="fr-FR" sz="2500" dirty="0" smtClean="0">
                <a:solidFill>
                  <a:schemeClr val="tx1"/>
                </a:solidFill>
              </a:rPr>
              <a:t>Comportement de l’entraineur</a:t>
            </a:r>
            <a:endParaRPr lang="fr-FR" sz="2500" dirty="0">
              <a:solidFill>
                <a:schemeClr val="tx1"/>
              </a:solidFill>
            </a:endParaRPr>
          </a:p>
        </p:txBody>
      </p:sp>
      <p:pic>
        <p:nvPicPr>
          <p:cNvPr id="5" name="Image 4" descr="FSCF-LOGO-PMS 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0000" y="180008"/>
            <a:ext cx="888347" cy="5126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</p:pic>
      <p:pic>
        <p:nvPicPr>
          <p:cNvPr id="7" name="Picture 46" descr="Sasha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 t="9070" b="6062"/>
          <a:stretch>
            <a:fillRect/>
          </a:stretch>
        </p:blipFill>
        <p:spPr bwMode="auto">
          <a:xfrm>
            <a:off x="8050156" y="116632"/>
            <a:ext cx="986340" cy="1180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51815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9096010"/>
              </p:ext>
            </p:extLst>
          </p:nvPr>
        </p:nvGraphicFramePr>
        <p:xfrm>
          <a:off x="180000" y="1268760"/>
          <a:ext cx="8784976" cy="5444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5896"/>
                <a:gridCol w="647900"/>
                <a:gridCol w="863957"/>
                <a:gridCol w="1007951"/>
                <a:gridCol w="1166154"/>
                <a:gridCol w="1643118"/>
              </a:tblGrid>
              <a:tr h="28803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Fautes </a:t>
                      </a:r>
                    </a:p>
                  </a:txBody>
                  <a:tcPr marL="45720" marR="45720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petites</a:t>
                      </a:r>
                    </a:p>
                  </a:txBody>
                  <a:tcPr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moyennes </a:t>
                      </a:r>
                    </a:p>
                  </a:txBody>
                  <a:tcPr marL="0" marR="0" marT="0" marB="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grosses</a:t>
                      </a:r>
                    </a:p>
                  </a:txBody>
                  <a:tcPr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0" dirty="0" smtClean="0">
                          <a:solidFill>
                            <a:schemeClr val="tx1"/>
                          </a:solidFill>
                        </a:rPr>
                        <a:t>Très</a:t>
                      </a:r>
                      <a:r>
                        <a:rPr lang="fr-FR" sz="1200" b="0" baseline="0" dirty="0" smtClean="0">
                          <a:solidFill>
                            <a:schemeClr val="tx1"/>
                          </a:solidFill>
                        </a:rPr>
                        <a:t> grosses</a:t>
                      </a:r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422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45720" marR="45720" horzOverflow="overflow"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0,10</a:t>
                      </a:r>
                    </a:p>
                  </a:txBody>
                  <a:tcPr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0,30</a:t>
                      </a:r>
                    </a:p>
                  </a:txBody>
                  <a:tcPr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0,50</a:t>
                      </a:r>
                    </a:p>
                  </a:txBody>
                  <a:tcPr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1" dirty="0" smtClean="0"/>
                        <a:t>         0,80 </a:t>
                      </a:r>
                      <a:endParaRPr lang="fr-FR" sz="1100" b="1" dirty="0"/>
                    </a:p>
                  </a:txBody>
                  <a:tcPr marL="45720" marR="45720" horzOverflow="overflow">
                    <a:solidFill>
                      <a:srgbClr val="F2F2F2"/>
                    </a:solidFill>
                  </a:tcPr>
                </a:tc>
              </a:tr>
              <a:tr h="3265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Utilisation incorrecte de la magnésie</a:t>
                      </a: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Chq. f</a:t>
                      </a: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</a:tr>
              <a:tr h="2792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Fautes de présentation en début ou en fin d’exercice</a:t>
                      </a: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Chq. f</a:t>
                      </a: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</a:tr>
              <a:tr h="2320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Pas de présentation de l’équipe devant le jury lors des compétitions par équipe</a:t>
                      </a: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SP</a:t>
                      </a: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</a:tr>
              <a:tr h="3398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Poursuite de l’entraînement après la fin de l’échauffement et après avertissement</a:t>
                      </a: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</a:tr>
              <a:tr h="296416">
                <a:tc>
                  <a:txBody>
                    <a:bodyPr/>
                    <a:lstStyle/>
                    <a:p>
                      <a:pPr marL="69850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Pour l’équipe</a:t>
                      </a: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1,00 Pt maxi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</a:tr>
              <a:tr h="236944">
                <a:tc>
                  <a:txBody>
                    <a:bodyPr/>
                    <a:lstStyle/>
                    <a:p>
                      <a:pPr marL="5334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   Pour les gymnastes individuelles</a:t>
                      </a: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</a:tr>
              <a:tr h="3036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Ne pas utiliser la protection tremplin lors des sauts par rondade</a:t>
                      </a: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Saut Nul</a:t>
                      </a: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</a:tr>
              <a:tr h="3036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Déplacer le tapis supplémentaire</a:t>
                      </a: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</a:tr>
              <a:tr h="3222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Utilisation de tapis supplémentaire non autorisé</a:t>
                      </a: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</a:tr>
              <a:tr h="3470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Modifier la hauteur des agrès sans autorisation</a:t>
                      </a: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</a:tr>
              <a:tr h="3469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Réglages des barres en cours de mouvement</a:t>
                      </a: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Exercice terminé</a:t>
                      </a: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rgbClr val="FFFFFF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Placer le tremplin sur une surface non autorisée</a:t>
                      </a: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spc="-4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Enlever les ressorts du tremplin</a:t>
                      </a: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spc="-4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Dépassement du temps de chute</a:t>
                      </a: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Exercice terminé</a:t>
                      </a: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39752" y="116632"/>
            <a:ext cx="6696744" cy="648072"/>
          </a:xfrm>
        </p:spPr>
        <p:txBody>
          <a:bodyPr>
            <a:normAutofit/>
          </a:bodyPr>
          <a:lstStyle/>
          <a:p>
            <a:r>
              <a:rPr lang="fr-FR" sz="2500" dirty="0" smtClean="0">
                <a:solidFill>
                  <a:schemeClr val="tx1"/>
                </a:solidFill>
              </a:rPr>
              <a:t>Comportement de la gymnaste</a:t>
            </a:r>
          </a:p>
        </p:txBody>
      </p:sp>
      <p:pic>
        <p:nvPicPr>
          <p:cNvPr id="5" name="Image 4" descr="FSCF-LOGO-PMS 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0000" y="180008"/>
            <a:ext cx="888347" cy="5126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</p:pic>
      <p:pic>
        <p:nvPicPr>
          <p:cNvPr id="8" name="Picture 65" descr="gymnaste_norvegienne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16416" y="116633"/>
            <a:ext cx="720080" cy="1054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riangle isocèle 6"/>
          <p:cNvSpPr/>
          <p:nvPr/>
        </p:nvSpPr>
        <p:spPr>
          <a:xfrm>
            <a:off x="6012160" y="3257587"/>
            <a:ext cx="360040" cy="360239"/>
          </a:xfrm>
          <a:prstGeom prst="triangle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>
                <a:solidFill>
                  <a:schemeClr val="tx1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366536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398773"/>
              </p:ext>
            </p:extLst>
          </p:nvPr>
        </p:nvGraphicFramePr>
        <p:xfrm>
          <a:off x="180000" y="1603104"/>
          <a:ext cx="8784976" cy="22710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5896"/>
                <a:gridCol w="647900"/>
                <a:gridCol w="863957"/>
                <a:gridCol w="1007951"/>
                <a:gridCol w="1166154"/>
                <a:gridCol w="1643118"/>
              </a:tblGrid>
              <a:tr h="28803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Fautes </a:t>
                      </a:r>
                    </a:p>
                  </a:txBody>
                  <a:tcPr marL="45720" marR="45720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petites</a:t>
                      </a:r>
                    </a:p>
                  </a:txBody>
                  <a:tcPr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moyennes </a:t>
                      </a:r>
                    </a:p>
                  </a:txBody>
                  <a:tcPr marL="0" marR="0" marT="0" marB="0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grosses</a:t>
                      </a:r>
                    </a:p>
                  </a:txBody>
                  <a:tcPr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0" dirty="0" smtClean="0">
                          <a:solidFill>
                            <a:schemeClr val="tx1"/>
                          </a:solidFill>
                        </a:rPr>
                        <a:t>Très</a:t>
                      </a:r>
                      <a:r>
                        <a:rPr lang="fr-FR" sz="1200" b="0" baseline="0" dirty="0" smtClean="0">
                          <a:solidFill>
                            <a:schemeClr val="tx1"/>
                          </a:solidFill>
                        </a:rPr>
                        <a:t> grosses</a:t>
                      </a:r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422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45720" marR="45720" horzOverflow="overflow"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0,10</a:t>
                      </a:r>
                    </a:p>
                  </a:txBody>
                  <a:tcPr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0,30</a:t>
                      </a:r>
                    </a:p>
                  </a:txBody>
                  <a:tcPr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0,50</a:t>
                      </a:r>
                    </a:p>
                  </a:txBody>
                  <a:tcPr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1" dirty="0" smtClean="0"/>
                        <a:t>         0,80 </a:t>
                      </a:r>
                      <a:endParaRPr lang="fr-FR" sz="1100" b="1" dirty="0"/>
                    </a:p>
                  </a:txBody>
                  <a:tcPr marL="45720" marR="45720" horzOverflow="overflow">
                    <a:solidFill>
                      <a:srgbClr val="F2F2F2"/>
                    </a:solidFill>
                  </a:tcPr>
                </a:tc>
              </a:tr>
              <a:tr h="4962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Tenue non conforme</a:t>
                      </a: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À chaque agrès</a:t>
                      </a: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</a:tr>
              <a:tr h="3469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Quitter l'aire de compétition sans permission</a:t>
                      </a: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Disqualifiée</a:t>
                      </a: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rgbClr val="FFFFFF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Ne pas participer au palmarès (sans permission)</a:t>
                      </a: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Note et classement annulé</a:t>
                      </a: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rgbClr val="FFFFFF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spc="-4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Retard injustifié ou interruption de la compétition</a:t>
                      </a: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- 2 points</a:t>
                      </a:r>
                    </a:p>
                  </a:txBody>
                  <a:tcPr anchor="ctr" horzOverflow="overflow"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anchor="ctr" horzOverflow="overflow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39752" y="116632"/>
            <a:ext cx="6696744" cy="648072"/>
          </a:xfrm>
        </p:spPr>
        <p:txBody>
          <a:bodyPr>
            <a:normAutofit/>
          </a:bodyPr>
          <a:lstStyle/>
          <a:p>
            <a:r>
              <a:rPr lang="fr-FR" sz="2500" dirty="0" smtClean="0">
                <a:solidFill>
                  <a:schemeClr val="tx1"/>
                </a:solidFill>
              </a:rPr>
              <a:t>Comportement de la gymnaste</a:t>
            </a:r>
          </a:p>
        </p:txBody>
      </p:sp>
      <p:pic>
        <p:nvPicPr>
          <p:cNvPr id="5" name="Image 4" descr="FSCF-LOGO-PMS 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0000" y="180008"/>
            <a:ext cx="888347" cy="5126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</p:pic>
      <p:pic>
        <p:nvPicPr>
          <p:cNvPr id="8" name="Picture 65" descr="gymnaste_norvegienne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16416" y="116633"/>
            <a:ext cx="720080" cy="1054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riangle isocèle 6"/>
          <p:cNvSpPr/>
          <p:nvPr/>
        </p:nvSpPr>
        <p:spPr>
          <a:xfrm>
            <a:off x="2915816" y="2276872"/>
            <a:ext cx="360040" cy="360239"/>
          </a:xfrm>
          <a:prstGeom prst="triangle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>
                <a:solidFill>
                  <a:schemeClr val="tx1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912397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0000" y="1052736"/>
            <a:ext cx="8784488" cy="5400600"/>
          </a:xfrm>
        </p:spPr>
        <p:txBody>
          <a:bodyPr>
            <a:normAutofit/>
          </a:bodyPr>
          <a:lstStyle/>
          <a:p>
            <a:pPr marL="531813" indent="-342900" algn="just" defTabSz="847725" eaLnBrk="0" hangingPunct="0">
              <a:lnSpc>
                <a:spcPct val="150000"/>
              </a:lnSpc>
              <a:buClr>
                <a:srgbClr val="FF3300"/>
              </a:buClr>
              <a:buFont typeface="Wingdings" pitchFamily="2" charset="2"/>
              <a:buChar char="q"/>
              <a:defRPr/>
            </a:pPr>
            <a:r>
              <a:rPr lang="fr-FR" b="1" u="sng" kern="0" dirty="0" smtClean="0"/>
              <a:t>Chaque mouvement est décomposé en paragraphes</a:t>
            </a:r>
          </a:p>
          <a:p>
            <a:pPr marL="531813" indent="-342900" algn="just" defTabSz="847725" eaLnBrk="0" hangingPunct="0">
              <a:lnSpc>
                <a:spcPct val="150000"/>
              </a:lnSpc>
              <a:buClr>
                <a:srgbClr val="FF3300"/>
              </a:buClr>
              <a:buFont typeface="Wingdings" pitchFamily="2" charset="2"/>
              <a:buChar char="ü"/>
              <a:defRPr/>
            </a:pPr>
            <a:r>
              <a:rPr lang="fr-FR" sz="2400" b="1" i="1" kern="0" dirty="0" smtClean="0"/>
              <a:t>3 types de paragraphes :</a:t>
            </a:r>
          </a:p>
          <a:p>
            <a:pPr marL="1720533" lvl="4" indent="-342900" algn="just" defTabSz="847725" eaLnBrk="0" hangingPunct="0">
              <a:lnSpc>
                <a:spcPct val="150000"/>
              </a:lnSpc>
              <a:buClr>
                <a:srgbClr val="FF3300"/>
              </a:buClr>
              <a:buFont typeface="Wingdings" pitchFamily="2" charset="2"/>
              <a:buChar char="v"/>
              <a:defRPr/>
            </a:pPr>
            <a:r>
              <a:rPr lang="fr-FR" sz="1800" kern="0" dirty="0" smtClean="0"/>
              <a:t>Paragraphe « coté »</a:t>
            </a:r>
          </a:p>
          <a:p>
            <a:pPr marL="1720533" lvl="4" indent="-342900" algn="just" defTabSz="847725" eaLnBrk="0" hangingPunct="0">
              <a:lnSpc>
                <a:spcPct val="150000"/>
              </a:lnSpc>
              <a:buClr>
                <a:srgbClr val="FF3300"/>
              </a:buClr>
              <a:buFont typeface="Wingdings" pitchFamily="2" charset="2"/>
              <a:buChar char="v"/>
              <a:defRPr/>
            </a:pPr>
            <a:r>
              <a:rPr lang="fr-FR" sz="1800" kern="0" dirty="0" smtClean="0"/>
              <a:t>Paragraphe non coté  « chorégraphie »</a:t>
            </a:r>
          </a:p>
          <a:p>
            <a:pPr marL="1720533" lvl="4" indent="-342900" algn="just" defTabSz="847725" eaLnBrk="0" hangingPunct="0">
              <a:lnSpc>
                <a:spcPct val="150000"/>
              </a:lnSpc>
              <a:buClr>
                <a:srgbClr val="FF3300"/>
              </a:buClr>
              <a:buFont typeface="Wingdings" pitchFamily="2" charset="2"/>
              <a:buChar char="v"/>
              <a:defRPr/>
            </a:pPr>
            <a:r>
              <a:rPr lang="fr-FR" sz="1800" kern="0" dirty="0" smtClean="0"/>
              <a:t>Paragraphe non coté avec « un intitulé »</a:t>
            </a:r>
          </a:p>
          <a:p>
            <a:pPr marL="188913" indent="0" algn="just" defTabSz="847725" eaLnBrk="0" hangingPunct="0">
              <a:lnSpc>
                <a:spcPct val="150000"/>
              </a:lnSpc>
              <a:buClr>
                <a:srgbClr val="FF3300"/>
              </a:buClr>
              <a:buNone/>
              <a:defRPr/>
            </a:pPr>
            <a:endParaRPr lang="fr-FR" sz="2400" b="1" i="1" kern="0" dirty="0" smtClean="0"/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31640" y="116632"/>
            <a:ext cx="7128792" cy="648072"/>
          </a:xfrm>
        </p:spPr>
        <p:txBody>
          <a:bodyPr>
            <a:noAutofit/>
          </a:bodyPr>
          <a:lstStyle/>
          <a:p>
            <a:r>
              <a:rPr lang="fr-FR" sz="3200" kern="0" dirty="0" smtClean="0">
                <a:solidFill>
                  <a:schemeClr val="tx1"/>
                </a:solidFill>
              </a:rPr>
              <a:t>Construction des mouvements</a:t>
            </a:r>
            <a:endParaRPr lang="fr-FR" sz="3200" dirty="0">
              <a:solidFill>
                <a:schemeClr val="tx1"/>
              </a:solidFill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0956850"/>
              </p:ext>
            </p:extLst>
          </p:nvPr>
        </p:nvGraphicFramePr>
        <p:xfrm>
          <a:off x="180000" y="4880064"/>
          <a:ext cx="2308435" cy="781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8435"/>
              </a:tblGrid>
              <a:tr h="323984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Colonne 1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i="1" dirty="0" smtClean="0">
                          <a:solidFill>
                            <a:schemeClr val="tx1"/>
                          </a:solidFill>
                        </a:rPr>
                        <a:t>Descriptif des éléments à réaliser, terminologie</a:t>
                      </a:r>
                      <a:endParaRPr lang="fr-FR" sz="12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1736684"/>
              </p:ext>
            </p:extLst>
          </p:nvPr>
        </p:nvGraphicFramePr>
        <p:xfrm>
          <a:off x="2555776" y="4880064"/>
          <a:ext cx="2233969" cy="781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3969"/>
              </a:tblGrid>
              <a:tr h="323984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Colonne 2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i="1" dirty="0" smtClean="0">
                          <a:solidFill>
                            <a:schemeClr val="tx1"/>
                          </a:solidFill>
                        </a:rPr>
                        <a:t>Valeur du ou des éléments et symbolique</a:t>
                      </a:r>
                      <a:endParaRPr lang="fr-FR" sz="12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2160946"/>
              </p:ext>
            </p:extLst>
          </p:nvPr>
        </p:nvGraphicFramePr>
        <p:xfrm>
          <a:off x="4860032" y="4869160"/>
          <a:ext cx="1800200" cy="792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</a:tblGrid>
              <a:tr h="369336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Colonne 3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22752">
                <a:tc>
                  <a:txBody>
                    <a:bodyPr/>
                    <a:lstStyle/>
                    <a:p>
                      <a:r>
                        <a:rPr lang="fr-FR" sz="1200" i="1" dirty="0" smtClean="0">
                          <a:solidFill>
                            <a:schemeClr val="tx1"/>
                          </a:solidFill>
                        </a:rPr>
                        <a:t>Figurines</a:t>
                      </a:r>
                      <a:endParaRPr lang="fr-FR" sz="12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647778"/>
              </p:ext>
            </p:extLst>
          </p:nvPr>
        </p:nvGraphicFramePr>
        <p:xfrm>
          <a:off x="6717654" y="4869160"/>
          <a:ext cx="2318842" cy="781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8842"/>
              </a:tblGrid>
              <a:tr h="323984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Colonne 4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i="1" dirty="0" smtClean="0">
                          <a:solidFill>
                            <a:schemeClr val="tx1"/>
                          </a:solidFill>
                        </a:rPr>
                        <a:t>Exigences techniques &amp; conseils techniques</a:t>
                      </a:r>
                      <a:endParaRPr lang="fr-FR" sz="12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935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21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500"/>
                            </p:stCondLst>
                            <p:childTnLst>
                              <p:par>
                                <p:cTn id="16" presetID="16" presetClass="entr" presetSubtype="21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500"/>
                            </p:stCondLst>
                            <p:childTnLst>
                              <p:par>
                                <p:cTn id="20" presetID="16" presetClass="entr" presetSubtype="21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16" presetClass="entr" presetSubtype="21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500"/>
                            </p:stCondLst>
                            <p:childTnLst>
                              <p:par>
                                <p:cTn id="28" presetID="6" presetClass="entr" presetSubtype="16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4000"/>
                            </p:stCondLst>
                            <p:childTnLst>
                              <p:par>
                                <p:cTn id="32" presetID="6" presetClass="entr" presetSubtype="16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6500"/>
                            </p:stCondLst>
                            <p:childTnLst>
                              <p:par>
                                <p:cTn id="36" presetID="6" presetClass="entr" presetSubtype="16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9000"/>
                            </p:stCondLst>
                            <p:childTnLst>
                              <p:par>
                                <p:cTn id="40" presetID="6" presetClass="entr" presetSubtype="16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31640" y="4149080"/>
            <a:ext cx="7488832" cy="792088"/>
          </a:xfrm>
        </p:spPr>
        <p:txBody>
          <a:bodyPr>
            <a:normAutofit/>
          </a:bodyPr>
          <a:lstStyle/>
          <a:p>
            <a:r>
              <a:rPr lang="fr-FR" sz="4000" dirty="0" smtClean="0"/>
              <a:t>Exercice  Imposé 2</a:t>
            </a:r>
            <a:r>
              <a:rPr lang="fr-FR" sz="4000" baseline="30000" dirty="0" smtClean="0"/>
              <a:t>ème</a:t>
            </a:r>
            <a:r>
              <a:rPr lang="fr-FR" sz="4000" dirty="0" smtClean="0"/>
              <a:t> échelon 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45754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530040" cy="792088"/>
          </a:xfrm>
        </p:spPr>
        <p:txBody>
          <a:bodyPr>
            <a:normAutofit/>
          </a:bodyPr>
          <a:lstStyle/>
          <a:p>
            <a:r>
              <a:rPr lang="fr-FR" sz="3200" dirty="0" smtClean="0">
                <a:latin typeface="Algerian" pitchFamily="82" charset="0"/>
              </a:rPr>
              <a:t>Généralités    7 questions</a:t>
            </a:r>
            <a:endParaRPr lang="fr-FR" sz="3200" dirty="0">
              <a:latin typeface="Algerian" pitchFamily="8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412776"/>
            <a:ext cx="8610160" cy="4835624"/>
          </a:xfrm>
        </p:spPr>
        <p:txBody>
          <a:bodyPr anchor="t">
            <a:normAutofit/>
          </a:bodyPr>
          <a:lstStyle/>
          <a:p>
            <a:pPr marL="603504" lvl="2" indent="0">
              <a:buNone/>
            </a:pPr>
            <a:r>
              <a:rPr lang="fr-FR" sz="2000" dirty="0" smtClean="0"/>
              <a:t> 1) Comment est exprimée la note finale ?</a:t>
            </a:r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 smtClean="0"/>
              <a:t>En dixième</a:t>
            </a:r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 smtClean="0"/>
              <a:t>En centième</a:t>
            </a:r>
          </a:p>
          <a:p>
            <a:pPr marL="713232" lvl="2" indent="0">
              <a:buNone/>
            </a:pPr>
            <a:r>
              <a:rPr lang="fr-FR" sz="2000" dirty="0" smtClean="0"/>
              <a:t>2) Sauf cas particulier, quelle est la valeur d’une faute technique ?</a:t>
            </a:r>
          </a:p>
          <a:p>
            <a:pPr marL="1266444" lvl="3" indent="-342900">
              <a:buFont typeface="Wingdings" pitchFamily="2" charset="2"/>
              <a:buChar char="q"/>
            </a:pPr>
            <a:r>
              <a:rPr lang="fr-FR" dirty="0" smtClean="0"/>
              <a:t>0,10 point</a:t>
            </a:r>
          </a:p>
          <a:p>
            <a:pPr marL="1266444" lvl="3" indent="-342900">
              <a:buFont typeface="Wingdings" pitchFamily="2" charset="2"/>
              <a:buChar char="q"/>
            </a:pPr>
            <a:r>
              <a:rPr lang="fr-FR" dirty="0" smtClean="0"/>
              <a:t>0,30 point</a:t>
            </a:r>
          </a:p>
          <a:p>
            <a:pPr marL="1266444" lvl="3" indent="-342900">
              <a:buFont typeface="Wingdings" pitchFamily="2" charset="2"/>
              <a:buChar char="q"/>
            </a:pPr>
            <a:r>
              <a:rPr lang="fr-FR" dirty="0" smtClean="0"/>
              <a:t>0,50 point</a:t>
            </a:r>
          </a:p>
          <a:p>
            <a:pPr marL="713232" lvl="2" indent="0">
              <a:buNone/>
            </a:pPr>
            <a:r>
              <a:rPr lang="fr-FR" sz="2000" dirty="0" smtClean="0"/>
              <a:t>3) Quelle est la pénalité à la table de saut, en poutre et en sol pour la présence de l’entraîneur sur le tapis ?</a:t>
            </a:r>
            <a:endParaRPr lang="fr-FR" sz="2000" dirty="0"/>
          </a:p>
          <a:p>
            <a:pPr marL="1266444" lvl="3" indent="-342900">
              <a:buFont typeface="Wingdings" pitchFamily="2" charset="2"/>
              <a:buChar char="q"/>
            </a:pPr>
            <a:r>
              <a:rPr lang="fr-FR" dirty="0"/>
              <a:t>0,10 point</a:t>
            </a:r>
          </a:p>
          <a:p>
            <a:pPr marL="1266444" lvl="3" indent="-342900">
              <a:buFont typeface="Wingdings" pitchFamily="2" charset="2"/>
              <a:buChar char="q"/>
            </a:pPr>
            <a:r>
              <a:rPr lang="fr-FR" dirty="0"/>
              <a:t>0,30 point</a:t>
            </a:r>
          </a:p>
          <a:p>
            <a:pPr marL="1266444" lvl="3" indent="-342900">
              <a:buFont typeface="Wingdings" pitchFamily="2" charset="2"/>
              <a:buChar char="q"/>
            </a:pPr>
            <a:r>
              <a:rPr lang="fr-FR" dirty="0"/>
              <a:t>0,50 point</a:t>
            </a:r>
          </a:p>
          <a:p>
            <a:pPr marL="923544" lvl="3" indent="0">
              <a:buNone/>
            </a:pPr>
            <a:endParaRPr lang="fr-FR" dirty="0" smtClean="0"/>
          </a:p>
          <a:p>
            <a:pPr marL="1124712" lvl="4" indent="0">
              <a:buNone/>
            </a:pPr>
            <a:endParaRPr lang="fr-FR" sz="1600" dirty="0"/>
          </a:p>
          <a:p>
            <a:pPr marL="1124712" lvl="4" indent="0">
              <a:buNone/>
            </a:pPr>
            <a:endParaRPr lang="fr-FR" dirty="0" smtClean="0"/>
          </a:p>
          <a:p>
            <a:pPr lvl="5"/>
            <a:endParaRPr lang="fr-FR" sz="800" dirty="0"/>
          </a:p>
        </p:txBody>
      </p:sp>
      <p:pic>
        <p:nvPicPr>
          <p:cNvPr id="4" name="Image 3" descr="FSCF-LOGO-PMS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407263"/>
            <a:ext cx="810666" cy="4678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</p:pic>
      <p:sp>
        <p:nvSpPr>
          <p:cNvPr id="9" name="Multiplier 8"/>
          <p:cNvSpPr/>
          <p:nvPr/>
        </p:nvSpPr>
        <p:spPr>
          <a:xfrm>
            <a:off x="1115616" y="2132856"/>
            <a:ext cx="457200" cy="360040"/>
          </a:xfrm>
          <a:prstGeom prst="mathMultiply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Multiplier 9"/>
          <p:cNvSpPr/>
          <p:nvPr/>
        </p:nvSpPr>
        <p:spPr>
          <a:xfrm>
            <a:off x="1234480" y="3212976"/>
            <a:ext cx="457200" cy="360040"/>
          </a:xfrm>
          <a:prstGeom prst="mathMultiply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Multiplier 10"/>
          <p:cNvSpPr/>
          <p:nvPr/>
        </p:nvSpPr>
        <p:spPr>
          <a:xfrm>
            <a:off x="1184003" y="5373216"/>
            <a:ext cx="457200" cy="360040"/>
          </a:xfrm>
          <a:prstGeom prst="mathMultiply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04822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530040" cy="792088"/>
          </a:xfrm>
        </p:spPr>
        <p:txBody>
          <a:bodyPr>
            <a:normAutofit/>
          </a:bodyPr>
          <a:lstStyle/>
          <a:p>
            <a:r>
              <a:rPr lang="fr-FR" sz="3200" dirty="0" smtClean="0">
                <a:latin typeface="Algerian" pitchFamily="82" charset="0"/>
              </a:rPr>
              <a:t>Généralités    </a:t>
            </a:r>
            <a:endParaRPr lang="fr-FR" sz="3200" dirty="0">
              <a:latin typeface="Algerian" pitchFamily="8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412776"/>
            <a:ext cx="8610160" cy="4835624"/>
          </a:xfrm>
        </p:spPr>
        <p:txBody>
          <a:bodyPr anchor="t">
            <a:normAutofit/>
          </a:bodyPr>
          <a:lstStyle/>
          <a:p>
            <a:pPr marL="603504" lvl="2" indent="0">
              <a:buNone/>
            </a:pPr>
            <a:r>
              <a:rPr lang="fr-FR" sz="2000" dirty="0" smtClean="0"/>
              <a:t> 4) Un 3</a:t>
            </a:r>
            <a:r>
              <a:rPr lang="fr-FR" sz="2000" baseline="30000" dirty="0" smtClean="0"/>
              <a:t>ème</a:t>
            </a:r>
            <a:r>
              <a:rPr lang="fr-FR" sz="2000" dirty="0" smtClean="0"/>
              <a:t> élan est-il autorisé à l’entrée barres et poutre ?</a:t>
            </a:r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 smtClean="0"/>
              <a:t>Oui</a:t>
            </a:r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 smtClean="0"/>
              <a:t>Non</a:t>
            </a:r>
          </a:p>
          <a:p>
            <a:pPr marL="713232" lvl="2" indent="0">
              <a:buNone/>
            </a:pPr>
            <a:r>
              <a:rPr lang="fr-FR" sz="2000" dirty="0"/>
              <a:t>5</a:t>
            </a:r>
            <a:r>
              <a:rPr lang="fr-FR" sz="2000" dirty="0" smtClean="0"/>
              <a:t>) Un élément chuté peut être  recommencé mais sera pénalisé pour élément supplémentaire ?</a:t>
            </a:r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/>
              <a:t>Vrai</a:t>
            </a:r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/>
              <a:t>Faux</a:t>
            </a:r>
          </a:p>
          <a:p>
            <a:pPr marL="713232" lvl="2" indent="0">
              <a:buNone/>
            </a:pPr>
            <a:r>
              <a:rPr lang="fr-FR" sz="2000" dirty="0" smtClean="0"/>
              <a:t>6) Quelle est la durée d’une position tenue ?</a:t>
            </a:r>
            <a:endParaRPr lang="fr-FR" sz="2000" dirty="0"/>
          </a:p>
          <a:p>
            <a:pPr marL="1266444" lvl="3" indent="-342900">
              <a:buFont typeface="Wingdings" pitchFamily="2" charset="2"/>
              <a:buChar char="q"/>
            </a:pPr>
            <a:r>
              <a:rPr lang="fr-FR" dirty="0" smtClean="0"/>
              <a:t>3 secondes</a:t>
            </a:r>
            <a:endParaRPr lang="fr-FR" dirty="0"/>
          </a:p>
          <a:p>
            <a:pPr marL="1266444" lvl="3" indent="-342900">
              <a:buFont typeface="Wingdings" pitchFamily="2" charset="2"/>
              <a:buChar char="q"/>
            </a:pPr>
            <a:r>
              <a:rPr lang="fr-FR" dirty="0" smtClean="0"/>
              <a:t>5 secondes</a:t>
            </a:r>
            <a:endParaRPr lang="fr-FR" dirty="0"/>
          </a:p>
          <a:p>
            <a:pPr marL="1266444" lvl="3" indent="-342900">
              <a:buFont typeface="Wingdings" pitchFamily="2" charset="2"/>
              <a:buChar char="q"/>
            </a:pPr>
            <a:r>
              <a:rPr lang="fr-FR" dirty="0" smtClean="0"/>
              <a:t>2 secondes</a:t>
            </a:r>
            <a:endParaRPr lang="fr-FR" dirty="0"/>
          </a:p>
          <a:p>
            <a:pPr marL="923544" lvl="3" indent="0">
              <a:buNone/>
            </a:pPr>
            <a:endParaRPr lang="fr-FR" dirty="0" smtClean="0"/>
          </a:p>
          <a:p>
            <a:pPr marL="1124712" lvl="4" indent="0">
              <a:buNone/>
            </a:pPr>
            <a:endParaRPr lang="fr-FR" sz="1600" dirty="0"/>
          </a:p>
          <a:p>
            <a:pPr marL="1124712" lvl="4" indent="0">
              <a:buNone/>
            </a:pPr>
            <a:endParaRPr lang="fr-FR" dirty="0" smtClean="0"/>
          </a:p>
          <a:p>
            <a:pPr lvl="5"/>
            <a:endParaRPr lang="fr-FR" sz="800" dirty="0"/>
          </a:p>
        </p:txBody>
      </p:sp>
      <p:pic>
        <p:nvPicPr>
          <p:cNvPr id="4" name="Image 3" descr="FSCF-LOGO-PMS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407263"/>
            <a:ext cx="810666" cy="4678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</p:pic>
      <p:sp>
        <p:nvSpPr>
          <p:cNvPr id="9" name="Multiplier 8"/>
          <p:cNvSpPr/>
          <p:nvPr/>
        </p:nvSpPr>
        <p:spPr>
          <a:xfrm>
            <a:off x="1127935" y="2132856"/>
            <a:ext cx="457200" cy="360040"/>
          </a:xfrm>
          <a:prstGeom prst="mathMultiply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Multiplier 9"/>
          <p:cNvSpPr/>
          <p:nvPr/>
        </p:nvSpPr>
        <p:spPr>
          <a:xfrm>
            <a:off x="1127935" y="3573016"/>
            <a:ext cx="457200" cy="360040"/>
          </a:xfrm>
          <a:prstGeom prst="mathMultiply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Multiplier 10"/>
          <p:cNvSpPr/>
          <p:nvPr/>
        </p:nvSpPr>
        <p:spPr>
          <a:xfrm>
            <a:off x="1259632" y="4952516"/>
            <a:ext cx="457200" cy="360040"/>
          </a:xfrm>
          <a:prstGeom prst="mathMultiply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75074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530040" cy="792088"/>
          </a:xfrm>
        </p:spPr>
        <p:txBody>
          <a:bodyPr>
            <a:normAutofit/>
          </a:bodyPr>
          <a:lstStyle/>
          <a:p>
            <a:r>
              <a:rPr lang="fr-FR" sz="3200" dirty="0" smtClean="0">
                <a:latin typeface="Algerian" pitchFamily="82" charset="0"/>
              </a:rPr>
              <a:t>Généralités    </a:t>
            </a:r>
            <a:endParaRPr lang="fr-FR" sz="3200" dirty="0">
              <a:latin typeface="Algerian" pitchFamily="8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412776"/>
            <a:ext cx="8610160" cy="4835624"/>
          </a:xfrm>
        </p:spPr>
        <p:txBody>
          <a:bodyPr anchor="t">
            <a:normAutofit/>
          </a:bodyPr>
          <a:lstStyle/>
          <a:p>
            <a:pPr marL="603504" lvl="2" indent="0">
              <a:buNone/>
            </a:pPr>
            <a:r>
              <a:rPr lang="fr-FR" sz="2000" dirty="0" smtClean="0"/>
              <a:t> 7) Quelle est la pénalité pour un élément non exécuté dans l’ordre chronologique du texte ?</a:t>
            </a:r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 smtClean="0"/>
              <a:t>1,00 point</a:t>
            </a:r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 smtClean="0"/>
              <a:t>0,50 point</a:t>
            </a:r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 smtClean="0"/>
              <a:t>0,80 point</a:t>
            </a:r>
          </a:p>
          <a:p>
            <a:pPr marL="923544" lvl="3" indent="0">
              <a:buNone/>
            </a:pPr>
            <a:endParaRPr lang="fr-FR" dirty="0" smtClean="0"/>
          </a:p>
          <a:p>
            <a:pPr marL="1124712" lvl="4" indent="0">
              <a:buNone/>
            </a:pPr>
            <a:endParaRPr lang="fr-FR" sz="1600" dirty="0"/>
          </a:p>
          <a:p>
            <a:pPr marL="1124712" lvl="4" indent="0">
              <a:buNone/>
            </a:pPr>
            <a:endParaRPr lang="fr-FR" dirty="0" smtClean="0"/>
          </a:p>
          <a:p>
            <a:pPr lvl="5"/>
            <a:endParaRPr lang="fr-FR" sz="800" dirty="0"/>
          </a:p>
        </p:txBody>
      </p:sp>
      <p:pic>
        <p:nvPicPr>
          <p:cNvPr id="4" name="Image 3" descr="FSCF-LOGO-PMS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407263"/>
            <a:ext cx="810666" cy="4678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</p:pic>
      <p:sp>
        <p:nvSpPr>
          <p:cNvPr id="9" name="Multiplier 8"/>
          <p:cNvSpPr/>
          <p:nvPr/>
        </p:nvSpPr>
        <p:spPr>
          <a:xfrm>
            <a:off x="1134194" y="2807538"/>
            <a:ext cx="457200" cy="360040"/>
          </a:xfrm>
          <a:prstGeom prst="mathMultiply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7329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530040" cy="792088"/>
          </a:xfrm>
        </p:spPr>
        <p:txBody>
          <a:bodyPr>
            <a:normAutofit/>
          </a:bodyPr>
          <a:lstStyle/>
          <a:p>
            <a:r>
              <a:rPr lang="fr-FR" sz="3200" dirty="0" smtClean="0">
                <a:latin typeface="Algerian" pitchFamily="82" charset="0"/>
              </a:rPr>
              <a:t>Table de Saut   7 questions    </a:t>
            </a:r>
            <a:endParaRPr lang="fr-FR" sz="3200" dirty="0">
              <a:latin typeface="Algerian" pitchFamily="8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412776"/>
            <a:ext cx="8610160" cy="4835624"/>
          </a:xfrm>
        </p:spPr>
        <p:txBody>
          <a:bodyPr anchor="t">
            <a:normAutofit/>
          </a:bodyPr>
          <a:lstStyle/>
          <a:p>
            <a:pPr marL="603504" lvl="2" indent="0">
              <a:buNone/>
            </a:pPr>
            <a:r>
              <a:rPr lang="fr-FR" sz="2000" dirty="0" smtClean="0"/>
              <a:t> 1) Quelle est le nombre de courses d’élans autorisé ?</a:t>
            </a:r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 smtClean="0"/>
              <a:t>2</a:t>
            </a:r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/>
              <a:t>3</a:t>
            </a:r>
            <a:endParaRPr lang="fr-FR" dirty="0" smtClean="0"/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 smtClean="0"/>
              <a:t>4</a:t>
            </a:r>
          </a:p>
          <a:p>
            <a:pPr marL="713232" lvl="2" indent="0">
              <a:buNone/>
            </a:pPr>
            <a:r>
              <a:rPr lang="fr-FR" sz="2000" dirty="0" smtClean="0"/>
              <a:t>2) Quelle est la pénalité pour un saut exécuté avant le signal des juges ?</a:t>
            </a:r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 smtClean="0"/>
              <a:t>Sans pénalité</a:t>
            </a:r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 smtClean="0"/>
              <a:t>0,80 point</a:t>
            </a:r>
            <a:endParaRPr lang="fr-FR" dirty="0"/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 smtClean="0"/>
              <a:t>0,50 point</a:t>
            </a:r>
            <a:endParaRPr lang="fr-FR" dirty="0"/>
          </a:p>
          <a:p>
            <a:pPr marL="713232" lvl="2" indent="0">
              <a:buNone/>
            </a:pPr>
            <a:r>
              <a:rPr lang="fr-FR" sz="2000" dirty="0"/>
              <a:t>3</a:t>
            </a:r>
            <a:r>
              <a:rPr lang="fr-FR" sz="2000" dirty="0" smtClean="0"/>
              <a:t>) Quelle est le matériel d’appel du saut par renversement Ainées et jeunesses au 4</a:t>
            </a:r>
            <a:r>
              <a:rPr lang="fr-FR" sz="2000" baseline="30000" dirty="0" smtClean="0"/>
              <a:t>ème</a:t>
            </a:r>
            <a:r>
              <a:rPr lang="fr-FR" sz="2000" dirty="0" smtClean="0"/>
              <a:t> degré?</a:t>
            </a:r>
            <a:endParaRPr lang="fr-FR" sz="2000" dirty="0"/>
          </a:p>
          <a:p>
            <a:pPr marL="1266444" lvl="3" indent="-342900">
              <a:buFont typeface="Wingdings" pitchFamily="2" charset="2"/>
              <a:buChar char="q"/>
            </a:pPr>
            <a:r>
              <a:rPr lang="fr-FR" dirty="0" smtClean="0"/>
              <a:t>Le mini trampoline</a:t>
            </a:r>
            <a:endParaRPr lang="fr-FR" dirty="0"/>
          </a:p>
          <a:p>
            <a:pPr marL="1266444" lvl="3" indent="-342900">
              <a:buFont typeface="Wingdings" pitchFamily="2" charset="2"/>
              <a:buChar char="q"/>
            </a:pPr>
            <a:r>
              <a:rPr lang="fr-FR" dirty="0" smtClean="0"/>
              <a:t>Le tremplin de 40 cm</a:t>
            </a:r>
            <a:endParaRPr lang="fr-FR" dirty="0"/>
          </a:p>
          <a:p>
            <a:pPr marL="1266444" lvl="3" indent="-342900">
              <a:buFont typeface="Wingdings" pitchFamily="2" charset="2"/>
              <a:buChar char="q"/>
            </a:pPr>
            <a:r>
              <a:rPr lang="fr-FR" dirty="0" smtClean="0"/>
              <a:t>Le tremplin de 21 cm</a:t>
            </a:r>
            <a:endParaRPr lang="fr-FR" dirty="0"/>
          </a:p>
          <a:p>
            <a:pPr marL="923544" lvl="3" indent="0">
              <a:buNone/>
            </a:pPr>
            <a:endParaRPr lang="fr-FR" dirty="0" smtClean="0"/>
          </a:p>
          <a:p>
            <a:pPr marL="1124712" lvl="4" indent="0">
              <a:buNone/>
            </a:pPr>
            <a:endParaRPr lang="fr-FR" sz="1600" dirty="0"/>
          </a:p>
          <a:p>
            <a:pPr marL="1124712" lvl="4" indent="0">
              <a:buNone/>
            </a:pPr>
            <a:endParaRPr lang="fr-FR" dirty="0" smtClean="0"/>
          </a:p>
          <a:p>
            <a:pPr lvl="5"/>
            <a:endParaRPr lang="fr-FR" sz="800" dirty="0"/>
          </a:p>
        </p:txBody>
      </p:sp>
      <p:pic>
        <p:nvPicPr>
          <p:cNvPr id="4" name="Image 3" descr="FSCF-LOGO-PMS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407263"/>
            <a:ext cx="810666" cy="4678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</p:pic>
      <p:sp>
        <p:nvSpPr>
          <p:cNvPr id="9" name="Multiplier 8"/>
          <p:cNvSpPr/>
          <p:nvPr/>
        </p:nvSpPr>
        <p:spPr>
          <a:xfrm>
            <a:off x="1105452" y="2132856"/>
            <a:ext cx="457200" cy="360040"/>
          </a:xfrm>
          <a:prstGeom prst="mathMultiply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Multiplier 9"/>
          <p:cNvSpPr/>
          <p:nvPr/>
        </p:nvSpPr>
        <p:spPr>
          <a:xfrm>
            <a:off x="1105452" y="3212976"/>
            <a:ext cx="457200" cy="360040"/>
          </a:xfrm>
          <a:prstGeom prst="mathMultiply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Multiplier 10"/>
          <p:cNvSpPr/>
          <p:nvPr/>
        </p:nvSpPr>
        <p:spPr>
          <a:xfrm>
            <a:off x="1187624" y="5373216"/>
            <a:ext cx="457200" cy="360040"/>
          </a:xfrm>
          <a:prstGeom prst="mathMultiply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95951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530040" cy="792088"/>
          </a:xfrm>
        </p:spPr>
        <p:txBody>
          <a:bodyPr>
            <a:normAutofit/>
          </a:bodyPr>
          <a:lstStyle/>
          <a:p>
            <a:r>
              <a:rPr lang="fr-FR" sz="3200" dirty="0" smtClean="0">
                <a:latin typeface="Algerian" pitchFamily="82" charset="0"/>
              </a:rPr>
              <a:t>Table de Saut      </a:t>
            </a:r>
            <a:endParaRPr lang="fr-FR" sz="3200" dirty="0">
              <a:latin typeface="Algerian" pitchFamily="8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412776"/>
            <a:ext cx="8610160" cy="4835624"/>
          </a:xfrm>
        </p:spPr>
        <p:txBody>
          <a:bodyPr anchor="t">
            <a:normAutofit lnSpcReduction="10000"/>
          </a:bodyPr>
          <a:lstStyle/>
          <a:p>
            <a:pPr marL="603504" lvl="2" indent="0">
              <a:buNone/>
            </a:pPr>
            <a:r>
              <a:rPr lang="fr-FR" sz="2000" dirty="0" smtClean="0"/>
              <a:t> 4) Quelle est la pénalité pour aide de l’entraîneur pendant le saut?</a:t>
            </a:r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 smtClean="0"/>
              <a:t>0,80 point</a:t>
            </a:r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 smtClean="0"/>
              <a:t>1,00 point</a:t>
            </a:r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 smtClean="0"/>
              <a:t>Saut nul</a:t>
            </a:r>
          </a:p>
          <a:p>
            <a:pPr marL="713232" lvl="2" indent="0">
              <a:buNone/>
            </a:pPr>
            <a:r>
              <a:rPr lang="fr-FR" sz="2000" dirty="0"/>
              <a:t>5</a:t>
            </a:r>
            <a:r>
              <a:rPr lang="fr-FR" sz="2000" dirty="0" smtClean="0"/>
              <a:t>) Quelle est la pénalité pour une course avec saut non réalisé sans touche du tremplin ?</a:t>
            </a:r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 smtClean="0"/>
              <a:t>Sans pénalité</a:t>
            </a:r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 smtClean="0"/>
              <a:t>1,00 point</a:t>
            </a:r>
            <a:endParaRPr lang="fr-FR" dirty="0"/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 smtClean="0"/>
              <a:t>0,50 point</a:t>
            </a:r>
            <a:endParaRPr lang="fr-FR" dirty="0"/>
          </a:p>
          <a:p>
            <a:pPr marL="713232" lvl="2" indent="0">
              <a:buNone/>
            </a:pPr>
            <a:r>
              <a:rPr lang="fr-FR" sz="2000" dirty="0" smtClean="0"/>
              <a:t>6) Une gymnaste poussin annonce un 3</a:t>
            </a:r>
            <a:r>
              <a:rPr lang="fr-FR" sz="2000" baseline="30000" dirty="0" smtClean="0"/>
              <a:t>ème</a:t>
            </a:r>
            <a:r>
              <a:rPr lang="fr-FR" sz="2000" dirty="0" smtClean="0"/>
              <a:t> degré et effectue un 4</a:t>
            </a:r>
            <a:r>
              <a:rPr lang="fr-FR" sz="2000" baseline="30000" dirty="0" smtClean="0"/>
              <a:t>ème</a:t>
            </a:r>
            <a:r>
              <a:rPr lang="fr-FR" sz="2000" dirty="0" smtClean="0"/>
              <a:t> degré, quelle est la pénalité ?</a:t>
            </a:r>
            <a:endParaRPr lang="fr-FR" sz="2000" dirty="0"/>
          </a:p>
          <a:p>
            <a:pPr marL="1266444" lvl="3" indent="-342900">
              <a:buFont typeface="Wingdings" pitchFamily="2" charset="2"/>
              <a:buChar char="q"/>
            </a:pPr>
            <a:r>
              <a:rPr lang="fr-FR" dirty="0" smtClean="0"/>
              <a:t>0,50 point</a:t>
            </a:r>
            <a:endParaRPr lang="fr-FR" dirty="0"/>
          </a:p>
          <a:p>
            <a:pPr marL="1266444" lvl="3" indent="-342900">
              <a:buFont typeface="Wingdings" pitchFamily="2" charset="2"/>
              <a:buChar char="q"/>
            </a:pPr>
            <a:r>
              <a:rPr lang="fr-FR" dirty="0" smtClean="0"/>
              <a:t>0,80 point</a:t>
            </a:r>
            <a:endParaRPr lang="fr-FR" dirty="0"/>
          </a:p>
          <a:p>
            <a:pPr marL="1266444" lvl="3" indent="-342900">
              <a:buFont typeface="Wingdings" pitchFamily="2" charset="2"/>
              <a:buChar char="q"/>
            </a:pPr>
            <a:r>
              <a:rPr lang="fr-FR" dirty="0" smtClean="0"/>
              <a:t>Sans pénalité</a:t>
            </a:r>
            <a:endParaRPr lang="fr-FR" dirty="0"/>
          </a:p>
          <a:p>
            <a:pPr marL="923544" lvl="3" indent="0">
              <a:buNone/>
            </a:pPr>
            <a:endParaRPr lang="fr-FR" dirty="0" smtClean="0"/>
          </a:p>
          <a:p>
            <a:pPr marL="1124712" lvl="4" indent="0">
              <a:buNone/>
            </a:pPr>
            <a:endParaRPr lang="fr-FR" sz="1600" dirty="0"/>
          </a:p>
          <a:p>
            <a:pPr marL="1124712" lvl="4" indent="0">
              <a:buNone/>
            </a:pPr>
            <a:endParaRPr lang="fr-FR" dirty="0" smtClean="0"/>
          </a:p>
          <a:p>
            <a:pPr lvl="5"/>
            <a:endParaRPr lang="fr-FR" sz="800" dirty="0"/>
          </a:p>
        </p:txBody>
      </p:sp>
      <p:pic>
        <p:nvPicPr>
          <p:cNvPr id="4" name="Image 3" descr="FSCF-LOGO-PMS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407263"/>
            <a:ext cx="810666" cy="4678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</p:pic>
      <p:sp>
        <p:nvSpPr>
          <p:cNvPr id="9" name="Multiplier 8"/>
          <p:cNvSpPr/>
          <p:nvPr/>
        </p:nvSpPr>
        <p:spPr>
          <a:xfrm>
            <a:off x="1090464" y="2348880"/>
            <a:ext cx="457200" cy="360040"/>
          </a:xfrm>
          <a:prstGeom prst="mathMultiply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Multiplier 9"/>
          <p:cNvSpPr/>
          <p:nvPr/>
        </p:nvSpPr>
        <p:spPr>
          <a:xfrm>
            <a:off x="1115616" y="3356992"/>
            <a:ext cx="457200" cy="360040"/>
          </a:xfrm>
          <a:prstGeom prst="mathMultiply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Multiplier 10"/>
          <p:cNvSpPr/>
          <p:nvPr/>
        </p:nvSpPr>
        <p:spPr>
          <a:xfrm>
            <a:off x="1259632" y="5625244"/>
            <a:ext cx="457200" cy="360040"/>
          </a:xfrm>
          <a:prstGeom prst="mathMultiply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31222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530040" cy="792088"/>
          </a:xfrm>
        </p:spPr>
        <p:txBody>
          <a:bodyPr>
            <a:normAutofit/>
          </a:bodyPr>
          <a:lstStyle/>
          <a:p>
            <a:r>
              <a:rPr lang="fr-FR" sz="3200" dirty="0" smtClean="0">
                <a:latin typeface="Algerian" pitchFamily="82" charset="0"/>
              </a:rPr>
              <a:t>Table de Saut      </a:t>
            </a:r>
            <a:endParaRPr lang="fr-FR" sz="3200" dirty="0">
              <a:latin typeface="Algerian" pitchFamily="8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412776"/>
            <a:ext cx="8610160" cy="4835624"/>
          </a:xfrm>
        </p:spPr>
        <p:txBody>
          <a:bodyPr anchor="t">
            <a:normAutofit/>
          </a:bodyPr>
          <a:lstStyle/>
          <a:p>
            <a:pPr marL="603504" lvl="2" indent="0">
              <a:buNone/>
            </a:pPr>
            <a:r>
              <a:rPr lang="fr-FR" sz="2000" dirty="0" smtClean="0"/>
              <a:t> 7) Quelle sont les pénalités pour bras fléchis dans les sauts par renversements A/J  ?</a:t>
            </a:r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 smtClean="0"/>
              <a:t>0,10, 0,30, 0,50, 0,80  point</a:t>
            </a:r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 smtClean="0"/>
              <a:t>0,10, 0,30 point</a:t>
            </a:r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 smtClean="0"/>
              <a:t>0,30, 0,50 point</a:t>
            </a:r>
          </a:p>
          <a:p>
            <a:pPr marL="713232" lvl="2" indent="0">
              <a:buNone/>
            </a:pPr>
            <a:endParaRPr lang="fr-FR" dirty="0"/>
          </a:p>
          <a:p>
            <a:pPr marL="923544" lvl="3" indent="0">
              <a:buNone/>
            </a:pPr>
            <a:endParaRPr lang="fr-FR" dirty="0" smtClean="0"/>
          </a:p>
          <a:p>
            <a:pPr marL="1124712" lvl="4" indent="0">
              <a:buNone/>
            </a:pPr>
            <a:endParaRPr lang="fr-FR" sz="1600" dirty="0"/>
          </a:p>
          <a:p>
            <a:pPr marL="1124712" lvl="4" indent="0">
              <a:buNone/>
            </a:pPr>
            <a:endParaRPr lang="fr-FR" dirty="0" smtClean="0"/>
          </a:p>
          <a:p>
            <a:pPr lvl="5"/>
            <a:endParaRPr lang="fr-FR" sz="800" dirty="0"/>
          </a:p>
        </p:txBody>
      </p:sp>
      <p:pic>
        <p:nvPicPr>
          <p:cNvPr id="4" name="Image 3" descr="FSCF-LOGO-PMS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407263"/>
            <a:ext cx="810666" cy="4678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</p:pic>
      <p:sp>
        <p:nvSpPr>
          <p:cNvPr id="9" name="Multiplier 8"/>
          <p:cNvSpPr/>
          <p:nvPr/>
        </p:nvSpPr>
        <p:spPr>
          <a:xfrm>
            <a:off x="1090464" y="2060848"/>
            <a:ext cx="457200" cy="360040"/>
          </a:xfrm>
          <a:prstGeom prst="mathMultiply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6231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530040" cy="792088"/>
          </a:xfrm>
        </p:spPr>
        <p:txBody>
          <a:bodyPr>
            <a:normAutofit/>
          </a:bodyPr>
          <a:lstStyle/>
          <a:p>
            <a:r>
              <a:rPr lang="fr-FR" sz="3200" dirty="0" smtClean="0">
                <a:latin typeface="Algerian" pitchFamily="82" charset="0"/>
              </a:rPr>
              <a:t>Barres        7 questions    </a:t>
            </a:r>
            <a:endParaRPr lang="fr-FR" sz="3200" dirty="0">
              <a:latin typeface="Algerian" pitchFamily="8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412776"/>
            <a:ext cx="8610160" cy="4835624"/>
          </a:xfrm>
        </p:spPr>
        <p:txBody>
          <a:bodyPr anchor="t">
            <a:normAutofit/>
          </a:bodyPr>
          <a:lstStyle/>
          <a:p>
            <a:pPr marL="603504" lvl="2" indent="0">
              <a:buNone/>
            </a:pPr>
            <a:r>
              <a:rPr lang="fr-FR" sz="2000" dirty="0" smtClean="0"/>
              <a:t> 1) Quelle est la pénalité pour élan intermédiaire ?</a:t>
            </a:r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 smtClean="0"/>
              <a:t>0,30 point</a:t>
            </a:r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 smtClean="0"/>
              <a:t>0,50 point</a:t>
            </a:r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 smtClean="0"/>
              <a:t>0,80 point</a:t>
            </a:r>
          </a:p>
          <a:p>
            <a:pPr marL="713232" lvl="2" indent="0">
              <a:buNone/>
            </a:pPr>
            <a:r>
              <a:rPr lang="fr-FR" sz="2000" dirty="0" smtClean="0"/>
              <a:t>2) Quelle est la pénalité pour un appui passif ?</a:t>
            </a:r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 smtClean="0"/>
              <a:t>0,30 point</a:t>
            </a:r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 smtClean="0"/>
              <a:t>0,80 point</a:t>
            </a:r>
            <a:endParaRPr lang="fr-FR" dirty="0"/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 smtClean="0"/>
              <a:t>0,50 point</a:t>
            </a:r>
            <a:endParaRPr lang="fr-FR" dirty="0"/>
          </a:p>
          <a:p>
            <a:pPr marL="713232" lvl="2" indent="0">
              <a:buNone/>
            </a:pPr>
            <a:r>
              <a:rPr lang="fr-FR" sz="2000" dirty="0"/>
              <a:t>3</a:t>
            </a:r>
            <a:r>
              <a:rPr lang="fr-FR" sz="2000" dirty="0" smtClean="0"/>
              <a:t>) Quelle est la pénalité pour heurter le tapis avec les pieds dans les éléments en suspension BI ?</a:t>
            </a:r>
            <a:endParaRPr lang="fr-FR" sz="2000" dirty="0"/>
          </a:p>
          <a:p>
            <a:pPr marL="1266444" lvl="3" indent="-342900">
              <a:buFont typeface="Wingdings" pitchFamily="2" charset="2"/>
              <a:buChar char="q"/>
            </a:pPr>
            <a:r>
              <a:rPr lang="fr-FR" dirty="0" smtClean="0"/>
              <a:t>0,50 point</a:t>
            </a:r>
            <a:endParaRPr lang="fr-FR" dirty="0"/>
          </a:p>
          <a:p>
            <a:pPr marL="1266444" lvl="3" indent="-342900">
              <a:buFont typeface="Wingdings" pitchFamily="2" charset="2"/>
              <a:buChar char="q"/>
            </a:pPr>
            <a:r>
              <a:rPr lang="fr-FR" dirty="0" smtClean="0"/>
              <a:t>0,80 point</a:t>
            </a:r>
          </a:p>
          <a:p>
            <a:pPr marL="1266444" lvl="3" indent="-342900">
              <a:buFont typeface="Wingdings" pitchFamily="2" charset="2"/>
              <a:buChar char="q"/>
            </a:pPr>
            <a:r>
              <a:rPr lang="fr-FR" dirty="0" smtClean="0"/>
              <a:t>1,00 point</a:t>
            </a:r>
          </a:p>
          <a:p>
            <a:pPr marL="1124712" lvl="4" indent="0">
              <a:buNone/>
            </a:pPr>
            <a:endParaRPr lang="fr-FR" sz="1600" dirty="0"/>
          </a:p>
          <a:p>
            <a:pPr marL="1124712" lvl="4" indent="0">
              <a:buNone/>
            </a:pPr>
            <a:endParaRPr lang="fr-FR" dirty="0" smtClean="0"/>
          </a:p>
          <a:p>
            <a:pPr lvl="5"/>
            <a:endParaRPr lang="fr-FR" sz="800" dirty="0"/>
          </a:p>
        </p:txBody>
      </p:sp>
      <p:pic>
        <p:nvPicPr>
          <p:cNvPr id="4" name="Image 3" descr="FSCF-LOGO-PMS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407263"/>
            <a:ext cx="810666" cy="4678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</p:pic>
      <p:sp>
        <p:nvSpPr>
          <p:cNvPr id="9" name="Multiplier 8"/>
          <p:cNvSpPr/>
          <p:nvPr/>
        </p:nvSpPr>
        <p:spPr>
          <a:xfrm>
            <a:off x="1105661" y="2132856"/>
            <a:ext cx="457200" cy="360040"/>
          </a:xfrm>
          <a:prstGeom prst="mathMultiply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Multiplier 9"/>
          <p:cNvSpPr/>
          <p:nvPr/>
        </p:nvSpPr>
        <p:spPr>
          <a:xfrm>
            <a:off x="1105661" y="3204344"/>
            <a:ext cx="457200" cy="360040"/>
          </a:xfrm>
          <a:prstGeom prst="mathMultiply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Multiplier 10"/>
          <p:cNvSpPr/>
          <p:nvPr/>
        </p:nvSpPr>
        <p:spPr>
          <a:xfrm>
            <a:off x="1187624" y="5733256"/>
            <a:ext cx="457200" cy="360040"/>
          </a:xfrm>
          <a:prstGeom prst="mathMultiply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8246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530040" cy="792088"/>
          </a:xfrm>
        </p:spPr>
        <p:txBody>
          <a:bodyPr>
            <a:normAutofit/>
          </a:bodyPr>
          <a:lstStyle/>
          <a:p>
            <a:r>
              <a:rPr lang="fr-FR" sz="3200" dirty="0" smtClean="0">
                <a:latin typeface="Algerian" pitchFamily="82" charset="0"/>
              </a:rPr>
              <a:t>Barres        7 questions    </a:t>
            </a:r>
            <a:endParaRPr lang="fr-FR" sz="3200" dirty="0">
              <a:latin typeface="Algerian" pitchFamily="8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412776"/>
            <a:ext cx="8610160" cy="4835624"/>
          </a:xfrm>
        </p:spPr>
        <p:txBody>
          <a:bodyPr anchor="t">
            <a:normAutofit fontScale="92500"/>
          </a:bodyPr>
          <a:lstStyle/>
          <a:p>
            <a:pPr marL="603504" lvl="2" indent="0">
              <a:buNone/>
            </a:pPr>
            <a:r>
              <a:rPr lang="fr-FR" sz="2000" dirty="0" smtClean="0"/>
              <a:t> 4) Au 3</a:t>
            </a:r>
            <a:r>
              <a:rPr lang="fr-FR" sz="2000" baseline="30000" dirty="0" smtClean="0"/>
              <a:t>ème</a:t>
            </a:r>
            <a:r>
              <a:rPr lang="fr-FR" sz="2000" dirty="0" smtClean="0"/>
              <a:t> degré la gymnaste effectue un balancer AV puis balancer AR et chute. Elle remonte sur l’agrès et refait un balancer Av puis balancer Ar. Quelle est la pénalité ?</a:t>
            </a:r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 smtClean="0"/>
              <a:t>0,50 point</a:t>
            </a:r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 smtClean="0"/>
              <a:t>1,00 point de chute et les fautes éventuelles de la 2</a:t>
            </a:r>
            <a:r>
              <a:rPr lang="fr-FR" baseline="30000" dirty="0" smtClean="0"/>
              <a:t>ème</a:t>
            </a:r>
            <a:r>
              <a:rPr lang="fr-FR" dirty="0" smtClean="0"/>
              <a:t> exécution</a:t>
            </a:r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 smtClean="0"/>
              <a:t>0,80 point pour élément supplémentaire</a:t>
            </a:r>
          </a:p>
          <a:p>
            <a:pPr marL="713232" lvl="2" indent="0">
              <a:buNone/>
            </a:pPr>
            <a:r>
              <a:rPr lang="fr-FR" sz="2000" dirty="0"/>
              <a:t>5</a:t>
            </a:r>
            <a:r>
              <a:rPr lang="fr-FR" sz="2000" dirty="0" smtClean="0"/>
              <a:t>) Quelle est la pénalité pour présence sur le tapis de l’entraîneur ?</a:t>
            </a:r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 smtClean="0"/>
              <a:t>0,30 point</a:t>
            </a:r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 smtClean="0"/>
              <a:t>Sans pénalité</a:t>
            </a:r>
            <a:endParaRPr lang="fr-FR" dirty="0"/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 smtClean="0"/>
              <a:t>0,50 point </a:t>
            </a:r>
            <a:endParaRPr lang="fr-FR" dirty="0"/>
          </a:p>
          <a:p>
            <a:pPr marL="713232" lvl="2" indent="0">
              <a:buNone/>
            </a:pPr>
            <a:r>
              <a:rPr lang="fr-FR" sz="2000" dirty="0" smtClean="0"/>
              <a:t>6) Une gymnaste effectue sans arrêt 2 tours facial AR, quelle est la pénalité ?</a:t>
            </a:r>
            <a:endParaRPr lang="fr-FR" sz="2000" dirty="0"/>
          </a:p>
          <a:p>
            <a:pPr marL="1266444" lvl="3" indent="-342900">
              <a:buFont typeface="Wingdings" pitchFamily="2" charset="2"/>
              <a:buChar char="q"/>
            </a:pPr>
            <a:r>
              <a:rPr lang="fr-FR" dirty="0" smtClean="0"/>
              <a:t>0,50 point</a:t>
            </a:r>
            <a:endParaRPr lang="fr-FR" dirty="0"/>
          </a:p>
          <a:p>
            <a:pPr marL="1266444" lvl="3" indent="-342900">
              <a:buFont typeface="Wingdings" pitchFamily="2" charset="2"/>
              <a:buChar char="q"/>
            </a:pPr>
            <a:r>
              <a:rPr lang="fr-FR" dirty="0" smtClean="0"/>
              <a:t>0,80 point pour élément supplémentaire</a:t>
            </a:r>
          </a:p>
          <a:p>
            <a:pPr marL="1266444" lvl="3" indent="-342900">
              <a:buFont typeface="Wingdings" pitchFamily="2" charset="2"/>
              <a:buChar char="q"/>
            </a:pPr>
            <a:r>
              <a:rPr lang="fr-FR" dirty="0" smtClean="0"/>
              <a:t>1,00 point</a:t>
            </a:r>
          </a:p>
          <a:p>
            <a:pPr marL="1124712" lvl="4" indent="0">
              <a:buNone/>
            </a:pPr>
            <a:endParaRPr lang="fr-FR" sz="1600" dirty="0"/>
          </a:p>
          <a:p>
            <a:pPr marL="1124712" lvl="4" indent="0">
              <a:buNone/>
            </a:pPr>
            <a:endParaRPr lang="fr-FR" dirty="0" smtClean="0"/>
          </a:p>
          <a:p>
            <a:pPr lvl="5"/>
            <a:endParaRPr lang="fr-FR" sz="800" dirty="0"/>
          </a:p>
        </p:txBody>
      </p:sp>
      <p:pic>
        <p:nvPicPr>
          <p:cNvPr id="4" name="Image 3" descr="FSCF-LOGO-PMS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407263"/>
            <a:ext cx="810666" cy="4678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</p:pic>
      <p:sp>
        <p:nvSpPr>
          <p:cNvPr id="9" name="Multiplier 8"/>
          <p:cNvSpPr/>
          <p:nvPr/>
        </p:nvSpPr>
        <p:spPr>
          <a:xfrm>
            <a:off x="1090464" y="2636912"/>
            <a:ext cx="457200" cy="360040"/>
          </a:xfrm>
          <a:prstGeom prst="mathMultiply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Multiplier 9"/>
          <p:cNvSpPr/>
          <p:nvPr/>
        </p:nvSpPr>
        <p:spPr>
          <a:xfrm>
            <a:off x="1090464" y="4094419"/>
            <a:ext cx="457200" cy="360040"/>
          </a:xfrm>
          <a:prstGeom prst="mathMultiply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Multiplier 10"/>
          <p:cNvSpPr/>
          <p:nvPr/>
        </p:nvSpPr>
        <p:spPr>
          <a:xfrm>
            <a:off x="1187624" y="5445224"/>
            <a:ext cx="457200" cy="360040"/>
          </a:xfrm>
          <a:prstGeom prst="mathMultiply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33002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530040" cy="792088"/>
          </a:xfrm>
        </p:spPr>
        <p:txBody>
          <a:bodyPr>
            <a:normAutofit/>
          </a:bodyPr>
          <a:lstStyle/>
          <a:p>
            <a:r>
              <a:rPr lang="fr-FR" sz="3200" dirty="0" smtClean="0">
                <a:latin typeface="Algerian" pitchFamily="82" charset="0"/>
              </a:rPr>
              <a:t>Barres        7 questions    </a:t>
            </a:r>
            <a:endParaRPr lang="fr-FR" sz="3200" dirty="0">
              <a:latin typeface="Algerian" pitchFamily="8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412776"/>
            <a:ext cx="8610160" cy="4835624"/>
          </a:xfrm>
        </p:spPr>
        <p:txBody>
          <a:bodyPr anchor="t">
            <a:normAutofit/>
          </a:bodyPr>
          <a:lstStyle/>
          <a:p>
            <a:pPr marL="603504" lvl="2" indent="0">
              <a:buNone/>
            </a:pPr>
            <a:r>
              <a:rPr lang="fr-FR" sz="2000" dirty="0" smtClean="0"/>
              <a:t> 7) Ecrivez en symbolique les éléments suivants ?</a:t>
            </a:r>
          </a:p>
          <a:p>
            <a:pPr marL="1124712" lvl="4" indent="0">
              <a:buNone/>
            </a:pPr>
            <a:endParaRPr lang="fr-FR" sz="1600" dirty="0"/>
          </a:p>
          <a:p>
            <a:pPr marL="1467612" lvl="4" indent="-342900">
              <a:buFont typeface="Wingdings" pitchFamily="2" charset="2"/>
              <a:buChar char="q"/>
            </a:pPr>
            <a:r>
              <a:rPr lang="fr-FR" dirty="0" smtClean="0"/>
              <a:t>Tour facial Arrière</a:t>
            </a:r>
          </a:p>
          <a:p>
            <a:pPr marL="1467612" lvl="4" indent="-342900">
              <a:buFont typeface="Wingdings" pitchFamily="2" charset="2"/>
              <a:buChar char="q"/>
            </a:pPr>
            <a:endParaRPr lang="fr-FR" dirty="0"/>
          </a:p>
          <a:p>
            <a:pPr marL="1467612" lvl="4" indent="-342900">
              <a:buFont typeface="Wingdings" pitchFamily="2" charset="2"/>
              <a:buChar char="q"/>
            </a:pPr>
            <a:r>
              <a:rPr lang="fr-FR" dirty="0" smtClean="0"/>
              <a:t>Bascule faciale BI</a:t>
            </a:r>
          </a:p>
          <a:p>
            <a:pPr marL="1467612" lvl="4" indent="-342900">
              <a:buFont typeface="Wingdings" pitchFamily="2" charset="2"/>
              <a:buChar char="q"/>
            </a:pPr>
            <a:endParaRPr lang="fr-FR" dirty="0"/>
          </a:p>
          <a:p>
            <a:pPr marL="1467612" lvl="4" indent="-342900">
              <a:buFont typeface="Wingdings" pitchFamily="2" charset="2"/>
              <a:buChar char="q"/>
            </a:pPr>
            <a:r>
              <a:rPr lang="fr-FR" dirty="0" smtClean="0"/>
              <a:t>Balancer Av-balancer Ar-balancer Av</a:t>
            </a:r>
          </a:p>
          <a:p>
            <a:pPr marL="1467612" lvl="4" indent="-342900">
              <a:buFont typeface="Wingdings" pitchFamily="2" charset="2"/>
              <a:buChar char="q"/>
            </a:pPr>
            <a:endParaRPr lang="fr-FR" dirty="0"/>
          </a:p>
          <a:p>
            <a:pPr marL="1124712" lvl="4" indent="0">
              <a:buNone/>
            </a:pPr>
            <a:endParaRPr lang="fr-FR" dirty="0" smtClean="0"/>
          </a:p>
          <a:p>
            <a:pPr lvl="5"/>
            <a:endParaRPr lang="fr-FR" sz="800" dirty="0"/>
          </a:p>
        </p:txBody>
      </p:sp>
      <p:pic>
        <p:nvPicPr>
          <p:cNvPr id="4" name="Image 3" descr="FSCF-LOGO-PMS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407263"/>
            <a:ext cx="810666" cy="4678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2060848"/>
            <a:ext cx="523875" cy="34290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0814" y="2823013"/>
            <a:ext cx="513779" cy="340001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3573016"/>
            <a:ext cx="418318" cy="325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7484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4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0000" y="1412776"/>
            <a:ext cx="8784488" cy="5040560"/>
          </a:xfrm>
        </p:spPr>
        <p:txBody>
          <a:bodyPr>
            <a:normAutofit/>
          </a:bodyPr>
          <a:lstStyle/>
          <a:p>
            <a:pPr marL="531813" indent="-342900" algn="just" defTabSz="847725" eaLnBrk="0" hangingPunct="0">
              <a:lnSpc>
                <a:spcPct val="150000"/>
              </a:lnSpc>
              <a:buClr>
                <a:srgbClr val="FF3300"/>
              </a:buClr>
              <a:buFont typeface="Wingdings" pitchFamily="2" charset="2"/>
              <a:buChar char="q"/>
              <a:defRPr/>
            </a:pPr>
            <a:r>
              <a:rPr lang="fr-FR" b="1" kern="0" dirty="0" smtClean="0"/>
              <a:t>Chaque paragraphe peut contenir :</a:t>
            </a:r>
          </a:p>
          <a:p>
            <a:pPr marL="531813" indent="-342900" algn="just" defTabSz="847725" eaLnBrk="0" hangingPunct="0">
              <a:lnSpc>
                <a:spcPct val="150000"/>
              </a:lnSpc>
              <a:buClr>
                <a:srgbClr val="FF3300"/>
              </a:buClr>
              <a:buFont typeface="Wingdings" pitchFamily="2" charset="2"/>
              <a:buChar char="ü"/>
              <a:defRPr/>
            </a:pPr>
            <a:r>
              <a:rPr lang="fr-FR" sz="2800" b="1" i="1" kern="0" dirty="0" smtClean="0"/>
              <a:t>3 sortes d’écritures</a:t>
            </a:r>
          </a:p>
          <a:p>
            <a:pPr marL="1720533" lvl="4" indent="-342900" algn="just" defTabSz="847725" eaLnBrk="0" hangingPunct="0">
              <a:lnSpc>
                <a:spcPct val="150000"/>
              </a:lnSpc>
              <a:buClr>
                <a:srgbClr val="FF3300"/>
              </a:buClr>
              <a:buFont typeface="Wingdings" pitchFamily="2" charset="2"/>
              <a:buChar char="v"/>
              <a:defRPr/>
            </a:pPr>
            <a:r>
              <a:rPr lang="fr-FR" sz="2400" b="1" u="sng" kern="0" dirty="0" smtClean="0"/>
              <a:t>Ecriture  « gras souligné »</a:t>
            </a:r>
          </a:p>
          <a:p>
            <a:pPr marL="1720533" lvl="4" indent="-342900" algn="just" defTabSz="847725" eaLnBrk="0" hangingPunct="0">
              <a:lnSpc>
                <a:spcPct val="150000"/>
              </a:lnSpc>
              <a:buClr>
                <a:srgbClr val="FF3300"/>
              </a:buClr>
              <a:buFont typeface="Wingdings" pitchFamily="2" charset="2"/>
              <a:buChar char="v"/>
              <a:defRPr/>
            </a:pPr>
            <a:r>
              <a:rPr lang="fr-FR" sz="2400" kern="0" dirty="0" smtClean="0"/>
              <a:t>Ecriture « Normale »</a:t>
            </a:r>
          </a:p>
          <a:p>
            <a:pPr marL="1720533" lvl="4" indent="-342900" algn="just" defTabSz="847725" eaLnBrk="0" hangingPunct="0">
              <a:lnSpc>
                <a:spcPct val="150000"/>
              </a:lnSpc>
              <a:buClr>
                <a:srgbClr val="FF3300"/>
              </a:buClr>
              <a:buFont typeface="Wingdings" pitchFamily="2" charset="2"/>
              <a:buChar char="v"/>
              <a:defRPr/>
            </a:pPr>
            <a:r>
              <a:rPr lang="fr-FR" sz="2400" b="1" i="1" kern="0" dirty="0" smtClean="0"/>
              <a:t>Ecriture « gras Italique »</a:t>
            </a:r>
          </a:p>
          <a:p>
            <a:pPr marL="188913" indent="0" algn="just" defTabSz="847725" eaLnBrk="0" hangingPunct="0">
              <a:lnSpc>
                <a:spcPct val="150000"/>
              </a:lnSpc>
              <a:buClr>
                <a:srgbClr val="FF3300"/>
              </a:buClr>
              <a:buNone/>
              <a:defRPr/>
            </a:pPr>
            <a:endParaRPr lang="fr-FR" sz="2400" b="1" i="1" kern="0" dirty="0" smtClean="0"/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31640" y="188640"/>
            <a:ext cx="6120680" cy="576064"/>
          </a:xfrm>
        </p:spPr>
        <p:txBody>
          <a:bodyPr>
            <a:noAutofit/>
          </a:bodyPr>
          <a:lstStyle/>
          <a:p>
            <a:r>
              <a:rPr lang="fr-FR" sz="3200" kern="0" dirty="0" smtClean="0">
                <a:solidFill>
                  <a:schemeClr val="tx1"/>
                </a:solidFill>
              </a:rPr>
              <a:t>Lecture des mouvements</a:t>
            </a:r>
            <a:endParaRPr lang="fr-F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4499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5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55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55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500"/>
                            </p:stCondLst>
                            <p:childTnLst>
                              <p:par>
                                <p:cTn id="32" presetID="55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530040" cy="792088"/>
          </a:xfrm>
        </p:spPr>
        <p:txBody>
          <a:bodyPr>
            <a:normAutofit/>
          </a:bodyPr>
          <a:lstStyle/>
          <a:p>
            <a:r>
              <a:rPr lang="fr-FR" sz="3200" dirty="0" smtClean="0">
                <a:latin typeface="Algerian" pitchFamily="82" charset="0"/>
              </a:rPr>
              <a:t>Poutre       7 questions    </a:t>
            </a:r>
            <a:endParaRPr lang="fr-FR" sz="3200" dirty="0">
              <a:latin typeface="Algerian" pitchFamily="8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412776"/>
            <a:ext cx="8754176" cy="4835624"/>
          </a:xfrm>
        </p:spPr>
        <p:txBody>
          <a:bodyPr anchor="t">
            <a:normAutofit fontScale="92500" lnSpcReduction="20000"/>
          </a:bodyPr>
          <a:lstStyle/>
          <a:p>
            <a:pPr marL="603504" lvl="2" indent="0">
              <a:buNone/>
            </a:pPr>
            <a:r>
              <a:rPr lang="fr-FR" sz="2000" dirty="0" smtClean="0"/>
              <a:t> 1) Quelle est la pénalité pour un ATR situé entre10 &amp; 30° de la verticale ?</a:t>
            </a:r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 smtClean="0"/>
              <a:t>0,10 point</a:t>
            </a:r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 smtClean="0"/>
              <a:t>0,50 point</a:t>
            </a:r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 smtClean="0"/>
              <a:t>Elément non reconnu</a:t>
            </a:r>
          </a:p>
          <a:p>
            <a:pPr marL="713232" lvl="2" indent="0">
              <a:buNone/>
            </a:pPr>
            <a:r>
              <a:rPr lang="fr-FR" sz="2000" dirty="0" smtClean="0"/>
              <a:t>2) Au 5</a:t>
            </a:r>
            <a:r>
              <a:rPr lang="fr-FR" sz="2000" baseline="30000" dirty="0" smtClean="0"/>
              <a:t>ème</a:t>
            </a:r>
            <a:r>
              <a:rPr lang="fr-FR" sz="2000" dirty="0" smtClean="0"/>
              <a:t> degré A/J, quel est l’angle minimum du saut enjambé pour que celui-ci soit reconnu ?</a:t>
            </a:r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 smtClean="0"/>
              <a:t>60°</a:t>
            </a:r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 smtClean="0"/>
              <a:t>90°</a:t>
            </a:r>
            <a:endParaRPr lang="fr-FR" dirty="0"/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 smtClean="0"/>
              <a:t>120°</a:t>
            </a:r>
            <a:endParaRPr lang="fr-FR" dirty="0"/>
          </a:p>
          <a:p>
            <a:pPr marL="713232" lvl="2" indent="0">
              <a:buNone/>
            </a:pPr>
            <a:r>
              <a:rPr lang="fr-FR" sz="2000" dirty="0"/>
              <a:t>3</a:t>
            </a:r>
            <a:r>
              <a:rPr lang="fr-FR" sz="2000" dirty="0" smtClean="0"/>
              <a:t>) Au 5</a:t>
            </a:r>
            <a:r>
              <a:rPr lang="fr-FR" sz="2000" baseline="30000" dirty="0" smtClean="0"/>
              <a:t>ème</a:t>
            </a:r>
            <a:r>
              <a:rPr lang="fr-FR" sz="2000" dirty="0" smtClean="0"/>
              <a:t> degré, la gymnaste effectue une souplesse  AR pose 1 pied et chute, elle remonte et réussit la roue pied-pied. Que fait le juge ?</a:t>
            </a:r>
            <a:endParaRPr lang="fr-FR" sz="2000" dirty="0"/>
          </a:p>
          <a:p>
            <a:pPr marL="1266444" lvl="3" indent="-342900">
              <a:buFont typeface="Wingdings" pitchFamily="2" charset="2"/>
              <a:buChar char="q"/>
            </a:pPr>
            <a:r>
              <a:rPr lang="fr-FR" dirty="0" smtClean="0"/>
              <a:t>Il compte une chute et reconnait et pénalise la roue pied-pied</a:t>
            </a:r>
            <a:endParaRPr lang="fr-FR" dirty="0"/>
          </a:p>
          <a:p>
            <a:pPr marL="1266444" lvl="3" indent="-342900">
              <a:buFont typeface="Wingdings" pitchFamily="2" charset="2"/>
              <a:buChar char="q"/>
            </a:pPr>
            <a:r>
              <a:rPr lang="fr-FR" dirty="0" smtClean="0"/>
              <a:t>Il reconnait la souplesse AR en note D, compte une chute et pénalise les fautes de la roue pied-pied</a:t>
            </a:r>
          </a:p>
          <a:p>
            <a:pPr marL="1266444" lvl="3" indent="-342900">
              <a:buFont typeface="Wingdings" pitchFamily="2" charset="2"/>
              <a:buChar char="q"/>
            </a:pPr>
            <a:r>
              <a:rPr lang="fr-FR" dirty="0" smtClean="0"/>
              <a:t>Il reconnait la roue pied-pied en note D, compte une chute et pénalise la souplesse AR de 0,80 pour élément supplémentaire</a:t>
            </a:r>
          </a:p>
          <a:p>
            <a:pPr marL="1124712" lvl="4" indent="0">
              <a:buNone/>
            </a:pPr>
            <a:endParaRPr lang="fr-FR" sz="1600" dirty="0"/>
          </a:p>
          <a:p>
            <a:pPr marL="1124712" lvl="4" indent="0">
              <a:buNone/>
            </a:pPr>
            <a:endParaRPr lang="fr-FR" dirty="0" smtClean="0"/>
          </a:p>
          <a:p>
            <a:pPr lvl="5"/>
            <a:endParaRPr lang="fr-FR" sz="800" dirty="0"/>
          </a:p>
        </p:txBody>
      </p:sp>
      <p:pic>
        <p:nvPicPr>
          <p:cNvPr id="4" name="Image 3" descr="FSCF-LOGO-PMS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407263"/>
            <a:ext cx="810666" cy="4678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</p:pic>
      <p:sp>
        <p:nvSpPr>
          <p:cNvPr id="9" name="Multiplier 8"/>
          <p:cNvSpPr/>
          <p:nvPr/>
        </p:nvSpPr>
        <p:spPr>
          <a:xfrm>
            <a:off x="946448" y="1916832"/>
            <a:ext cx="457200" cy="360040"/>
          </a:xfrm>
          <a:prstGeom prst="mathMultiply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Multiplier 9"/>
          <p:cNvSpPr/>
          <p:nvPr/>
        </p:nvSpPr>
        <p:spPr>
          <a:xfrm>
            <a:off x="946448" y="3356992"/>
            <a:ext cx="457200" cy="360040"/>
          </a:xfrm>
          <a:prstGeom prst="mathMultiply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Multiplier 10"/>
          <p:cNvSpPr/>
          <p:nvPr/>
        </p:nvSpPr>
        <p:spPr>
          <a:xfrm>
            <a:off x="1090464" y="4725144"/>
            <a:ext cx="457200" cy="360040"/>
          </a:xfrm>
          <a:prstGeom prst="mathMultiply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33344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530040" cy="792088"/>
          </a:xfrm>
        </p:spPr>
        <p:txBody>
          <a:bodyPr>
            <a:normAutofit/>
          </a:bodyPr>
          <a:lstStyle/>
          <a:p>
            <a:r>
              <a:rPr lang="fr-FR" sz="3200" dirty="0" smtClean="0">
                <a:latin typeface="Algerian" pitchFamily="82" charset="0"/>
              </a:rPr>
              <a:t>Poutre</a:t>
            </a:r>
            <a:endParaRPr lang="fr-FR" sz="3200" dirty="0">
              <a:latin typeface="Algerian" pitchFamily="8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412776"/>
            <a:ext cx="8610160" cy="4835624"/>
          </a:xfrm>
        </p:spPr>
        <p:txBody>
          <a:bodyPr anchor="t">
            <a:normAutofit fontScale="92500" lnSpcReduction="10000"/>
          </a:bodyPr>
          <a:lstStyle/>
          <a:p>
            <a:pPr marL="603504" lvl="2" indent="0">
              <a:buNone/>
            </a:pPr>
            <a:r>
              <a:rPr lang="fr-FR" sz="2000" dirty="0" smtClean="0"/>
              <a:t> 4) Quelle est la pénalité pour manque de sursaut à la sortie rondade du 3</a:t>
            </a:r>
            <a:r>
              <a:rPr lang="fr-FR" sz="2000" baseline="30000" dirty="0" smtClean="0"/>
              <a:t>ème</a:t>
            </a:r>
            <a:r>
              <a:rPr lang="fr-FR" sz="2000" dirty="0" smtClean="0"/>
              <a:t> degré ?</a:t>
            </a:r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 smtClean="0"/>
              <a:t>0,10 point</a:t>
            </a:r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 smtClean="0"/>
              <a:t>0,30 point</a:t>
            </a:r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 smtClean="0"/>
              <a:t>0,50 point</a:t>
            </a:r>
          </a:p>
          <a:p>
            <a:pPr marL="713232" lvl="2" indent="0">
              <a:buNone/>
            </a:pPr>
            <a:r>
              <a:rPr lang="fr-FR" sz="2000" dirty="0"/>
              <a:t>5</a:t>
            </a:r>
            <a:r>
              <a:rPr lang="fr-FR" sz="2000" dirty="0" smtClean="0"/>
              <a:t>) Au 5</a:t>
            </a:r>
            <a:r>
              <a:rPr lang="fr-FR" sz="2000" baseline="30000" dirty="0" smtClean="0"/>
              <a:t>ème</a:t>
            </a:r>
            <a:r>
              <a:rPr lang="fr-FR" sz="2000" dirty="0" smtClean="0"/>
              <a:t> degré A/J, la gymnaste effectue un pivot de 1 ¼ , quelle est la pénalité ?</a:t>
            </a:r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 smtClean="0"/>
              <a:t>0,10 ou 0,30 pour manque de précision</a:t>
            </a:r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 smtClean="0"/>
              <a:t>0,30</a:t>
            </a:r>
            <a:endParaRPr lang="fr-FR" dirty="0"/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 smtClean="0"/>
              <a:t>0,50</a:t>
            </a:r>
            <a:endParaRPr lang="fr-FR" dirty="0"/>
          </a:p>
          <a:p>
            <a:pPr marL="713232" lvl="2" indent="0">
              <a:buNone/>
            </a:pPr>
            <a:r>
              <a:rPr lang="fr-FR" sz="2000" dirty="0" smtClean="0"/>
              <a:t>6) Au 5</a:t>
            </a:r>
            <a:r>
              <a:rPr lang="fr-FR" sz="2000" baseline="30000" dirty="0" smtClean="0"/>
              <a:t>ème</a:t>
            </a:r>
            <a:r>
              <a:rPr lang="fr-FR" sz="2000" dirty="0" smtClean="0"/>
              <a:t> degré, la gymnaste effectue une roue arrivée en fente.  Que fait le juge ?</a:t>
            </a:r>
            <a:endParaRPr lang="fr-FR" sz="2000" dirty="0"/>
          </a:p>
          <a:p>
            <a:pPr marL="1266444" lvl="3" indent="-342900">
              <a:buFont typeface="Wingdings" pitchFamily="2" charset="2"/>
              <a:buChar char="q"/>
            </a:pPr>
            <a:r>
              <a:rPr lang="fr-FR" dirty="0" smtClean="0"/>
              <a:t>Perte de 2 points sur la note D</a:t>
            </a:r>
            <a:endParaRPr lang="fr-FR" dirty="0"/>
          </a:p>
          <a:p>
            <a:pPr marL="1266444" lvl="3" indent="-342900">
              <a:buFont typeface="Wingdings" pitchFamily="2" charset="2"/>
              <a:buChar char="q"/>
            </a:pPr>
            <a:r>
              <a:rPr lang="fr-FR" dirty="0" smtClean="0"/>
              <a:t>Il pénalise de 0,50 point</a:t>
            </a:r>
          </a:p>
          <a:p>
            <a:pPr marL="1266444" lvl="3" indent="-342900">
              <a:buFont typeface="Wingdings" pitchFamily="2" charset="2"/>
              <a:buChar char="q"/>
            </a:pPr>
            <a:r>
              <a:rPr lang="fr-FR" dirty="0" smtClean="0"/>
              <a:t>Il pénalise de 0,80 point</a:t>
            </a:r>
            <a:endParaRPr lang="fr-FR" sz="1600" dirty="0"/>
          </a:p>
          <a:p>
            <a:pPr marL="1124712" lvl="4" indent="0">
              <a:buNone/>
            </a:pPr>
            <a:endParaRPr lang="fr-FR" dirty="0" smtClean="0"/>
          </a:p>
          <a:p>
            <a:pPr lvl="5"/>
            <a:endParaRPr lang="fr-FR" sz="800" dirty="0"/>
          </a:p>
        </p:txBody>
      </p:sp>
      <p:pic>
        <p:nvPicPr>
          <p:cNvPr id="4" name="Image 3" descr="FSCF-LOGO-PMS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407263"/>
            <a:ext cx="810666" cy="4678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</p:pic>
      <p:sp>
        <p:nvSpPr>
          <p:cNvPr id="9" name="Multiplier 8"/>
          <p:cNvSpPr/>
          <p:nvPr/>
        </p:nvSpPr>
        <p:spPr>
          <a:xfrm>
            <a:off x="1090464" y="2276872"/>
            <a:ext cx="457200" cy="360040"/>
          </a:xfrm>
          <a:prstGeom prst="mathMultiply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Multiplier 9"/>
          <p:cNvSpPr/>
          <p:nvPr/>
        </p:nvSpPr>
        <p:spPr>
          <a:xfrm>
            <a:off x="1090464" y="3501008"/>
            <a:ext cx="457200" cy="360040"/>
          </a:xfrm>
          <a:prstGeom prst="mathMultiply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Multiplier 10"/>
          <p:cNvSpPr/>
          <p:nvPr/>
        </p:nvSpPr>
        <p:spPr>
          <a:xfrm>
            <a:off x="1167059" y="5013176"/>
            <a:ext cx="457200" cy="360040"/>
          </a:xfrm>
          <a:prstGeom prst="mathMultiply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17217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530040" cy="792088"/>
          </a:xfrm>
        </p:spPr>
        <p:txBody>
          <a:bodyPr>
            <a:normAutofit/>
          </a:bodyPr>
          <a:lstStyle/>
          <a:p>
            <a:r>
              <a:rPr lang="fr-FR" sz="3200" dirty="0" smtClean="0">
                <a:latin typeface="Algerian" pitchFamily="82" charset="0"/>
              </a:rPr>
              <a:t>Poutre</a:t>
            </a:r>
            <a:endParaRPr lang="fr-FR" sz="3200" dirty="0">
              <a:latin typeface="Algerian" pitchFamily="8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412776"/>
            <a:ext cx="8754176" cy="4835624"/>
          </a:xfrm>
        </p:spPr>
        <p:txBody>
          <a:bodyPr anchor="t">
            <a:normAutofit/>
          </a:bodyPr>
          <a:lstStyle/>
          <a:p>
            <a:pPr marL="603504" lvl="2" indent="0">
              <a:buNone/>
            </a:pPr>
            <a:r>
              <a:rPr lang="fr-FR" sz="2000" dirty="0" smtClean="0"/>
              <a:t> 7Ecrire en symbolique les éléments suivants:</a:t>
            </a:r>
          </a:p>
          <a:p>
            <a:pPr marL="603504" lvl="2" indent="0">
              <a:buNone/>
            </a:pPr>
            <a:endParaRPr lang="fr-FR" sz="2000" dirty="0" smtClean="0"/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 smtClean="0"/>
              <a:t>Saut écart antéropostérieur appel 2 pieds</a:t>
            </a:r>
          </a:p>
          <a:p>
            <a:pPr marL="813816" lvl="3" indent="0">
              <a:buNone/>
            </a:pPr>
            <a:endParaRPr lang="fr-FR" dirty="0" smtClean="0"/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 smtClean="0"/>
              <a:t>Pivot 1 tour</a:t>
            </a:r>
          </a:p>
          <a:p>
            <a:pPr marL="813816" lvl="3" indent="0">
              <a:buNone/>
            </a:pPr>
            <a:endParaRPr lang="fr-FR" dirty="0" smtClean="0"/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 smtClean="0"/>
              <a:t>Souplesse Ar</a:t>
            </a:r>
          </a:p>
          <a:p>
            <a:pPr lvl="5"/>
            <a:endParaRPr lang="fr-FR" sz="800" dirty="0"/>
          </a:p>
        </p:txBody>
      </p:sp>
      <p:pic>
        <p:nvPicPr>
          <p:cNvPr id="4" name="Image 3" descr="FSCF-LOGO-PMS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407263"/>
            <a:ext cx="810666" cy="4678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2698" y="2031691"/>
            <a:ext cx="771525" cy="485775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2828546"/>
            <a:ext cx="581025" cy="371475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707" y="3567253"/>
            <a:ext cx="477218" cy="380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421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530040" cy="792088"/>
          </a:xfrm>
        </p:spPr>
        <p:txBody>
          <a:bodyPr>
            <a:normAutofit/>
          </a:bodyPr>
          <a:lstStyle/>
          <a:p>
            <a:r>
              <a:rPr lang="fr-FR" sz="3200" dirty="0" smtClean="0">
                <a:latin typeface="Algerian" pitchFamily="82" charset="0"/>
              </a:rPr>
              <a:t>Sol       7 questions    </a:t>
            </a:r>
            <a:endParaRPr lang="fr-FR" sz="3200" dirty="0">
              <a:latin typeface="Algerian" pitchFamily="8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412776"/>
            <a:ext cx="8754176" cy="4835624"/>
          </a:xfrm>
        </p:spPr>
        <p:txBody>
          <a:bodyPr anchor="t">
            <a:normAutofit fontScale="92500" lnSpcReduction="10000"/>
          </a:bodyPr>
          <a:lstStyle/>
          <a:p>
            <a:pPr marL="603504" lvl="2" indent="0">
              <a:buNone/>
            </a:pPr>
            <a:r>
              <a:rPr lang="fr-FR" sz="2000" dirty="0" smtClean="0"/>
              <a:t> 1) Au 4</a:t>
            </a:r>
            <a:r>
              <a:rPr lang="fr-FR" sz="2000" baseline="30000" dirty="0" smtClean="0"/>
              <a:t>ème</a:t>
            </a:r>
            <a:r>
              <a:rPr lang="fr-FR" sz="2000" dirty="0" smtClean="0"/>
              <a:t> degré A/J, quelle est la pénalité pour un ATR ½ valse non terminé à la verticale ?</a:t>
            </a:r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 smtClean="0"/>
              <a:t>0,10 point</a:t>
            </a:r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 smtClean="0"/>
              <a:t>0,30 point</a:t>
            </a:r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 smtClean="0"/>
              <a:t>0,50 point</a:t>
            </a:r>
          </a:p>
          <a:p>
            <a:pPr marL="713232" lvl="2" indent="0">
              <a:buNone/>
            </a:pPr>
            <a:r>
              <a:rPr lang="fr-FR" sz="2000" dirty="0" smtClean="0"/>
              <a:t>2) Au 4</a:t>
            </a:r>
            <a:r>
              <a:rPr lang="fr-FR" sz="2000" baseline="30000" dirty="0" smtClean="0"/>
              <a:t>ème</a:t>
            </a:r>
            <a:r>
              <a:rPr lang="fr-FR" sz="2000" dirty="0" smtClean="0"/>
              <a:t> degré A/J, une gymnaste effectue un saut de mains arrivée sur 1 pied(écart de jambes). Quelle est la pénalité ?</a:t>
            </a:r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 smtClean="0"/>
              <a:t>0,10 point ou 0,30 Point</a:t>
            </a:r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 smtClean="0"/>
              <a:t>0,30 point</a:t>
            </a:r>
            <a:endParaRPr lang="fr-FR" dirty="0"/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 smtClean="0"/>
              <a:t>Mouvement non reconnu</a:t>
            </a:r>
            <a:endParaRPr lang="fr-FR" dirty="0"/>
          </a:p>
          <a:p>
            <a:pPr marL="713232" lvl="2" indent="0">
              <a:buNone/>
            </a:pPr>
            <a:r>
              <a:rPr lang="fr-FR" sz="2000" dirty="0"/>
              <a:t>3</a:t>
            </a:r>
            <a:r>
              <a:rPr lang="fr-FR" sz="2000" dirty="0" smtClean="0"/>
              <a:t>) Au 4</a:t>
            </a:r>
            <a:r>
              <a:rPr lang="fr-FR" sz="2000" baseline="30000" dirty="0" smtClean="0"/>
              <a:t>ème</a:t>
            </a:r>
            <a:r>
              <a:rPr lang="fr-FR" sz="2000" dirty="0" smtClean="0"/>
              <a:t> degré A/J, une gymnaste effectue une rondade flip et ne fait pas le saut vertical. Quelle est la pénalité ?</a:t>
            </a:r>
            <a:endParaRPr lang="fr-FR" sz="2000" dirty="0"/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/>
              <a:t>0,10 point</a:t>
            </a:r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/>
              <a:t>0,30 point</a:t>
            </a:r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/>
              <a:t>Mouvement non reconnu</a:t>
            </a:r>
          </a:p>
          <a:p>
            <a:pPr marL="1124712" lvl="4" indent="0">
              <a:buNone/>
            </a:pPr>
            <a:endParaRPr lang="fr-FR" sz="1600" dirty="0"/>
          </a:p>
          <a:p>
            <a:pPr marL="1124712" lvl="4" indent="0">
              <a:buNone/>
            </a:pPr>
            <a:endParaRPr lang="fr-FR" dirty="0" smtClean="0"/>
          </a:p>
          <a:p>
            <a:pPr lvl="5"/>
            <a:endParaRPr lang="fr-FR" sz="800" dirty="0"/>
          </a:p>
        </p:txBody>
      </p:sp>
      <p:pic>
        <p:nvPicPr>
          <p:cNvPr id="4" name="Image 3" descr="FSCF-LOGO-PMS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407263"/>
            <a:ext cx="810666" cy="4678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</p:pic>
      <p:sp>
        <p:nvSpPr>
          <p:cNvPr id="9" name="Multiplier 8"/>
          <p:cNvSpPr/>
          <p:nvPr/>
        </p:nvSpPr>
        <p:spPr>
          <a:xfrm>
            <a:off x="939171" y="2276872"/>
            <a:ext cx="457200" cy="360040"/>
          </a:xfrm>
          <a:prstGeom prst="mathMultiply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Multiplier 9"/>
          <p:cNvSpPr/>
          <p:nvPr/>
        </p:nvSpPr>
        <p:spPr>
          <a:xfrm>
            <a:off x="939171" y="3501008"/>
            <a:ext cx="457200" cy="360040"/>
          </a:xfrm>
          <a:prstGeom prst="mathMultiply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Multiplier 10"/>
          <p:cNvSpPr/>
          <p:nvPr/>
        </p:nvSpPr>
        <p:spPr>
          <a:xfrm>
            <a:off x="958230" y="5013176"/>
            <a:ext cx="457200" cy="360040"/>
          </a:xfrm>
          <a:prstGeom prst="mathMultiply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30534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530040" cy="792088"/>
          </a:xfrm>
        </p:spPr>
        <p:txBody>
          <a:bodyPr>
            <a:normAutofit/>
          </a:bodyPr>
          <a:lstStyle/>
          <a:p>
            <a:r>
              <a:rPr lang="fr-FR" sz="3200" dirty="0" smtClean="0">
                <a:latin typeface="Algerian" pitchFamily="82" charset="0"/>
              </a:rPr>
              <a:t>Sol</a:t>
            </a:r>
            <a:endParaRPr lang="fr-FR" sz="3200" dirty="0">
              <a:latin typeface="Algerian" pitchFamily="8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412776"/>
            <a:ext cx="8754176" cy="4835624"/>
          </a:xfrm>
        </p:spPr>
        <p:txBody>
          <a:bodyPr anchor="t">
            <a:normAutofit fontScale="92500" lnSpcReduction="10000"/>
          </a:bodyPr>
          <a:lstStyle/>
          <a:p>
            <a:pPr marL="603504" lvl="2" indent="0">
              <a:buNone/>
            </a:pPr>
            <a:r>
              <a:rPr lang="fr-FR" sz="2000" dirty="0" smtClean="0"/>
              <a:t> 4) Au 4</a:t>
            </a:r>
            <a:r>
              <a:rPr lang="fr-FR" sz="2000" baseline="30000" dirty="0" smtClean="0"/>
              <a:t>ème</a:t>
            </a:r>
            <a:r>
              <a:rPr lang="fr-FR" sz="2000" dirty="0" smtClean="0"/>
              <a:t> degré A/J, une gymnaste effectue une roulade AR à l’ATR les mains au dessus de la tête mais avec les bras fléchis.</a:t>
            </a:r>
            <a:r>
              <a:rPr lang="fr-FR" sz="2000" dirty="0"/>
              <a:t> Quelle est la pénalité </a:t>
            </a:r>
            <a:r>
              <a:rPr lang="fr-FR" sz="2000" dirty="0" smtClean="0"/>
              <a:t>?</a:t>
            </a:r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 smtClean="0"/>
              <a:t>0,10, 0,30, 0,50 point</a:t>
            </a:r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 smtClean="0"/>
              <a:t>0,80 point</a:t>
            </a:r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/>
              <a:t>Mouvement non </a:t>
            </a:r>
            <a:r>
              <a:rPr lang="fr-FR" dirty="0" smtClean="0"/>
              <a:t>reconnu</a:t>
            </a:r>
          </a:p>
          <a:p>
            <a:pPr marL="713232" lvl="2" indent="0">
              <a:buNone/>
            </a:pPr>
            <a:r>
              <a:rPr lang="fr-FR" sz="2000" dirty="0" smtClean="0"/>
              <a:t>5) Au 5</a:t>
            </a:r>
            <a:r>
              <a:rPr lang="fr-FR" sz="2000" baseline="30000" dirty="0" smtClean="0"/>
              <a:t>ème</a:t>
            </a:r>
            <a:r>
              <a:rPr lang="fr-FR" sz="2000" dirty="0" smtClean="0"/>
              <a:t> degré A/J, une gymnaste effectue un saut changement de jambes avec le lancement de la jambe avant en dessous de 45°.Quelle est la pénalité ?</a:t>
            </a:r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 smtClean="0"/>
              <a:t>0,10 point</a:t>
            </a:r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 smtClean="0"/>
              <a:t>0,30 point</a:t>
            </a:r>
            <a:endParaRPr lang="fr-FR" dirty="0"/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 smtClean="0"/>
              <a:t>Mouvement non reconnu</a:t>
            </a:r>
            <a:endParaRPr lang="fr-FR" dirty="0"/>
          </a:p>
          <a:p>
            <a:pPr marL="713232" lvl="2" indent="0">
              <a:buNone/>
            </a:pPr>
            <a:r>
              <a:rPr lang="fr-FR" sz="2000" dirty="0" smtClean="0"/>
              <a:t>6) Au 4</a:t>
            </a:r>
            <a:r>
              <a:rPr lang="fr-FR" sz="2000" baseline="30000" dirty="0" smtClean="0"/>
              <a:t>ème</a:t>
            </a:r>
            <a:r>
              <a:rPr lang="fr-FR" sz="2000" dirty="0" smtClean="0"/>
              <a:t> degré A/J, une gymnaste effectue une rondade, un arrêt puis le flip. Quelle est la pénalité ?</a:t>
            </a:r>
            <a:endParaRPr lang="fr-FR" sz="2000" dirty="0"/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 smtClean="0"/>
              <a:t>0,30 point pour manque de liaison</a:t>
            </a:r>
            <a:endParaRPr lang="fr-FR" dirty="0"/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 smtClean="0"/>
              <a:t>0,50 point pour manque de liaison</a:t>
            </a:r>
            <a:endParaRPr lang="fr-FR" dirty="0"/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/>
              <a:t>Mouvement non reconnu</a:t>
            </a:r>
          </a:p>
          <a:p>
            <a:pPr marL="1124712" lvl="4" indent="0">
              <a:buNone/>
            </a:pPr>
            <a:endParaRPr lang="fr-FR" sz="1600" dirty="0"/>
          </a:p>
          <a:p>
            <a:pPr marL="1124712" lvl="4" indent="0">
              <a:buNone/>
            </a:pPr>
            <a:endParaRPr lang="fr-FR" dirty="0" smtClean="0"/>
          </a:p>
          <a:p>
            <a:pPr lvl="5"/>
            <a:endParaRPr lang="fr-FR" sz="800" dirty="0"/>
          </a:p>
        </p:txBody>
      </p:sp>
      <p:pic>
        <p:nvPicPr>
          <p:cNvPr id="4" name="Image 3" descr="FSCF-LOGO-PMS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407263"/>
            <a:ext cx="810666" cy="4678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</p:pic>
      <p:sp>
        <p:nvSpPr>
          <p:cNvPr id="9" name="Multiplier 8"/>
          <p:cNvSpPr/>
          <p:nvPr/>
        </p:nvSpPr>
        <p:spPr>
          <a:xfrm>
            <a:off x="946448" y="1928875"/>
            <a:ext cx="457200" cy="360040"/>
          </a:xfrm>
          <a:prstGeom prst="mathMultiply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Multiplier 9"/>
          <p:cNvSpPr/>
          <p:nvPr/>
        </p:nvSpPr>
        <p:spPr>
          <a:xfrm>
            <a:off x="957461" y="3789040"/>
            <a:ext cx="457200" cy="360040"/>
          </a:xfrm>
          <a:prstGeom prst="mathMultiply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Multiplier 10"/>
          <p:cNvSpPr/>
          <p:nvPr/>
        </p:nvSpPr>
        <p:spPr>
          <a:xfrm>
            <a:off x="946448" y="5373216"/>
            <a:ext cx="457200" cy="360040"/>
          </a:xfrm>
          <a:prstGeom prst="mathMultiply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50756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530040" cy="792088"/>
          </a:xfrm>
        </p:spPr>
        <p:txBody>
          <a:bodyPr>
            <a:normAutofit/>
          </a:bodyPr>
          <a:lstStyle/>
          <a:p>
            <a:r>
              <a:rPr lang="fr-FR" sz="3200" dirty="0" smtClean="0">
                <a:latin typeface="Algerian" pitchFamily="82" charset="0"/>
              </a:rPr>
              <a:t>SOL</a:t>
            </a:r>
            <a:endParaRPr lang="fr-FR" sz="3200" dirty="0">
              <a:latin typeface="Algerian" pitchFamily="8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412776"/>
            <a:ext cx="8610160" cy="4835624"/>
          </a:xfrm>
        </p:spPr>
        <p:txBody>
          <a:bodyPr anchor="t">
            <a:normAutofit/>
          </a:bodyPr>
          <a:lstStyle/>
          <a:p>
            <a:pPr marL="603504" lvl="2" indent="0">
              <a:buNone/>
            </a:pPr>
            <a:r>
              <a:rPr lang="fr-FR" sz="2000" dirty="0" smtClean="0"/>
              <a:t> 7Ecrivez en symbolique les éléments suivants: </a:t>
            </a:r>
          </a:p>
          <a:p>
            <a:pPr marL="603504" lvl="2" indent="0">
              <a:buNone/>
            </a:pPr>
            <a:endParaRPr lang="fr-FR" sz="2000" dirty="0" smtClean="0"/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 smtClean="0"/>
              <a:t>Grand écart antéropostérieur</a:t>
            </a:r>
          </a:p>
          <a:p>
            <a:pPr marL="813816" lvl="3" indent="0">
              <a:buNone/>
            </a:pPr>
            <a:endParaRPr lang="fr-FR" dirty="0" smtClean="0"/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 smtClean="0"/>
              <a:t>Saut sissonne</a:t>
            </a:r>
          </a:p>
          <a:p>
            <a:pPr marL="1271016" lvl="3" indent="-457200">
              <a:buFont typeface="Wingdings" pitchFamily="2" charset="2"/>
              <a:buChar char="q"/>
            </a:pPr>
            <a:endParaRPr lang="fr-FR" dirty="0" smtClean="0"/>
          </a:p>
          <a:p>
            <a:pPr marL="1271016" lvl="3" indent="-457200">
              <a:buFont typeface="Wingdings" pitchFamily="2" charset="2"/>
              <a:buChar char="q"/>
            </a:pPr>
            <a:r>
              <a:rPr lang="fr-FR" dirty="0" smtClean="0"/>
              <a:t>Salto Av</a:t>
            </a:r>
          </a:p>
          <a:p>
            <a:pPr marL="1124712" lvl="4" indent="0">
              <a:buNone/>
            </a:pPr>
            <a:endParaRPr lang="fr-FR" dirty="0" smtClean="0"/>
          </a:p>
          <a:p>
            <a:pPr lvl="5"/>
            <a:endParaRPr lang="fr-FR" sz="800" dirty="0"/>
          </a:p>
        </p:txBody>
      </p:sp>
      <p:pic>
        <p:nvPicPr>
          <p:cNvPr id="4" name="Image 3" descr="FSCF-LOGO-PMS 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407263"/>
            <a:ext cx="810666" cy="4678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3632320"/>
            <a:ext cx="628650" cy="428625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2780928"/>
            <a:ext cx="771525" cy="485775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4050" y="2060848"/>
            <a:ext cx="601050" cy="380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806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31640" y="188640"/>
            <a:ext cx="4752528" cy="7269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200" dirty="0">
                <a:solidFill>
                  <a:schemeClr val="tx1"/>
                </a:solidFill>
              </a:rPr>
              <a:t>Paragraphe coté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511256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fr-FR" sz="1800" dirty="0"/>
              <a:t>Exemple : </a:t>
            </a:r>
            <a:r>
              <a:rPr lang="fr-FR" sz="1800" dirty="0" smtClean="0"/>
              <a:t>3</a:t>
            </a:r>
            <a:r>
              <a:rPr lang="fr-FR" sz="1800" baseline="30000" dirty="0" smtClean="0">
                <a:latin typeface="Arial" charset="0"/>
              </a:rPr>
              <a:t>ème</a:t>
            </a:r>
            <a:r>
              <a:rPr lang="fr-FR" sz="1800" dirty="0" smtClean="0">
                <a:latin typeface="Arial" charset="0"/>
              </a:rPr>
              <a:t> </a:t>
            </a:r>
            <a:r>
              <a:rPr lang="fr-FR" sz="1800" dirty="0">
                <a:latin typeface="Arial" charset="0"/>
              </a:rPr>
              <a:t>degré sol </a:t>
            </a:r>
            <a:r>
              <a:rPr lang="fr-FR" sz="1800" dirty="0" smtClean="0">
                <a:latin typeface="Arial" charset="0"/>
              </a:rPr>
              <a:t>Poussin</a:t>
            </a:r>
            <a:endParaRPr lang="fr-FR" sz="1800" dirty="0"/>
          </a:p>
          <a:p>
            <a:pPr>
              <a:buFont typeface="Wingdings" pitchFamily="2" charset="2"/>
              <a:buChar char="q"/>
            </a:pPr>
            <a:r>
              <a:rPr lang="fr-FR" sz="1800" dirty="0" smtClean="0"/>
              <a:t>Description </a:t>
            </a:r>
            <a:r>
              <a:rPr lang="fr-FR" sz="1800" dirty="0"/>
              <a:t>du mouvement  avec les particularités suivantes </a:t>
            </a:r>
            <a:r>
              <a:rPr lang="fr-FR" sz="1800" dirty="0" smtClean="0"/>
              <a:t>:</a:t>
            </a:r>
          </a:p>
          <a:p>
            <a:pPr lvl="1">
              <a:buFont typeface="Wingdings" pitchFamily="2" charset="2"/>
              <a:buChar char="Ø"/>
            </a:pPr>
            <a:r>
              <a:rPr lang="fr-FR" sz="1800" dirty="0" smtClean="0">
                <a:solidFill>
                  <a:srgbClr val="000000"/>
                </a:solidFill>
              </a:rPr>
              <a:t>Ecriture</a:t>
            </a:r>
            <a:r>
              <a:rPr lang="fr-FR" sz="1800" b="1" dirty="0" smtClean="0">
                <a:solidFill>
                  <a:srgbClr val="000000"/>
                </a:solidFill>
              </a:rPr>
              <a:t> </a:t>
            </a:r>
            <a:r>
              <a:rPr lang="fr-FR" sz="1800" b="1" u="sng" dirty="0">
                <a:solidFill>
                  <a:srgbClr val="000000"/>
                </a:solidFill>
              </a:rPr>
              <a:t>gras souligné : élément coté</a:t>
            </a:r>
          </a:p>
          <a:p>
            <a:pPr lvl="1">
              <a:buFont typeface="Wingdings" pitchFamily="2" charset="2"/>
              <a:buChar char="Ø"/>
            </a:pPr>
            <a:r>
              <a:rPr lang="fr-FR" sz="1800" dirty="0" smtClean="0">
                <a:solidFill>
                  <a:srgbClr val="000000"/>
                </a:solidFill>
              </a:rPr>
              <a:t>Ecriture</a:t>
            </a:r>
            <a:r>
              <a:rPr lang="fr-FR" sz="1800" b="1" dirty="0" smtClean="0">
                <a:solidFill>
                  <a:srgbClr val="FF0000"/>
                </a:solidFill>
              </a:rPr>
              <a:t> </a:t>
            </a:r>
            <a:r>
              <a:rPr lang="fr-FR" sz="1800" b="1" i="1" dirty="0">
                <a:solidFill>
                  <a:schemeClr val="tx1"/>
                </a:solidFill>
              </a:rPr>
              <a:t>gras italique : position tenue </a:t>
            </a:r>
            <a:endParaRPr lang="fr-FR" sz="1800" b="1" i="1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fr-FR" sz="1800" dirty="0">
                <a:solidFill>
                  <a:srgbClr val="000000"/>
                </a:solidFill>
              </a:rPr>
              <a:t>Ecriture</a:t>
            </a:r>
            <a:r>
              <a:rPr lang="fr-FR" sz="1800" b="1" dirty="0">
                <a:solidFill>
                  <a:srgbClr val="000000"/>
                </a:solidFill>
              </a:rPr>
              <a:t> </a:t>
            </a:r>
            <a:r>
              <a:rPr lang="fr-FR" sz="1800" dirty="0">
                <a:solidFill>
                  <a:srgbClr val="000000"/>
                </a:solidFill>
              </a:rPr>
              <a:t>"normale"</a:t>
            </a:r>
            <a:r>
              <a:rPr lang="fr-FR" sz="1800" b="1" dirty="0">
                <a:solidFill>
                  <a:srgbClr val="000000"/>
                </a:solidFill>
              </a:rPr>
              <a:t> </a:t>
            </a:r>
            <a:r>
              <a:rPr lang="fr-FR" sz="1800" dirty="0">
                <a:solidFill>
                  <a:srgbClr val="000000"/>
                </a:solidFill>
              </a:rPr>
              <a:t>: tout élément ou passage non coté</a:t>
            </a:r>
          </a:p>
          <a:p>
            <a:pPr marL="329184" lvl="1" indent="0">
              <a:buNone/>
            </a:pPr>
            <a:endParaRPr lang="fr-FR" sz="1800" b="1" i="1" dirty="0">
              <a:solidFill>
                <a:schemeClr val="tx1"/>
              </a:solidFill>
            </a:endParaRPr>
          </a:p>
          <a:p>
            <a:endParaRPr lang="fr-FR" sz="1600" dirty="0"/>
          </a:p>
        </p:txBody>
      </p:sp>
      <p:pic>
        <p:nvPicPr>
          <p:cNvPr id="6" name="Image 5" descr="Sans titre-2 copi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4383039"/>
            <a:ext cx="4320480" cy="1710257"/>
          </a:xfrm>
          <a:prstGeom prst="rect">
            <a:avLst/>
          </a:prstGeom>
        </p:spPr>
      </p:pic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6976783"/>
              </p:ext>
            </p:extLst>
          </p:nvPr>
        </p:nvGraphicFramePr>
        <p:xfrm>
          <a:off x="107504" y="4293096"/>
          <a:ext cx="4392488" cy="19579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2407"/>
                <a:gridCol w="1340081"/>
              </a:tblGrid>
              <a:tr h="446374">
                <a:tc>
                  <a:txBody>
                    <a:bodyPr/>
                    <a:lstStyle/>
                    <a:p>
                      <a:r>
                        <a:rPr lang="fr-FR" sz="1200" b="1" dirty="0" smtClean="0">
                          <a:solidFill>
                            <a:schemeClr val="tx1"/>
                          </a:solidFill>
                        </a:rPr>
                        <a:t>3.5 – Grand écart antéropostérieur</a:t>
                      </a:r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b="0" dirty="0" smtClean="0">
                          <a:solidFill>
                            <a:schemeClr val="tx1"/>
                          </a:solidFill>
                        </a:rPr>
                        <a:t>    1</a:t>
                      </a:r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DFE1E7"/>
                    </a:solidFill>
                  </a:tcPr>
                </a:tc>
              </a:tr>
              <a:tr h="1511554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fr-FR" sz="1000" dirty="0" smtClean="0"/>
                        <a:t> 1 pas G</a:t>
                      </a: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fr-FR" sz="1000" dirty="0" smtClean="0"/>
                        <a:t>  Poser genou</a:t>
                      </a:r>
                      <a:r>
                        <a:rPr lang="fr-FR" sz="1000" baseline="0" dirty="0" smtClean="0"/>
                        <a:t> D à la position à genou dressé, jambe G fléchie en AV à 90°</a:t>
                      </a: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fr-FR" sz="1000" baseline="0" dirty="0" smtClean="0"/>
                        <a:t>  Glisser au </a:t>
                      </a:r>
                      <a:r>
                        <a:rPr lang="fr-FR" sz="1000" b="1" u="sng" baseline="0" dirty="0" smtClean="0"/>
                        <a:t>grand écart antéropostérieur </a:t>
                      </a:r>
                      <a:r>
                        <a:rPr lang="fr-FR" sz="1000" baseline="0" dirty="0" smtClean="0"/>
                        <a:t>à 150° minimum  avec ou sans les mains,  </a:t>
                      </a:r>
                      <a:r>
                        <a:rPr lang="fr-FR" sz="1000" b="1" i="1" baseline="0" dirty="0" smtClean="0"/>
                        <a:t>position  tenue</a:t>
                      </a: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fr-FR" sz="1000" b="0" i="0" dirty="0" smtClean="0"/>
                        <a:t>  Par appui des bras,</a:t>
                      </a:r>
                      <a:r>
                        <a:rPr lang="fr-FR" sz="1000" b="0" i="0" baseline="0" dirty="0" smtClean="0"/>
                        <a:t> réunir les pieds à la position accroupie mains au sol puis se redresser à la station, bras latéraux</a:t>
                      </a:r>
                      <a:endParaRPr lang="fr-FR" sz="1000" b="0" i="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DFE1E7"/>
                    </a:solidFill>
                  </a:tcPr>
                </a:tc>
              </a:tr>
            </a:tbl>
          </a:graphicData>
        </a:graphic>
      </p:graphicFrame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971600" y="5229200"/>
            <a:ext cx="1656183" cy="168870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fr-FR" sz="1800" b="0" dirty="0"/>
          </a:p>
        </p:txBody>
      </p:sp>
      <p:sp>
        <p:nvSpPr>
          <p:cNvPr id="12" name="Oval 7"/>
          <p:cNvSpPr>
            <a:spLocks noChangeArrowheads="1"/>
          </p:cNvSpPr>
          <p:nvPr/>
        </p:nvSpPr>
        <p:spPr bwMode="auto">
          <a:xfrm>
            <a:off x="3331643" y="4365104"/>
            <a:ext cx="376261" cy="421956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fr-FR" sz="1800" b="0" dirty="0"/>
          </a:p>
        </p:txBody>
      </p:sp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2237725" y="5373216"/>
            <a:ext cx="894115" cy="216024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fr-FR" sz="1800" b="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2712" y="5325939"/>
            <a:ext cx="457240" cy="335309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5229200"/>
            <a:ext cx="271571" cy="128639"/>
          </a:xfrm>
          <a:prstGeom prst="rect">
            <a:avLst/>
          </a:prstGeom>
          <a:ln w="19050">
            <a:noFill/>
          </a:ln>
        </p:spPr>
      </p:pic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2795839"/>
              </p:ext>
            </p:extLst>
          </p:nvPr>
        </p:nvGraphicFramePr>
        <p:xfrm>
          <a:off x="107504" y="3356992"/>
          <a:ext cx="8712968" cy="9525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1947"/>
                <a:gridCol w="1317928"/>
                <a:gridCol w="4393093"/>
              </a:tblGrid>
              <a:tr h="312474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Colonne 1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Colonne 2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Colonne 3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68710">
                <a:tc>
                  <a:txBody>
                    <a:bodyPr/>
                    <a:lstStyle/>
                    <a:p>
                      <a:r>
                        <a:rPr lang="fr-FR" sz="1200" i="1" dirty="0" smtClean="0">
                          <a:solidFill>
                            <a:schemeClr val="tx1"/>
                          </a:solidFill>
                        </a:rPr>
                        <a:t>Descriptif des éléments à réaliser, terminologie</a:t>
                      </a:r>
                      <a:endParaRPr lang="fr-FR" sz="12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i="1" dirty="0" smtClean="0">
                          <a:solidFill>
                            <a:schemeClr val="tx1"/>
                          </a:solidFill>
                        </a:rPr>
                        <a:t>Valeur du ou des éléments et symbolique</a:t>
                      </a:r>
                      <a:endParaRPr lang="fr-FR" sz="12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i="1" dirty="0" smtClean="0">
                          <a:solidFill>
                            <a:schemeClr val="tx1"/>
                          </a:solidFill>
                        </a:rPr>
                        <a:t>Figurines</a:t>
                      </a:r>
                      <a:endParaRPr lang="fr-FR" sz="12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5" name="Oval 7"/>
          <p:cNvSpPr>
            <a:spLocks noChangeArrowheads="1"/>
          </p:cNvSpPr>
          <p:nvPr/>
        </p:nvSpPr>
        <p:spPr bwMode="auto">
          <a:xfrm>
            <a:off x="3752191" y="5173460"/>
            <a:ext cx="243745" cy="234000"/>
          </a:xfrm>
          <a:prstGeom prst="ellipse">
            <a:avLst/>
          </a:prstGeom>
          <a:noFill/>
          <a:ln w="19050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fr-FR" sz="1800" b="0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3682712" y="5394839"/>
            <a:ext cx="432048" cy="21602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7145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 animBg="1"/>
      <p:bldP spid="12" grpId="0" animBg="1"/>
      <p:bldP spid="13" grpId="0" animBg="1"/>
      <p:bldP spid="15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5544616" cy="536104"/>
          </a:xfrm>
        </p:spPr>
        <p:txBody>
          <a:bodyPr>
            <a:noAutofit/>
          </a:bodyPr>
          <a:lstStyle/>
          <a:p>
            <a:r>
              <a:rPr lang="fr-FR" sz="3200" dirty="0">
                <a:solidFill>
                  <a:srgbClr val="000000"/>
                </a:solidFill>
              </a:rPr>
              <a:t>P</a:t>
            </a:r>
            <a:r>
              <a:rPr lang="fr-FR" sz="3200" dirty="0" smtClean="0">
                <a:solidFill>
                  <a:srgbClr val="000000"/>
                </a:solidFill>
              </a:rPr>
              <a:t>aragraphe non </a:t>
            </a:r>
            <a:r>
              <a:rPr lang="fr-FR" sz="3200" dirty="0">
                <a:solidFill>
                  <a:srgbClr val="000000"/>
                </a:solidFill>
              </a:rPr>
              <a:t>coté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340768"/>
            <a:ext cx="8482144" cy="485428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fr-FR" sz="2000" dirty="0"/>
              <a:t>Exemple : 4</a:t>
            </a:r>
            <a:r>
              <a:rPr lang="fr-FR" sz="2000" baseline="30000" dirty="0"/>
              <a:t>ème</a:t>
            </a:r>
            <a:r>
              <a:rPr lang="fr-FR" sz="2000" dirty="0"/>
              <a:t> degré Poutre A/J</a:t>
            </a:r>
          </a:p>
          <a:p>
            <a:pPr marL="0" indent="0">
              <a:lnSpc>
                <a:spcPct val="80000"/>
              </a:lnSpc>
              <a:buNone/>
            </a:pPr>
            <a:endParaRPr lang="fr-FR" sz="2000" b="1" spc="-20" dirty="0" smtClean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9552" y="3501008"/>
            <a:ext cx="792088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fr-FR" sz="1600" dirty="0"/>
              <a:t>Le </a:t>
            </a:r>
            <a:r>
              <a:rPr lang="fr-FR" sz="1600" b="1" dirty="0"/>
              <a:t>paragraphe non coté</a:t>
            </a:r>
            <a:r>
              <a:rPr lang="fr-FR" sz="1600" dirty="0"/>
              <a:t> est un paragraphe comprenant 1 ou plusieurs éléments </a:t>
            </a:r>
            <a:r>
              <a:rPr lang="fr-FR" sz="1600" b="1" u="sng" dirty="0"/>
              <a:t>sans</a:t>
            </a:r>
            <a:r>
              <a:rPr lang="fr-FR" sz="1600" dirty="0"/>
              <a:t> une valeur donnée.</a:t>
            </a:r>
          </a:p>
          <a:p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377455"/>
              </p:ext>
            </p:extLst>
          </p:nvPr>
        </p:nvGraphicFramePr>
        <p:xfrm>
          <a:off x="395536" y="1700808"/>
          <a:ext cx="8496944" cy="14018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88865"/>
                <a:gridCol w="708079"/>
              </a:tblGrid>
              <a:tr h="396044">
                <a:tc>
                  <a:txBody>
                    <a:bodyPr/>
                    <a:lstStyle/>
                    <a:p>
                      <a:r>
                        <a:rPr lang="fr-FR" b="0" dirty="0" smtClean="0">
                          <a:solidFill>
                            <a:srgbClr val="000000"/>
                          </a:solidFill>
                        </a:rPr>
                        <a:t>4-6  Chorégraphie</a:t>
                      </a:r>
                      <a:endParaRPr lang="fr-FR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marL="285750" indent="-285750" algn="just">
                        <a:buFont typeface="Arial"/>
                        <a:buChar char="•"/>
                      </a:pPr>
                      <a:r>
                        <a:rPr lang="fr-FR" sz="1200" b="0" dirty="0" smtClean="0">
                          <a:solidFill>
                            <a:srgbClr val="000000"/>
                          </a:solidFill>
                        </a:rPr>
                        <a:t>1 pas G</a:t>
                      </a:r>
                    </a:p>
                    <a:p>
                      <a:pPr marL="285750" indent="-285750" algn="just">
                        <a:buFont typeface="Arial"/>
                        <a:buChar char="•"/>
                      </a:pPr>
                      <a:r>
                        <a:rPr lang="fr-FR" sz="1200" b="0" dirty="0" smtClean="0">
                          <a:solidFill>
                            <a:srgbClr val="000000"/>
                          </a:solidFill>
                        </a:rPr>
                        <a:t>Pointer pied D en AV en amenant bras G à l’oblique AV basse et bras D à l’oblique AR basse, puis tourner le buste à D en élevant bras D à la verticale pour l’abaisser à l’oblique latérale basse,</a:t>
                      </a:r>
                      <a:r>
                        <a:rPr lang="fr-FR" sz="1200" b="1" i="1" dirty="0" smtClean="0">
                          <a:solidFill>
                            <a:srgbClr val="000000"/>
                          </a:solidFill>
                        </a:rPr>
                        <a:t> position</a:t>
                      </a:r>
                      <a:r>
                        <a:rPr lang="fr-FR" sz="1200" b="1" i="1" baseline="0" dirty="0" smtClean="0">
                          <a:solidFill>
                            <a:srgbClr val="000000"/>
                          </a:solidFill>
                        </a:rPr>
                        <a:t> tenue</a:t>
                      </a:r>
                    </a:p>
                    <a:p>
                      <a:pPr marL="285750" indent="-285750" algn="just">
                        <a:buFont typeface="Arial"/>
                        <a:buChar char="•"/>
                      </a:pPr>
                      <a:r>
                        <a:rPr lang="fr-FR" sz="1200" b="0" i="0" baseline="0" dirty="0" smtClean="0">
                          <a:solidFill>
                            <a:srgbClr val="000000"/>
                          </a:solidFill>
                        </a:rPr>
                        <a:t>1 pas D, pointer pied G en Av, bras à la verticale</a:t>
                      </a:r>
                      <a:endParaRPr lang="fr-FR" sz="1200" b="0" i="0" dirty="0" smtClean="0">
                        <a:solidFill>
                          <a:srgbClr val="000000"/>
                        </a:solidFill>
                      </a:endParaRPr>
                    </a:p>
                    <a:p>
                      <a:endParaRPr lang="fr-FR" sz="12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3" name="Oval 7"/>
          <p:cNvSpPr>
            <a:spLocks noChangeArrowheads="1"/>
          </p:cNvSpPr>
          <p:nvPr/>
        </p:nvSpPr>
        <p:spPr bwMode="auto">
          <a:xfrm>
            <a:off x="8172400" y="1700856"/>
            <a:ext cx="720000" cy="432000"/>
          </a:xfrm>
          <a:prstGeom prst="ellips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fr-FR" sz="1800" b="0" dirty="0"/>
          </a:p>
        </p:txBody>
      </p:sp>
      <p:sp>
        <p:nvSpPr>
          <p:cNvPr id="8" name="Rectangle 7"/>
          <p:cNvSpPr/>
          <p:nvPr/>
        </p:nvSpPr>
        <p:spPr>
          <a:xfrm>
            <a:off x="323528" y="4293096"/>
            <a:ext cx="856895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 smtClean="0"/>
              <a:t> </a:t>
            </a:r>
            <a:endParaRPr lang="fr-FR" sz="1400" b="1" dirty="0"/>
          </a:p>
          <a:p>
            <a:pPr marL="742950" lvl="1" indent="-285750">
              <a:buFont typeface="Wingdings" pitchFamily="2" charset="2"/>
              <a:buChar char="Ø"/>
            </a:pPr>
            <a:r>
              <a:rPr lang="fr-FR" sz="1400" dirty="0" smtClean="0"/>
              <a:t>Ecriture</a:t>
            </a:r>
            <a:r>
              <a:rPr lang="fr-FR" sz="1400" b="1" dirty="0" smtClean="0">
                <a:solidFill>
                  <a:srgbClr val="FF0000"/>
                </a:solidFill>
              </a:rPr>
              <a:t> </a:t>
            </a:r>
            <a:r>
              <a:rPr lang="fr-FR" sz="1400" b="1" i="1" dirty="0" smtClean="0"/>
              <a:t>gras italique : position tenue 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fr-FR" sz="1400" dirty="0" smtClean="0"/>
              <a:t>Ecriture</a:t>
            </a:r>
            <a:r>
              <a:rPr lang="fr-FR" sz="1400" b="1" dirty="0" smtClean="0">
                <a:solidFill>
                  <a:srgbClr val="FF0000"/>
                </a:solidFill>
              </a:rPr>
              <a:t> </a:t>
            </a:r>
            <a:r>
              <a:rPr lang="fr-FR" sz="1400" dirty="0"/>
              <a:t>normale : tout élément ou passage non </a:t>
            </a:r>
            <a:r>
              <a:rPr lang="fr-FR" sz="1400" dirty="0" smtClean="0"/>
              <a:t>coté</a:t>
            </a:r>
            <a:endParaRPr lang="fr-FR" sz="1400" dirty="0"/>
          </a:p>
        </p:txBody>
      </p:sp>
      <p:sp>
        <p:nvSpPr>
          <p:cNvPr id="10" name="Rectangle 9"/>
          <p:cNvSpPr/>
          <p:nvPr/>
        </p:nvSpPr>
        <p:spPr>
          <a:xfrm>
            <a:off x="5148064" y="2492896"/>
            <a:ext cx="1008112" cy="21602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2620602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3" presetClass="entr" presetSubtype="16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23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484784"/>
            <a:ext cx="8482144" cy="485428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fr-FR" sz="2000" dirty="0"/>
              <a:t>Exemple : </a:t>
            </a:r>
            <a:r>
              <a:rPr lang="fr-FR" sz="2000" dirty="0" smtClean="0"/>
              <a:t>3</a:t>
            </a:r>
            <a:r>
              <a:rPr lang="fr-FR" sz="2000" baseline="30000" dirty="0" smtClean="0"/>
              <a:t>ème</a:t>
            </a:r>
            <a:r>
              <a:rPr lang="fr-FR" sz="2000" dirty="0" smtClean="0"/>
              <a:t> </a:t>
            </a:r>
            <a:r>
              <a:rPr lang="fr-FR" sz="2000" dirty="0"/>
              <a:t>degré Poutre A/J</a:t>
            </a:r>
          </a:p>
          <a:p>
            <a:pPr marL="0" indent="0">
              <a:lnSpc>
                <a:spcPct val="80000"/>
              </a:lnSpc>
              <a:buNone/>
            </a:pPr>
            <a:endParaRPr lang="fr-FR" sz="2000" b="1" spc="-20" dirty="0" smtClean="0">
              <a:solidFill>
                <a:srgbClr val="000000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31640" y="116632"/>
            <a:ext cx="7200800" cy="648072"/>
          </a:xfrm>
        </p:spPr>
        <p:txBody>
          <a:bodyPr>
            <a:noAutofit/>
          </a:bodyPr>
          <a:lstStyle/>
          <a:p>
            <a:r>
              <a:rPr lang="fr-FR" sz="3200" dirty="0" smtClean="0">
                <a:solidFill>
                  <a:srgbClr val="000000"/>
                </a:solidFill>
              </a:rPr>
              <a:t>Paragraphe </a:t>
            </a:r>
            <a:r>
              <a:rPr lang="fr-FR" sz="3200" dirty="0">
                <a:solidFill>
                  <a:srgbClr val="000000"/>
                </a:solidFill>
              </a:rPr>
              <a:t>non </a:t>
            </a:r>
            <a:r>
              <a:rPr lang="fr-FR" sz="3200" dirty="0" smtClean="0">
                <a:solidFill>
                  <a:srgbClr val="000000"/>
                </a:solidFill>
              </a:rPr>
              <a:t>coté avec intitulé</a:t>
            </a:r>
            <a:endParaRPr lang="fr-FR" sz="3200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9552" y="5229200"/>
            <a:ext cx="79208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6928768"/>
              </p:ext>
            </p:extLst>
          </p:nvPr>
        </p:nvGraphicFramePr>
        <p:xfrm>
          <a:off x="323528" y="1916832"/>
          <a:ext cx="8640960" cy="12190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92888"/>
                <a:gridCol w="648072"/>
              </a:tblGrid>
              <a:tr h="396044">
                <a:tc>
                  <a:txBody>
                    <a:bodyPr/>
                    <a:lstStyle/>
                    <a:p>
                      <a:r>
                        <a:rPr lang="fr-FR" b="0" dirty="0" smtClean="0">
                          <a:solidFill>
                            <a:srgbClr val="000000"/>
                          </a:solidFill>
                        </a:rPr>
                        <a:t>3-5 –</a:t>
                      </a:r>
                      <a:r>
                        <a:rPr lang="fr-FR" b="0" baseline="0" dirty="0" smtClean="0">
                          <a:solidFill>
                            <a:srgbClr val="000000"/>
                          </a:solidFill>
                        </a:rPr>
                        <a:t> ½ tour accroupi</a:t>
                      </a:r>
                      <a:endParaRPr lang="fr-FR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fr-FR" sz="1200" b="0" i="0" dirty="0" smtClean="0">
                          <a:solidFill>
                            <a:srgbClr val="000000"/>
                          </a:solidFill>
                        </a:rPr>
                        <a:t>1 pas sur ½</a:t>
                      </a:r>
                      <a:r>
                        <a:rPr lang="fr-FR" sz="1200" b="0" i="0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fr-FR" sz="1200" b="0" i="0" dirty="0" smtClean="0">
                          <a:solidFill>
                            <a:srgbClr val="000000"/>
                          </a:solidFill>
                        </a:rPr>
                        <a:t> pointes, rassembler pied AR au pied AV sur ½ pointes, bras libres Élever le bras G 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fr-FR" sz="1200" b="0" i="0" dirty="0" smtClean="0">
                          <a:solidFill>
                            <a:srgbClr val="000000"/>
                          </a:solidFill>
                        </a:rPr>
                        <a:t>S’accroupir et effectuer ½ tour sur 2 pieds, bras libres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fr-FR" sz="1200" b="0" i="0" dirty="0" smtClean="0">
                          <a:solidFill>
                            <a:srgbClr val="000000"/>
                          </a:solidFill>
                        </a:rPr>
                        <a:t>Se redresser</a:t>
                      </a:r>
                      <a:r>
                        <a:rPr lang="fr-FR" sz="1200" b="0" i="0" baseline="0" dirty="0" smtClean="0">
                          <a:solidFill>
                            <a:srgbClr val="000000"/>
                          </a:solidFill>
                        </a:rPr>
                        <a:t> à la station bras latéraux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fr-FR" sz="1200" b="0" i="0" baseline="0" dirty="0" smtClean="0">
                          <a:solidFill>
                            <a:srgbClr val="000000"/>
                          </a:solidFill>
                        </a:rPr>
                        <a:t>1 pas G, pointer pied D en AV en élevant les bras à la verticale</a:t>
                      </a:r>
                      <a:endParaRPr lang="fr-FR" sz="1200" b="0" i="0" dirty="0" smtClean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Cadre 8"/>
          <p:cNvSpPr/>
          <p:nvPr/>
        </p:nvSpPr>
        <p:spPr>
          <a:xfrm>
            <a:off x="827584" y="1916832"/>
            <a:ext cx="1728192" cy="360040"/>
          </a:xfrm>
          <a:prstGeom prst="frame">
            <a:avLst/>
          </a:prstGeom>
          <a:solidFill>
            <a:srgbClr val="3366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1" name="Bouée 10"/>
          <p:cNvSpPr/>
          <p:nvPr/>
        </p:nvSpPr>
        <p:spPr>
          <a:xfrm>
            <a:off x="8244408" y="1844824"/>
            <a:ext cx="792088" cy="576064"/>
          </a:xfrm>
          <a:prstGeom prst="donut">
            <a:avLst>
              <a:gd name="adj" fmla="val 6455"/>
            </a:avLst>
          </a:prstGeom>
          <a:solidFill>
            <a:srgbClr val="3366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756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  <p:bldP spid="11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2386</TotalTime>
  <Words>4718</Words>
  <Application>Microsoft Office PowerPoint</Application>
  <PresentationFormat>Affichage à l'écran (4:3)</PresentationFormat>
  <Paragraphs>1009</Paragraphs>
  <Slides>65</Slides>
  <Notes>44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65</vt:i4>
      </vt:variant>
    </vt:vector>
  </HeadingPairs>
  <TitlesOfParts>
    <vt:vector size="74" baseType="lpstr">
      <vt:lpstr>Algerian</vt:lpstr>
      <vt:lpstr>Arial</vt:lpstr>
      <vt:lpstr>Calibri</vt:lpstr>
      <vt:lpstr>Symbol</vt:lpstr>
      <vt:lpstr>Times New Roman</vt:lpstr>
      <vt:lpstr>Trebuchet MS</vt:lpstr>
      <vt:lpstr>Wingdings</vt:lpstr>
      <vt:lpstr>Wingdings 2</vt:lpstr>
      <vt:lpstr>Thème Office</vt:lpstr>
      <vt:lpstr>Les juges au sein de la FSCF</vt:lpstr>
      <vt:lpstr>Le jugement, les juges</vt:lpstr>
      <vt:lpstr>Le Juge</vt:lpstr>
      <vt:lpstr>Comment lire une feuille de mouvement imposé</vt:lpstr>
      <vt:lpstr>Construction des mouvements</vt:lpstr>
      <vt:lpstr>Lecture des mouvements</vt:lpstr>
      <vt:lpstr>Paragraphe coté</vt:lpstr>
      <vt:lpstr>Paragraphe non coté </vt:lpstr>
      <vt:lpstr>Paragraphe non coté avec intitulé</vt:lpstr>
      <vt:lpstr>Exigences techniques d’un paragraphe coté</vt:lpstr>
      <vt:lpstr>Conseils techniques d’un paragraphe coté ou non côté</vt:lpstr>
      <vt:lpstr>La note, les fautes</vt:lpstr>
      <vt:lpstr>Pénalisation des fautes</vt:lpstr>
      <vt:lpstr>Pénalisation des fautes</vt:lpstr>
      <vt:lpstr>La note</vt:lpstr>
      <vt:lpstr>La note </vt:lpstr>
      <vt:lpstr>Reconnaissance des éléments</vt:lpstr>
      <vt:lpstr>Définitions</vt:lpstr>
      <vt:lpstr>Paragraphe coté - Précisions</vt:lpstr>
      <vt:lpstr>Paragraphe coté - Précisions</vt:lpstr>
      <vt:lpstr>Paragraphe non coté, précisions</vt:lpstr>
      <vt:lpstr>Paragraphe non coté, précision</vt:lpstr>
      <vt:lpstr>Ordre et exécution  des éléments </vt:lpstr>
      <vt:lpstr>Inversion</vt:lpstr>
      <vt:lpstr>Arrêt</vt:lpstr>
      <vt:lpstr>Chute</vt:lpstr>
      <vt:lpstr>Chute</vt:lpstr>
      <vt:lpstr>Chute</vt:lpstr>
      <vt:lpstr>Aide, Présence</vt:lpstr>
      <vt:lpstr>Eléments au choix</vt:lpstr>
      <vt:lpstr>Définitions</vt:lpstr>
      <vt:lpstr>Elan supplémentaire</vt:lpstr>
      <vt:lpstr>Elan supplémentaire</vt:lpstr>
      <vt:lpstr>Annonce des degrés</vt:lpstr>
      <vt:lpstr>Notation au saut</vt:lpstr>
      <vt:lpstr>Annonce des degrés</vt:lpstr>
      <vt:lpstr>Temps d’échauffement durant la compétition</vt:lpstr>
      <vt:lpstr>L’écriture symbolique</vt:lpstr>
      <vt:lpstr>Base de la symbolique</vt:lpstr>
      <vt:lpstr>Exemples de déclinaisons de la symbolique</vt:lpstr>
      <vt:lpstr>Les fautes générales</vt:lpstr>
      <vt:lpstr>Fautes d’exécution</vt:lpstr>
      <vt:lpstr> Fautes de réception </vt:lpstr>
      <vt:lpstr>Divers FSCF</vt:lpstr>
      <vt:lpstr>Divers FSCF</vt:lpstr>
      <vt:lpstr>Divers FSCF</vt:lpstr>
      <vt:lpstr>Comportement de l’entraineur</vt:lpstr>
      <vt:lpstr>Comportement de la gymnaste</vt:lpstr>
      <vt:lpstr>Comportement de la gymnaste</vt:lpstr>
      <vt:lpstr>Exercice  Imposé 2ème échelon </vt:lpstr>
      <vt:lpstr>Généralités    7 questions</vt:lpstr>
      <vt:lpstr>Généralités    </vt:lpstr>
      <vt:lpstr>Généralités    </vt:lpstr>
      <vt:lpstr>Table de Saut   7 questions    </vt:lpstr>
      <vt:lpstr>Table de Saut      </vt:lpstr>
      <vt:lpstr>Table de Saut      </vt:lpstr>
      <vt:lpstr>Barres        7 questions    </vt:lpstr>
      <vt:lpstr>Barres        7 questions    </vt:lpstr>
      <vt:lpstr>Barres        7 questions    </vt:lpstr>
      <vt:lpstr>Poutre       7 questions    </vt:lpstr>
      <vt:lpstr>Poutre</vt:lpstr>
      <vt:lpstr>Poutre</vt:lpstr>
      <vt:lpstr>Sol       7 questions    </vt:lpstr>
      <vt:lpstr>Sol</vt:lpstr>
      <vt:lpstr>SOL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Elisabeth JEAN</dc:creator>
  <cp:lastModifiedBy>Jean Pierre</cp:lastModifiedBy>
  <cp:revision>200</cp:revision>
  <dcterms:created xsi:type="dcterms:W3CDTF">2012-10-29T20:42:41Z</dcterms:created>
  <dcterms:modified xsi:type="dcterms:W3CDTF">2015-11-21T08:43:40Z</dcterms:modified>
</cp:coreProperties>
</file>