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78" r:id="rId2"/>
    <p:sldId id="385" r:id="rId3"/>
    <p:sldId id="386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2" r:id="rId14"/>
    <p:sldId id="403" r:id="rId15"/>
    <p:sldId id="400" r:id="rId16"/>
    <p:sldId id="401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3" r:id="rId36"/>
    <p:sldId id="422" r:id="rId37"/>
    <p:sldId id="424" r:id="rId38"/>
    <p:sldId id="452" r:id="rId39"/>
    <p:sldId id="453" r:id="rId40"/>
    <p:sldId id="454" r:id="rId41"/>
    <p:sldId id="427" r:id="rId42"/>
    <p:sldId id="428" r:id="rId43"/>
    <p:sldId id="429" r:id="rId44"/>
    <p:sldId id="431" r:id="rId45"/>
    <p:sldId id="432" r:id="rId46"/>
    <p:sldId id="433" r:id="rId47"/>
    <p:sldId id="434" r:id="rId48"/>
    <p:sldId id="435" r:id="rId49"/>
    <p:sldId id="436" r:id="rId50"/>
    <p:sldId id="455" r:id="rId51"/>
    <p:sldId id="437" r:id="rId52"/>
    <p:sldId id="438" r:id="rId53"/>
    <p:sldId id="439" r:id="rId54"/>
    <p:sldId id="440" r:id="rId55"/>
    <p:sldId id="441" r:id="rId56"/>
    <p:sldId id="442" r:id="rId57"/>
    <p:sldId id="443" r:id="rId58"/>
    <p:sldId id="444" r:id="rId59"/>
    <p:sldId id="445" r:id="rId60"/>
    <p:sldId id="446" r:id="rId61"/>
    <p:sldId id="447" r:id="rId62"/>
    <p:sldId id="448" r:id="rId63"/>
    <p:sldId id="449" r:id="rId64"/>
    <p:sldId id="450" r:id="rId65"/>
    <p:sldId id="451" r:id="rId66"/>
  </p:sldIdLst>
  <p:sldSz cx="9144000" cy="6858000" type="screen4x3"/>
  <p:notesSz cx="6858000" cy="100139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00B0F0"/>
    <a:srgbClr val="00FF00"/>
    <a:srgbClr val="C00000"/>
    <a:srgbClr val="FF33CC"/>
    <a:srgbClr val="008000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7" autoAdjust="0"/>
    <p:restoredTop sz="96065" autoAdjust="0"/>
  </p:normalViewPr>
  <p:slideViewPr>
    <p:cSldViewPr>
      <p:cViewPr varScale="1">
        <p:scale>
          <a:sx n="86" d="100"/>
          <a:sy n="86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12"/>
    </p:cViewPr>
  </p:sorterViewPr>
  <p:notesViewPr>
    <p:cSldViewPr>
      <p:cViewPr>
        <p:scale>
          <a:sx n="100" d="100"/>
          <a:sy n="100" d="100"/>
        </p:scale>
        <p:origin x="-1824" y="942"/>
      </p:cViewPr>
      <p:guideLst>
        <p:guide orient="horz" pos="315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420BF-CF0B-442E-8340-ECDEF0FEA7C3}" type="datetimeFigureOut">
              <a:rPr lang="fr-FR" smtClean="0"/>
              <a:t>21/11/2015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8C684-4372-4526-90F0-3159D725F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61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A5B4DE-0F59-469A-8CEC-36E32BBD4E94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480" y="4756347"/>
            <a:ext cx="5487041" cy="4506517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1091"/>
            <a:ext cx="2972547" cy="501257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3852" y="9511091"/>
            <a:ext cx="2972547" cy="501257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5B9DAE-D471-475C-A526-693962AC1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4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16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077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215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097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912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278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764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338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588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6888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972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119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306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323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651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645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537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772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583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282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08822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687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267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625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0148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5435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11151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0978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4880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9138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5591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1249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80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8648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0058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44648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5732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49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2390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50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79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28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2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14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241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9F93-1BD5-1442-98B4-57C4B6664B9E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6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EC720F-EC68-4DB4-B5B4-1440022806F9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8B7729-5524-470D-980F-48E228DBA3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27AEE8-EB9C-4FD7-A84C-9925C21F90C9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745BCE-BC4F-48A9-8422-0304C68F4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D5DBF4-E612-4140-BAC9-CA9844D7D71B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8DC0FD-882B-4DCC-9420-5150557A9A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021A7E-2198-4D88-AD7A-FF57F681051E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4DE75D-FE13-4D3E-A76C-97C5472FEA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"/>
          <p:cNvSpPr/>
          <p:nvPr userDrawn="1"/>
        </p:nvSpPr>
        <p:spPr bwMode="gray">
          <a:xfrm>
            <a:off x="-1588" y="3832225"/>
            <a:ext cx="9144001" cy="3028950"/>
          </a:xfrm>
          <a:custGeom>
            <a:avLst/>
            <a:gdLst>
              <a:gd name="connsiteX0" fmla="*/ 0 w 9144000"/>
              <a:gd name="connsiteY0" fmla="*/ 0 h 3028950"/>
              <a:gd name="connsiteX1" fmla="*/ 9144000 w 9144000"/>
              <a:gd name="connsiteY1" fmla="*/ 0 h 3028950"/>
              <a:gd name="connsiteX2" fmla="*/ 9144000 w 9144000"/>
              <a:gd name="connsiteY2" fmla="*/ 3028950 h 3028950"/>
              <a:gd name="connsiteX3" fmla="*/ 0 w 9144000"/>
              <a:gd name="connsiteY3" fmla="*/ 3028950 h 3028950"/>
              <a:gd name="connsiteX4" fmla="*/ 0 w 9144000"/>
              <a:gd name="connsiteY4" fmla="*/ 0 h 3028950"/>
              <a:gd name="connsiteX0" fmla="*/ 0 w 9144000"/>
              <a:gd name="connsiteY0" fmla="*/ 0 h 3028950"/>
              <a:gd name="connsiteX1" fmla="*/ 4895850 w 9144000"/>
              <a:gd name="connsiteY1" fmla="*/ 0 h 3028950"/>
              <a:gd name="connsiteX2" fmla="*/ 9144000 w 9144000"/>
              <a:gd name="connsiteY2" fmla="*/ 0 h 3028950"/>
              <a:gd name="connsiteX3" fmla="*/ 9144000 w 9144000"/>
              <a:gd name="connsiteY3" fmla="*/ 3028950 h 3028950"/>
              <a:gd name="connsiteX4" fmla="*/ 0 w 9144000"/>
              <a:gd name="connsiteY4" fmla="*/ 3028950 h 3028950"/>
              <a:gd name="connsiteX5" fmla="*/ 0 w 9144000"/>
              <a:gd name="connsiteY5" fmla="*/ 0 h 3028950"/>
              <a:gd name="connsiteX0" fmla="*/ 0 w 9144000"/>
              <a:gd name="connsiteY0" fmla="*/ 0 h 3028950"/>
              <a:gd name="connsiteX1" fmla="*/ 4895850 w 9144000"/>
              <a:gd name="connsiteY1" fmla="*/ 0 h 3028950"/>
              <a:gd name="connsiteX2" fmla="*/ 7334250 w 9144000"/>
              <a:gd name="connsiteY2" fmla="*/ 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0 w 9144000"/>
              <a:gd name="connsiteY6" fmla="*/ 0 h 3028950"/>
              <a:gd name="connsiteX0" fmla="*/ 19050 w 9144000"/>
              <a:gd name="connsiteY0" fmla="*/ 1962150 h 3028950"/>
              <a:gd name="connsiteX1" fmla="*/ 4895850 w 9144000"/>
              <a:gd name="connsiteY1" fmla="*/ 0 h 3028950"/>
              <a:gd name="connsiteX2" fmla="*/ 7334250 w 9144000"/>
              <a:gd name="connsiteY2" fmla="*/ 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19050 w 9144000"/>
              <a:gd name="connsiteY6" fmla="*/ 1962150 h 3028950"/>
              <a:gd name="connsiteX0" fmla="*/ 19050 w 9144000"/>
              <a:gd name="connsiteY0" fmla="*/ 1962150 h 3028950"/>
              <a:gd name="connsiteX1" fmla="*/ 3162300 w 9144000"/>
              <a:gd name="connsiteY1" fmla="*/ 876300 h 3028950"/>
              <a:gd name="connsiteX2" fmla="*/ 7334250 w 9144000"/>
              <a:gd name="connsiteY2" fmla="*/ 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19050 w 9144000"/>
              <a:gd name="connsiteY6" fmla="*/ 1962150 h 3028950"/>
              <a:gd name="connsiteX0" fmla="*/ 19050 w 9144000"/>
              <a:gd name="connsiteY0" fmla="*/ 1962150 h 3028950"/>
              <a:gd name="connsiteX1" fmla="*/ 3162300 w 9144000"/>
              <a:gd name="connsiteY1" fmla="*/ 876300 h 3028950"/>
              <a:gd name="connsiteX2" fmla="*/ 6324600 w 9144000"/>
              <a:gd name="connsiteY2" fmla="*/ 19050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19050 w 9144000"/>
              <a:gd name="connsiteY6" fmla="*/ 1962150 h 3028950"/>
              <a:gd name="connsiteX0" fmla="*/ 19050 w 9144000"/>
              <a:gd name="connsiteY0" fmla="*/ 1962150 h 3028950"/>
              <a:gd name="connsiteX1" fmla="*/ 3683000 w 9144000"/>
              <a:gd name="connsiteY1" fmla="*/ 762000 h 3028950"/>
              <a:gd name="connsiteX2" fmla="*/ 6324600 w 9144000"/>
              <a:gd name="connsiteY2" fmla="*/ 19050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19050 w 9144000"/>
              <a:gd name="connsiteY6" fmla="*/ 1962150 h 3028950"/>
              <a:gd name="connsiteX0" fmla="*/ 2381 w 9144000"/>
              <a:gd name="connsiteY0" fmla="*/ 1978818 h 3028950"/>
              <a:gd name="connsiteX1" fmla="*/ 3683000 w 9144000"/>
              <a:gd name="connsiteY1" fmla="*/ 762000 h 3028950"/>
              <a:gd name="connsiteX2" fmla="*/ 6324600 w 9144000"/>
              <a:gd name="connsiteY2" fmla="*/ 190500 h 3028950"/>
              <a:gd name="connsiteX3" fmla="*/ 9144000 w 9144000"/>
              <a:gd name="connsiteY3" fmla="*/ 0 h 3028950"/>
              <a:gd name="connsiteX4" fmla="*/ 9144000 w 9144000"/>
              <a:gd name="connsiteY4" fmla="*/ 3028950 h 3028950"/>
              <a:gd name="connsiteX5" fmla="*/ 0 w 9144000"/>
              <a:gd name="connsiteY5" fmla="*/ 3028950 h 3028950"/>
              <a:gd name="connsiteX6" fmla="*/ 2381 w 9144000"/>
              <a:gd name="connsiteY6" fmla="*/ 1978818 h 3028950"/>
              <a:gd name="connsiteX0" fmla="*/ 229 w 9144229"/>
              <a:gd name="connsiteY0" fmla="*/ 1978818 h 3028950"/>
              <a:gd name="connsiteX1" fmla="*/ 3683229 w 9144229"/>
              <a:gd name="connsiteY1" fmla="*/ 762000 h 3028950"/>
              <a:gd name="connsiteX2" fmla="*/ 6324829 w 9144229"/>
              <a:gd name="connsiteY2" fmla="*/ 190500 h 3028950"/>
              <a:gd name="connsiteX3" fmla="*/ 9144229 w 9144229"/>
              <a:gd name="connsiteY3" fmla="*/ 0 h 3028950"/>
              <a:gd name="connsiteX4" fmla="*/ 9144229 w 9144229"/>
              <a:gd name="connsiteY4" fmla="*/ 3028950 h 3028950"/>
              <a:gd name="connsiteX5" fmla="*/ 229 w 9144229"/>
              <a:gd name="connsiteY5" fmla="*/ 3028950 h 3028950"/>
              <a:gd name="connsiteX6" fmla="*/ 229 w 9144229"/>
              <a:gd name="connsiteY6" fmla="*/ 1978818 h 30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229" h="3028950">
                <a:moveTo>
                  <a:pt x="229" y="1978818"/>
                </a:moveTo>
                <a:lnTo>
                  <a:pt x="3683229" y="762000"/>
                </a:lnTo>
                <a:lnTo>
                  <a:pt x="6324829" y="190500"/>
                </a:lnTo>
                <a:lnTo>
                  <a:pt x="9144229" y="0"/>
                </a:lnTo>
                <a:lnTo>
                  <a:pt x="9144229" y="3028950"/>
                </a:lnTo>
                <a:lnTo>
                  <a:pt x="229" y="3028950"/>
                </a:lnTo>
                <a:cubicBezTo>
                  <a:pt x="1023" y="2678906"/>
                  <a:pt x="-565" y="2328862"/>
                  <a:pt x="229" y="1978818"/>
                </a:cubicBezTo>
                <a:close/>
              </a:path>
            </a:pathLst>
          </a:custGeom>
          <a:solidFill>
            <a:srgbClr val="00B0F0"/>
          </a:solidFill>
          <a:ln w="12700">
            <a:noFill/>
            <a:round/>
            <a:headEnd/>
            <a:tailEnd/>
          </a:ln>
        </p:spPr>
        <p:txBody>
          <a:bodyPr rIns="360000" bIns="900000" anchor="b"/>
          <a:lstStyle/>
          <a:p>
            <a:pPr algn="r">
              <a:defRPr/>
            </a:pPr>
            <a:endParaRPr lang="fr-FR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pieren 96"/>
          <p:cNvGrpSpPr/>
          <p:nvPr userDrawn="1"/>
        </p:nvGrpSpPr>
        <p:grpSpPr bwMode="gray">
          <a:xfrm>
            <a:off x="60572" y="100080"/>
            <a:ext cx="5852257" cy="4141143"/>
            <a:chOff x="-230" y="0"/>
            <a:chExt cx="9144230" cy="5571274"/>
          </a:xfrm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" name="Gerade Verbindung 97"/>
            <p:cNvCxnSpPr/>
            <p:nvPr/>
          </p:nvCxnSpPr>
          <p:spPr bwMode="gray">
            <a:xfrm>
              <a:off x="2137049" y="3548769"/>
              <a:ext cx="1545950" cy="1042281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99"/>
            <p:cNvCxnSpPr/>
            <p:nvPr/>
          </p:nvCxnSpPr>
          <p:spPr bwMode="gray">
            <a:xfrm flipV="1">
              <a:off x="2137049" y="3022346"/>
              <a:ext cx="2887171" cy="526423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100"/>
            <p:cNvCxnSpPr/>
            <p:nvPr/>
          </p:nvCxnSpPr>
          <p:spPr bwMode="gray">
            <a:xfrm flipH="1">
              <a:off x="913966" y="3548769"/>
              <a:ext cx="1223083" cy="2022505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101"/>
            <p:cNvCxnSpPr/>
            <p:nvPr/>
          </p:nvCxnSpPr>
          <p:spPr bwMode="gray">
            <a:xfrm>
              <a:off x="861057" y="2632017"/>
              <a:ext cx="1275992" cy="916752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102"/>
            <p:cNvCxnSpPr/>
            <p:nvPr/>
          </p:nvCxnSpPr>
          <p:spPr bwMode="gray">
            <a:xfrm flipV="1">
              <a:off x="861057" y="1389244"/>
              <a:ext cx="1583776" cy="1242773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4"/>
            <p:cNvCxnSpPr/>
            <p:nvPr/>
          </p:nvCxnSpPr>
          <p:spPr bwMode="gray">
            <a:xfrm flipH="1">
              <a:off x="2137049" y="1876873"/>
              <a:ext cx="1860224" cy="167189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05"/>
            <p:cNvCxnSpPr/>
            <p:nvPr/>
          </p:nvCxnSpPr>
          <p:spPr bwMode="gray">
            <a:xfrm>
              <a:off x="2444833" y="1389244"/>
              <a:ext cx="1552440" cy="487629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06"/>
            <p:cNvCxnSpPr/>
            <p:nvPr/>
          </p:nvCxnSpPr>
          <p:spPr bwMode="gray">
            <a:xfrm>
              <a:off x="4814470" y="884577"/>
              <a:ext cx="209750" cy="2137769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07"/>
            <p:cNvCxnSpPr/>
            <p:nvPr/>
          </p:nvCxnSpPr>
          <p:spPr bwMode="gray">
            <a:xfrm flipH="1">
              <a:off x="5024220" y="2636069"/>
              <a:ext cx="2895600" cy="38627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08"/>
            <p:cNvCxnSpPr/>
            <p:nvPr/>
          </p:nvCxnSpPr>
          <p:spPr bwMode="gray">
            <a:xfrm flipH="1">
              <a:off x="2137049" y="1389244"/>
              <a:ext cx="307784" cy="2159525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09"/>
            <p:cNvCxnSpPr/>
            <p:nvPr/>
          </p:nvCxnSpPr>
          <p:spPr bwMode="gray">
            <a:xfrm>
              <a:off x="4053367" y="1876873"/>
              <a:ext cx="1026946" cy="1145473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10"/>
            <p:cNvCxnSpPr/>
            <p:nvPr/>
          </p:nvCxnSpPr>
          <p:spPr bwMode="gray">
            <a:xfrm flipV="1">
              <a:off x="3997273" y="884577"/>
              <a:ext cx="817197" cy="99229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11"/>
            <p:cNvCxnSpPr/>
            <p:nvPr/>
          </p:nvCxnSpPr>
          <p:spPr bwMode="gray">
            <a:xfrm flipH="1">
              <a:off x="5024220" y="1536853"/>
              <a:ext cx="1588840" cy="1485493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16"/>
            <p:cNvCxnSpPr/>
            <p:nvPr/>
          </p:nvCxnSpPr>
          <p:spPr bwMode="gray">
            <a:xfrm>
              <a:off x="7714749" y="484843"/>
              <a:ext cx="1429251" cy="31326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17"/>
            <p:cNvCxnSpPr/>
            <p:nvPr/>
          </p:nvCxnSpPr>
          <p:spPr bwMode="gray">
            <a:xfrm>
              <a:off x="672166" y="831768"/>
              <a:ext cx="188891" cy="1800249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118"/>
            <p:cNvCxnSpPr/>
            <p:nvPr/>
          </p:nvCxnSpPr>
          <p:spPr bwMode="gray">
            <a:xfrm flipV="1">
              <a:off x="7919820" y="1389244"/>
              <a:ext cx="1224180" cy="1246825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119"/>
            <p:cNvCxnSpPr/>
            <p:nvPr/>
          </p:nvCxnSpPr>
          <p:spPr bwMode="gray">
            <a:xfrm flipH="1">
              <a:off x="6324599" y="2636069"/>
              <a:ext cx="1595221" cy="1383481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120"/>
            <p:cNvCxnSpPr/>
            <p:nvPr/>
          </p:nvCxnSpPr>
          <p:spPr bwMode="gray">
            <a:xfrm>
              <a:off x="25142" y="2172882"/>
              <a:ext cx="835915" cy="459135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121"/>
            <p:cNvCxnSpPr/>
            <p:nvPr/>
          </p:nvCxnSpPr>
          <p:spPr bwMode="gray">
            <a:xfrm flipH="1">
              <a:off x="2444833" y="884577"/>
              <a:ext cx="2369637" cy="50466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130"/>
            <p:cNvCxnSpPr/>
            <p:nvPr/>
          </p:nvCxnSpPr>
          <p:spPr bwMode="gray">
            <a:xfrm>
              <a:off x="6652106" y="1536853"/>
              <a:ext cx="1267714" cy="109921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131"/>
            <p:cNvCxnSpPr/>
            <p:nvPr/>
          </p:nvCxnSpPr>
          <p:spPr bwMode="gray">
            <a:xfrm flipH="1" flipV="1">
              <a:off x="4814470" y="884577"/>
              <a:ext cx="1823646" cy="62728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132"/>
            <p:cNvCxnSpPr/>
            <p:nvPr/>
          </p:nvCxnSpPr>
          <p:spPr bwMode="gray">
            <a:xfrm>
              <a:off x="5024220" y="3022346"/>
              <a:ext cx="1300379" cy="99720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133"/>
            <p:cNvCxnSpPr/>
            <p:nvPr/>
          </p:nvCxnSpPr>
          <p:spPr bwMode="gray">
            <a:xfrm flipV="1">
              <a:off x="25142" y="2632017"/>
              <a:ext cx="835915" cy="65317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134"/>
            <p:cNvCxnSpPr/>
            <p:nvPr/>
          </p:nvCxnSpPr>
          <p:spPr bwMode="gray">
            <a:xfrm flipV="1">
              <a:off x="7714749" y="8325"/>
              <a:ext cx="1036082" cy="47651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135"/>
            <p:cNvCxnSpPr/>
            <p:nvPr/>
          </p:nvCxnSpPr>
          <p:spPr bwMode="gray">
            <a:xfrm flipV="1">
              <a:off x="2444833" y="8325"/>
              <a:ext cx="465191" cy="1380919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148"/>
            <p:cNvCxnSpPr/>
            <p:nvPr/>
          </p:nvCxnSpPr>
          <p:spPr bwMode="gray">
            <a:xfrm flipV="1">
              <a:off x="7919820" y="2279599"/>
              <a:ext cx="1224180" cy="356472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154"/>
            <p:cNvCxnSpPr/>
            <p:nvPr/>
          </p:nvCxnSpPr>
          <p:spPr bwMode="gray">
            <a:xfrm flipH="1">
              <a:off x="-230" y="3548769"/>
              <a:ext cx="2137280" cy="470781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156"/>
            <p:cNvCxnSpPr/>
            <p:nvPr/>
          </p:nvCxnSpPr>
          <p:spPr bwMode="gray">
            <a:xfrm flipH="1" flipV="1">
              <a:off x="6600035" y="0"/>
              <a:ext cx="1114714" cy="484843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157"/>
            <p:cNvCxnSpPr/>
            <p:nvPr/>
          </p:nvCxnSpPr>
          <p:spPr bwMode="gray">
            <a:xfrm>
              <a:off x="672166" y="831768"/>
              <a:ext cx="1772667" cy="55747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158"/>
            <p:cNvCxnSpPr/>
            <p:nvPr/>
          </p:nvCxnSpPr>
          <p:spPr bwMode="gray">
            <a:xfrm>
              <a:off x="7714749" y="484843"/>
              <a:ext cx="205071" cy="2151226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159"/>
            <p:cNvCxnSpPr/>
            <p:nvPr/>
          </p:nvCxnSpPr>
          <p:spPr bwMode="gray">
            <a:xfrm flipV="1">
              <a:off x="4814470" y="484843"/>
              <a:ext cx="2900279" cy="39973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160"/>
            <p:cNvCxnSpPr/>
            <p:nvPr/>
          </p:nvCxnSpPr>
          <p:spPr bwMode="gray">
            <a:xfrm flipV="1">
              <a:off x="4814470" y="8325"/>
              <a:ext cx="1004170" cy="876252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161"/>
            <p:cNvCxnSpPr/>
            <p:nvPr/>
          </p:nvCxnSpPr>
          <p:spPr bwMode="gray">
            <a:xfrm flipH="1" flipV="1">
              <a:off x="3278136" y="0"/>
              <a:ext cx="1536334" cy="88457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162"/>
            <p:cNvCxnSpPr/>
            <p:nvPr/>
          </p:nvCxnSpPr>
          <p:spPr bwMode="gray">
            <a:xfrm flipH="1">
              <a:off x="25142" y="831768"/>
              <a:ext cx="647024" cy="30652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163"/>
            <p:cNvCxnSpPr/>
            <p:nvPr/>
          </p:nvCxnSpPr>
          <p:spPr bwMode="gray">
            <a:xfrm flipV="1">
              <a:off x="6638116" y="484843"/>
              <a:ext cx="1076633" cy="1043259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164"/>
            <p:cNvCxnSpPr/>
            <p:nvPr/>
          </p:nvCxnSpPr>
          <p:spPr bwMode="gray">
            <a:xfrm flipV="1">
              <a:off x="672166" y="0"/>
              <a:ext cx="1449098" cy="8317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165"/>
            <p:cNvCxnSpPr/>
            <p:nvPr/>
          </p:nvCxnSpPr>
          <p:spPr bwMode="gray">
            <a:xfrm flipH="1">
              <a:off x="3682999" y="3022346"/>
              <a:ext cx="1341221" cy="156870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166"/>
            <p:cNvCxnSpPr/>
            <p:nvPr/>
          </p:nvCxnSpPr>
          <p:spPr bwMode="gray">
            <a:xfrm>
              <a:off x="7919820" y="2636069"/>
              <a:ext cx="1224180" cy="67910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ieren 22"/>
          <p:cNvGrpSpPr>
            <a:grpSpLocks/>
          </p:cNvGrpSpPr>
          <p:nvPr userDrawn="1"/>
        </p:nvGrpSpPr>
        <p:grpSpPr bwMode="auto">
          <a:xfrm>
            <a:off x="-1588" y="3832225"/>
            <a:ext cx="9144001" cy="1979613"/>
            <a:chOff x="-1224" y="3832335"/>
            <a:chExt cx="9144000" cy="1978818"/>
          </a:xfrm>
        </p:grpSpPr>
        <p:cxnSp>
          <p:nvCxnSpPr>
            <p:cNvPr id="45" name="Gerade Verbindung 5"/>
            <p:cNvCxnSpPr>
              <a:stCxn id="46" idx="1"/>
              <a:endCxn id="46" idx="0"/>
            </p:cNvCxnSpPr>
            <p:nvPr/>
          </p:nvCxnSpPr>
          <p:spPr bwMode="gray">
            <a:xfrm flipH="1">
              <a:off x="-1224" y="4594029"/>
              <a:ext cx="3683001" cy="121712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140"/>
            <p:cNvCxnSpPr>
              <a:stCxn id="46" idx="2"/>
              <a:endCxn id="46" idx="1"/>
            </p:cNvCxnSpPr>
            <p:nvPr/>
          </p:nvCxnSpPr>
          <p:spPr bwMode="gray">
            <a:xfrm flipH="1">
              <a:off x="3681777" y="4022758"/>
              <a:ext cx="2641600" cy="57127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141"/>
            <p:cNvCxnSpPr>
              <a:stCxn id="46" idx="3"/>
              <a:endCxn id="46" idx="2"/>
            </p:cNvCxnSpPr>
            <p:nvPr/>
          </p:nvCxnSpPr>
          <p:spPr bwMode="gray">
            <a:xfrm flipH="1">
              <a:off x="6323376" y="3832335"/>
              <a:ext cx="2819400" cy="190423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21"/>
          <p:cNvGrpSpPr>
            <a:grpSpLocks/>
          </p:cNvGrpSpPr>
          <p:nvPr userDrawn="1"/>
        </p:nvGrpSpPr>
        <p:grpSpPr bwMode="auto">
          <a:xfrm>
            <a:off x="166688" y="-203200"/>
            <a:ext cx="5005387" cy="4276725"/>
            <a:chOff x="117305" y="-638256"/>
            <a:chExt cx="8396337" cy="6531294"/>
          </a:xfrm>
        </p:grpSpPr>
        <p:grpSp>
          <p:nvGrpSpPr>
            <p:cNvPr id="49" name="Gruppieren 4"/>
            <p:cNvGrpSpPr>
              <a:grpSpLocks/>
            </p:cNvGrpSpPr>
            <p:nvPr/>
          </p:nvGrpSpPr>
          <p:grpSpPr bwMode="auto">
            <a:xfrm>
              <a:off x="5261183" y="2209740"/>
              <a:ext cx="1871522" cy="2301045"/>
              <a:chOff x="5261183" y="2209740"/>
              <a:chExt cx="1871522" cy="2301045"/>
            </a:xfrm>
          </p:grpSpPr>
          <p:sp>
            <p:nvSpPr>
              <p:cNvPr id="110" name="Ellipse 112"/>
              <p:cNvSpPr/>
              <p:nvPr/>
            </p:nvSpPr>
            <p:spPr bwMode="gray">
              <a:xfrm rot="510601">
                <a:off x="5262159" y="3686848"/>
                <a:ext cx="1869403" cy="824291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111" name="Gruppieren 43"/>
              <p:cNvGrpSpPr>
                <a:grpSpLocks noChangeAspect="1"/>
              </p:cNvGrpSpPr>
              <p:nvPr/>
            </p:nvGrpSpPr>
            <p:grpSpPr bwMode="gray">
              <a:xfrm>
                <a:off x="5709369" y="2209740"/>
                <a:ext cx="941001" cy="2050816"/>
                <a:chOff x="10625592" y="1759913"/>
                <a:chExt cx="1929937" cy="4206109"/>
              </a:xfrm>
              <a:solidFill>
                <a:schemeClr val="accent1"/>
              </a:solidFill>
              <a:scene3d>
                <a:camera prst="isometricOffAxis2Left">
                  <a:rot lat="1080000" lon="1401644" rev="0"/>
                </a:camera>
                <a:lightRig rig="balanced" dir="t">
                  <a:rot lat="0" lon="0" rev="0"/>
                </a:lightRig>
              </a:scene3d>
            </p:grpSpPr>
            <p:sp>
              <p:nvSpPr>
                <p:cNvPr id="112" name="Freeform 5"/>
                <p:cNvSpPr>
                  <a:spLocks/>
                </p:cNvSpPr>
                <p:nvPr/>
              </p:nvSpPr>
              <p:spPr bwMode="gray">
                <a:xfrm>
                  <a:off x="11129760" y="1759913"/>
                  <a:ext cx="921600" cy="919848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sp3d z="107950" prstMaterial="matte">
                  <a:bevelT w="216000" h="216000"/>
                  <a:bevelB w="216000" h="216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13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  <a:sp3d prstMaterial="matte">
                  <a:bevelT w="127000" h="127000"/>
                  <a:bevelB w="127000" h="127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0" name="Gruppieren 15"/>
            <p:cNvGrpSpPr>
              <a:grpSpLocks/>
            </p:cNvGrpSpPr>
            <p:nvPr/>
          </p:nvGrpSpPr>
          <p:grpSpPr bwMode="auto">
            <a:xfrm>
              <a:off x="2166545" y="256620"/>
              <a:ext cx="693976" cy="1294103"/>
              <a:chOff x="2166545" y="256620"/>
              <a:chExt cx="693976" cy="1294103"/>
            </a:xfrm>
          </p:grpSpPr>
          <p:sp>
            <p:nvSpPr>
              <p:cNvPr id="106" name="Ellipse 108"/>
              <p:cNvSpPr/>
              <p:nvPr/>
            </p:nvSpPr>
            <p:spPr bwMode="gray">
              <a:xfrm>
                <a:off x="2167790" y="1209127"/>
                <a:ext cx="692372" cy="341839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107" name="Gruppieren 112"/>
              <p:cNvGrpSpPr>
                <a:grpSpLocks noChangeAspect="1"/>
              </p:cNvGrpSpPr>
              <p:nvPr/>
            </p:nvGrpSpPr>
            <p:grpSpPr bwMode="gray">
              <a:xfrm>
                <a:off x="2231462" y="256620"/>
                <a:ext cx="533234" cy="1224000"/>
                <a:chOff x="10625592" y="1535985"/>
                <a:chExt cx="1929937" cy="4430037"/>
              </a:xfrm>
              <a:solidFill>
                <a:srgbClr val="E6E6E6"/>
              </a:solidFill>
              <a:scene3d>
                <a:camera prst="isometricOffAxis2Left">
                  <a:rot lat="1080000" lon="1560000" rev="0"/>
                </a:camera>
                <a:lightRig rig="balanced" dir="t"/>
              </a:scene3d>
            </p:grpSpPr>
            <p:sp>
              <p:nvSpPr>
                <p:cNvPr id="108" name="Freeform 5"/>
                <p:cNvSpPr>
                  <a:spLocks/>
                </p:cNvSpPr>
                <p:nvPr/>
              </p:nvSpPr>
              <p:spPr bwMode="gray">
                <a:xfrm>
                  <a:off x="11129760" y="1535985"/>
                  <a:ext cx="921600" cy="91984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p3d z="69850" prstMaterial="matte">
                  <a:bevelT w="143510" h="143510"/>
                  <a:bevelB w="143510" h="14351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09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sp3d prstMaterial="matte">
                  <a:bevelT w="63500" h="63500"/>
                  <a:bevelB w="63500" h="635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1" name="Gruppieren 7"/>
            <p:cNvGrpSpPr>
              <a:grpSpLocks/>
            </p:cNvGrpSpPr>
            <p:nvPr/>
          </p:nvGrpSpPr>
          <p:grpSpPr bwMode="auto">
            <a:xfrm>
              <a:off x="7436461" y="-638256"/>
              <a:ext cx="693976" cy="1284578"/>
              <a:chOff x="7436461" y="-638256"/>
              <a:chExt cx="693976" cy="1284578"/>
            </a:xfrm>
          </p:grpSpPr>
          <p:sp>
            <p:nvSpPr>
              <p:cNvPr id="102" name="Ellipse 104"/>
              <p:cNvSpPr/>
              <p:nvPr/>
            </p:nvSpPr>
            <p:spPr bwMode="gray">
              <a:xfrm>
                <a:off x="7435141" y="304831"/>
                <a:ext cx="695034" cy="34183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103" name="Gruppieren 123"/>
              <p:cNvGrpSpPr>
                <a:grpSpLocks noChangeAspect="1"/>
              </p:cNvGrpSpPr>
              <p:nvPr/>
            </p:nvGrpSpPr>
            <p:grpSpPr bwMode="gray">
              <a:xfrm>
                <a:off x="7501378" y="-638256"/>
                <a:ext cx="533234" cy="1224000"/>
                <a:chOff x="10625592" y="1535985"/>
                <a:chExt cx="1929937" cy="4430037"/>
              </a:xfrm>
              <a:solidFill>
                <a:srgbClr val="E6E6E6"/>
              </a:solidFill>
              <a:scene3d>
                <a:camera prst="isometricOffAxis2Left"/>
                <a:lightRig rig="balanced" dir="t"/>
              </a:scene3d>
            </p:grpSpPr>
            <p:sp>
              <p:nvSpPr>
                <p:cNvPr id="104" name="Freeform 5"/>
                <p:cNvSpPr>
                  <a:spLocks/>
                </p:cNvSpPr>
                <p:nvPr/>
              </p:nvSpPr>
              <p:spPr bwMode="gray">
                <a:xfrm>
                  <a:off x="11129760" y="1535985"/>
                  <a:ext cx="921600" cy="91984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p3d z="69850" prstMaterial="matte">
                  <a:bevelT w="143510" h="143510"/>
                  <a:bevelB w="143510" h="14351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05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sp3d prstMaterial="matte">
                  <a:bevelT w="63500" h="63500"/>
                  <a:bevelB w="63500" h="635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2" name="Gruppieren 16"/>
            <p:cNvGrpSpPr>
              <a:grpSpLocks/>
            </p:cNvGrpSpPr>
            <p:nvPr/>
          </p:nvGrpSpPr>
          <p:grpSpPr bwMode="auto">
            <a:xfrm>
              <a:off x="407736" y="-333729"/>
              <a:ext cx="648677" cy="1279508"/>
              <a:chOff x="407736" y="-333729"/>
              <a:chExt cx="648677" cy="1279508"/>
            </a:xfrm>
          </p:grpSpPr>
          <p:sp>
            <p:nvSpPr>
              <p:cNvPr id="98" name="Ellipse 100"/>
              <p:cNvSpPr/>
              <p:nvPr/>
            </p:nvSpPr>
            <p:spPr bwMode="gray">
              <a:xfrm>
                <a:off x="407568" y="649094"/>
                <a:ext cx="649764" cy="295775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99" name="Gruppieren 127"/>
              <p:cNvGrpSpPr>
                <a:grpSpLocks noChangeAspect="1"/>
              </p:cNvGrpSpPr>
              <p:nvPr/>
            </p:nvGrpSpPr>
            <p:grpSpPr bwMode="gray">
              <a:xfrm>
                <a:off x="470476" y="-333729"/>
                <a:ext cx="443495" cy="1224000"/>
                <a:chOff x="4278296" y="1535203"/>
                <a:chExt cx="1605711" cy="4431600"/>
              </a:xfrm>
              <a:solidFill>
                <a:srgbClr val="E6E6E6"/>
              </a:solidFill>
              <a:scene3d>
                <a:camera prst="isometricOffAxis2Left"/>
                <a:lightRig rig="balanced" dir="t"/>
              </a:scene3d>
            </p:grpSpPr>
            <p:sp>
              <p:nvSpPr>
                <p:cNvPr id="100" name="Freeform 12"/>
                <p:cNvSpPr>
                  <a:spLocks/>
                </p:cNvSpPr>
                <p:nvPr/>
              </p:nvSpPr>
              <p:spPr bwMode="gray">
                <a:xfrm>
                  <a:off x="4620351" y="1535203"/>
                  <a:ext cx="921600" cy="919747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sp3d z="69850" prstMaterial="matte">
                  <a:bevelT w="144000" h="144000"/>
                  <a:bevelB w="144000" h="144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101" name="Freeform 13"/>
                <p:cNvSpPr>
                  <a:spLocks/>
                </p:cNvSpPr>
                <p:nvPr/>
              </p:nvSpPr>
              <p:spPr bwMode="gray">
                <a:xfrm>
                  <a:off x="4278296" y="2516471"/>
                  <a:ext cx="1605711" cy="3450332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  <a:sp3d prstMaterial="matte">
                  <a:bevelT w="63500" h="63500"/>
                  <a:bevelB w="63500" h="635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3" name="Gruppieren 9"/>
            <p:cNvGrpSpPr>
              <a:grpSpLocks/>
            </p:cNvGrpSpPr>
            <p:nvPr/>
          </p:nvGrpSpPr>
          <p:grpSpPr bwMode="auto">
            <a:xfrm>
              <a:off x="4468897" y="-242820"/>
              <a:ext cx="785564" cy="1270883"/>
              <a:chOff x="4468897" y="-242820"/>
              <a:chExt cx="785564" cy="1270883"/>
            </a:xfrm>
          </p:grpSpPr>
          <p:sp>
            <p:nvSpPr>
              <p:cNvPr id="94" name="Ellipse 96"/>
              <p:cNvSpPr/>
              <p:nvPr/>
            </p:nvSpPr>
            <p:spPr bwMode="gray">
              <a:xfrm>
                <a:off x="4468595" y="697580"/>
                <a:ext cx="785574" cy="329716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95" name="Gruppieren 137"/>
              <p:cNvGrpSpPr>
                <a:grpSpLocks noChangeAspect="1"/>
              </p:cNvGrpSpPr>
              <p:nvPr/>
            </p:nvGrpSpPr>
            <p:grpSpPr bwMode="gray">
              <a:xfrm>
                <a:off x="4612780" y="-242820"/>
                <a:ext cx="443495" cy="1224000"/>
                <a:chOff x="4278296" y="1535203"/>
                <a:chExt cx="1605711" cy="4431600"/>
              </a:xfrm>
              <a:solidFill>
                <a:srgbClr val="E6E6E6"/>
              </a:solidFill>
              <a:scene3d>
                <a:camera prst="isometricOffAxis2Left"/>
                <a:lightRig rig="balanced" dir="t"/>
              </a:scene3d>
            </p:grpSpPr>
            <p:sp>
              <p:nvSpPr>
                <p:cNvPr id="96" name="Freeform 12"/>
                <p:cNvSpPr>
                  <a:spLocks/>
                </p:cNvSpPr>
                <p:nvPr/>
              </p:nvSpPr>
              <p:spPr bwMode="gray">
                <a:xfrm>
                  <a:off x="4620351" y="1535203"/>
                  <a:ext cx="921600" cy="919747"/>
                </a:xfrm>
                <a:prstGeom prst="ellipse">
                  <a:avLst/>
                </a:prstGeom>
                <a:solidFill>
                  <a:srgbClr val="FF0066"/>
                </a:solidFill>
                <a:ln>
                  <a:noFill/>
                </a:ln>
                <a:sp3d z="69850" prstMaterial="matte">
                  <a:bevelT w="144000" h="144000"/>
                  <a:bevelB w="144000" h="144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7" name="Freeform 13"/>
                <p:cNvSpPr>
                  <a:spLocks/>
                </p:cNvSpPr>
                <p:nvPr/>
              </p:nvSpPr>
              <p:spPr bwMode="gray">
                <a:xfrm>
                  <a:off x="4278296" y="2516471"/>
                  <a:ext cx="1605711" cy="3450332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FF0066"/>
                </a:solidFill>
                <a:ln>
                  <a:noFill/>
                </a:ln>
                <a:sp3d prstMaterial="matte">
                  <a:bevelT w="63500" h="63500"/>
                  <a:bevelB w="63500" h="635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4" name="Gruppieren 6"/>
            <p:cNvGrpSpPr>
              <a:grpSpLocks/>
            </p:cNvGrpSpPr>
            <p:nvPr/>
          </p:nvGrpSpPr>
          <p:grpSpPr bwMode="auto">
            <a:xfrm>
              <a:off x="7269028" y="1088360"/>
              <a:ext cx="1244614" cy="1840208"/>
              <a:chOff x="7269028" y="1088360"/>
              <a:chExt cx="1244614" cy="1840208"/>
            </a:xfrm>
          </p:grpSpPr>
          <p:sp>
            <p:nvSpPr>
              <p:cNvPr id="90" name="Ellipse 92"/>
              <p:cNvSpPr/>
              <p:nvPr/>
            </p:nvSpPr>
            <p:spPr bwMode="gray">
              <a:xfrm rot="21055173">
                <a:off x="7270036" y="2266157"/>
                <a:ext cx="1243606" cy="66185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91" name="Gruppieren 281"/>
              <p:cNvGrpSpPr>
                <a:grpSpLocks noChangeAspect="1"/>
              </p:cNvGrpSpPr>
              <p:nvPr/>
            </p:nvGrpSpPr>
            <p:grpSpPr bwMode="gray">
              <a:xfrm>
                <a:off x="7577578" y="1088360"/>
                <a:ext cx="652198" cy="1718112"/>
                <a:chOff x="4278296" y="1736809"/>
                <a:chExt cx="1605711" cy="4229994"/>
              </a:xfrm>
              <a:solidFill>
                <a:srgbClr val="969696"/>
              </a:solidFill>
              <a:scene3d>
                <a:camera prst="isometricOffAxis1Right">
                  <a:rot lat="1080000" lon="19440000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92" name="Freeform 12"/>
                <p:cNvSpPr>
                  <a:spLocks/>
                </p:cNvSpPr>
                <p:nvPr/>
              </p:nvSpPr>
              <p:spPr bwMode="gray">
                <a:xfrm>
                  <a:off x="4553149" y="1736809"/>
                  <a:ext cx="921600" cy="91974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p3d z="88900" prstMaterial="matte">
                  <a:bevelT w="180340" h="180340"/>
                  <a:bevelB w="180340" h="18034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93" name="Freeform 13"/>
                <p:cNvSpPr>
                  <a:spLocks/>
                </p:cNvSpPr>
                <p:nvPr/>
              </p:nvSpPr>
              <p:spPr bwMode="gray">
                <a:xfrm>
                  <a:off x="4278296" y="2516471"/>
                  <a:ext cx="1605711" cy="3450332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p3d prstMaterial="matte">
                  <a:bevelT w="101600" h="101600"/>
                  <a:bevelB w="101600" h="1016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5" name="Gruppieren 2"/>
            <p:cNvGrpSpPr>
              <a:grpSpLocks/>
            </p:cNvGrpSpPr>
            <p:nvPr/>
          </p:nvGrpSpPr>
          <p:grpSpPr bwMode="auto">
            <a:xfrm>
              <a:off x="117305" y="3367079"/>
              <a:ext cx="1968244" cy="2525959"/>
              <a:chOff x="117305" y="3367079"/>
              <a:chExt cx="1968244" cy="2525959"/>
            </a:xfrm>
          </p:grpSpPr>
          <p:sp>
            <p:nvSpPr>
              <p:cNvPr id="86" name="Ellipse 88"/>
              <p:cNvSpPr/>
              <p:nvPr/>
            </p:nvSpPr>
            <p:spPr bwMode="gray">
              <a:xfrm rot="20604897">
                <a:off x="117305" y="4959650"/>
                <a:ext cx="1967932" cy="93338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87" name="Gruppieren 39"/>
              <p:cNvGrpSpPr>
                <a:grpSpLocks noChangeAspect="1"/>
              </p:cNvGrpSpPr>
              <p:nvPr/>
            </p:nvGrpSpPr>
            <p:grpSpPr bwMode="gray">
              <a:xfrm>
                <a:off x="473511" y="3367079"/>
                <a:ext cx="1055739" cy="2341485"/>
                <a:chOff x="10625592" y="1685679"/>
                <a:chExt cx="1929937" cy="4280343"/>
              </a:xfrm>
              <a:solidFill>
                <a:schemeClr val="accent1"/>
              </a:solidFill>
              <a:scene3d>
                <a:camera prst="isometricOffAxis2Left">
                  <a:rot lat="1080000" lon="19857776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88" name="Freeform 5"/>
                <p:cNvSpPr>
                  <a:spLocks/>
                </p:cNvSpPr>
                <p:nvPr/>
              </p:nvSpPr>
              <p:spPr bwMode="gray">
                <a:xfrm>
                  <a:off x="11079861" y="1685679"/>
                  <a:ext cx="921601" cy="919847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p3d z="107950" prstMaterial="matte">
                  <a:bevelT w="216000" h="216000"/>
                  <a:bevelB w="216000" h="216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9" name="Freeform 6"/>
                <p:cNvSpPr>
                  <a:spLocks/>
                </p:cNvSpPr>
                <p:nvPr/>
              </p:nvSpPr>
              <p:spPr bwMode="gray">
                <a:xfrm>
                  <a:off x="10625592" y="2516337"/>
                  <a:ext cx="1929937" cy="3449685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sp3d prstMaterial="matte">
                  <a:bevelT w="127000" h="127000"/>
                  <a:bevelB w="127000" h="127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6" name="Gruppieren 3"/>
            <p:cNvGrpSpPr>
              <a:grpSpLocks/>
            </p:cNvGrpSpPr>
            <p:nvPr/>
          </p:nvGrpSpPr>
          <p:grpSpPr bwMode="auto">
            <a:xfrm>
              <a:off x="2796678" y="2675524"/>
              <a:ext cx="1577708" cy="2330204"/>
              <a:chOff x="2796678" y="2675524"/>
              <a:chExt cx="1577708" cy="2330204"/>
            </a:xfrm>
          </p:grpSpPr>
          <p:sp>
            <p:nvSpPr>
              <p:cNvPr id="82" name="Ellipse 84"/>
              <p:cNvSpPr/>
              <p:nvPr/>
            </p:nvSpPr>
            <p:spPr bwMode="gray">
              <a:xfrm rot="20735445">
                <a:off x="2796250" y="4280822"/>
                <a:ext cx="1579139" cy="724890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5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83" name="Gruppieren 291"/>
              <p:cNvGrpSpPr>
                <a:grpSpLocks noChangeAspect="1"/>
              </p:cNvGrpSpPr>
              <p:nvPr/>
            </p:nvGrpSpPr>
            <p:grpSpPr bwMode="gray">
              <a:xfrm>
                <a:off x="3270853" y="2675524"/>
                <a:ext cx="782637" cy="2091760"/>
                <a:chOff x="4278296" y="1675208"/>
                <a:chExt cx="1605711" cy="4291595"/>
              </a:xfrm>
              <a:solidFill>
                <a:schemeClr val="accent1"/>
              </a:solidFill>
              <a:scene3d>
                <a:camera prst="isometricOffAxis1Right">
                  <a:rot lat="1080000" lon="20039998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84" name="Freeform 12"/>
                <p:cNvSpPr>
                  <a:spLocks/>
                </p:cNvSpPr>
                <p:nvPr/>
              </p:nvSpPr>
              <p:spPr bwMode="gray">
                <a:xfrm>
                  <a:off x="4564348" y="1675208"/>
                  <a:ext cx="921601" cy="919748"/>
                </a:xfrm>
                <a:prstGeom prst="ellipse">
                  <a:avLst/>
                </a:prstGeom>
                <a:solidFill>
                  <a:srgbClr val="FF0066"/>
                </a:solidFill>
                <a:ln>
                  <a:noFill/>
                </a:ln>
                <a:sp3d z="107950" prstMaterial="matte">
                  <a:bevelT w="215900" h="215900"/>
                  <a:bevelB w="215900" h="2159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5" name="Freeform 13"/>
                <p:cNvSpPr>
                  <a:spLocks/>
                </p:cNvSpPr>
                <p:nvPr/>
              </p:nvSpPr>
              <p:spPr bwMode="gray">
                <a:xfrm>
                  <a:off x="4278296" y="2516470"/>
                  <a:ext cx="1605711" cy="3450333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FF0066"/>
                </a:solidFill>
                <a:ln>
                  <a:noFill/>
                </a:ln>
                <a:sp3d prstMaterial="matte">
                  <a:bevelT w="127000" h="127000"/>
                  <a:bevelB w="127000" h="127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7" name="Gruppieren 12"/>
            <p:cNvGrpSpPr>
              <a:grpSpLocks/>
            </p:cNvGrpSpPr>
            <p:nvPr/>
          </p:nvGrpSpPr>
          <p:grpSpPr bwMode="auto">
            <a:xfrm>
              <a:off x="1496882" y="1775680"/>
              <a:ext cx="1248764" cy="2154845"/>
              <a:chOff x="1496882" y="1775680"/>
              <a:chExt cx="1248764" cy="2154845"/>
            </a:xfrm>
          </p:grpSpPr>
          <p:sp>
            <p:nvSpPr>
              <p:cNvPr id="78" name="Ellipse 80"/>
              <p:cNvSpPr/>
              <p:nvPr/>
            </p:nvSpPr>
            <p:spPr bwMode="gray">
              <a:xfrm rot="21065261">
                <a:off x="1496723" y="3117117"/>
                <a:ext cx="1248932" cy="814593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79" name="Gruppieren 294"/>
              <p:cNvGrpSpPr>
                <a:grpSpLocks noChangeAspect="1"/>
              </p:cNvGrpSpPr>
              <p:nvPr/>
            </p:nvGrpSpPr>
            <p:grpSpPr bwMode="gray">
              <a:xfrm>
                <a:off x="1749337" y="1775680"/>
                <a:ext cx="739165" cy="1958132"/>
                <a:chOff x="4278296" y="1713091"/>
                <a:chExt cx="1605711" cy="4253712"/>
              </a:xfrm>
              <a:solidFill>
                <a:srgbClr val="969696"/>
              </a:solidFill>
              <a:scene3d>
                <a:camera prst="isometricOffAxis1Right">
                  <a:rot lat="1080000" lon="20039998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80" name="Freeform 12"/>
                <p:cNvSpPr>
                  <a:spLocks/>
                </p:cNvSpPr>
                <p:nvPr/>
              </p:nvSpPr>
              <p:spPr bwMode="gray">
                <a:xfrm>
                  <a:off x="4620351" y="1713091"/>
                  <a:ext cx="921601" cy="919748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sp3d z="88900" prstMaterial="matte">
                  <a:bevelT w="180340" h="180340"/>
                  <a:bevelB w="180340" h="18034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81" name="Freeform 13"/>
                <p:cNvSpPr>
                  <a:spLocks/>
                </p:cNvSpPr>
                <p:nvPr/>
              </p:nvSpPr>
              <p:spPr bwMode="gray">
                <a:xfrm>
                  <a:off x="4278296" y="2516471"/>
                  <a:ext cx="1605711" cy="3450332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  <a:sp3d prstMaterial="matte">
                  <a:bevelT w="101600" h="101600"/>
                  <a:bevelB w="101600" h="1016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8" name="Gruppieren 11"/>
            <p:cNvGrpSpPr>
              <a:grpSpLocks/>
            </p:cNvGrpSpPr>
            <p:nvPr/>
          </p:nvGrpSpPr>
          <p:grpSpPr bwMode="auto">
            <a:xfrm>
              <a:off x="4306960" y="1433979"/>
              <a:ext cx="1580400" cy="1942043"/>
              <a:chOff x="4306960" y="1433979"/>
              <a:chExt cx="1580400" cy="1942043"/>
            </a:xfrm>
          </p:grpSpPr>
          <p:sp>
            <p:nvSpPr>
              <p:cNvPr id="74" name="Ellipse 76"/>
              <p:cNvSpPr/>
              <p:nvPr/>
            </p:nvSpPr>
            <p:spPr bwMode="gray">
              <a:xfrm rot="1054922">
                <a:off x="4306153" y="2564358"/>
                <a:ext cx="1581802" cy="812168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75" name="Gruppieren 297"/>
              <p:cNvGrpSpPr>
                <a:grpSpLocks noChangeAspect="1"/>
              </p:cNvGrpSpPr>
              <p:nvPr/>
            </p:nvGrpSpPr>
            <p:grpSpPr bwMode="gray">
              <a:xfrm>
                <a:off x="4656071" y="1433979"/>
                <a:ext cx="784168" cy="1745408"/>
                <a:chOff x="10625592" y="1670345"/>
                <a:chExt cx="1929937" cy="4295677"/>
              </a:xfrm>
              <a:solidFill>
                <a:srgbClr val="969696"/>
              </a:solidFill>
              <a:scene3d>
                <a:camera prst="isometricOffAxis1Right">
                  <a:rot lat="1080000" lon="2700000" rev="0"/>
                </a:camera>
                <a:lightRig rig="balanced" dir="t">
                  <a:rot lat="0" lon="0" rev="0"/>
                </a:lightRig>
              </a:scene3d>
            </p:grpSpPr>
            <p:sp>
              <p:nvSpPr>
                <p:cNvPr id="76" name="Freeform 5"/>
                <p:cNvSpPr>
                  <a:spLocks/>
                </p:cNvSpPr>
                <p:nvPr/>
              </p:nvSpPr>
              <p:spPr bwMode="gray">
                <a:xfrm>
                  <a:off x="11129759" y="1670345"/>
                  <a:ext cx="921601" cy="91984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p3d z="88900" prstMaterial="matte">
                  <a:bevelT w="180000" h="180000"/>
                  <a:bevelB w="180000" h="180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7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sp3d prstMaterial="matte">
                  <a:bevelT w="101600" h="101600"/>
                  <a:bevelB w="101600" h="1016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59" name="Gruppieren 13"/>
            <p:cNvGrpSpPr>
              <a:grpSpLocks/>
            </p:cNvGrpSpPr>
            <p:nvPr/>
          </p:nvGrpSpPr>
          <p:grpSpPr bwMode="auto">
            <a:xfrm>
              <a:off x="324318" y="1318206"/>
              <a:ext cx="1073477" cy="1660490"/>
              <a:chOff x="324318" y="1318206"/>
              <a:chExt cx="1073477" cy="1660490"/>
            </a:xfrm>
          </p:grpSpPr>
          <p:sp>
            <p:nvSpPr>
              <p:cNvPr id="70" name="Ellipse 72"/>
              <p:cNvSpPr/>
              <p:nvPr/>
            </p:nvSpPr>
            <p:spPr bwMode="gray">
              <a:xfrm rot="19926971">
                <a:off x="325016" y="2297676"/>
                <a:ext cx="1073175" cy="681252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71" name="Gruppieren 302"/>
              <p:cNvGrpSpPr>
                <a:grpSpLocks noChangeAspect="1"/>
              </p:cNvGrpSpPr>
              <p:nvPr/>
            </p:nvGrpSpPr>
            <p:grpSpPr bwMode="gray">
              <a:xfrm>
                <a:off x="633637" y="1318206"/>
                <a:ext cx="627334" cy="1440000"/>
                <a:chOff x="10625592" y="1535985"/>
                <a:chExt cx="1929937" cy="4430037"/>
              </a:xfrm>
              <a:solidFill>
                <a:srgbClr val="D7D7D7"/>
              </a:solidFill>
              <a:scene3d>
                <a:camera prst="isometricOffAxis2Left">
                  <a:rot lat="1080000" lon="18059999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72" name="Freeform 5"/>
                <p:cNvSpPr>
                  <a:spLocks/>
                </p:cNvSpPr>
                <p:nvPr/>
              </p:nvSpPr>
              <p:spPr bwMode="gray">
                <a:xfrm>
                  <a:off x="11129760" y="1535985"/>
                  <a:ext cx="921600" cy="919848"/>
                </a:xfrm>
                <a:prstGeom prst="ellipse">
                  <a:avLst/>
                </a:prstGeom>
                <a:solidFill>
                  <a:srgbClr val="FF0066"/>
                </a:solidFill>
                <a:ln>
                  <a:noFill/>
                </a:ln>
                <a:sp3d z="69850" prstMaterial="matte">
                  <a:bevelT w="144000" h="144000"/>
                  <a:bevelB w="144000" h="144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73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FF0066"/>
                </a:solidFill>
                <a:ln>
                  <a:noFill/>
                </a:ln>
                <a:sp3d prstMaterial="matte">
                  <a:bevelT w="88900" h="88900"/>
                  <a:bevelB w="88900" h="889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60" name="Gruppieren 10"/>
            <p:cNvGrpSpPr>
              <a:grpSpLocks/>
            </p:cNvGrpSpPr>
            <p:nvPr/>
          </p:nvGrpSpPr>
          <p:grpSpPr bwMode="auto">
            <a:xfrm>
              <a:off x="3440548" y="569538"/>
              <a:ext cx="1045991" cy="1578988"/>
              <a:chOff x="3440548" y="569538"/>
              <a:chExt cx="1045991" cy="1578988"/>
            </a:xfrm>
          </p:grpSpPr>
          <p:sp>
            <p:nvSpPr>
              <p:cNvPr id="66" name="Ellipse 68"/>
              <p:cNvSpPr/>
              <p:nvPr/>
            </p:nvSpPr>
            <p:spPr bwMode="gray">
              <a:xfrm>
                <a:off x="3440689" y="1592179"/>
                <a:ext cx="1046546" cy="555185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67" name="Gruppieren 308"/>
              <p:cNvGrpSpPr>
                <a:grpSpLocks noChangeAspect="1"/>
              </p:cNvGrpSpPr>
              <p:nvPr/>
            </p:nvGrpSpPr>
            <p:grpSpPr bwMode="gray">
              <a:xfrm>
                <a:off x="3650221" y="569538"/>
                <a:ext cx="521758" cy="1399056"/>
                <a:chOff x="4278296" y="1661209"/>
                <a:chExt cx="1605711" cy="4305594"/>
              </a:xfrm>
              <a:solidFill>
                <a:srgbClr val="D7D7D7"/>
              </a:solidFill>
              <a:scene3d>
                <a:camera prst="isometricOffAxis2Left">
                  <a:rot lat="1080000" lon="1560000" rev="0"/>
                </a:camera>
                <a:lightRig rig="balanced" dir="t">
                  <a:rot lat="0" lon="0" rev="0"/>
                </a:lightRig>
              </a:scene3d>
            </p:grpSpPr>
            <p:sp>
              <p:nvSpPr>
                <p:cNvPr id="68" name="Freeform 12"/>
                <p:cNvSpPr>
                  <a:spLocks/>
                </p:cNvSpPr>
                <p:nvPr/>
              </p:nvSpPr>
              <p:spPr bwMode="gray">
                <a:xfrm>
                  <a:off x="4620351" y="1661209"/>
                  <a:ext cx="921601" cy="9197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sp3d z="69850" prstMaterial="matte">
                  <a:bevelT w="143510" h="143510"/>
                  <a:bevelB w="143510" h="14351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9" name="Freeform 13"/>
                <p:cNvSpPr>
                  <a:spLocks/>
                </p:cNvSpPr>
                <p:nvPr/>
              </p:nvSpPr>
              <p:spPr bwMode="gray">
                <a:xfrm>
                  <a:off x="4278296" y="2516471"/>
                  <a:ext cx="1605711" cy="3450332"/>
                </a:xfrm>
                <a:custGeom>
                  <a:avLst/>
                  <a:gdLst>
                    <a:gd name="T0" fmla="*/ 585 w 796"/>
                    <a:gd name="T1" fmla="*/ 0 h 1715"/>
                    <a:gd name="T2" fmla="*/ 398 w 796"/>
                    <a:gd name="T3" fmla="*/ 155 h 1715"/>
                    <a:gd name="T4" fmla="*/ 211 w 796"/>
                    <a:gd name="T5" fmla="*/ 0 h 1715"/>
                    <a:gd name="T6" fmla="*/ 0 w 796"/>
                    <a:gd name="T7" fmla="*/ 381 h 1715"/>
                    <a:gd name="T8" fmla="*/ 1 w 796"/>
                    <a:gd name="T9" fmla="*/ 751 h 1715"/>
                    <a:gd name="T10" fmla="*/ 61 w 796"/>
                    <a:gd name="T11" fmla="*/ 811 h 1715"/>
                    <a:gd name="T12" fmla="*/ 121 w 796"/>
                    <a:gd name="T13" fmla="*/ 751 h 1715"/>
                    <a:gd name="T14" fmla="*/ 133 w 796"/>
                    <a:gd name="T15" fmla="*/ 292 h 1715"/>
                    <a:gd name="T16" fmla="*/ 152 w 796"/>
                    <a:gd name="T17" fmla="*/ 272 h 1715"/>
                    <a:gd name="T18" fmla="*/ 223 w 796"/>
                    <a:gd name="T19" fmla="*/ 454 h 1715"/>
                    <a:gd name="T20" fmla="*/ 138 w 796"/>
                    <a:gd name="T21" fmla="*/ 724 h 1715"/>
                    <a:gd name="T22" fmla="*/ 223 w 796"/>
                    <a:gd name="T23" fmla="*/ 1644 h 1715"/>
                    <a:gd name="T24" fmla="*/ 292 w 796"/>
                    <a:gd name="T25" fmla="*/ 1715 h 1715"/>
                    <a:gd name="T26" fmla="*/ 362 w 796"/>
                    <a:gd name="T27" fmla="*/ 1644 h 1715"/>
                    <a:gd name="T28" fmla="*/ 378 w 796"/>
                    <a:gd name="T29" fmla="*/ 901 h 1715"/>
                    <a:gd name="T30" fmla="*/ 398 w 796"/>
                    <a:gd name="T31" fmla="*/ 881 h 1715"/>
                    <a:gd name="T32" fmla="*/ 418 w 796"/>
                    <a:gd name="T33" fmla="*/ 901 h 1715"/>
                    <a:gd name="T34" fmla="*/ 435 w 796"/>
                    <a:gd name="T35" fmla="*/ 1644 h 1715"/>
                    <a:gd name="T36" fmla="*/ 504 w 796"/>
                    <a:gd name="T37" fmla="*/ 1715 h 1715"/>
                    <a:gd name="T38" fmla="*/ 573 w 796"/>
                    <a:gd name="T39" fmla="*/ 1644 h 1715"/>
                    <a:gd name="T40" fmla="*/ 658 w 796"/>
                    <a:gd name="T41" fmla="*/ 724 h 1715"/>
                    <a:gd name="T42" fmla="*/ 573 w 796"/>
                    <a:gd name="T43" fmla="*/ 454 h 1715"/>
                    <a:gd name="T44" fmla="*/ 644 w 796"/>
                    <a:gd name="T45" fmla="*/ 272 h 1715"/>
                    <a:gd name="T46" fmla="*/ 664 w 796"/>
                    <a:gd name="T47" fmla="*/ 292 h 1715"/>
                    <a:gd name="T48" fmla="*/ 676 w 796"/>
                    <a:gd name="T49" fmla="*/ 751 h 1715"/>
                    <a:gd name="T50" fmla="*/ 736 w 796"/>
                    <a:gd name="T51" fmla="*/ 811 h 1715"/>
                    <a:gd name="T52" fmla="*/ 795 w 796"/>
                    <a:gd name="T53" fmla="*/ 751 h 1715"/>
                    <a:gd name="T54" fmla="*/ 796 w 796"/>
                    <a:gd name="T55" fmla="*/ 381 h 1715"/>
                    <a:gd name="T56" fmla="*/ 585 w 796"/>
                    <a:gd name="T57" fmla="*/ 0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796" h="1715">
                      <a:moveTo>
                        <a:pt x="585" y="0"/>
                      </a:moveTo>
                      <a:cubicBezTo>
                        <a:pt x="516" y="0"/>
                        <a:pt x="474" y="155"/>
                        <a:pt x="398" y="155"/>
                      </a:cubicBezTo>
                      <a:cubicBezTo>
                        <a:pt x="322" y="155"/>
                        <a:pt x="281" y="0"/>
                        <a:pt x="211" y="0"/>
                      </a:cubicBezTo>
                      <a:cubicBezTo>
                        <a:pt x="142" y="0"/>
                        <a:pt x="0" y="79"/>
                        <a:pt x="0" y="381"/>
                      </a:cubicBezTo>
                      <a:cubicBezTo>
                        <a:pt x="1" y="751"/>
                        <a:pt x="1" y="751"/>
                        <a:pt x="1" y="751"/>
                      </a:cubicBezTo>
                      <a:cubicBezTo>
                        <a:pt x="1" y="784"/>
                        <a:pt x="28" y="811"/>
                        <a:pt x="61" y="811"/>
                      </a:cubicBezTo>
                      <a:cubicBezTo>
                        <a:pt x="94" y="811"/>
                        <a:pt x="121" y="784"/>
                        <a:pt x="121" y="751"/>
                      </a:cubicBezTo>
                      <a:cubicBezTo>
                        <a:pt x="133" y="292"/>
                        <a:pt x="133" y="292"/>
                        <a:pt x="133" y="292"/>
                      </a:cubicBezTo>
                      <a:cubicBezTo>
                        <a:pt x="133" y="281"/>
                        <a:pt x="142" y="272"/>
                        <a:pt x="152" y="272"/>
                      </a:cubicBezTo>
                      <a:cubicBezTo>
                        <a:pt x="163" y="272"/>
                        <a:pt x="223" y="362"/>
                        <a:pt x="223" y="454"/>
                      </a:cubicBezTo>
                      <a:cubicBezTo>
                        <a:pt x="223" y="546"/>
                        <a:pt x="138" y="603"/>
                        <a:pt x="138" y="724"/>
                      </a:cubicBezTo>
                      <a:cubicBezTo>
                        <a:pt x="138" y="846"/>
                        <a:pt x="223" y="1644"/>
                        <a:pt x="223" y="1644"/>
                      </a:cubicBezTo>
                      <a:cubicBezTo>
                        <a:pt x="223" y="1683"/>
                        <a:pt x="254" y="1715"/>
                        <a:pt x="292" y="1715"/>
                      </a:cubicBezTo>
                      <a:cubicBezTo>
                        <a:pt x="331" y="1715"/>
                        <a:pt x="362" y="1683"/>
                        <a:pt x="362" y="1644"/>
                      </a:cubicBezTo>
                      <a:cubicBezTo>
                        <a:pt x="378" y="901"/>
                        <a:pt x="378" y="901"/>
                        <a:pt x="378" y="901"/>
                      </a:cubicBezTo>
                      <a:cubicBezTo>
                        <a:pt x="378" y="890"/>
                        <a:pt x="387" y="881"/>
                        <a:pt x="398" y="881"/>
                      </a:cubicBezTo>
                      <a:cubicBezTo>
                        <a:pt x="409" y="881"/>
                        <a:pt x="418" y="890"/>
                        <a:pt x="418" y="901"/>
                      </a:cubicBezTo>
                      <a:cubicBezTo>
                        <a:pt x="435" y="1644"/>
                        <a:pt x="435" y="1644"/>
                        <a:pt x="435" y="1644"/>
                      </a:cubicBezTo>
                      <a:cubicBezTo>
                        <a:pt x="435" y="1683"/>
                        <a:pt x="466" y="1715"/>
                        <a:pt x="504" y="1715"/>
                      </a:cubicBezTo>
                      <a:cubicBezTo>
                        <a:pt x="542" y="1715"/>
                        <a:pt x="573" y="1683"/>
                        <a:pt x="573" y="1644"/>
                      </a:cubicBezTo>
                      <a:cubicBezTo>
                        <a:pt x="573" y="1644"/>
                        <a:pt x="658" y="846"/>
                        <a:pt x="658" y="724"/>
                      </a:cubicBezTo>
                      <a:cubicBezTo>
                        <a:pt x="658" y="603"/>
                        <a:pt x="573" y="546"/>
                        <a:pt x="573" y="454"/>
                      </a:cubicBezTo>
                      <a:cubicBezTo>
                        <a:pt x="573" y="362"/>
                        <a:pt x="633" y="272"/>
                        <a:pt x="644" y="272"/>
                      </a:cubicBezTo>
                      <a:cubicBezTo>
                        <a:pt x="655" y="272"/>
                        <a:pt x="664" y="281"/>
                        <a:pt x="664" y="292"/>
                      </a:cubicBezTo>
                      <a:cubicBezTo>
                        <a:pt x="676" y="751"/>
                        <a:pt x="676" y="751"/>
                        <a:pt x="676" y="751"/>
                      </a:cubicBezTo>
                      <a:cubicBezTo>
                        <a:pt x="676" y="784"/>
                        <a:pt x="703" y="811"/>
                        <a:pt x="736" y="811"/>
                      </a:cubicBezTo>
                      <a:cubicBezTo>
                        <a:pt x="769" y="811"/>
                        <a:pt x="795" y="784"/>
                        <a:pt x="795" y="751"/>
                      </a:cubicBezTo>
                      <a:cubicBezTo>
                        <a:pt x="796" y="381"/>
                        <a:pt x="796" y="381"/>
                        <a:pt x="796" y="381"/>
                      </a:cubicBezTo>
                      <a:cubicBezTo>
                        <a:pt x="796" y="137"/>
                        <a:pt x="654" y="0"/>
                        <a:pt x="585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p3d prstMaterial="matte">
                  <a:bevelT w="88900" h="88900"/>
                  <a:bevelB w="88900" h="889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61" name="Gruppieren 8"/>
            <p:cNvGrpSpPr>
              <a:grpSpLocks/>
            </p:cNvGrpSpPr>
            <p:nvPr/>
          </p:nvGrpSpPr>
          <p:grpSpPr bwMode="auto">
            <a:xfrm>
              <a:off x="6006439" y="235975"/>
              <a:ext cx="1187192" cy="1547972"/>
              <a:chOff x="6006439" y="235975"/>
              <a:chExt cx="1187192" cy="1547972"/>
            </a:xfrm>
          </p:grpSpPr>
          <p:sp>
            <p:nvSpPr>
              <p:cNvPr id="62" name="Ellipse 64"/>
              <p:cNvSpPr/>
              <p:nvPr/>
            </p:nvSpPr>
            <p:spPr bwMode="gray">
              <a:xfrm rot="21268158">
                <a:off x="6005126" y="1228521"/>
                <a:ext cx="1187683" cy="555185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de-DE" dirty="0"/>
              </a:p>
            </p:txBody>
          </p:sp>
          <p:grpSp>
            <p:nvGrpSpPr>
              <p:cNvPr id="63" name="Gruppieren 339"/>
              <p:cNvGrpSpPr>
                <a:grpSpLocks noChangeAspect="1"/>
              </p:cNvGrpSpPr>
              <p:nvPr/>
            </p:nvGrpSpPr>
            <p:grpSpPr bwMode="gray">
              <a:xfrm>
                <a:off x="6235044" y="235975"/>
                <a:ext cx="627334" cy="1412704"/>
                <a:chOff x="10625592" y="1619959"/>
                <a:chExt cx="1929937" cy="4346063"/>
              </a:xfrm>
              <a:solidFill>
                <a:srgbClr val="D7D7D7"/>
              </a:solidFill>
              <a:scene3d>
                <a:camera prst="isometricOffAxis2Left">
                  <a:rot lat="1080000" lon="19800000" rev="0"/>
                </a:camera>
                <a:lightRig rig="balanced" dir="t">
                  <a:rot lat="0" lon="0" rev="10800000"/>
                </a:lightRig>
              </a:scene3d>
            </p:grpSpPr>
            <p:sp>
              <p:nvSpPr>
                <p:cNvPr id="64" name="Freeform 5"/>
                <p:cNvSpPr>
                  <a:spLocks/>
                </p:cNvSpPr>
                <p:nvPr/>
              </p:nvSpPr>
              <p:spPr bwMode="gray">
                <a:xfrm>
                  <a:off x="11087773" y="1619959"/>
                  <a:ext cx="921600" cy="919848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sp3d z="69850" prstMaterial="matte">
                  <a:bevelT w="144000" h="144000"/>
                  <a:bevelB w="144000" h="1440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sp>
              <p:nvSpPr>
                <p:cNvPr id="65" name="Freeform 6"/>
                <p:cNvSpPr>
                  <a:spLocks/>
                </p:cNvSpPr>
                <p:nvPr/>
              </p:nvSpPr>
              <p:spPr bwMode="gray">
                <a:xfrm>
                  <a:off x="10625592" y="2516336"/>
                  <a:ext cx="1929937" cy="3449686"/>
                </a:xfrm>
                <a:custGeom>
                  <a:avLst/>
                  <a:gdLst>
                    <a:gd name="T0" fmla="*/ 928 w 959"/>
                    <a:gd name="T1" fmla="*/ 219 h 1715"/>
                    <a:gd name="T2" fmla="*/ 670 w 959"/>
                    <a:gd name="T3" fmla="*/ 0 h 1715"/>
                    <a:gd name="T4" fmla="*/ 480 w 959"/>
                    <a:gd name="T5" fmla="*/ 72 h 1715"/>
                    <a:gd name="T6" fmla="*/ 290 w 959"/>
                    <a:gd name="T7" fmla="*/ 0 h 1715"/>
                    <a:gd name="T8" fmla="*/ 32 w 959"/>
                    <a:gd name="T9" fmla="*/ 219 h 1715"/>
                    <a:gd name="T10" fmla="*/ 0 w 959"/>
                    <a:gd name="T11" fmla="*/ 777 h 1715"/>
                    <a:gd name="T12" fmla="*/ 96 w 959"/>
                    <a:gd name="T13" fmla="*/ 872 h 1715"/>
                    <a:gd name="T14" fmla="*/ 191 w 959"/>
                    <a:gd name="T15" fmla="*/ 777 h 1715"/>
                    <a:gd name="T16" fmla="*/ 210 w 959"/>
                    <a:gd name="T17" fmla="*/ 293 h 1715"/>
                    <a:gd name="T18" fmla="*/ 230 w 959"/>
                    <a:gd name="T19" fmla="*/ 273 h 1715"/>
                    <a:gd name="T20" fmla="*/ 250 w 959"/>
                    <a:gd name="T21" fmla="*/ 293 h 1715"/>
                    <a:gd name="T22" fmla="*/ 250 w 959"/>
                    <a:gd name="T23" fmla="*/ 855 h 1715"/>
                    <a:gd name="T24" fmla="*/ 250 w 959"/>
                    <a:gd name="T25" fmla="*/ 902 h 1715"/>
                    <a:gd name="T26" fmla="*/ 191 w 959"/>
                    <a:gd name="T27" fmla="*/ 1602 h 1715"/>
                    <a:gd name="T28" fmla="*/ 305 w 959"/>
                    <a:gd name="T29" fmla="*/ 1715 h 1715"/>
                    <a:gd name="T30" fmla="*/ 418 w 959"/>
                    <a:gd name="T31" fmla="*/ 1602 h 1715"/>
                    <a:gd name="T32" fmla="*/ 460 w 959"/>
                    <a:gd name="T33" fmla="*/ 902 h 1715"/>
                    <a:gd name="T34" fmla="*/ 480 w 959"/>
                    <a:gd name="T35" fmla="*/ 882 h 1715"/>
                    <a:gd name="T36" fmla="*/ 500 w 959"/>
                    <a:gd name="T37" fmla="*/ 902 h 1715"/>
                    <a:gd name="T38" fmla="*/ 541 w 959"/>
                    <a:gd name="T39" fmla="*/ 1602 h 1715"/>
                    <a:gd name="T40" fmla="*/ 655 w 959"/>
                    <a:gd name="T41" fmla="*/ 1715 h 1715"/>
                    <a:gd name="T42" fmla="*/ 769 w 959"/>
                    <a:gd name="T43" fmla="*/ 1602 h 1715"/>
                    <a:gd name="T44" fmla="*/ 710 w 959"/>
                    <a:gd name="T45" fmla="*/ 902 h 1715"/>
                    <a:gd name="T46" fmla="*/ 710 w 959"/>
                    <a:gd name="T47" fmla="*/ 855 h 1715"/>
                    <a:gd name="T48" fmla="*/ 710 w 959"/>
                    <a:gd name="T49" fmla="*/ 293 h 1715"/>
                    <a:gd name="T50" fmla="*/ 730 w 959"/>
                    <a:gd name="T51" fmla="*/ 273 h 1715"/>
                    <a:gd name="T52" fmla="*/ 750 w 959"/>
                    <a:gd name="T53" fmla="*/ 293 h 1715"/>
                    <a:gd name="T54" fmla="*/ 769 w 959"/>
                    <a:gd name="T55" fmla="*/ 777 h 1715"/>
                    <a:gd name="T56" fmla="*/ 864 w 959"/>
                    <a:gd name="T57" fmla="*/ 872 h 1715"/>
                    <a:gd name="T58" fmla="*/ 959 w 959"/>
                    <a:gd name="T59" fmla="*/ 777 h 1715"/>
                    <a:gd name="T60" fmla="*/ 928 w 959"/>
                    <a:gd name="T61" fmla="*/ 219 h 1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959" h="1715">
                      <a:moveTo>
                        <a:pt x="928" y="219"/>
                      </a:moveTo>
                      <a:cubicBezTo>
                        <a:pt x="928" y="65"/>
                        <a:pt x="768" y="0"/>
                        <a:pt x="670" y="0"/>
                      </a:cubicBezTo>
                      <a:cubicBezTo>
                        <a:pt x="572" y="0"/>
                        <a:pt x="557" y="72"/>
                        <a:pt x="480" y="72"/>
                      </a:cubicBezTo>
                      <a:cubicBezTo>
                        <a:pt x="403" y="72"/>
                        <a:pt x="367" y="0"/>
                        <a:pt x="290" y="0"/>
                      </a:cubicBezTo>
                      <a:cubicBezTo>
                        <a:pt x="213" y="0"/>
                        <a:pt x="32" y="65"/>
                        <a:pt x="32" y="219"/>
                      </a:cubicBezTo>
                      <a:cubicBezTo>
                        <a:pt x="0" y="777"/>
                        <a:pt x="0" y="777"/>
                        <a:pt x="0" y="777"/>
                      </a:cubicBezTo>
                      <a:cubicBezTo>
                        <a:pt x="0" y="829"/>
                        <a:pt x="43" y="872"/>
                        <a:pt x="96" y="872"/>
                      </a:cubicBezTo>
                      <a:cubicBezTo>
                        <a:pt x="148" y="872"/>
                        <a:pt x="191" y="829"/>
                        <a:pt x="191" y="777"/>
                      </a:cubicBezTo>
                      <a:cubicBezTo>
                        <a:pt x="210" y="293"/>
                        <a:pt x="210" y="293"/>
                        <a:pt x="210" y="293"/>
                      </a:cubicBezTo>
                      <a:cubicBezTo>
                        <a:pt x="210" y="282"/>
                        <a:pt x="219" y="273"/>
                        <a:pt x="230" y="273"/>
                      </a:cubicBezTo>
                      <a:cubicBezTo>
                        <a:pt x="241" y="273"/>
                        <a:pt x="250" y="282"/>
                        <a:pt x="250" y="293"/>
                      </a:cubicBezTo>
                      <a:cubicBezTo>
                        <a:pt x="250" y="855"/>
                        <a:pt x="250" y="855"/>
                        <a:pt x="250" y="855"/>
                      </a:cubicBezTo>
                      <a:cubicBezTo>
                        <a:pt x="250" y="902"/>
                        <a:pt x="250" y="902"/>
                        <a:pt x="250" y="902"/>
                      </a:cubicBezTo>
                      <a:cubicBezTo>
                        <a:pt x="191" y="1602"/>
                        <a:pt x="191" y="1602"/>
                        <a:pt x="191" y="1602"/>
                      </a:cubicBezTo>
                      <a:cubicBezTo>
                        <a:pt x="191" y="1664"/>
                        <a:pt x="242" y="1715"/>
                        <a:pt x="305" y="1715"/>
                      </a:cubicBezTo>
                      <a:cubicBezTo>
                        <a:pt x="367" y="1715"/>
                        <a:pt x="418" y="1664"/>
                        <a:pt x="418" y="1602"/>
                      </a:cubicBezTo>
                      <a:cubicBezTo>
                        <a:pt x="460" y="902"/>
                        <a:pt x="460" y="902"/>
                        <a:pt x="460" y="902"/>
                      </a:cubicBezTo>
                      <a:cubicBezTo>
                        <a:pt x="460" y="891"/>
                        <a:pt x="469" y="882"/>
                        <a:pt x="480" y="882"/>
                      </a:cubicBezTo>
                      <a:cubicBezTo>
                        <a:pt x="491" y="882"/>
                        <a:pt x="500" y="891"/>
                        <a:pt x="500" y="902"/>
                      </a:cubicBezTo>
                      <a:cubicBezTo>
                        <a:pt x="541" y="1602"/>
                        <a:pt x="541" y="1602"/>
                        <a:pt x="541" y="1602"/>
                      </a:cubicBezTo>
                      <a:cubicBezTo>
                        <a:pt x="541" y="1664"/>
                        <a:pt x="592" y="1715"/>
                        <a:pt x="655" y="1715"/>
                      </a:cubicBezTo>
                      <a:cubicBezTo>
                        <a:pt x="718" y="1715"/>
                        <a:pt x="769" y="1664"/>
                        <a:pt x="769" y="1602"/>
                      </a:cubicBezTo>
                      <a:cubicBezTo>
                        <a:pt x="710" y="902"/>
                        <a:pt x="710" y="902"/>
                        <a:pt x="710" y="902"/>
                      </a:cubicBezTo>
                      <a:cubicBezTo>
                        <a:pt x="710" y="855"/>
                        <a:pt x="710" y="855"/>
                        <a:pt x="710" y="855"/>
                      </a:cubicBezTo>
                      <a:cubicBezTo>
                        <a:pt x="710" y="293"/>
                        <a:pt x="710" y="293"/>
                        <a:pt x="710" y="293"/>
                      </a:cubicBezTo>
                      <a:cubicBezTo>
                        <a:pt x="710" y="282"/>
                        <a:pt x="719" y="273"/>
                        <a:pt x="730" y="273"/>
                      </a:cubicBezTo>
                      <a:cubicBezTo>
                        <a:pt x="741" y="273"/>
                        <a:pt x="750" y="282"/>
                        <a:pt x="750" y="293"/>
                      </a:cubicBezTo>
                      <a:cubicBezTo>
                        <a:pt x="769" y="777"/>
                        <a:pt x="769" y="777"/>
                        <a:pt x="769" y="777"/>
                      </a:cubicBezTo>
                      <a:cubicBezTo>
                        <a:pt x="769" y="829"/>
                        <a:pt x="811" y="872"/>
                        <a:pt x="864" y="872"/>
                      </a:cubicBezTo>
                      <a:cubicBezTo>
                        <a:pt x="917" y="872"/>
                        <a:pt x="959" y="829"/>
                        <a:pt x="959" y="777"/>
                      </a:cubicBezTo>
                      <a:lnTo>
                        <a:pt x="928" y="219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  <a:sp3d prstMaterial="matte">
                  <a:bevelT w="88900" h="88900"/>
                  <a:bevelB w="88900" h="88900"/>
                </a:sp3d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</p:grpSp>
      <p:pic>
        <p:nvPicPr>
          <p:cNvPr id="114" name="Picture 2" descr="FSCF-LOGO-WE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6223000"/>
            <a:ext cx="1087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584" y="5202743"/>
            <a:ext cx="6400800" cy="11053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4168" y="3287822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A4885-01E7-41FD-9F51-303C9D18CCF6}" type="datetimeFigureOut">
              <a:rPr lang="fr-FR"/>
              <a:pPr>
                <a:defRPr/>
              </a:pPr>
              <a:t>21/11/2015</a:t>
            </a:fld>
            <a:endParaRPr lang="fr-FR"/>
          </a:p>
        </p:txBody>
      </p:sp>
      <p:sp>
        <p:nvSpPr>
          <p:cNvPr id="1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6B5A-29F5-4C18-95CE-A83DDC7C0D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C4FA14A9-90F2-4527-AEDA-947D64BAA531}" type="datetimeFigureOut">
              <a:rPr lang="fr-FR" smtClean="0"/>
              <a:pPr/>
              <a:t>21/11/2015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DD5AAC9A-249C-4042-AB27-CEB406E5F0D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1029" name="Picture 2" descr="FSCF-LOGO-WEB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51825" y="6356350"/>
            <a:ext cx="8636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e 13"/>
          <p:cNvGrpSpPr>
            <a:grpSpLocks/>
          </p:cNvGrpSpPr>
          <p:nvPr userDrawn="1"/>
        </p:nvGrpSpPr>
        <p:grpSpPr bwMode="auto">
          <a:xfrm>
            <a:off x="0" y="6256338"/>
            <a:ext cx="730250" cy="717550"/>
            <a:chOff x="-25335" y="5466096"/>
            <a:chExt cx="1447559" cy="1300800"/>
          </a:xfrm>
        </p:grpSpPr>
        <p:sp>
          <p:nvSpPr>
            <p:cNvPr id="12" name="Freeform 32"/>
            <p:cNvSpPr>
              <a:spLocks/>
            </p:cNvSpPr>
            <p:nvPr userDrawn="1"/>
          </p:nvSpPr>
          <p:spPr bwMode="gray">
            <a:xfrm>
              <a:off x="-25335" y="5740108"/>
              <a:ext cx="1447559" cy="1026788"/>
            </a:xfrm>
            <a:custGeom>
              <a:avLst/>
              <a:gdLst>
                <a:gd name="T0" fmla="*/ 236 w 946"/>
                <a:gd name="T1" fmla="*/ 819 h 819"/>
                <a:gd name="T2" fmla="*/ 0 w 946"/>
                <a:gd name="T3" fmla="*/ 410 h 819"/>
                <a:gd name="T4" fmla="*/ 236 w 946"/>
                <a:gd name="T5" fmla="*/ 0 h 819"/>
                <a:gd name="T6" fmla="*/ 709 w 946"/>
                <a:gd name="T7" fmla="*/ 0 h 819"/>
                <a:gd name="T8" fmla="*/ 946 w 946"/>
                <a:gd name="T9" fmla="*/ 410 h 819"/>
                <a:gd name="T10" fmla="*/ 709 w 946"/>
                <a:gd name="T11" fmla="*/ 819 h 819"/>
                <a:gd name="T12" fmla="*/ 236 w 946"/>
                <a:gd name="T13" fmla="*/ 81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6" h="819">
                  <a:moveTo>
                    <a:pt x="236" y="819"/>
                  </a:moveTo>
                  <a:lnTo>
                    <a:pt x="0" y="410"/>
                  </a:lnTo>
                  <a:lnTo>
                    <a:pt x="236" y="0"/>
                  </a:lnTo>
                  <a:lnTo>
                    <a:pt x="709" y="0"/>
                  </a:lnTo>
                  <a:lnTo>
                    <a:pt x="946" y="410"/>
                  </a:lnTo>
                  <a:lnTo>
                    <a:pt x="709" y="819"/>
                  </a:lnTo>
                  <a:lnTo>
                    <a:pt x="236" y="819"/>
                  </a:lnTo>
                  <a:close/>
                </a:path>
              </a:pathLst>
            </a:custGeom>
            <a:noFill/>
            <a:ln w="38100">
              <a:solidFill>
                <a:srgbClr val="C8C8C8"/>
              </a:solidFill>
              <a:round/>
              <a:headEnd/>
              <a:tailEnd/>
            </a:ln>
            <a:scene3d>
              <a:camera prst="perspectiveRelaxed" fov="5700000">
                <a:rot lat="19080000" lon="0" rev="0"/>
              </a:camera>
              <a:lightRig rig="threePt" dir="t"/>
            </a:scene3d>
            <a:sp3d prstMaterial="matte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ChangeAspect="1" noEditPoints="1"/>
            </p:cNvSpPr>
            <p:nvPr userDrawn="1"/>
          </p:nvSpPr>
          <p:spPr bwMode="gray">
            <a:xfrm>
              <a:off x="132661" y="5907568"/>
              <a:ext cx="300475" cy="831933"/>
            </a:xfrm>
            <a:custGeom>
              <a:avLst/>
              <a:gdLst>
                <a:gd name="T0" fmla="*/ 193 w 796"/>
                <a:gd name="T1" fmla="*/ 200 h 2203"/>
                <a:gd name="T2" fmla="*/ 398 w 796"/>
                <a:gd name="T3" fmla="*/ 0 h 2203"/>
                <a:gd name="T4" fmla="*/ 603 w 796"/>
                <a:gd name="T5" fmla="*/ 200 h 2203"/>
                <a:gd name="T6" fmla="*/ 398 w 796"/>
                <a:gd name="T7" fmla="*/ 457 h 2203"/>
                <a:gd name="T8" fmla="*/ 193 w 796"/>
                <a:gd name="T9" fmla="*/ 200 h 2203"/>
                <a:gd name="T10" fmla="*/ 585 w 796"/>
                <a:gd name="T11" fmla="*/ 488 h 2203"/>
                <a:gd name="T12" fmla="*/ 398 w 796"/>
                <a:gd name="T13" fmla="*/ 643 h 2203"/>
                <a:gd name="T14" fmla="*/ 211 w 796"/>
                <a:gd name="T15" fmla="*/ 488 h 2203"/>
                <a:gd name="T16" fmla="*/ 0 w 796"/>
                <a:gd name="T17" fmla="*/ 869 h 2203"/>
                <a:gd name="T18" fmla="*/ 1 w 796"/>
                <a:gd name="T19" fmla="*/ 1239 h 2203"/>
                <a:gd name="T20" fmla="*/ 61 w 796"/>
                <a:gd name="T21" fmla="*/ 1299 h 2203"/>
                <a:gd name="T22" fmla="*/ 121 w 796"/>
                <a:gd name="T23" fmla="*/ 1239 h 2203"/>
                <a:gd name="T24" fmla="*/ 133 w 796"/>
                <a:gd name="T25" fmla="*/ 780 h 2203"/>
                <a:gd name="T26" fmla="*/ 152 w 796"/>
                <a:gd name="T27" fmla="*/ 760 h 2203"/>
                <a:gd name="T28" fmla="*/ 223 w 796"/>
                <a:gd name="T29" fmla="*/ 942 h 2203"/>
                <a:gd name="T30" fmla="*/ 138 w 796"/>
                <a:gd name="T31" fmla="*/ 1212 h 2203"/>
                <a:gd name="T32" fmla="*/ 223 w 796"/>
                <a:gd name="T33" fmla="*/ 2132 h 2203"/>
                <a:gd name="T34" fmla="*/ 292 w 796"/>
                <a:gd name="T35" fmla="*/ 2203 h 2203"/>
                <a:gd name="T36" fmla="*/ 362 w 796"/>
                <a:gd name="T37" fmla="*/ 2132 h 2203"/>
                <a:gd name="T38" fmla="*/ 378 w 796"/>
                <a:gd name="T39" fmla="*/ 1389 h 2203"/>
                <a:gd name="T40" fmla="*/ 398 w 796"/>
                <a:gd name="T41" fmla="*/ 1369 h 2203"/>
                <a:gd name="T42" fmla="*/ 418 w 796"/>
                <a:gd name="T43" fmla="*/ 1389 h 2203"/>
                <a:gd name="T44" fmla="*/ 435 w 796"/>
                <a:gd name="T45" fmla="*/ 2132 h 2203"/>
                <a:gd name="T46" fmla="*/ 504 w 796"/>
                <a:gd name="T47" fmla="*/ 2203 h 2203"/>
                <a:gd name="T48" fmla="*/ 573 w 796"/>
                <a:gd name="T49" fmla="*/ 2132 h 2203"/>
                <a:gd name="T50" fmla="*/ 658 w 796"/>
                <a:gd name="T51" fmla="*/ 1212 h 2203"/>
                <a:gd name="T52" fmla="*/ 573 w 796"/>
                <a:gd name="T53" fmla="*/ 942 h 2203"/>
                <a:gd name="T54" fmla="*/ 644 w 796"/>
                <a:gd name="T55" fmla="*/ 760 h 2203"/>
                <a:gd name="T56" fmla="*/ 664 w 796"/>
                <a:gd name="T57" fmla="*/ 780 h 2203"/>
                <a:gd name="T58" fmla="*/ 676 w 796"/>
                <a:gd name="T59" fmla="*/ 1239 h 2203"/>
                <a:gd name="T60" fmla="*/ 736 w 796"/>
                <a:gd name="T61" fmla="*/ 1299 h 2203"/>
                <a:gd name="T62" fmla="*/ 795 w 796"/>
                <a:gd name="T63" fmla="*/ 1239 h 2203"/>
                <a:gd name="T64" fmla="*/ 796 w 796"/>
                <a:gd name="T65" fmla="*/ 869 h 2203"/>
                <a:gd name="T66" fmla="*/ 585 w 796"/>
                <a:gd name="T67" fmla="*/ 488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96" h="2203">
                  <a:moveTo>
                    <a:pt x="193" y="200"/>
                  </a:moveTo>
                  <a:cubicBezTo>
                    <a:pt x="193" y="74"/>
                    <a:pt x="285" y="0"/>
                    <a:pt x="398" y="0"/>
                  </a:cubicBezTo>
                  <a:cubicBezTo>
                    <a:pt x="511" y="0"/>
                    <a:pt x="603" y="74"/>
                    <a:pt x="603" y="200"/>
                  </a:cubicBezTo>
                  <a:cubicBezTo>
                    <a:pt x="603" y="326"/>
                    <a:pt x="504" y="457"/>
                    <a:pt x="398" y="457"/>
                  </a:cubicBezTo>
                  <a:cubicBezTo>
                    <a:pt x="292" y="457"/>
                    <a:pt x="193" y="326"/>
                    <a:pt x="193" y="200"/>
                  </a:cubicBezTo>
                  <a:close/>
                  <a:moveTo>
                    <a:pt x="585" y="488"/>
                  </a:moveTo>
                  <a:cubicBezTo>
                    <a:pt x="516" y="488"/>
                    <a:pt x="474" y="643"/>
                    <a:pt x="398" y="643"/>
                  </a:cubicBezTo>
                  <a:cubicBezTo>
                    <a:pt x="322" y="643"/>
                    <a:pt x="281" y="488"/>
                    <a:pt x="211" y="488"/>
                  </a:cubicBezTo>
                  <a:cubicBezTo>
                    <a:pt x="142" y="488"/>
                    <a:pt x="0" y="567"/>
                    <a:pt x="0" y="869"/>
                  </a:cubicBezTo>
                  <a:cubicBezTo>
                    <a:pt x="1" y="1239"/>
                    <a:pt x="1" y="1239"/>
                    <a:pt x="1" y="1239"/>
                  </a:cubicBezTo>
                  <a:cubicBezTo>
                    <a:pt x="1" y="1272"/>
                    <a:pt x="28" y="1299"/>
                    <a:pt x="61" y="1299"/>
                  </a:cubicBezTo>
                  <a:cubicBezTo>
                    <a:pt x="94" y="1299"/>
                    <a:pt x="121" y="1272"/>
                    <a:pt x="121" y="1239"/>
                  </a:cubicBezTo>
                  <a:cubicBezTo>
                    <a:pt x="133" y="780"/>
                    <a:pt x="133" y="780"/>
                    <a:pt x="133" y="780"/>
                  </a:cubicBezTo>
                  <a:cubicBezTo>
                    <a:pt x="133" y="769"/>
                    <a:pt x="142" y="760"/>
                    <a:pt x="152" y="760"/>
                  </a:cubicBezTo>
                  <a:cubicBezTo>
                    <a:pt x="163" y="760"/>
                    <a:pt x="223" y="850"/>
                    <a:pt x="223" y="942"/>
                  </a:cubicBezTo>
                  <a:cubicBezTo>
                    <a:pt x="223" y="1034"/>
                    <a:pt x="138" y="1091"/>
                    <a:pt x="138" y="1212"/>
                  </a:cubicBezTo>
                  <a:cubicBezTo>
                    <a:pt x="138" y="1334"/>
                    <a:pt x="223" y="2132"/>
                    <a:pt x="223" y="2132"/>
                  </a:cubicBezTo>
                  <a:cubicBezTo>
                    <a:pt x="223" y="2171"/>
                    <a:pt x="254" y="2203"/>
                    <a:pt x="292" y="2203"/>
                  </a:cubicBezTo>
                  <a:cubicBezTo>
                    <a:pt x="331" y="2203"/>
                    <a:pt x="362" y="2171"/>
                    <a:pt x="362" y="2132"/>
                  </a:cubicBezTo>
                  <a:cubicBezTo>
                    <a:pt x="378" y="1389"/>
                    <a:pt x="378" y="1389"/>
                    <a:pt x="378" y="1389"/>
                  </a:cubicBezTo>
                  <a:cubicBezTo>
                    <a:pt x="378" y="1378"/>
                    <a:pt x="387" y="1369"/>
                    <a:pt x="398" y="1369"/>
                  </a:cubicBezTo>
                  <a:cubicBezTo>
                    <a:pt x="409" y="1369"/>
                    <a:pt x="418" y="1378"/>
                    <a:pt x="418" y="1389"/>
                  </a:cubicBezTo>
                  <a:cubicBezTo>
                    <a:pt x="435" y="2132"/>
                    <a:pt x="435" y="2132"/>
                    <a:pt x="435" y="2132"/>
                  </a:cubicBezTo>
                  <a:cubicBezTo>
                    <a:pt x="435" y="2171"/>
                    <a:pt x="466" y="2203"/>
                    <a:pt x="504" y="2203"/>
                  </a:cubicBezTo>
                  <a:cubicBezTo>
                    <a:pt x="542" y="2203"/>
                    <a:pt x="573" y="2171"/>
                    <a:pt x="573" y="2132"/>
                  </a:cubicBezTo>
                  <a:cubicBezTo>
                    <a:pt x="573" y="2132"/>
                    <a:pt x="658" y="1334"/>
                    <a:pt x="658" y="1212"/>
                  </a:cubicBezTo>
                  <a:cubicBezTo>
                    <a:pt x="658" y="1091"/>
                    <a:pt x="573" y="1034"/>
                    <a:pt x="573" y="942"/>
                  </a:cubicBezTo>
                  <a:cubicBezTo>
                    <a:pt x="573" y="850"/>
                    <a:pt x="633" y="760"/>
                    <a:pt x="644" y="760"/>
                  </a:cubicBezTo>
                  <a:cubicBezTo>
                    <a:pt x="655" y="760"/>
                    <a:pt x="664" y="769"/>
                    <a:pt x="664" y="780"/>
                  </a:cubicBezTo>
                  <a:cubicBezTo>
                    <a:pt x="676" y="1239"/>
                    <a:pt x="676" y="1239"/>
                    <a:pt x="676" y="1239"/>
                  </a:cubicBezTo>
                  <a:cubicBezTo>
                    <a:pt x="676" y="1272"/>
                    <a:pt x="703" y="1299"/>
                    <a:pt x="736" y="1299"/>
                  </a:cubicBezTo>
                  <a:cubicBezTo>
                    <a:pt x="769" y="1299"/>
                    <a:pt x="795" y="1272"/>
                    <a:pt x="795" y="1239"/>
                  </a:cubicBezTo>
                  <a:cubicBezTo>
                    <a:pt x="796" y="869"/>
                    <a:pt x="796" y="869"/>
                    <a:pt x="796" y="869"/>
                  </a:cubicBezTo>
                  <a:cubicBezTo>
                    <a:pt x="796" y="625"/>
                    <a:pt x="654" y="488"/>
                    <a:pt x="585" y="488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  <a:effectLst/>
            <a:scene3d>
              <a:camera prst="isometricOffAxis1Right"/>
              <a:lightRig rig="twoPt" dir="t">
                <a:rot lat="0" lon="0" rev="8400000"/>
              </a:lightRig>
            </a:scene3d>
            <a:sp3d extrusionH="50800" prstMaterial="matte">
              <a:bevelT w="38100" h="38100"/>
              <a:bevelB w="38100" h="3810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9" name="Freeform 5"/>
            <p:cNvSpPr>
              <a:spLocks noChangeAspect="1" noEditPoints="1"/>
            </p:cNvSpPr>
            <p:nvPr userDrawn="1"/>
          </p:nvSpPr>
          <p:spPr bwMode="gray">
            <a:xfrm>
              <a:off x="433136" y="5466097"/>
              <a:ext cx="274500" cy="760011"/>
            </a:xfrm>
            <a:custGeom>
              <a:avLst/>
              <a:gdLst>
                <a:gd name="T0" fmla="*/ 193 w 796"/>
                <a:gd name="T1" fmla="*/ 200 h 2203"/>
                <a:gd name="T2" fmla="*/ 398 w 796"/>
                <a:gd name="T3" fmla="*/ 0 h 2203"/>
                <a:gd name="T4" fmla="*/ 603 w 796"/>
                <a:gd name="T5" fmla="*/ 200 h 2203"/>
                <a:gd name="T6" fmla="*/ 398 w 796"/>
                <a:gd name="T7" fmla="*/ 457 h 2203"/>
                <a:gd name="T8" fmla="*/ 193 w 796"/>
                <a:gd name="T9" fmla="*/ 200 h 2203"/>
                <a:gd name="T10" fmla="*/ 585 w 796"/>
                <a:gd name="T11" fmla="*/ 488 h 2203"/>
                <a:gd name="T12" fmla="*/ 398 w 796"/>
                <a:gd name="T13" fmla="*/ 643 h 2203"/>
                <a:gd name="T14" fmla="*/ 211 w 796"/>
                <a:gd name="T15" fmla="*/ 488 h 2203"/>
                <a:gd name="T16" fmla="*/ 0 w 796"/>
                <a:gd name="T17" fmla="*/ 869 h 2203"/>
                <a:gd name="T18" fmla="*/ 1 w 796"/>
                <a:gd name="T19" fmla="*/ 1239 h 2203"/>
                <a:gd name="T20" fmla="*/ 61 w 796"/>
                <a:gd name="T21" fmla="*/ 1299 h 2203"/>
                <a:gd name="T22" fmla="*/ 121 w 796"/>
                <a:gd name="T23" fmla="*/ 1239 h 2203"/>
                <a:gd name="T24" fmla="*/ 133 w 796"/>
                <a:gd name="T25" fmla="*/ 780 h 2203"/>
                <a:gd name="T26" fmla="*/ 152 w 796"/>
                <a:gd name="T27" fmla="*/ 760 h 2203"/>
                <a:gd name="T28" fmla="*/ 223 w 796"/>
                <a:gd name="T29" fmla="*/ 942 h 2203"/>
                <a:gd name="T30" fmla="*/ 138 w 796"/>
                <a:gd name="T31" fmla="*/ 1212 h 2203"/>
                <a:gd name="T32" fmla="*/ 223 w 796"/>
                <a:gd name="T33" fmla="*/ 2132 h 2203"/>
                <a:gd name="T34" fmla="*/ 292 w 796"/>
                <a:gd name="T35" fmla="*/ 2203 h 2203"/>
                <a:gd name="T36" fmla="*/ 362 w 796"/>
                <a:gd name="T37" fmla="*/ 2132 h 2203"/>
                <a:gd name="T38" fmla="*/ 378 w 796"/>
                <a:gd name="T39" fmla="*/ 1389 h 2203"/>
                <a:gd name="T40" fmla="*/ 398 w 796"/>
                <a:gd name="T41" fmla="*/ 1369 h 2203"/>
                <a:gd name="T42" fmla="*/ 418 w 796"/>
                <a:gd name="T43" fmla="*/ 1389 h 2203"/>
                <a:gd name="T44" fmla="*/ 435 w 796"/>
                <a:gd name="T45" fmla="*/ 2132 h 2203"/>
                <a:gd name="T46" fmla="*/ 504 w 796"/>
                <a:gd name="T47" fmla="*/ 2203 h 2203"/>
                <a:gd name="T48" fmla="*/ 573 w 796"/>
                <a:gd name="T49" fmla="*/ 2132 h 2203"/>
                <a:gd name="T50" fmla="*/ 658 w 796"/>
                <a:gd name="T51" fmla="*/ 1212 h 2203"/>
                <a:gd name="T52" fmla="*/ 573 w 796"/>
                <a:gd name="T53" fmla="*/ 942 h 2203"/>
                <a:gd name="T54" fmla="*/ 644 w 796"/>
                <a:gd name="T55" fmla="*/ 760 h 2203"/>
                <a:gd name="T56" fmla="*/ 664 w 796"/>
                <a:gd name="T57" fmla="*/ 780 h 2203"/>
                <a:gd name="T58" fmla="*/ 676 w 796"/>
                <a:gd name="T59" fmla="*/ 1239 h 2203"/>
                <a:gd name="T60" fmla="*/ 736 w 796"/>
                <a:gd name="T61" fmla="*/ 1299 h 2203"/>
                <a:gd name="T62" fmla="*/ 795 w 796"/>
                <a:gd name="T63" fmla="*/ 1239 h 2203"/>
                <a:gd name="T64" fmla="*/ 796 w 796"/>
                <a:gd name="T65" fmla="*/ 869 h 2203"/>
                <a:gd name="T66" fmla="*/ 585 w 796"/>
                <a:gd name="T67" fmla="*/ 488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96" h="2203">
                  <a:moveTo>
                    <a:pt x="193" y="200"/>
                  </a:moveTo>
                  <a:cubicBezTo>
                    <a:pt x="193" y="74"/>
                    <a:pt x="285" y="0"/>
                    <a:pt x="398" y="0"/>
                  </a:cubicBezTo>
                  <a:cubicBezTo>
                    <a:pt x="511" y="0"/>
                    <a:pt x="603" y="74"/>
                    <a:pt x="603" y="200"/>
                  </a:cubicBezTo>
                  <a:cubicBezTo>
                    <a:pt x="603" y="326"/>
                    <a:pt x="504" y="457"/>
                    <a:pt x="398" y="457"/>
                  </a:cubicBezTo>
                  <a:cubicBezTo>
                    <a:pt x="292" y="457"/>
                    <a:pt x="193" y="326"/>
                    <a:pt x="193" y="200"/>
                  </a:cubicBezTo>
                  <a:close/>
                  <a:moveTo>
                    <a:pt x="585" y="488"/>
                  </a:moveTo>
                  <a:cubicBezTo>
                    <a:pt x="516" y="488"/>
                    <a:pt x="474" y="643"/>
                    <a:pt x="398" y="643"/>
                  </a:cubicBezTo>
                  <a:cubicBezTo>
                    <a:pt x="322" y="643"/>
                    <a:pt x="281" y="488"/>
                    <a:pt x="211" y="488"/>
                  </a:cubicBezTo>
                  <a:cubicBezTo>
                    <a:pt x="142" y="488"/>
                    <a:pt x="0" y="567"/>
                    <a:pt x="0" y="869"/>
                  </a:cubicBezTo>
                  <a:cubicBezTo>
                    <a:pt x="1" y="1239"/>
                    <a:pt x="1" y="1239"/>
                    <a:pt x="1" y="1239"/>
                  </a:cubicBezTo>
                  <a:cubicBezTo>
                    <a:pt x="1" y="1272"/>
                    <a:pt x="28" y="1299"/>
                    <a:pt x="61" y="1299"/>
                  </a:cubicBezTo>
                  <a:cubicBezTo>
                    <a:pt x="94" y="1299"/>
                    <a:pt x="121" y="1272"/>
                    <a:pt x="121" y="1239"/>
                  </a:cubicBezTo>
                  <a:cubicBezTo>
                    <a:pt x="133" y="780"/>
                    <a:pt x="133" y="780"/>
                    <a:pt x="133" y="780"/>
                  </a:cubicBezTo>
                  <a:cubicBezTo>
                    <a:pt x="133" y="769"/>
                    <a:pt x="142" y="760"/>
                    <a:pt x="152" y="760"/>
                  </a:cubicBezTo>
                  <a:cubicBezTo>
                    <a:pt x="163" y="760"/>
                    <a:pt x="223" y="850"/>
                    <a:pt x="223" y="942"/>
                  </a:cubicBezTo>
                  <a:cubicBezTo>
                    <a:pt x="223" y="1034"/>
                    <a:pt x="138" y="1091"/>
                    <a:pt x="138" y="1212"/>
                  </a:cubicBezTo>
                  <a:cubicBezTo>
                    <a:pt x="138" y="1334"/>
                    <a:pt x="223" y="2132"/>
                    <a:pt x="223" y="2132"/>
                  </a:cubicBezTo>
                  <a:cubicBezTo>
                    <a:pt x="223" y="2171"/>
                    <a:pt x="254" y="2203"/>
                    <a:pt x="292" y="2203"/>
                  </a:cubicBezTo>
                  <a:cubicBezTo>
                    <a:pt x="331" y="2203"/>
                    <a:pt x="362" y="2171"/>
                    <a:pt x="362" y="2132"/>
                  </a:cubicBezTo>
                  <a:cubicBezTo>
                    <a:pt x="378" y="1389"/>
                    <a:pt x="378" y="1389"/>
                    <a:pt x="378" y="1389"/>
                  </a:cubicBezTo>
                  <a:cubicBezTo>
                    <a:pt x="378" y="1378"/>
                    <a:pt x="387" y="1369"/>
                    <a:pt x="398" y="1369"/>
                  </a:cubicBezTo>
                  <a:cubicBezTo>
                    <a:pt x="409" y="1369"/>
                    <a:pt x="418" y="1378"/>
                    <a:pt x="418" y="1389"/>
                  </a:cubicBezTo>
                  <a:cubicBezTo>
                    <a:pt x="435" y="2132"/>
                    <a:pt x="435" y="2132"/>
                    <a:pt x="435" y="2132"/>
                  </a:cubicBezTo>
                  <a:cubicBezTo>
                    <a:pt x="435" y="2171"/>
                    <a:pt x="466" y="2203"/>
                    <a:pt x="504" y="2203"/>
                  </a:cubicBezTo>
                  <a:cubicBezTo>
                    <a:pt x="542" y="2203"/>
                    <a:pt x="573" y="2171"/>
                    <a:pt x="573" y="2132"/>
                  </a:cubicBezTo>
                  <a:cubicBezTo>
                    <a:pt x="573" y="2132"/>
                    <a:pt x="658" y="1334"/>
                    <a:pt x="658" y="1212"/>
                  </a:cubicBezTo>
                  <a:cubicBezTo>
                    <a:pt x="658" y="1091"/>
                    <a:pt x="573" y="1034"/>
                    <a:pt x="573" y="942"/>
                  </a:cubicBezTo>
                  <a:cubicBezTo>
                    <a:pt x="573" y="850"/>
                    <a:pt x="633" y="760"/>
                    <a:pt x="644" y="760"/>
                  </a:cubicBezTo>
                  <a:cubicBezTo>
                    <a:pt x="655" y="760"/>
                    <a:pt x="664" y="769"/>
                    <a:pt x="664" y="780"/>
                  </a:cubicBezTo>
                  <a:cubicBezTo>
                    <a:pt x="676" y="1239"/>
                    <a:pt x="676" y="1239"/>
                    <a:pt x="676" y="1239"/>
                  </a:cubicBezTo>
                  <a:cubicBezTo>
                    <a:pt x="676" y="1272"/>
                    <a:pt x="703" y="1299"/>
                    <a:pt x="736" y="1299"/>
                  </a:cubicBezTo>
                  <a:cubicBezTo>
                    <a:pt x="769" y="1299"/>
                    <a:pt x="795" y="1272"/>
                    <a:pt x="795" y="1239"/>
                  </a:cubicBezTo>
                  <a:cubicBezTo>
                    <a:pt x="796" y="869"/>
                    <a:pt x="796" y="869"/>
                    <a:pt x="796" y="869"/>
                  </a:cubicBezTo>
                  <a:cubicBezTo>
                    <a:pt x="796" y="625"/>
                    <a:pt x="654" y="488"/>
                    <a:pt x="585" y="488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  <a:scene3d>
              <a:camera prst="isometricOffAxis1Right"/>
              <a:lightRig rig="twoPt" dir="t">
                <a:rot lat="0" lon="0" rev="8400000"/>
              </a:lightRig>
            </a:scene3d>
            <a:sp3d extrusionH="44450" prstMaterial="matte">
              <a:bevelT w="31750" h="31750"/>
              <a:bevelB w="31750" h="3175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8" name="Freeform 5"/>
            <p:cNvSpPr>
              <a:spLocks noChangeAspect="1" noEditPoints="1"/>
            </p:cNvSpPr>
            <p:nvPr userDrawn="1"/>
          </p:nvSpPr>
          <p:spPr bwMode="gray">
            <a:xfrm>
              <a:off x="947172" y="5466096"/>
              <a:ext cx="272206" cy="670011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  <a:scene3d>
              <a:camera prst="isometricOffAxis1Right"/>
              <a:lightRig rig="twoPt" dir="t">
                <a:rot lat="0" lon="0" rev="8400000"/>
              </a:lightRig>
            </a:scene3d>
            <a:sp3d extrusionH="44450" prstMaterial="matte">
              <a:bevelT w="25400" h="25400"/>
              <a:bevelB w="25400" h="2540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0" name="Freeform 5"/>
            <p:cNvSpPr>
              <a:spLocks noChangeAspect="1" noEditPoints="1"/>
            </p:cNvSpPr>
            <p:nvPr userDrawn="1"/>
          </p:nvSpPr>
          <p:spPr bwMode="gray">
            <a:xfrm>
              <a:off x="874042" y="5934962"/>
              <a:ext cx="315732" cy="777146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  <a:scene3d>
              <a:camera prst="isometricOffAxis2Left">
                <a:rot lat="1080000" lon="18000000" rev="0"/>
              </a:camera>
              <a:lightRig rig="twoPt" dir="t">
                <a:rot lat="0" lon="0" rev="8400000"/>
              </a:lightRig>
            </a:scene3d>
            <a:sp3d extrusionH="50800" prstMaterial="matte">
              <a:bevelT w="38100" h="38100"/>
              <a:bevelB w="38100" h="3810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4" r:id="rId5"/>
    <p:sldLayoutId id="2147483659" r:id="rId6"/>
    <p:sldLayoutId id="214748366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0000"/>
        <a:buBlip>
          <a:blip r:embed="rId1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Blip>
          <a:blip r:embed="rId1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38000"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8.png"/><Relationship Id="rId3" Type="http://schemas.openxmlformats.org/officeDocument/2006/relationships/image" Target="../media/image24.png"/><Relationship Id="rId7" Type="http://schemas.openxmlformats.org/officeDocument/2006/relationships/image" Target="../media/image23.png"/><Relationship Id="rId12" Type="http://schemas.openxmlformats.org/officeDocument/2006/relationships/image" Target="../media/image34.png"/><Relationship Id="rId2" Type="http://schemas.openxmlformats.org/officeDocument/2006/relationships/image" Target="../media/image17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3.png"/><Relationship Id="rId5" Type="http://schemas.openxmlformats.org/officeDocument/2006/relationships/image" Target="../media/image31.png"/><Relationship Id="rId15" Type="http://schemas.openxmlformats.org/officeDocument/2006/relationships/image" Target="../media/image36.png"/><Relationship Id="rId10" Type="http://schemas.openxmlformats.org/officeDocument/2006/relationships/image" Target="../media/image32.png"/><Relationship Id="rId4" Type="http://schemas.openxmlformats.org/officeDocument/2006/relationships/image" Target="../media/image19.png"/><Relationship Id="rId9" Type="http://schemas.openxmlformats.org/officeDocument/2006/relationships/image" Target="../media/image25.png"/><Relationship Id="rId14" Type="http://schemas.openxmlformats.org/officeDocument/2006/relationships/image" Target="../media/image35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hyperlink" Target="http://www.gym-alliance.com/Photos2004/Sasha.jpg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hyperlink" Target="http://www.ffgym.com/var/plain_site/storage/images/media/multimedia/photos/2008/gaf_championnats_d_europe/juniors_qualifications/gymnaste_norvegienne/147342-1-fre-FR/gymnaste_norvegienne.jpg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hyperlink" Target="http://www.ffgym.com/var/plain_site/storage/images/media/multimedia/photos/2008/gaf_championnats_d_europe/juniors_qualifications/gymnaste_norvegienne/147342-1-fre-FR/gymnaste_norvegienne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png"/><Relationship Id="rId4" Type="http://schemas.openxmlformats.org/officeDocument/2006/relationships/image" Target="../media/image48.jpe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3652057"/>
            <a:ext cx="5688632" cy="78505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fr-FR" sz="3600" dirty="0" smtClean="0"/>
              <a:t>Les juges au sein de la FSCF</a:t>
            </a:r>
            <a:endParaRPr lang="fr-FR" sz="36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563888" y="4797152"/>
            <a:ext cx="504056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/>
            <a:r>
              <a:rPr lang="fr-FR" sz="2400" i="1" u="sng" dirty="0" smtClean="0">
                <a:latin typeface="Calibri" pitchFamily="34" charset="0"/>
                <a:cs typeface="Calibri" pitchFamily="34" charset="0"/>
              </a:rPr>
              <a:t>Imposé </a:t>
            </a:r>
            <a:r>
              <a:rPr lang="fr-FR" sz="2400" i="1" u="sng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fr-FR" sz="2400" i="1" u="sng" baseline="30000" dirty="0" smtClean="0">
                <a:latin typeface="Calibri" pitchFamily="34" charset="0"/>
                <a:cs typeface="Calibri" pitchFamily="34" charset="0"/>
              </a:rPr>
              <a:t>ème</a:t>
            </a:r>
            <a:r>
              <a:rPr lang="fr-FR" sz="2400" i="1" u="sng" dirty="0" smtClean="0">
                <a:latin typeface="Calibri" pitchFamily="34" charset="0"/>
                <a:cs typeface="Calibri" pitchFamily="34" charset="0"/>
              </a:rPr>
              <a:t> Echelon</a:t>
            </a:r>
            <a:endParaRPr lang="fr-FR" sz="2400" i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733256"/>
            <a:ext cx="331236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Programme </a:t>
            </a:r>
            <a:r>
              <a:rPr lang="fr-FR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fr-FR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18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60840" cy="654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000000"/>
                </a:solidFill>
              </a:rPr>
              <a:t>Exigences techniques d’un paragraphe coté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412776"/>
            <a:ext cx="8778072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1600" dirty="0"/>
              <a:t>Exemple : 4</a:t>
            </a:r>
            <a:r>
              <a:rPr lang="fr-FR" sz="1600" baseline="30000" dirty="0"/>
              <a:t>ème</a:t>
            </a:r>
            <a:r>
              <a:rPr lang="fr-FR" sz="1600" dirty="0"/>
              <a:t> degré Barres A/J</a:t>
            </a: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>
              <a:solidFill>
                <a:srgbClr val="FF0000"/>
              </a:solidFill>
            </a:endParaRPr>
          </a:p>
          <a:p>
            <a:pPr marL="109728" indent="0">
              <a:lnSpc>
                <a:spcPct val="80000"/>
              </a:lnSpc>
              <a:buNone/>
            </a:pPr>
            <a:endParaRPr lang="fr-FR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1600" dirty="0" smtClean="0">
                <a:solidFill>
                  <a:srgbClr val="000000"/>
                </a:solidFill>
              </a:rPr>
              <a:t>Généralement </a:t>
            </a:r>
            <a:r>
              <a:rPr lang="fr-FR" sz="1600" dirty="0">
                <a:solidFill>
                  <a:srgbClr val="000000"/>
                </a:solidFill>
              </a:rPr>
              <a:t>si l’exigence technique n’est pas </a:t>
            </a:r>
            <a:r>
              <a:rPr lang="fr-FR" sz="1600" dirty="0" smtClean="0">
                <a:solidFill>
                  <a:srgbClr val="000000"/>
                </a:solidFill>
              </a:rPr>
              <a:t>respectée : </a:t>
            </a:r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sz="1600" dirty="0" smtClean="0">
                <a:sym typeface="Wingdings" pitchFamily="2" charset="2"/>
              </a:rPr>
              <a:t> </a:t>
            </a:r>
            <a:r>
              <a:rPr lang="fr-FR" sz="1600" b="1" spc="-40" dirty="0">
                <a:solidFill>
                  <a:srgbClr val="FF0000"/>
                </a:solidFill>
                <a:sym typeface="Wingdings" pitchFamily="2" charset="2"/>
              </a:rPr>
              <a:t>pénalité de 0,30 pt.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1600" i="1" u="sng" dirty="0">
                <a:solidFill>
                  <a:srgbClr val="000000"/>
                </a:solidFill>
              </a:rPr>
              <a:t>Sauf cas particulier, alors la valeur de la pénalité est spécifiée.</a:t>
            </a:r>
          </a:p>
          <a:p>
            <a:pPr marL="0" indent="0">
              <a:buNone/>
            </a:pPr>
            <a:endParaRPr lang="fr-FR" sz="1600" i="1" u="sng" dirty="0">
              <a:solidFill>
                <a:srgbClr val="000000"/>
              </a:solidFill>
            </a:endParaRPr>
          </a:p>
        </p:txBody>
      </p:sp>
      <p:pic>
        <p:nvPicPr>
          <p:cNvPr id="6" name="Image 5" descr="Sans titre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9423" y="2996952"/>
            <a:ext cx="2386713" cy="12827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Sans titre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996952"/>
            <a:ext cx="3103564" cy="12827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5868144" y="3068960"/>
            <a:ext cx="2232248" cy="32403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868144" y="3717032"/>
            <a:ext cx="3089928" cy="47568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 rot="20857856">
            <a:off x="6743309" y="4103477"/>
            <a:ext cx="1624522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Cas particulier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03920" y="1565176"/>
            <a:ext cx="8554152" cy="5184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endParaRPr lang="fr-FR" sz="1600" i="1" u="sng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36658"/>
              </p:ext>
            </p:extLst>
          </p:nvPr>
        </p:nvGraphicFramePr>
        <p:xfrm>
          <a:off x="180000" y="2996952"/>
          <a:ext cx="316835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470"/>
                <a:gridCol w="471882"/>
              </a:tblGrid>
              <a:tr h="39256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4.3 – Pose de pieds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    1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  <a:tr h="69360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dirty="0" smtClean="0"/>
                        <a:t>Sans arrêt, élan</a:t>
                      </a:r>
                      <a:r>
                        <a:rPr lang="fr-FR" sz="1400" baseline="0" dirty="0" smtClean="0"/>
                        <a:t> des jambes en AR, pour </a:t>
                      </a:r>
                      <a:r>
                        <a:rPr lang="fr-FR" sz="1400" b="1" u="sng" baseline="0" dirty="0" smtClean="0"/>
                        <a:t>poser les pieds </a:t>
                      </a:r>
                      <a:r>
                        <a:rPr lang="fr-FR" sz="1400" baseline="0" dirty="0" smtClean="0"/>
                        <a:t>jambes fléchies entre les prises</a:t>
                      </a:r>
                      <a:endParaRPr lang="fr-FR" sz="14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843808" y="3249032"/>
            <a:ext cx="432048" cy="39599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1115616" y="3861048"/>
            <a:ext cx="1296144" cy="28803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933056"/>
            <a:ext cx="318637" cy="199148"/>
          </a:xfrm>
          <a:prstGeom prst="rect">
            <a:avLst/>
          </a:prstGeom>
        </p:spPr>
      </p:pic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2915816" y="3861048"/>
            <a:ext cx="432048" cy="36004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81853"/>
              </p:ext>
            </p:extLst>
          </p:nvPr>
        </p:nvGraphicFramePr>
        <p:xfrm>
          <a:off x="5868144" y="2204864"/>
          <a:ext cx="3089928" cy="69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928"/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4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Exigences techniques &amp; conseils techniques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1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6" grpId="0" animBg="1"/>
      <p:bldP spid="17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00656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Conseils techniques </a:t>
            </a:r>
            <a:r>
              <a:rPr lang="fr-FR" sz="2800" dirty="0">
                <a:solidFill>
                  <a:srgbClr val="000000"/>
                </a:solidFill>
              </a:rPr>
              <a:t>d’un paragraphe </a:t>
            </a:r>
            <a:r>
              <a:rPr lang="fr-FR" sz="2800" dirty="0" smtClean="0">
                <a:solidFill>
                  <a:srgbClr val="000000"/>
                </a:solidFill>
              </a:rPr>
              <a:t>coté ou non côté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000" dirty="0" smtClean="0"/>
              <a:t> Exemple </a:t>
            </a:r>
            <a:r>
              <a:rPr lang="fr-FR" sz="2000" dirty="0"/>
              <a:t>: 3</a:t>
            </a:r>
            <a:r>
              <a:rPr lang="fr-FR" sz="2000" baseline="30000" dirty="0"/>
              <a:t>ème</a:t>
            </a:r>
            <a:r>
              <a:rPr lang="fr-FR" sz="2000" dirty="0"/>
              <a:t> degré Barres A/</a:t>
            </a:r>
            <a:r>
              <a:rPr lang="fr-FR" sz="2000" dirty="0" smtClean="0"/>
              <a:t>J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000" dirty="0" smtClean="0"/>
              <a:t> Ecriture </a:t>
            </a:r>
            <a:r>
              <a:rPr lang="fr-FR" sz="2000" b="1" i="1" dirty="0"/>
              <a:t>gras italique</a:t>
            </a:r>
            <a:r>
              <a:rPr lang="fr-FR" sz="2000" dirty="0"/>
              <a:t> : </a:t>
            </a:r>
            <a:r>
              <a:rPr lang="fr-FR" sz="2000" b="1" i="1" dirty="0">
                <a:solidFill>
                  <a:srgbClr val="000000"/>
                </a:solidFill>
              </a:rPr>
              <a:t>conseil technique</a:t>
            </a:r>
            <a:r>
              <a:rPr lang="fr-FR" sz="2000" dirty="0">
                <a:solidFill>
                  <a:srgbClr val="0033CC"/>
                </a:solidFill>
              </a:rPr>
              <a:t>. </a:t>
            </a:r>
          </a:p>
        </p:txBody>
      </p:sp>
      <p:pic>
        <p:nvPicPr>
          <p:cNvPr id="6" name="Image 5" descr="B332.jpg"/>
          <p:cNvPicPr>
            <a:picLocks noChangeAspect="1"/>
          </p:cNvPicPr>
          <p:nvPr/>
        </p:nvPicPr>
        <p:blipFill>
          <a:blip r:embed="rId3" cstate="print"/>
          <a:srcRect r="6404"/>
          <a:stretch>
            <a:fillRect/>
          </a:stretch>
        </p:blipFill>
        <p:spPr>
          <a:xfrm>
            <a:off x="3491880" y="2636913"/>
            <a:ext cx="2376264" cy="1080120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21309"/>
              </p:ext>
            </p:extLst>
          </p:nvPr>
        </p:nvGraphicFramePr>
        <p:xfrm>
          <a:off x="247854" y="2636912"/>
          <a:ext cx="3244026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191"/>
                <a:gridCol w="548835"/>
              </a:tblGrid>
              <a:tr h="479596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3-3 -Tour facial</a:t>
                      </a:r>
                      <a:r>
                        <a:rPr lang="fr-FR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AR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1.5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  <a:tr h="888556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dirty="0" smtClean="0"/>
                        <a:t>Elan des jambes en AV</a:t>
                      </a:r>
                      <a:r>
                        <a:rPr lang="fr-FR" sz="1400" baseline="0" dirty="0" smtClean="0"/>
                        <a:t> puis en AR à l’appui libre pour effectuer un </a:t>
                      </a:r>
                      <a:r>
                        <a:rPr lang="fr-FR" sz="1400" b="1" u="sng" baseline="0" dirty="0" smtClean="0"/>
                        <a:t>Tour facial AR</a:t>
                      </a:r>
                      <a:endParaRPr lang="fr-FR" sz="14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sp>
        <p:nvSpPr>
          <p:cNvPr id="14" name="Bouée 13"/>
          <p:cNvSpPr/>
          <p:nvPr/>
        </p:nvSpPr>
        <p:spPr>
          <a:xfrm>
            <a:off x="3059832" y="3284984"/>
            <a:ext cx="360040" cy="360040"/>
          </a:xfrm>
          <a:prstGeom prst="donut">
            <a:avLst>
              <a:gd name="adj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3693"/>
              </p:ext>
            </p:extLst>
          </p:nvPr>
        </p:nvGraphicFramePr>
        <p:xfrm>
          <a:off x="5868144" y="2697161"/>
          <a:ext cx="30519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956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b="1" i="1" dirty="0" smtClean="0">
                          <a:solidFill>
                            <a:srgbClr val="000000"/>
                          </a:solidFill>
                        </a:rPr>
                        <a:t>Prise d’élan</a:t>
                      </a:r>
                      <a:r>
                        <a:rPr lang="fr-FR" sz="1400" b="1" i="1" baseline="0" dirty="0" smtClean="0">
                          <a:solidFill>
                            <a:srgbClr val="000000"/>
                          </a:solidFill>
                        </a:rPr>
                        <a:t> : c’est une élévation du corps par fouetté des jambes et ouverture des bras (dos rond)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b="0" baseline="0" dirty="0" smtClean="0">
                          <a:solidFill>
                            <a:srgbClr val="000000"/>
                          </a:solidFill>
                        </a:rPr>
                        <a:t>Alignement du corps du début à la fin du tour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b="0" baseline="0" dirty="0" smtClean="0">
                          <a:solidFill>
                            <a:srgbClr val="000000"/>
                          </a:solidFill>
                        </a:rPr>
                        <a:t>Tête rentrée ou droite</a:t>
                      </a:r>
                      <a:endParaRPr lang="fr-FR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868144" y="2696991"/>
            <a:ext cx="3024336" cy="68597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</p:spTree>
    <p:extLst>
      <p:ext uri="{BB962C8B-B14F-4D97-AF65-F5344CB8AC3E}">
        <p14:creationId xmlns:p14="http://schemas.microsoft.com/office/powerpoint/2010/main" val="36678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3645024"/>
            <a:ext cx="4978555" cy="78505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fr-FR" sz="4000" dirty="0" smtClean="0"/>
              <a:t>La note, les fautes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85223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28592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Pénalisation des fautes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27048"/>
            <a:ext cx="8482144" cy="1253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66458" indent="-342900">
              <a:buFont typeface="Wingdings" pitchFamily="2" charset="2"/>
              <a:buChar char="q"/>
              <a:defRPr/>
            </a:pPr>
            <a:r>
              <a:rPr lang="fr-FR" dirty="0" smtClean="0"/>
              <a:t>Les fautes sont réparties en 2 catégories,</a:t>
            </a:r>
          </a:p>
          <a:p>
            <a:pPr marL="706438" indent="6350"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000000"/>
                </a:solidFill>
              </a:rPr>
              <a:t>		</a:t>
            </a:r>
            <a:r>
              <a:rPr lang="fr-FR" sz="3200" b="1" u="sng" dirty="0" smtClean="0">
                <a:solidFill>
                  <a:srgbClr val="000000"/>
                </a:solidFill>
              </a:rPr>
              <a:t>Elles sont toutes « NET »</a:t>
            </a:r>
          </a:p>
          <a:p>
            <a:pPr marL="531813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sz="3200" dirty="0" smtClean="0"/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3068960"/>
          <a:ext cx="8280920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752528"/>
              </a:tblGrid>
              <a:tr h="756084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Fautes générales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Se référer au tableau des fautes générales (Art.15)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Fautes liées aux exigences techniques</a:t>
                      </a:r>
                      <a:endParaRPr lang="fr-FR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Propres à chaque élément, agrès et degré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99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752528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Pénalisation des fautes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27048"/>
            <a:ext cx="8482144" cy="1253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0738" indent="-342900">
              <a:buFont typeface="Wingdings" pitchFamily="2" charset="2"/>
              <a:buChar char="q"/>
              <a:defRPr/>
            </a:pPr>
            <a:r>
              <a:rPr lang="fr-FR" sz="2000" dirty="0" smtClean="0"/>
              <a:t>Les fautes générales ont une valeur différente selon leur importance </a:t>
            </a:r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graphicFrame>
        <p:nvGraphicFramePr>
          <p:cNvPr id="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43772"/>
              </p:ext>
            </p:extLst>
          </p:nvPr>
        </p:nvGraphicFramePr>
        <p:xfrm>
          <a:off x="683568" y="2852936"/>
          <a:ext cx="7776866" cy="2663951"/>
        </p:xfrm>
        <a:graphic>
          <a:graphicData uri="http://schemas.openxmlformats.org/drawingml/2006/table">
            <a:tbl>
              <a:tblPr/>
              <a:tblGrid>
                <a:gridCol w="3600401"/>
                <a:gridCol w="4176465"/>
              </a:tblGrid>
              <a:tr h="627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Petites Fautes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5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Fautes Moyennes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5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Grosses Fautes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10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Très grosses Fautes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04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268760"/>
            <a:ext cx="8712480" cy="4536504"/>
          </a:xfrm>
        </p:spPr>
        <p:txBody>
          <a:bodyPr>
            <a:normAutofit/>
          </a:bodyPr>
          <a:lstStyle/>
          <a:p>
            <a:pPr marL="706438" lvl="1" indent="0">
              <a:buNone/>
              <a:defRPr/>
            </a:pPr>
            <a:r>
              <a:rPr lang="fr-FR" sz="2600" i="1" u="sng" dirty="0" smtClean="0"/>
              <a:t>La note se divise en deux parties</a:t>
            </a:r>
          </a:p>
          <a:p>
            <a:pPr marL="706438" lvl="1" indent="0">
              <a:buNone/>
              <a:defRPr/>
            </a:pPr>
            <a:endParaRPr lang="fr-FR" sz="2600" i="1" u="sng" dirty="0" smtClean="0"/>
          </a:p>
          <a:p>
            <a:pPr marL="1163638" lvl="1" indent="-457200">
              <a:buFont typeface="Wingdings" pitchFamily="2" charset="2"/>
              <a:buChar char="q"/>
              <a:defRPr/>
            </a:pPr>
            <a:r>
              <a:rPr lang="fr-FR" sz="2600" dirty="0" smtClean="0"/>
              <a:t>La note D (difficultés):</a:t>
            </a:r>
          </a:p>
          <a:p>
            <a:pPr marL="1872298" lvl="4" indent="-342900">
              <a:buFont typeface="Wingdings" pitchFamily="2" charset="2"/>
              <a:buChar char="Ø"/>
              <a:defRPr/>
            </a:pPr>
            <a:r>
              <a:rPr lang="fr-FR" sz="2400" dirty="0" smtClean="0"/>
              <a:t>Addition des paragraphes cotés </a:t>
            </a:r>
          </a:p>
          <a:p>
            <a:pPr marL="1483678" lvl="4" indent="0">
              <a:buNone/>
              <a:defRPr/>
            </a:pPr>
            <a:endParaRPr lang="fr-FR" sz="2400" b="1" u="sng" dirty="0" smtClean="0">
              <a:solidFill>
                <a:srgbClr val="000000"/>
              </a:solidFill>
            </a:endParaRPr>
          </a:p>
          <a:p>
            <a:pPr marL="1226757" lvl="2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 smtClean="0"/>
              <a:t>La note E (Exécution)</a:t>
            </a:r>
          </a:p>
          <a:p>
            <a:pPr marL="1967421" lvl="5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400" dirty="0" smtClean="0"/>
              <a:t>C’est sur cette note que sont déduites les fautes</a:t>
            </a:r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4392488" cy="64807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1"/>
                </a:solidFill>
              </a:rPr>
              <a:t>La note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816424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La note 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88963" indent="-28575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1400" dirty="0" smtClean="0"/>
              <a:t>La </a:t>
            </a:r>
            <a:r>
              <a:rPr lang="fr-FR" sz="1400" b="1" u="sng" dirty="0" smtClean="0"/>
              <a:t>note D</a:t>
            </a:r>
            <a:r>
              <a:rPr lang="fr-FR" sz="1400" dirty="0" smtClean="0"/>
              <a:t> (difficultés) est variable suivant le degré et va de 4 à 13 points . (voir particularités sur certains degrés lorsqu’il existe des options)</a:t>
            </a:r>
          </a:p>
          <a:p>
            <a:pPr marL="588963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1400" dirty="0" smtClean="0"/>
              <a:t>La </a:t>
            </a:r>
            <a:r>
              <a:rPr lang="fr-FR" sz="1400" b="1" u="sng" dirty="0" smtClean="0"/>
              <a:t>note E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(Exécution) est de 10 points sur lesquels seront déduites les fautes générales et techniques propres à chaque agrès et degré.</a:t>
            </a:r>
          </a:p>
          <a:p>
            <a:pPr marL="588963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1400" dirty="0" smtClean="0"/>
              <a:t>La note finale est obtenue en faisant la moyenne des notes  E des 2 juges + la note D</a:t>
            </a:r>
          </a:p>
          <a:p>
            <a:pPr marL="588963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fr-FR" sz="14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400" dirty="0" smtClean="0"/>
          </a:p>
          <a:p>
            <a:pPr marL="348933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sz="16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 smtClean="0"/>
          </a:p>
          <a:p>
            <a:pPr marL="531813" algn="just">
              <a:spcBef>
                <a:spcPts val="600"/>
              </a:spcBef>
              <a:spcAft>
                <a:spcPts val="600"/>
              </a:spcAft>
              <a:defRPr/>
            </a:pPr>
            <a:endParaRPr lang="fr-FR" sz="1600" dirty="0" smtClean="0"/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1600" kern="0" dirty="0" smtClean="0"/>
          </a:p>
          <a:p>
            <a:pPr>
              <a:buNone/>
            </a:pPr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00849"/>
              </p:ext>
            </p:extLst>
          </p:nvPr>
        </p:nvGraphicFramePr>
        <p:xfrm>
          <a:off x="755576" y="3212976"/>
          <a:ext cx="3912096" cy="242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74"/>
                <a:gridCol w="1572022"/>
              </a:tblGrid>
              <a:tr h="31340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Note D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466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Ex:4</a:t>
                      </a:r>
                      <a:r>
                        <a:rPr lang="fr-FR" sz="1400" baseline="30000" dirty="0" smtClean="0"/>
                        <a:t>ème</a:t>
                      </a:r>
                      <a:r>
                        <a:rPr lang="fr-FR" sz="1400" dirty="0" smtClean="0"/>
                        <a:t> degré  Poutre A/J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8.00Pts</a:t>
                      </a:r>
                      <a:endParaRPr lang="fr-FR" sz="14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Entrée Equerre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Sauts en liaison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       (0,50+0,50)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ATR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½ tour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Roue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1.50 Pt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Sissonne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</a:t>
                      </a:r>
                      <a:endParaRPr lang="fr-FR" sz="1000" dirty="0"/>
                    </a:p>
                  </a:txBody>
                  <a:tcPr/>
                </a:tc>
              </a:tr>
              <a:tr h="253671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Sortie Saut de mains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1.50 Pt</a:t>
                      </a:r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46115"/>
              </p:ext>
            </p:extLst>
          </p:nvPr>
        </p:nvGraphicFramePr>
        <p:xfrm>
          <a:off x="4788024" y="3212976"/>
          <a:ext cx="1512168" cy="66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28889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Note 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917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10.00 Pts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48462"/>
              </p:ext>
            </p:extLst>
          </p:nvPr>
        </p:nvGraphicFramePr>
        <p:xfrm>
          <a:off x="755576" y="2852936"/>
          <a:ext cx="5544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Note finale  D + 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47755"/>
              </p:ext>
            </p:extLst>
          </p:nvPr>
        </p:nvGraphicFramePr>
        <p:xfrm>
          <a:off x="899591" y="5877272"/>
          <a:ext cx="6912769" cy="67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853"/>
                <a:gridCol w="1102035"/>
                <a:gridCol w="1001850"/>
                <a:gridCol w="1102035"/>
                <a:gridCol w="1102035"/>
                <a:gridCol w="1602961"/>
              </a:tblGrid>
              <a:tr h="360040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Juge 1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Juge 2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Note E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Note D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/>
                          </a:solidFill>
                        </a:rPr>
                        <a:t>Note finale</a:t>
                      </a:r>
                      <a:endParaRPr lang="fr-FR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1283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7.30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7,60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14.90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7.45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8.00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15.45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3861048"/>
            <a:ext cx="7416824" cy="1008113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fr-FR" sz="4000" dirty="0" smtClean="0"/>
              <a:t>Reconnaissance des éléments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16018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268760"/>
            <a:ext cx="8712480" cy="4536504"/>
          </a:xfrm>
        </p:spPr>
        <p:txBody>
          <a:bodyPr>
            <a:normAutofit/>
          </a:bodyPr>
          <a:lstStyle/>
          <a:p>
            <a:pPr marL="706438" lvl="1" indent="0">
              <a:buNone/>
              <a:defRPr/>
            </a:pPr>
            <a:endParaRPr lang="fr-FR" sz="2600" i="1" u="sng" dirty="0" smtClean="0"/>
          </a:p>
          <a:p>
            <a:pPr marL="1163638" lvl="1" indent="-457200">
              <a:buFont typeface="Wingdings" pitchFamily="2" charset="2"/>
              <a:buChar char="q"/>
              <a:defRPr/>
            </a:pPr>
            <a:r>
              <a:rPr lang="fr-FR" sz="2600" dirty="0" smtClean="0"/>
              <a:t>L’élément est </a:t>
            </a:r>
            <a:r>
              <a:rPr lang="fr-FR" sz="3600" b="1" i="1" u="sng" dirty="0" smtClean="0"/>
              <a:t>tenté</a:t>
            </a:r>
            <a:r>
              <a:rPr lang="fr-FR" sz="2600" dirty="0" smtClean="0"/>
              <a:t> :</a:t>
            </a:r>
          </a:p>
          <a:p>
            <a:pPr marL="1872298" lvl="4" indent="-342900">
              <a:buFont typeface="Wingdings" pitchFamily="2" charset="2"/>
              <a:buChar char="Ø"/>
              <a:defRPr/>
            </a:pPr>
            <a:r>
              <a:rPr lang="fr-FR" sz="2400" dirty="0" smtClean="0"/>
              <a:t>La gymnaste réalise une partie de la difficulté (voir spécificité à chaque agrès) </a:t>
            </a:r>
          </a:p>
          <a:p>
            <a:pPr marL="1483678" lvl="4" indent="0">
              <a:buNone/>
              <a:defRPr/>
            </a:pPr>
            <a:endParaRPr lang="fr-FR" sz="2400" b="1" u="sng" dirty="0" smtClean="0">
              <a:solidFill>
                <a:srgbClr val="000000"/>
              </a:solidFill>
            </a:endParaRPr>
          </a:p>
          <a:p>
            <a:pPr marL="1226757" lvl="2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 smtClean="0"/>
              <a:t>L’élément est </a:t>
            </a:r>
            <a:r>
              <a:rPr lang="fr-FR" sz="3600" b="1" i="1" u="sng" dirty="0" smtClean="0"/>
              <a:t>reconnu </a:t>
            </a:r>
            <a:r>
              <a:rPr lang="fr-FR" sz="2400" dirty="0" smtClean="0"/>
              <a:t>:</a:t>
            </a:r>
          </a:p>
          <a:p>
            <a:pPr marL="1967421" lvl="5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fr-FR" sz="2400" dirty="0" smtClean="0"/>
              <a:t>La gymnaste réalise la difficulté avec les caractéristiques techniques exigées</a:t>
            </a:r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4104456" cy="72008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Définitions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964488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/>
              <a:t>Exemple : 4</a:t>
            </a:r>
            <a:r>
              <a:rPr lang="fr-FR" sz="2000" baseline="30000" dirty="0"/>
              <a:t>ème</a:t>
            </a:r>
            <a:r>
              <a:rPr lang="fr-FR" sz="2000" dirty="0"/>
              <a:t> degré Poutre A/</a:t>
            </a:r>
            <a:r>
              <a:rPr lang="fr-FR" sz="2000" dirty="0" smtClean="0"/>
              <a:t>J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FR" sz="20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endParaRPr lang="fr-FR" sz="800" dirty="0"/>
          </a:p>
          <a:p>
            <a:pPr marL="342900" lvl="1" indent="-342900">
              <a:lnSpc>
                <a:spcPct val="90000"/>
              </a:lnSpc>
              <a:buClr>
                <a:srgbClr val="FF3300"/>
              </a:buClr>
              <a:buFont typeface="Wingdings 2" pitchFamily="18" charset="2"/>
              <a:buChar char=""/>
            </a:pPr>
            <a:endParaRPr lang="fr-FR" sz="2000" dirty="0"/>
          </a:p>
          <a:p>
            <a:pPr marL="342900" lvl="1" indent="-34290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fr-FR" sz="2000" dirty="0">
                <a:solidFill>
                  <a:srgbClr val="000000"/>
                </a:solidFill>
              </a:rPr>
              <a:t>Si un élément coté n’est </a:t>
            </a:r>
            <a:r>
              <a:rPr lang="fr-FR" sz="2000" b="1" dirty="0">
                <a:solidFill>
                  <a:srgbClr val="000000"/>
                </a:solidFill>
              </a:rPr>
              <a:t>pas tenté ou </a:t>
            </a:r>
            <a:r>
              <a:rPr lang="fr-FR" sz="2000" b="1" dirty="0" smtClean="0">
                <a:solidFill>
                  <a:srgbClr val="000000"/>
                </a:solidFill>
              </a:rPr>
              <a:t>exécuté avec aide</a:t>
            </a:r>
            <a:r>
              <a:rPr lang="fr-FR" sz="2000" dirty="0" smtClean="0">
                <a:solidFill>
                  <a:srgbClr val="000000"/>
                </a:solidFill>
              </a:rPr>
              <a:t>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000" dirty="0" smtClean="0">
                <a:solidFill>
                  <a:schemeClr val="tx1"/>
                </a:solidFill>
              </a:rPr>
              <a:t>Perte de la valeur de l'élément sur la note  D.</a:t>
            </a:r>
            <a:endParaRPr lang="fr-FR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ET pénalité de 3 points sur la note </a:t>
            </a:r>
            <a:r>
              <a:rPr lang="fr-FR" sz="2000" dirty="0" smtClean="0">
                <a:solidFill>
                  <a:schemeClr val="tx1"/>
                </a:solidFill>
              </a:rPr>
              <a:t>E.</a:t>
            </a:r>
            <a:endParaRPr lang="fr-FR" sz="20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fr-FR" sz="2000" dirty="0">
                <a:solidFill>
                  <a:srgbClr val="000000"/>
                </a:solidFill>
              </a:rPr>
              <a:t>Si un élément coté n’est </a:t>
            </a:r>
            <a:r>
              <a:rPr lang="fr-FR" sz="2000" b="1" dirty="0">
                <a:solidFill>
                  <a:srgbClr val="000000"/>
                </a:solidFill>
              </a:rPr>
              <a:t>pas </a:t>
            </a:r>
            <a:r>
              <a:rPr lang="fr-FR" sz="2000" b="1" dirty="0" smtClean="0">
                <a:solidFill>
                  <a:srgbClr val="000000"/>
                </a:solidFill>
              </a:rPr>
              <a:t>reconnu mais seulement «tenté»,</a:t>
            </a:r>
            <a:endParaRPr lang="fr-FR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Perte de la valeur de l'élément sur la note </a:t>
            </a:r>
            <a:r>
              <a:rPr lang="fr-FR" sz="2000" dirty="0" smtClean="0">
                <a:solidFill>
                  <a:schemeClr val="tx1"/>
                </a:solidFill>
              </a:rPr>
              <a:t>D</a:t>
            </a:r>
            <a:endParaRPr lang="fr-FR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ET pénalités issues </a:t>
            </a:r>
            <a:r>
              <a:rPr lang="fr-FR" sz="2000" dirty="0">
                <a:solidFill>
                  <a:srgbClr val="000000"/>
                </a:solidFill>
              </a:rPr>
              <a:t>du </a:t>
            </a:r>
            <a:r>
              <a:rPr lang="fr-FR" sz="2000" dirty="0" smtClean="0">
                <a:solidFill>
                  <a:srgbClr val="000000"/>
                </a:solidFill>
              </a:rPr>
              <a:t>tableau </a:t>
            </a:r>
            <a:r>
              <a:rPr lang="fr-FR" sz="2000" dirty="0">
                <a:solidFill>
                  <a:srgbClr val="000000"/>
                </a:solidFill>
              </a:rPr>
              <a:t>des fautes générales sur la note </a:t>
            </a:r>
            <a:r>
              <a:rPr lang="fr-FR" sz="2000" dirty="0" smtClean="0">
                <a:solidFill>
                  <a:srgbClr val="000000"/>
                </a:solidFill>
              </a:rPr>
              <a:t>E</a:t>
            </a: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000" b="1" spc="-20" dirty="0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768752" cy="64807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Paragraphe </a:t>
            </a:r>
            <a:r>
              <a:rPr lang="fr-FR" sz="3200" dirty="0">
                <a:solidFill>
                  <a:srgbClr val="000000"/>
                </a:solidFill>
              </a:rPr>
              <a:t>coté - Précisions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79512" y="3140968"/>
            <a:ext cx="2700000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0" dirty="0"/>
              <a:t>Si </a:t>
            </a:r>
            <a:r>
              <a:rPr lang="fr-FR" sz="1800" b="0" dirty="0" smtClean="0"/>
              <a:t>la </a:t>
            </a:r>
            <a:r>
              <a:rPr lang="fr-FR" sz="1800" b="0" u="sng" dirty="0" smtClean="0"/>
              <a:t>Roue</a:t>
            </a:r>
            <a:r>
              <a:rPr lang="fr-FR" sz="1800" b="0" dirty="0" smtClean="0"/>
              <a:t> n'est pas tentée</a:t>
            </a:r>
            <a:endParaRPr lang="fr-FR" sz="1800" b="0" dirty="0"/>
          </a:p>
          <a:p>
            <a:pPr>
              <a:spcBef>
                <a:spcPts val="0"/>
              </a:spcBef>
            </a:pPr>
            <a:r>
              <a:rPr lang="fr-FR" sz="1800" b="0" dirty="0" smtClean="0">
                <a:solidFill>
                  <a:srgbClr val="FF0000"/>
                </a:solidFill>
              </a:rPr>
              <a:t>- 1,5 pt sur D</a:t>
            </a:r>
          </a:p>
          <a:p>
            <a:pPr>
              <a:spcBef>
                <a:spcPts val="0"/>
              </a:spcBef>
            </a:pPr>
            <a:r>
              <a:rPr lang="fr-FR" sz="1800" b="0" dirty="0" smtClean="0">
                <a:solidFill>
                  <a:srgbClr val="FF0000"/>
                </a:solidFill>
              </a:rPr>
              <a:t>- 3 pts sur E</a:t>
            </a:r>
            <a:endParaRPr lang="fr-FR" sz="1800" b="0" dirty="0">
              <a:solidFill>
                <a:srgbClr val="FF0000"/>
              </a:solidFill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6264488" y="3212976"/>
            <a:ext cx="2700000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0" dirty="0"/>
              <a:t>Si </a:t>
            </a:r>
            <a:r>
              <a:rPr lang="fr-FR" sz="1600" b="0" dirty="0" smtClean="0"/>
              <a:t>la </a:t>
            </a:r>
            <a:r>
              <a:rPr lang="fr-FR" sz="1600" b="0" u="sng" dirty="0" smtClean="0"/>
              <a:t>Roue</a:t>
            </a:r>
            <a:r>
              <a:rPr lang="fr-FR" sz="1600" b="0" dirty="0" smtClean="0"/>
              <a:t> est tentée sans retour sur poutre</a:t>
            </a:r>
            <a:endParaRPr lang="fr-FR" sz="1600" b="0" dirty="0"/>
          </a:p>
          <a:p>
            <a:pPr>
              <a:spcBef>
                <a:spcPts val="0"/>
              </a:spcBef>
            </a:pPr>
            <a:r>
              <a:rPr lang="fr-FR" sz="1600" b="0" dirty="0" smtClean="0">
                <a:solidFill>
                  <a:srgbClr val="FF0000"/>
                </a:solidFill>
              </a:rPr>
              <a:t>- 1,5 pt sur D</a:t>
            </a:r>
          </a:p>
          <a:p>
            <a:pPr>
              <a:spcBef>
                <a:spcPts val="0"/>
              </a:spcBef>
            </a:pPr>
            <a:r>
              <a:rPr lang="fr-FR" sz="1600" b="0" dirty="0" smtClean="0">
                <a:solidFill>
                  <a:srgbClr val="FF0000"/>
                </a:solidFill>
              </a:rPr>
              <a:t>- </a:t>
            </a:r>
            <a:r>
              <a:rPr lang="fr-FR" sz="1600" b="0" spc="-50" dirty="0" smtClean="0">
                <a:solidFill>
                  <a:srgbClr val="FF0000"/>
                </a:solidFill>
              </a:rPr>
              <a:t>Fautes d'exécution sur E</a:t>
            </a:r>
            <a:endParaRPr lang="fr-FR" sz="1600" b="0" spc="-50" dirty="0">
              <a:solidFill>
                <a:srgbClr val="FF0000"/>
              </a:solidFill>
            </a:endParaRPr>
          </a:p>
        </p:txBody>
      </p:sp>
      <p:pic>
        <p:nvPicPr>
          <p:cNvPr id="14" name="Image 13" descr="P482.jpg"/>
          <p:cNvPicPr>
            <a:picLocks noChangeAspect="1"/>
          </p:cNvPicPr>
          <p:nvPr/>
        </p:nvPicPr>
        <p:blipFill>
          <a:blip r:embed="rId3" cstate="print"/>
          <a:srcRect r="2217"/>
          <a:stretch>
            <a:fillRect/>
          </a:stretch>
        </p:blipFill>
        <p:spPr>
          <a:xfrm>
            <a:off x="2988000" y="3043439"/>
            <a:ext cx="3168172" cy="1249657"/>
          </a:xfrm>
          <a:prstGeom prst="rect">
            <a:avLst/>
          </a:prstGeom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50767"/>
              </p:ext>
            </p:extLst>
          </p:nvPr>
        </p:nvGraphicFramePr>
        <p:xfrm>
          <a:off x="276200" y="1628800"/>
          <a:ext cx="8616280" cy="914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6200"/>
                <a:gridCol w="720080"/>
              </a:tblGrid>
              <a:tr h="39604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4.7 - Roue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1.5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dirty="0" smtClean="0"/>
                        <a:t>Avancer jambe et</a:t>
                      </a:r>
                      <a:r>
                        <a:rPr lang="fr-FR" sz="1400" baseline="0" dirty="0" smtClean="0"/>
                        <a:t> basculer en fente AV G, bras dans le prolongement du corps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b="1" u="sng" baseline="0" dirty="0" smtClean="0"/>
                        <a:t>Roue</a:t>
                      </a:r>
                      <a:r>
                        <a:rPr lang="fr-FR" sz="1400" baseline="0" dirty="0" smtClean="0"/>
                        <a:t> arrivée en ½ fente AV D, bras dans le prolongement du corps</a:t>
                      </a:r>
                      <a:endParaRPr lang="fr-FR" sz="14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8316416" y="2132856"/>
            <a:ext cx="36004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8316416" y="2132856"/>
            <a:ext cx="36004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99592" y="2492896"/>
            <a:ext cx="0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043608" y="2492896"/>
            <a:ext cx="0" cy="28803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043608" y="2780928"/>
            <a:ext cx="633670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380312" y="2780928"/>
            <a:ext cx="0" cy="43204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8172400" y="1556792"/>
            <a:ext cx="432048" cy="432048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67544" y="2276872"/>
            <a:ext cx="720080" cy="216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163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3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6524" y="3356992"/>
            <a:ext cx="5151899" cy="1152128"/>
          </a:xfrm>
        </p:spPr>
        <p:txBody>
          <a:bodyPr>
            <a:normAutofit/>
          </a:bodyPr>
          <a:lstStyle/>
          <a:p>
            <a:r>
              <a:rPr lang="fr-FR" sz="4000" dirty="0"/>
              <a:t>Le jugement, les </a:t>
            </a:r>
            <a:r>
              <a:rPr lang="fr-FR" sz="4000" dirty="0" smtClean="0"/>
              <a:t>juges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837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27048"/>
            <a:ext cx="8482144" cy="48542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000" dirty="0"/>
              <a:t>Exemple : 4</a:t>
            </a:r>
            <a:r>
              <a:rPr lang="fr-FR" sz="2000" baseline="30000" dirty="0"/>
              <a:t>ème</a:t>
            </a:r>
            <a:r>
              <a:rPr lang="fr-FR" sz="2000" dirty="0"/>
              <a:t> degré Poutre A/J</a:t>
            </a:r>
          </a:p>
          <a:p>
            <a:pPr marL="0" indent="0">
              <a:lnSpc>
                <a:spcPct val="80000"/>
              </a:lnSpc>
              <a:buNone/>
            </a:pPr>
            <a:endParaRPr lang="fr-FR" sz="2000" b="1" spc="-20" dirty="0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840760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Paragraphe </a:t>
            </a:r>
            <a:r>
              <a:rPr lang="fr-FR" sz="3200" dirty="0">
                <a:solidFill>
                  <a:srgbClr val="000000"/>
                </a:solidFill>
              </a:rPr>
              <a:t>coté - Précisions</a:t>
            </a:r>
          </a:p>
        </p:txBody>
      </p:sp>
      <p:pic>
        <p:nvPicPr>
          <p:cNvPr id="18" name="Image 17" descr="P482.jpg"/>
          <p:cNvPicPr>
            <a:picLocks noChangeAspect="1"/>
          </p:cNvPicPr>
          <p:nvPr/>
        </p:nvPicPr>
        <p:blipFill>
          <a:blip r:embed="rId3" cstate="print"/>
          <a:srcRect r="2217"/>
          <a:stretch>
            <a:fillRect/>
          </a:stretch>
        </p:blipFill>
        <p:spPr>
          <a:xfrm>
            <a:off x="251700" y="3259463"/>
            <a:ext cx="3168172" cy="12496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4797152"/>
            <a:ext cx="8568952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90000"/>
              </a:lnSpc>
              <a:buClr>
                <a:srgbClr val="FF3300"/>
              </a:buClr>
              <a:buFont typeface="Wingdings 2" pitchFamily="18" charset="2"/>
              <a:buChar char=""/>
            </a:pPr>
            <a:r>
              <a:rPr lang="fr-FR" sz="2000" dirty="0"/>
              <a:t>Si un </a:t>
            </a:r>
            <a:r>
              <a:rPr lang="fr-FR" sz="2000" b="1" dirty="0"/>
              <a:t>élément ou un passage non coté</a:t>
            </a:r>
            <a:r>
              <a:rPr lang="fr-FR" sz="2000" dirty="0"/>
              <a:t> dans ce paragraphe n’est pas fait, on pénalisera de </a:t>
            </a:r>
            <a:r>
              <a:rPr lang="fr-FR" sz="2000" b="1" dirty="0">
                <a:solidFill>
                  <a:srgbClr val="FF0000"/>
                </a:solidFill>
              </a:rPr>
              <a:t>0,10 pt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/>
              <a:t>pour faute de texte </a:t>
            </a:r>
            <a:r>
              <a:rPr lang="fr-FR" sz="2000" u="sng" dirty="0"/>
              <a:t>chaque "tiret" </a:t>
            </a:r>
            <a:r>
              <a:rPr lang="fr-FR" sz="2000" dirty="0"/>
              <a:t>non exécuté en totalité ou partiellement sur la </a:t>
            </a:r>
            <a:r>
              <a:rPr lang="fr-FR" sz="2000" b="1" dirty="0"/>
              <a:t>note </a:t>
            </a:r>
            <a:r>
              <a:rPr lang="fr-FR" sz="2000" b="1" dirty="0" smtClean="0"/>
              <a:t>E</a:t>
            </a:r>
            <a:endParaRPr lang="fr-FR" sz="2000" b="1" dirty="0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292080" y="3380799"/>
            <a:ext cx="3167920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1800" b="0" dirty="0" smtClean="0"/>
              <a:t>Si le </a:t>
            </a:r>
            <a:r>
              <a:rPr lang="fr-FR" sz="1800" b="0" u="sng" dirty="0" smtClean="0"/>
              <a:t>"tiret" </a:t>
            </a:r>
            <a:r>
              <a:rPr lang="fr-FR" sz="1800" b="0" dirty="0" smtClean="0"/>
              <a:t>n’est pas fait </a:t>
            </a:r>
            <a:r>
              <a:rPr lang="fr-FR" sz="1800" b="0" dirty="0" smtClean="0">
                <a:sym typeface="Wingdings" pitchFamily="2" charset="2"/>
              </a:rPr>
              <a:t> </a:t>
            </a:r>
            <a:r>
              <a:rPr lang="fr-FR" sz="1800" b="0" dirty="0" smtClean="0"/>
              <a:t>pénalisation pour faute de texte </a:t>
            </a:r>
          </a:p>
          <a:p>
            <a:pPr algn="just">
              <a:spcBef>
                <a:spcPts val="0"/>
              </a:spcBef>
            </a:pPr>
            <a:r>
              <a:rPr lang="fr-FR" sz="1800" b="0" dirty="0" smtClean="0">
                <a:solidFill>
                  <a:srgbClr val="FF0000"/>
                </a:solidFill>
              </a:rPr>
              <a:t>- 0,10 pt sur note E</a:t>
            </a:r>
            <a:endParaRPr lang="fr-FR" sz="1800" b="0" dirty="0">
              <a:solidFill>
                <a:srgbClr val="FF0000"/>
              </a:solidFill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12480"/>
              </p:ext>
            </p:extLst>
          </p:nvPr>
        </p:nvGraphicFramePr>
        <p:xfrm>
          <a:off x="251520" y="1988840"/>
          <a:ext cx="8640960" cy="1080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8817"/>
                <a:gridCol w="722143"/>
              </a:tblGrid>
              <a:tr h="46792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4.7 - Roue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1.5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  <a:tr h="61220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dirty="0" smtClean="0"/>
                        <a:t>Avancer 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jambe G et</a:t>
                      </a:r>
                      <a:r>
                        <a:rPr lang="fr-FR" sz="1400" baseline="0" dirty="0" smtClean="0"/>
                        <a:t> basculer en fente AV G, bras dans le prolongement du corps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400" b="1" u="sng" baseline="0" dirty="0" smtClean="0"/>
                        <a:t>Roue</a:t>
                      </a:r>
                      <a:r>
                        <a:rPr lang="fr-FR" sz="1400" baseline="0" dirty="0" smtClean="0"/>
                        <a:t> arrivée en ½ fente AV D, bras dans le prolongement du corps</a:t>
                      </a:r>
                      <a:endParaRPr lang="fr-FR" sz="14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8172456" y="1916832"/>
            <a:ext cx="504000" cy="50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511932" y="2420888"/>
            <a:ext cx="6984560" cy="28803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539552" y="2708920"/>
            <a:ext cx="648072" cy="32403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cxnSp>
        <p:nvCxnSpPr>
          <p:cNvPr id="26" name="Connecteur en angle 25"/>
          <p:cNvCxnSpPr/>
          <p:nvPr/>
        </p:nvCxnSpPr>
        <p:spPr>
          <a:xfrm rot="16200000" flipH="1">
            <a:off x="5178933" y="1030252"/>
            <a:ext cx="638890" cy="3996228"/>
          </a:xfrm>
          <a:prstGeom prst="bentConnector3">
            <a:avLst>
              <a:gd name="adj1" fmla="val 50000"/>
            </a:avLst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1" grpId="0" animBg="1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82144" cy="48542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000" dirty="0" smtClean="0"/>
              <a:t>Exemple </a:t>
            </a:r>
            <a:r>
              <a:rPr lang="fr-FR" sz="2000" dirty="0"/>
              <a:t>: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</a:t>
            </a:r>
            <a:r>
              <a:rPr lang="fr-FR" sz="2000" dirty="0"/>
              <a:t>degré </a:t>
            </a:r>
            <a:r>
              <a:rPr lang="fr-FR" sz="2000" dirty="0" smtClean="0"/>
              <a:t> Sol A/J</a:t>
            </a: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128792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Paragraphe non coté, précisions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22920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66018"/>
              </p:ext>
            </p:extLst>
          </p:nvPr>
        </p:nvGraphicFramePr>
        <p:xfrm>
          <a:off x="180001" y="1916832"/>
          <a:ext cx="4428003" cy="181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59"/>
                <a:gridCol w="3452654"/>
                <a:gridCol w="543790"/>
              </a:tblGrid>
              <a:tr h="444501">
                <a:tc gridSpan="2"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4-1 – 8 temps : Chorégraphie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3651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1-2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3-4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4-6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7-8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Élever le bras G à l’horizontale AV et bras D à l’horizontale latérale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Croiser les mains devant le visage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Se redresser sur jambe D,</a:t>
                      </a: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 pied G pointé en AR en tendant bras D à l’oblique latérale basse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Pointer pied G en AV en élevant les bras à la verticale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436510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Si dans un </a:t>
            </a:r>
            <a:r>
              <a:rPr lang="fr-FR" sz="1400" dirty="0"/>
              <a:t>paragraphe intitulé "chorégraphie" </a:t>
            </a:r>
            <a:r>
              <a:rPr lang="fr-FR" sz="1400" dirty="0" smtClean="0"/>
              <a:t>une </a:t>
            </a:r>
            <a:r>
              <a:rPr lang="fr-FR" sz="1400" dirty="0"/>
              <a:t>partie n’est pas </a:t>
            </a:r>
            <a:r>
              <a:rPr lang="fr-FR" sz="1400" dirty="0" smtClean="0"/>
              <a:t>réalisée, </a:t>
            </a:r>
            <a:r>
              <a:rPr lang="fr-FR" sz="1400" b="1" dirty="0">
                <a:solidFill>
                  <a:srgbClr val="FF0000"/>
                </a:solidFill>
              </a:rPr>
              <a:t>une pénalité de 0.10 pt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dirty="0"/>
              <a:t>sera retirée de la note </a:t>
            </a:r>
            <a:r>
              <a:rPr lang="fr-FR" sz="1400" dirty="0" smtClean="0"/>
              <a:t>E </a:t>
            </a:r>
            <a:r>
              <a:rPr lang="fr-FR" sz="1400" dirty="0"/>
              <a:t>par tiret non exécuté avec un </a:t>
            </a:r>
            <a:r>
              <a:rPr lang="fr-FR" sz="1400" dirty="0">
                <a:solidFill>
                  <a:srgbClr val="FF0000"/>
                </a:solidFill>
              </a:rPr>
              <a:t>maximum de 0,80 pt </a:t>
            </a:r>
            <a:r>
              <a:rPr lang="fr-FR" sz="1400" dirty="0"/>
              <a:t>par paragraphe. </a:t>
            </a:r>
            <a:r>
              <a:rPr lang="fr-FR" sz="1400" b="1" i="1" dirty="0" smtClean="0">
                <a:solidFill>
                  <a:srgbClr val="0033CC"/>
                </a:solidFill>
              </a:rPr>
              <a:t> </a:t>
            </a:r>
            <a:endParaRPr lang="fr-FR" sz="1400" b="1" i="1" dirty="0">
              <a:solidFill>
                <a:srgbClr val="0033CC"/>
              </a:solidFill>
            </a:endParaRPr>
          </a:p>
        </p:txBody>
      </p:sp>
      <p:pic>
        <p:nvPicPr>
          <p:cNvPr id="10" name="Image 9" descr="S4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8004" y="1992214"/>
            <a:ext cx="4068452" cy="1580802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4067944" y="1916832"/>
            <a:ext cx="504056" cy="504056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172" y="2351583"/>
            <a:ext cx="3443772" cy="4310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0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82144" cy="48542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000" dirty="0"/>
              <a:t>Exemple : </a:t>
            </a:r>
            <a:r>
              <a:rPr lang="fr-FR" sz="2000" dirty="0" smtClean="0"/>
              <a:t>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degré Poutre A/J</a:t>
            </a: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b="1" spc="-20" dirty="0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32848" cy="64807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Paragraphe </a:t>
            </a:r>
            <a:r>
              <a:rPr lang="fr-FR" sz="3200" dirty="0">
                <a:solidFill>
                  <a:srgbClr val="000000"/>
                </a:solidFill>
              </a:rPr>
              <a:t>non </a:t>
            </a:r>
            <a:r>
              <a:rPr lang="fr-FR" sz="3200" dirty="0" smtClean="0">
                <a:solidFill>
                  <a:srgbClr val="000000"/>
                </a:solidFill>
              </a:rPr>
              <a:t>coté, précision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22920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27596"/>
              </p:ext>
            </p:extLst>
          </p:nvPr>
        </p:nvGraphicFramePr>
        <p:xfrm>
          <a:off x="107504" y="1916832"/>
          <a:ext cx="4587734" cy="201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795"/>
                <a:gridCol w="498939"/>
              </a:tblGrid>
              <a:tr h="432048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3.5  -1/2 tour accroupi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58342">
                <a:tc>
                  <a:txBody>
                    <a:bodyPr/>
                    <a:lstStyle/>
                    <a:p>
                      <a:pPr marL="180975" indent="-180975">
                        <a:buFont typeface="Arial"/>
                        <a:buChar char="•"/>
                      </a:pPr>
                      <a:r>
                        <a:rPr lang="fr-FR" sz="1400" b="0" i="0" dirty="0" smtClean="0">
                          <a:solidFill>
                            <a:srgbClr val="000000"/>
                          </a:solidFill>
                        </a:rPr>
                        <a:t>1 pas sur ½ pointes; rassembler pied AR au pied AV sur ½ pointes; bras libres</a:t>
                      </a:r>
                    </a:p>
                    <a:p>
                      <a:pPr marL="180975" indent="-180975">
                        <a:buFont typeface="Arial"/>
                        <a:buChar char="•"/>
                      </a:pPr>
                      <a:r>
                        <a:rPr lang="fr-FR" sz="1400" b="0" i="0" dirty="0" smtClean="0">
                          <a:solidFill>
                            <a:srgbClr val="000000"/>
                          </a:solidFill>
                        </a:rPr>
                        <a:t>S’accroupir et effectuer ½ tour sur 2 pieds,</a:t>
                      </a:r>
                      <a:r>
                        <a:rPr lang="fr-FR" sz="1400" b="0" i="0" baseline="0" dirty="0" smtClean="0">
                          <a:solidFill>
                            <a:srgbClr val="000000"/>
                          </a:solidFill>
                        </a:rPr>
                        <a:t> bras libres</a:t>
                      </a:r>
                    </a:p>
                    <a:p>
                      <a:pPr marL="180975" indent="-180975">
                        <a:buFont typeface="Arial"/>
                        <a:buChar char="•"/>
                      </a:pPr>
                      <a:r>
                        <a:rPr lang="fr-FR" sz="1400" b="0" i="0" baseline="0" dirty="0" smtClean="0">
                          <a:solidFill>
                            <a:srgbClr val="000000"/>
                          </a:solidFill>
                        </a:rPr>
                        <a:t>Se redresser à la station, bras latéraux</a:t>
                      </a:r>
                    </a:p>
                    <a:p>
                      <a:pPr marL="180975" indent="-180975">
                        <a:buFont typeface="Arial"/>
                        <a:buChar char="•"/>
                      </a:pPr>
                      <a:r>
                        <a:rPr lang="fr-FR" sz="1400" b="0" i="0" baseline="0" dirty="0" smtClean="0">
                          <a:solidFill>
                            <a:srgbClr val="000000"/>
                          </a:solidFill>
                        </a:rPr>
                        <a:t>1 pas G, pointer pied D en AV en élevant les bras à la verticale</a:t>
                      </a:r>
                      <a:endParaRPr lang="fr-FR" sz="1400" b="0" i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4581128"/>
            <a:ext cx="8568952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FR" sz="1600" dirty="0" smtClean="0"/>
              <a:t> </a:t>
            </a:r>
            <a:r>
              <a:rPr lang="fr-FR" sz="1600" dirty="0"/>
              <a:t>Si le paragraphe a </a:t>
            </a:r>
            <a:r>
              <a:rPr lang="fr-FR" sz="1600" u="sng" dirty="0"/>
              <a:t>un intitulé</a:t>
            </a:r>
            <a:r>
              <a:rPr lang="fr-FR" sz="1600" dirty="0"/>
              <a:t> : </a:t>
            </a:r>
            <a:r>
              <a:rPr lang="fr-FR" sz="1600" b="1" dirty="0">
                <a:solidFill>
                  <a:srgbClr val="FF0000"/>
                </a:solidFill>
              </a:rPr>
              <a:t>une pénalité de 0.80 pt</a:t>
            </a:r>
            <a:r>
              <a:rPr lang="fr-FR" sz="1600" dirty="0"/>
              <a:t> sera attribuée sur la </a:t>
            </a:r>
            <a:r>
              <a:rPr lang="fr-FR" sz="1600" b="1" dirty="0"/>
              <a:t>note </a:t>
            </a:r>
            <a:r>
              <a:rPr lang="fr-FR" sz="1600" b="1" dirty="0" smtClean="0"/>
              <a:t>E</a:t>
            </a:r>
            <a:r>
              <a:rPr lang="fr-FR" sz="1600" dirty="0" smtClean="0">
                <a:solidFill>
                  <a:srgbClr val="0033CC"/>
                </a:solidFill>
              </a:rPr>
              <a:t> </a:t>
            </a:r>
            <a:r>
              <a:rPr lang="fr-FR" sz="1600" dirty="0"/>
              <a:t>pour </a:t>
            </a:r>
            <a:r>
              <a:rPr lang="fr-FR" sz="1600" dirty="0" smtClean="0"/>
              <a:t>l’élément </a:t>
            </a:r>
            <a:r>
              <a:rPr lang="fr-FR" sz="1600" dirty="0"/>
              <a:t>principal </a:t>
            </a:r>
            <a:r>
              <a:rPr lang="fr-FR" sz="1600" dirty="0" smtClean="0"/>
              <a:t>oublié </a:t>
            </a:r>
            <a:endParaRPr lang="fr-FR" sz="1600" dirty="0"/>
          </a:p>
          <a:p>
            <a:pPr marL="285750" indent="-285750">
              <a:lnSpc>
                <a:spcPct val="80000"/>
              </a:lnSpc>
            </a:pPr>
            <a:endParaRPr lang="fr-FR" sz="1600" dirty="0"/>
          </a:p>
          <a:p>
            <a:r>
              <a:rPr lang="fr-FR" sz="1600" dirty="0" smtClean="0"/>
              <a:t> </a:t>
            </a:r>
            <a:r>
              <a:rPr lang="fr-FR" sz="1600" b="1" i="1" dirty="0" smtClean="0">
                <a:solidFill>
                  <a:srgbClr val="0033CC"/>
                </a:solidFill>
              </a:rPr>
              <a:t> </a:t>
            </a:r>
            <a:endParaRPr lang="fr-FR" sz="1600" b="1" i="1" dirty="0">
              <a:solidFill>
                <a:srgbClr val="0033CC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14103"/>
              </p:ext>
            </p:extLst>
          </p:nvPr>
        </p:nvGraphicFramePr>
        <p:xfrm>
          <a:off x="4788024" y="2348880"/>
          <a:ext cx="4248472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1584176">
                <a:tc>
                  <a:txBody>
                    <a:bodyPr/>
                    <a:lstStyle/>
                    <a:p>
                      <a:pPr marL="177800" indent="-177800">
                        <a:buFont typeface="Arial"/>
                        <a:buChar char="•"/>
                      </a:pPr>
                      <a:endParaRPr lang="fr-FR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dre 8"/>
          <p:cNvSpPr/>
          <p:nvPr/>
        </p:nvSpPr>
        <p:spPr>
          <a:xfrm>
            <a:off x="539552" y="1966776"/>
            <a:ext cx="1872208" cy="310096"/>
          </a:xfrm>
          <a:prstGeom prst="fram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>
            <a:off x="4181509" y="1880828"/>
            <a:ext cx="534507" cy="468052"/>
          </a:xfrm>
          <a:prstGeom prst="donut">
            <a:avLst>
              <a:gd name="adj" fmla="val 6455"/>
            </a:avLst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6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48072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Ordre et exécution  des éléments 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5640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/>
            </a:pPr>
            <a:endParaRPr lang="fr-FR" sz="2200" dirty="0" smtClean="0"/>
          </a:p>
          <a:p>
            <a:pPr marL="363538" indent="0" algn="just">
              <a:buFont typeface="Wingdings" pitchFamily="2" charset="2"/>
              <a:buNone/>
              <a:defRPr/>
            </a:pPr>
            <a:r>
              <a:rPr lang="fr-FR" sz="2400" b="1" dirty="0" smtClean="0"/>
              <a:t>Les éléments d'un exercice imposé doivent être exécutés dans l'ordre chronologique du texte.</a:t>
            </a:r>
          </a:p>
          <a:p>
            <a:pPr marL="725488" algn="just">
              <a:buFont typeface="Wingdings" pitchFamily="2" charset="2"/>
              <a:buNone/>
              <a:defRPr/>
            </a:pPr>
            <a:endParaRPr lang="fr-FR" sz="2400" dirty="0" smtClean="0"/>
          </a:p>
          <a:p>
            <a:pPr marL="966787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Élément non exécuté dans l'ordre chronologique : </a:t>
            </a:r>
            <a:r>
              <a:rPr lang="fr-FR" b="1" dirty="0" smtClean="0">
                <a:solidFill>
                  <a:srgbClr val="FF0000"/>
                </a:solidFill>
              </a:rPr>
              <a:t>Pénalité de 0,80 point</a:t>
            </a:r>
            <a:endParaRPr lang="fr-FR" dirty="0" smtClean="0"/>
          </a:p>
          <a:p>
            <a:pPr marL="966787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Élément supplémentaire (tout élément rajouté à l'enchaînement prévu) : </a:t>
            </a:r>
            <a:r>
              <a:rPr lang="fr-FR" b="1" dirty="0" smtClean="0">
                <a:solidFill>
                  <a:srgbClr val="FF0000"/>
                </a:solidFill>
              </a:rPr>
              <a:t>Pénalité de 0,80 point + fautes d'exécution </a:t>
            </a:r>
            <a:r>
              <a:rPr lang="fr-FR" b="1" dirty="0" smtClean="0">
                <a:solidFill>
                  <a:schemeClr val="tx1"/>
                </a:solidFill>
              </a:rPr>
              <a:t>du 1</a:t>
            </a:r>
            <a:r>
              <a:rPr lang="fr-FR" b="1" baseline="30000" dirty="0" smtClean="0">
                <a:solidFill>
                  <a:schemeClr val="tx1"/>
                </a:solidFill>
              </a:rPr>
              <a:t>er</a:t>
            </a:r>
            <a:r>
              <a:rPr lang="fr-FR" b="1" dirty="0" smtClean="0">
                <a:solidFill>
                  <a:schemeClr val="tx1"/>
                </a:solidFill>
              </a:rPr>
              <a:t> au 5</a:t>
            </a:r>
            <a:r>
              <a:rPr lang="fr-FR" b="1" baseline="30000" dirty="0" smtClean="0">
                <a:solidFill>
                  <a:schemeClr val="tx1"/>
                </a:solidFill>
              </a:rPr>
              <a:t>ème</a:t>
            </a:r>
            <a:r>
              <a:rPr lang="fr-FR" b="1" dirty="0" smtClean="0">
                <a:solidFill>
                  <a:schemeClr val="tx1"/>
                </a:solidFill>
              </a:rPr>
              <a:t> degré</a:t>
            </a:r>
          </a:p>
          <a:p>
            <a:pPr marL="966787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Elément mal exécuté, sans chute et recommencé : </a:t>
            </a:r>
            <a:r>
              <a:rPr lang="fr-FR" b="1" dirty="0" smtClean="0">
                <a:solidFill>
                  <a:srgbClr val="FF0000"/>
                </a:solidFill>
              </a:rPr>
              <a:t>Pénalité de 0,50 Point + fautes d’exécution sur les 2 tentatives</a:t>
            </a:r>
            <a:endParaRPr lang="fr-FR" dirty="0" smtClean="0">
              <a:solidFill>
                <a:schemeClr val="tx1"/>
              </a:solidFill>
            </a:endParaRP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6" name="Triangle isocèle 5"/>
          <p:cNvSpPr/>
          <p:nvPr/>
        </p:nvSpPr>
        <p:spPr>
          <a:xfrm>
            <a:off x="263811" y="4941168"/>
            <a:ext cx="563774" cy="576064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925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528392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Inversion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1601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>
              <a:defRPr/>
            </a:pPr>
            <a:endParaRPr lang="fr-FR" sz="2200" dirty="0" smtClean="0"/>
          </a:p>
          <a:p>
            <a:pPr marL="627063" indent="-446088" algn="just">
              <a:buFont typeface="Wingdings" pitchFamily="2" charset="2"/>
              <a:buChar char="q"/>
              <a:defRPr/>
            </a:pPr>
            <a:r>
              <a:rPr lang="fr-FR" sz="7200" dirty="0" smtClean="0"/>
              <a:t>Les exercices imposés peuvent être inversés en partie ou en totalité (excepté les mouvements d'ensemble), mais les directions ne peuvent être modifiées.</a:t>
            </a:r>
          </a:p>
          <a:p>
            <a:pPr marL="627063" indent="-446088" algn="just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627063" indent="-446088">
              <a:buFont typeface="Wingdings" pitchFamily="2" charset="2"/>
              <a:buChar char="q"/>
              <a:defRPr/>
            </a:pPr>
            <a:r>
              <a:rPr lang="fr-FR" sz="7200" dirty="0" smtClean="0"/>
              <a:t>Un pas en plus ou en moins est accepté en cas d'inversion à la poutre et au sol, sauf dans les liaisons d'éléments où figure le terme "sans arrêt ».</a:t>
            </a:r>
            <a:endParaRPr lang="fr-FR" sz="7200" dirty="0">
              <a:solidFill>
                <a:srgbClr val="FF0000"/>
              </a:solidFill>
            </a:endParaRPr>
          </a:p>
          <a:p>
            <a:pPr marL="1038225" indent="-857250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038225" indent="-857250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038225" indent="-857250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038225" indent="-857250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038225" indent="-857250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389062" indent="-857250" algn="just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1389062" indent="-857250" algn="just">
              <a:buFont typeface="Wingdings" pitchFamily="2" charset="2"/>
              <a:buChar char="q"/>
              <a:defRPr/>
            </a:pPr>
            <a:endParaRPr lang="fr-FR" sz="7200" dirty="0" smtClean="0"/>
          </a:p>
          <a:p>
            <a:pPr marL="627063" indent="-446088" algn="just">
              <a:buFont typeface="Wingdings" pitchFamily="2" charset="2"/>
              <a:buChar char="q"/>
              <a:defRPr/>
            </a:pPr>
            <a:r>
              <a:rPr lang="fr-FR" sz="7200" dirty="0" smtClean="0"/>
              <a:t>Changement de direction non-conforme au texte : </a:t>
            </a:r>
            <a:r>
              <a:rPr lang="fr-FR" sz="7200" b="1" dirty="0" smtClean="0">
                <a:solidFill>
                  <a:srgbClr val="FF0000"/>
                </a:solidFill>
              </a:rPr>
              <a:t>pénalité de 0.30 Pt sur E</a:t>
            </a:r>
            <a:r>
              <a:rPr lang="fr-FR" sz="800" dirty="0" smtClean="0"/>
              <a:t>	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01704"/>
              </p:ext>
            </p:extLst>
          </p:nvPr>
        </p:nvGraphicFramePr>
        <p:xfrm>
          <a:off x="323528" y="3212976"/>
          <a:ext cx="84249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370840">
                <a:tc rowSpan="3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Inversion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               Texte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             Exécution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                                     Autorisé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Pas chassés  D-G-D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Pas chassés  G-D-G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29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2952328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Arrêt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2788" y="1484784"/>
            <a:ext cx="7891660" cy="489654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fr-FR" sz="2000" dirty="0" smtClean="0"/>
              <a:t>Sauf indication contraire, un exercice imposé doit être exécuté sans arrêt (temps de pause) Les arrêts obligatoires sont indiqués dans le texte. </a:t>
            </a:r>
            <a:endParaRPr lang="fr-F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fr-FR" dirty="0" smtClean="0"/>
              <a:t> </a:t>
            </a: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fr-FR" dirty="0"/>
              <a:t>. </a:t>
            </a:r>
            <a:r>
              <a:rPr lang="fr-FR" b="1" u="sng" dirty="0"/>
              <a:t>Chaque arrêt non motivé </a:t>
            </a:r>
            <a:r>
              <a:rPr lang="fr-FR" dirty="0"/>
              <a:t>pour une pause de concentration supérieure à 2 secondes entraîne une</a:t>
            </a:r>
            <a:r>
              <a:rPr lang="fr-FR" b="1" dirty="0">
                <a:solidFill>
                  <a:srgbClr val="FF0000"/>
                </a:solidFill>
              </a:rPr>
              <a:t> pénalité de 0,10 point</a:t>
            </a:r>
            <a:r>
              <a:rPr lang="fr-FR" dirty="0">
                <a:solidFill>
                  <a:srgbClr val="FF0000"/>
                </a:solidFill>
              </a:rPr>
              <a:t>. </a:t>
            </a:r>
            <a:r>
              <a:rPr lang="fr-FR" dirty="0"/>
              <a:t>(Sans pénalité pour poussins du 1</a:t>
            </a:r>
            <a:r>
              <a:rPr lang="fr-FR" baseline="30000" dirty="0"/>
              <a:t>er</a:t>
            </a:r>
            <a:r>
              <a:rPr lang="fr-FR" dirty="0"/>
              <a:t> au 3</a:t>
            </a:r>
            <a:r>
              <a:rPr lang="fr-FR" baseline="30000" dirty="0"/>
              <a:t>ème</a:t>
            </a:r>
            <a:r>
              <a:rPr lang="fr-FR" dirty="0"/>
              <a:t> degré)</a:t>
            </a:r>
          </a:p>
          <a:p>
            <a:pPr marL="363538" indent="-363538" algn="just">
              <a:buFont typeface="Wingdings" pitchFamily="2" charset="2"/>
              <a:buNone/>
              <a:defRPr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31695"/>
              </p:ext>
            </p:extLst>
          </p:nvPr>
        </p:nvGraphicFramePr>
        <p:xfrm>
          <a:off x="467544" y="2852936"/>
          <a:ext cx="8208912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60040">
                <a:tc rowSpan="2"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Position tenue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Exigence : arrêt obligatoire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Pénalité pour non respect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2 secondes minimum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0.30 point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7716838" cy="338865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fr-FR" sz="2000" b="1" dirty="0" smtClean="0"/>
              <a:t>Chute au sol ou sur l’agrès : </a:t>
            </a:r>
            <a:r>
              <a:rPr lang="fr-FR" sz="2000" b="1" dirty="0" smtClean="0">
                <a:solidFill>
                  <a:srgbClr val="FF0000"/>
                </a:solidFill>
              </a:rPr>
              <a:t>1,00 point.</a:t>
            </a:r>
            <a:endParaRPr lang="fr-FR" sz="20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2000" dirty="0" smtClean="0"/>
              <a:t> Tout élément chuté </a:t>
            </a:r>
            <a:r>
              <a:rPr lang="fr-FR" sz="2000" b="1" i="1" u="sng" dirty="0" smtClean="0"/>
              <a:t>peut-être recommencé </a:t>
            </a:r>
            <a:r>
              <a:rPr lang="fr-FR" sz="2000" dirty="0" smtClean="0"/>
              <a:t>(entrée et sorties comprises) sans pénalité pour élément supplémentaire.</a:t>
            </a: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3312368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Chute</a:t>
            </a:r>
            <a:endParaRPr lang="fr-FR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28446"/>
              </p:ext>
            </p:extLst>
          </p:nvPr>
        </p:nvGraphicFramePr>
        <p:xfrm>
          <a:off x="251520" y="2996952"/>
          <a:ext cx="8568952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32048"/>
                <a:gridCol w="4608512"/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Chute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quand l’élément est </a:t>
                      </a:r>
                      <a:r>
                        <a:rPr lang="fr-FR" sz="1600" u="sng" dirty="0" smtClean="0">
                          <a:solidFill>
                            <a:schemeClr val="tx1"/>
                          </a:solidFill>
                        </a:rPr>
                        <a:t>reconnu</a:t>
                      </a:r>
                      <a:endParaRPr lang="fr-FR" sz="16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Elément comptabilisé en note D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Pénalité de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1.00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point 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pour chute + fautes d’exécution et techniques en note 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72659"/>
              </p:ext>
            </p:extLst>
          </p:nvPr>
        </p:nvGraphicFramePr>
        <p:xfrm>
          <a:off x="1547664" y="4293096"/>
          <a:ext cx="727280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32048"/>
                <a:gridCol w="4608512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avec reprise de l’élément qui est reconnu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3300" marR="4330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3300" marR="4330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Élément comptabilisé en note D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Pénalité de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1,00 point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pour chute + fautes éventuelles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sur la 2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ème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exécution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 note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Si plusieurs tentatives toutes les pénalités de </a:t>
                      </a:r>
                      <a:r>
                        <a:rPr kumimoji="0" lang="fr-FR" sz="1200" b="1" i="0" u="none" strike="noStrike" cap="none" spc="-4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1,00 point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pour chute sont comptabilisées + fautes d'exécution et techniques du dernier élément exécuté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 note E</a:t>
                      </a:r>
                    </a:p>
                  </a:txBody>
                  <a:tcPr marL="43300" marR="4330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50812"/>
              </p:ext>
            </p:extLst>
          </p:nvPr>
        </p:nvGraphicFramePr>
        <p:xfrm>
          <a:off x="251520" y="3717032"/>
          <a:ext cx="1296144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520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Chute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quand l'élément est </a:t>
                      </a: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tenté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84201"/>
              </p:ext>
            </p:extLst>
          </p:nvPr>
        </p:nvGraphicFramePr>
        <p:xfrm>
          <a:off x="1547664" y="3717032"/>
          <a:ext cx="727280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32048"/>
                <a:gridCol w="460851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sans reprise de l’élément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3300" marR="43300" marT="0" marB="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  <a:sym typeface="Symbol" pitchFamily="18" charset="2"/>
                        </a:rPr>
                        <a:t>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3300" marR="43300" marT="0" marB="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Perte de la valeur de l’élément en note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Pénalité de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1,00 point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pour chute + fautes d’exécution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en note E</a:t>
                      </a:r>
                    </a:p>
                  </a:txBody>
                  <a:tcPr marL="43300" marR="43300" marT="0" marB="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0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3024336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Chute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34806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fr-FR" dirty="0" smtClean="0"/>
              <a:t>  </a:t>
            </a:r>
            <a:r>
              <a:rPr lang="fr-FR" sz="2400" dirty="0" smtClean="0"/>
              <a:t>En cas de chute la gymnaste a droit à un temps d’arrêt limité avant la reprise de son mouvement :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fr-FR" sz="2400" b="1" dirty="0" smtClean="0"/>
              <a:t>30 secondes en Barres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fr-FR" sz="2400" b="1" dirty="0" smtClean="0"/>
              <a:t>10 secondes en Poutre.</a:t>
            </a:r>
          </a:p>
          <a:p>
            <a:pPr algn="just">
              <a:buFont typeface="Wingdings" pitchFamily="2" charset="2"/>
              <a:buNone/>
              <a:defRPr/>
            </a:pPr>
            <a:endParaRPr lang="fr-FR" sz="2400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fr-FR" sz="2400" dirty="0" smtClean="0"/>
              <a:t> Le </a:t>
            </a:r>
            <a:r>
              <a:rPr lang="fr-FR" sz="2400" dirty="0"/>
              <a:t>décompte du temps commence lorsque la gymnaste est debout.</a:t>
            </a:r>
          </a:p>
          <a:p>
            <a:pPr algn="just">
              <a:buFont typeface="Wingdings" pitchFamily="2" charset="2"/>
              <a:buNone/>
              <a:defRPr/>
            </a:pPr>
            <a:endParaRPr lang="fr-FR" sz="2400" dirty="0"/>
          </a:p>
          <a:p>
            <a:pPr algn="just">
              <a:buFont typeface="Wingdings" pitchFamily="2" charset="2"/>
              <a:buChar char="q"/>
              <a:defRPr/>
            </a:pPr>
            <a:r>
              <a:rPr lang="fr-FR" sz="2400" dirty="0" smtClean="0"/>
              <a:t> Durant cette interruption, l’entraîneur est autorisé à assister et à conseiller la gymnaste.</a:t>
            </a:r>
          </a:p>
          <a:p>
            <a:pPr marL="2400300" lvl="1" indent="-342900" algn="just">
              <a:buFont typeface="Wingdings" pitchFamily="2" charset="2"/>
              <a:buChar char="v"/>
              <a:defRPr/>
            </a:pPr>
            <a:endParaRPr lang="fr-FR" b="1" dirty="0" smtClean="0">
              <a:solidFill>
                <a:srgbClr val="FF0000"/>
              </a:solidFill>
            </a:endParaRPr>
          </a:p>
          <a:p>
            <a:pPr marL="2514600" lvl="1" indent="-457200">
              <a:buFont typeface="Wingdings" pitchFamily="2" charset="2"/>
              <a:buChar char="v"/>
              <a:defRPr/>
            </a:pPr>
            <a:endParaRPr lang="fr-FR" sz="2600" kern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43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988024"/>
          </a:xfrm>
        </p:spPr>
        <p:txBody>
          <a:bodyPr>
            <a:normAutofit fontScale="92500" lnSpcReduction="10000"/>
          </a:bodyPr>
          <a:lstStyle/>
          <a:p>
            <a:pPr marL="706438" indent="-342900" algn="just">
              <a:buFont typeface="Wingdings" pitchFamily="2" charset="2"/>
              <a:buChar char="q"/>
              <a:defRPr/>
            </a:pPr>
            <a:r>
              <a:rPr lang="fr-FR" sz="2200" dirty="0" smtClean="0"/>
              <a:t>Si la gymnaste ne continue pas l'exercice après une chute ou pour tout autre évènement, elle sera notée :</a:t>
            </a:r>
          </a:p>
          <a:p>
            <a:pPr marL="909384" lvl="2" indent="-28575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r-FR" sz="1800" b="1" dirty="0" smtClean="0">
                <a:solidFill>
                  <a:schemeClr val="tx1"/>
                </a:solidFill>
              </a:rPr>
              <a:t>Note D : </a:t>
            </a:r>
            <a:r>
              <a:rPr lang="fr-FR" sz="1800" dirty="0" smtClean="0">
                <a:solidFill>
                  <a:schemeClr val="tx1"/>
                </a:solidFill>
              </a:rPr>
              <a:t>sur la valeur de la partie réalisée (addition des éléments effectués)</a:t>
            </a:r>
          </a:p>
          <a:p>
            <a:pPr marL="909384" lvl="2" indent="-285750" algn="just">
              <a:buFont typeface="Wingdings" pitchFamily="2" charset="2"/>
              <a:buChar char="Ø"/>
              <a:defRPr/>
            </a:pPr>
            <a:r>
              <a:rPr lang="fr-FR" sz="1800" b="1" dirty="0" smtClean="0">
                <a:solidFill>
                  <a:schemeClr val="tx1"/>
                </a:solidFill>
              </a:rPr>
              <a:t>Note E :</a:t>
            </a:r>
            <a:r>
              <a:rPr lang="fr-FR" sz="1800" b="1" dirty="0" smtClean="0"/>
              <a:t> </a:t>
            </a:r>
          </a:p>
          <a:p>
            <a:pPr marL="1266508" lvl="3" indent="-171450" algn="just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fr-FR" dirty="0">
                <a:solidFill>
                  <a:srgbClr val="FF0000"/>
                </a:solidFill>
              </a:rPr>
              <a:t>pénalités pour les fautes d’exécution sur la partie exécutée </a:t>
            </a:r>
            <a:r>
              <a:rPr lang="fr-FR" dirty="0" smtClean="0">
                <a:solidFill>
                  <a:srgbClr val="FF0000"/>
                </a:solidFill>
              </a:rPr>
              <a:t>+</a:t>
            </a:r>
            <a:endParaRPr lang="fr-FR" spc="-50" dirty="0">
              <a:solidFill>
                <a:srgbClr val="FF0000"/>
              </a:solidFill>
            </a:endParaRPr>
          </a:p>
          <a:p>
            <a:pPr marL="1266508" lvl="3" indent="-171450">
              <a:buFont typeface="Wingdings" pitchFamily="2" charset="2"/>
              <a:buChar char="ü"/>
              <a:defRPr/>
            </a:pPr>
            <a:r>
              <a:rPr lang="fr-FR" dirty="0" smtClean="0">
                <a:solidFill>
                  <a:srgbClr val="FF0000"/>
                </a:solidFill>
              </a:rPr>
              <a:t>  -  3 points par paragraphe coté non exécuté</a:t>
            </a:r>
          </a:p>
          <a:p>
            <a:pPr marL="1266508" lvl="3" indent="-171450" algn="just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fr-FR" spc="-50" dirty="0" smtClean="0">
                <a:solidFill>
                  <a:srgbClr val="FF0000"/>
                </a:solidFill>
              </a:rPr>
              <a:t>  - 0,10 pt de pénalité par tiret manquant d'un paragraphe non coté "chorégraphie" </a:t>
            </a:r>
            <a:r>
              <a:rPr lang="fr-FR" spc="-50" dirty="0">
                <a:solidFill>
                  <a:srgbClr val="FF0000"/>
                </a:solidFill>
              </a:rPr>
              <a:t>ou avec « intitulé </a:t>
            </a:r>
            <a:r>
              <a:rPr lang="fr-FR" spc="-50" dirty="0" smtClean="0">
                <a:solidFill>
                  <a:srgbClr val="FF0000"/>
                </a:solidFill>
              </a:rPr>
              <a:t>»  et  un maximum de 0,80 pt par paragraphe</a:t>
            </a:r>
          </a:p>
          <a:p>
            <a:pPr marL="1095058" lvl="3" indent="0" algn="just">
              <a:spcAft>
                <a:spcPts val="600"/>
              </a:spcAft>
              <a:buNone/>
              <a:defRPr/>
            </a:pPr>
            <a:endParaRPr lang="fr-FR" spc="-50" dirty="0" smtClean="0">
              <a:solidFill>
                <a:srgbClr val="FF0000"/>
              </a:solidFill>
            </a:endParaRPr>
          </a:p>
          <a:p>
            <a:pPr marL="1418273" lvl="4" indent="-3175" algn="just">
              <a:spcAft>
                <a:spcPts val="600"/>
              </a:spcAft>
              <a:buNone/>
              <a:defRPr/>
            </a:pPr>
            <a:endParaRPr lang="fr-FR" sz="1000" spc="-50" dirty="0" smtClean="0">
              <a:solidFill>
                <a:srgbClr val="FF0000"/>
              </a:solidFill>
            </a:endParaRPr>
          </a:p>
          <a:p>
            <a:pPr marL="608076" lvl="2" indent="-342900" algn="just"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fr-FR" dirty="0" smtClean="0">
                <a:solidFill>
                  <a:schemeClr val="tx1"/>
                </a:solidFill>
              </a:rPr>
              <a:t>Pour les 3 premiers degrés des Poussins, les chutes entre les éléments  ne doivent pas être pénalisées.</a:t>
            </a:r>
            <a:endParaRPr lang="fr-F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fr-FR" dirty="0" smtClean="0"/>
              <a:t> </a:t>
            </a: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3240360" cy="576064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Chute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27048"/>
            <a:ext cx="8496944" cy="492628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FR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1700" dirty="0" smtClean="0"/>
              <a:t>Présence de l'entraîneur sur le tapis ou mains au dessus du tapis (sauf aux barres) :  </a:t>
            </a:r>
            <a:r>
              <a:rPr lang="fr-FR" sz="1700" b="1" dirty="0" smtClean="0">
                <a:solidFill>
                  <a:srgbClr val="FF0000"/>
                </a:solidFill>
              </a:rPr>
              <a:t>0,50 point sur la note finale</a:t>
            </a:r>
            <a:endParaRPr lang="fr-FR" sz="1700" i="1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1700" dirty="0" smtClean="0"/>
              <a:t>Présence de l'entraîneur entre tremplin et table : </a:t>
            </a:r>
            <a:r>
              <a:rPr lang="fr-FR" sz="1700" b="1" dirty="0" smtClean="0">
                <a:solidFill>
                  <a:srgbClr val="FF0000"/>
                </a:solidFill>
              </a:rPr>
              <a:t>0,50 point sur la note finale</a:t>
            </a:r>
          </a:p>
          <a:p>
            <a:pPr marL="727646" lvl="1" indent="-2857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1500" spc="-50" dirty="0" smtClean="0"/>
              <a:t>La pénalité pour aide ne se cumule pas avec celle pour présence sur le tapis.</a:t>
            </a:r>
          </a:p>
          <a:p>
            <a:pPr marL="714947" lvl="1" indent="-2857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1500" spc="-50" dirty="0" smtClean="0"/>
              <a:t> L'entraîneur peut indiquer sans pénalité l'ordre des éléments aux 3 premiers degré poussin.</a:t>
            </a:r>
          </a:p>
          <a:p>
            <a:pPr marL="727646" lvl="1" indent="-2857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fr-FR" sz="1500" spc="-50" dirty="0" smtClean="0"/>
              <a:t>Les 4</a:t>
            </a:r>
            <a:r>
              <a:rPr lang="fr-FR" sz="1500" spc="-50" baseline="30000" dirty="0" smtClean="0"/>
              <a:t>ème</a:t>
            </a:r>
            <a:r>
              <a:rPr lang="fr-FR" sz="1500" spc="-50" dirty="0" smtClean="0"/>
              <a:t> et 5</a:t>
            </a:r>
            <a:r>
              <a:rPr lang="fr-FR" sz="1500" spc="-50" baseline="30000" dirty="0" smtClean="0"/>
              <a:t>ème</a:t>
            </a:r>
            <a:r>
              <a:rPr lang="fr-FR" sz="1500" spc="-50" dirty="0" smtClean="0"/>
              <a:t> degrés Poussins sont des enchaînements selon les mêmes règles que pour les "Aînées" et "Jeunesses".</a:t>
            </a:r>
          </a:p>
          <a:p>
            <a:pPr marL="531813" indent="-342900" algn="just" defTabSz="847725" eaLnBrk="0" hangingPunct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4680520" cy="504056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Aide, Présence</a:t>
            </a:r>
            <a:endParaRPr lang="fr-FR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89467"/>
              </p:ext>
            </p:extLst>
          </p:nvPr>
        </p:nvGraphicFramePr>
        <p:xfrm>
          <a:off x="1763688" y="1628801"/>
          <a:ext cx="691276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28215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     Barres, poutre,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sol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                     Saut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128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                                            Touche de la gymnaste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484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En cours d’exercice et/ou à la sortie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        Pendant le saut</a:t>
                      </a:r>
                    </a:p>
                    <a:p>
                      <a:endParaRPr lang="fr-FR" sz="1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9512" y="2420888"/>
          <a:ext cx="151216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</a:tblGrid>
              <a:tr h="1296144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Aide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Flèche vers le bas 11"/>
          <p:cNvSpPr/>
          <p:nvPr/>
        </p:nvSpPr>
        <p:spPr>
          <a:xfrm>
            <a:off x="6588224" y="2708920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>
            <a:off x="3059832" y="2708920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58993"/>
              </p:ext>
            </p:extLst>
          </p:nvPr>
        </p:nvGraphicFramePr>
        <p:xfrm>
          <a:off x="1763688" y="3140968"/>
          <a:ext cx="345638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 smtClean="0"/>
                        <a:t>   </a:t>
                      </a:r>
                    </a:p>
                    <a:p>
                      <a:pPr algn="just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Perte de la valeur de la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difficulté sur la note D et de 3 points sur la note E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88780"/>
              </p:ext>
            </p:extLst>
          </p:nvPr>
        </p:nvGraphicFramePr>
        <p:xfrm>
          <a:off x="5244244" y="3140968"/>
          <a:ext cx="343221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212"/>
              </a:tblGrid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       Saut nul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312368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kern="0" dirty="0" smtClean="0">
                <a:solidFill>
                  <a:schemeClr val="tx1"/>
                </a:solidFill>
              </a:rPr>
              <a:t>Le Juge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124744"/>
            <a:ext cx="8856496" cy="5276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1813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fr-FR" sz="1800" b="1" i="1" kern="0" dirty="0" smtClean="0"/>
              <a:t>L’objectif de chaque juge est de </a:t>
            </a:r>
            <a:r>
              <a:rPr lang="fr-FR" b="1" i="1" kern="0" dirty="0" smtClean="0"/>
              <a:t>valoriser </a:t>
            </a:r>
            <a:r>
              <a:rPr lang="fr-FR" sz="1800" b="1" i="1" kern="0" dirty="0" smtClean="0"/>
              <a:t>les mouvements </a:t>
            </a:r>
            <a:r>
              <a:rPr lang="fr-FR" sz="1800" b="1" i="1" kern="0" dirty="0"/>
              <a:t>présentés par </a:t>
            </a:r>
            <a:r>
              <a:rPr lang="fr-FR" sz="1800" b="1" i="1" kern="0" dirty="0" smtClean="0"/>
              <a:t>la</a:t>
            </a:r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fr-FR" sz="1800" b="1" i="1" kern="0" dirty="0" smtClean="0"/>
              <a:t>gymnaste </a:t>
            </a:r>
            <a:r>
              <a:rPr lang="fr-FR" sz="1800" b="1" i="1" kern="0" dirty="0"/>
              <a:t>en fonction de critères techniques précis</a:t>
            </a:r>
            <a:r>
              <a:rPr lang="fr-FR" sz="1800" b="1" i="1" kern="0" dirty="0" smtClean="0"/>
              <a:t>.</a:t>
            </a:r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endParaRPr lang="fr-FR" sz="1800" b="1" i="1" kern="0" dirty="0" smtClean="0"/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r>
              <a:rPr lang="fr-FR" sz="1800" u="sng" kern="0" dirty="0" smtClean="0"/>
              <a:t>Chaque membre du jury doit :</a:t>
            </a:r>
            <a:endParaRPr lang="fr-FR" sz="1800" u="sng" kern="0" dirty="0"/>
          </a:p>
          <a:p>
            <a:pPr marL="1126173" lvl="2" indent="-342900" algn="just" defTabSz="847725" eaLnBrk="0" hangingPunct="0">
              <a:spcBef>
                <a:spcPts val="0"/>
              </a:spcBef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fr-FR" sz="1800" b="1" i="1" kern="0" dirty="0"/>
              <a:t>Justifier d’une formation adaptée au niveau de la compétition</a:t>
            </a:r>
          </a:p>
          <a:p>
            <a:pPr marL="1126173" lvl="2" indent="-342900" algn="just" defTabSz="847725" eaLnBrk="0" hangingPunct="0">
              <a:spcBef>
                <a:spcPts val="0"/>
              </a:spcBef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fr-FR" sz="1800" b="1" i="1" kern="0" dirty="0"/>
              <a:t>Juger avec exactitude et impartialité les exercices présentés</a:t>
            </a:r>
          </a:p>
          <a:p>
            <a:pPr marL="1126173" lvl="2" indent="-342900" algn="just" defTabSz="847725" eaLnBrk="0" hangingPunct="0">
              <a:spcBef>
                <a:spcPts val="0"/>
              </a:spcBef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fr-FR" sz="1800" b="1" i="1" kern="0" dirty="0" smtClean="0"/>
              <a:t>Poser </a:t>
            </a:r>
            <a:r>
              <a:rPr lang="fr-FR" sz="1800" b="1" i="1" u="sng" kern="0" dirty="0" smtClean="0">
                <a:solidFill>
                  <a:srgbClr val="FF0000"/>
                </a:solidFill>
              </a:rPr>
              <a:t>SA</a:t>
            </a:r>
            <a:r>
              <a:rPr lang="fr-FR" sz="1800" b="1" i="1" kern="0" dirty="0" smtClean="0"/>
              <a:t> note et valider avec son partenaire</a:t>
            </a:r>
          </a:p>
          <a:p>
            <a:pPr marL="783273" lvl="2" indent="0" algn="just" defTabSz="847725" eaLnBrk="0" hangingPunct="0">
              <a:spcBef>
                <a:spcPts val="0"/>
              </a:spcBef>
              <a:buClr>
                <a:srgbClr val="FF3300"/>
              </a:buClr>
              <a:buNone/>
              <a:defRPr/>
            </a:pPr>
            <a:endParaRPr lang="fr-FR" sz="1800" b="1" i="1" kern="0" dirty="0" smtClean="0"/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endParaRPr lang="fr-FR" sz="1800" b="1" i="1" kern="0" dirty="0" smtClean="0"/>
          </a:p>
        </p:txBody>
      </p:sp>
    </p:spTree>
    <p:extLst>
      <p:ext uri="{BB962C8B-B14F-4D97-AF65-F5344CB8AC3E}">
        <p14:creationId xmlns:p14="http://schemas.microsoft.com/office/powerpoint/2010/main" val="3294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5184576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Eléments au choix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106098" cy="498802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3538" indent="0" algn="just">
              <a:buFont typeface="Wingdings" pitchFamily="2" charset="2"/>
              <a:buNone/>
              <a:defRPr/>
            </a:pPr>
            <a:r>
              <a:rPr lang="fr-FR" sz="2200" dirty="0" smtClean="0"/>
              <a:t>Lorsque des éléments au choix sont proposés, la gymnaste doit choisir l'une des 2 options.</a:t>
            </a:r>
          </a:p>
          <a:p>
            <a:pPr marL="725488" indent="-369888" algn="just">
              <a:buFont typeface="Wingdings" pitchFamily="2" charset="2"/>
              <a:buChar char="q"/>
              <a:defRPr/>
            </a:pPr>
            <a:r>
              <a:rPr lang="fr-FR" sz="2200" dirty="0" smtClean="0"/>
              <a:t>En cas de chute lors de la 1</a:t>
            </a:r>
            <a:r>
              <a:rPr lang="fr-FR" sz="2200" baseline="30000" dirty="0" smtClean="0"/>
              <a:t>ère</a:t>
            </a:r>
            <a:r>
              <a:rPr lang="fr-FR" sz="2200" dirty="0" smtClean="0"/>
              <a:t> exécution :</a:t>
            </a:r>
          </a:p>
          <a:p>
            <a:pPr marL="974725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La gymnaste peut exécuter à nouveau le même élément  mais n'a pas le droit de tenter l'autre élément.</a:t>
            </a:r>
          </a:p>
          <a:p>
            <a:pPr marL="974725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Si la gymnaste exécute un élément différent: </a:t>
            </a:r>
            <a:r>
              <a:rPr lang="fr-FR" b="1" dirty="0" smtClean="0">
                <a:solidFill>
                  <a:srgbClr val="FF0000"/>
                </a:solidFill>
              </a:rPr>
              <a:t>l'élément n'est pas reconnu,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mais les fautes d'exécution seront prises en compte.</a:t>
            </a:r>
          </a:p>
          <a:p>
            <a:pPr marL="1014413" lvl="1" indent="-369888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A la table de saut, lorsque dans un même degré, des sauts différents sont proposés, la gymnaste doit effectuer 2 fois le même saut.</a:t>
            </a:r>
          </a:p>
          <a:p>
            <a:pPr marL="974725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Si elle choisit l'option différente au 2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saut: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saut nul </a:t>
            </a:r>
            <a:r>
              <a:rPr lang="fr-FR" dirty="0" smtClean="0">
                <a:solidFill>
                  <a:schemeClr val="tx1"/>
                </a:solidFill>
              </a:rPr>
              <a:t>et la gymnaste est notée sur le 1</a:t>
            </a:r>
            <a:r>
              <a:rPr lang="fr-FR" baseline="30000" dirty="0" smtClean="0">
                <a:solidFill>
                  <a:schemeClr val="tx1"/>
                </a:solidFill>
              </a:rPr>
              <a:t>er</a:t>
            </a:r>
            <a:r>
              <a:rPr lang="fr-FR" dirty="0" smtClean="0">
                <a:solidFill>
                  <a:schemeClr val="tx1"/>
                </a:solidFill>
              </a:rPr>
              <a:t> saut.</a:t>
            </a:r>
          </a:p>
          <a:p>
            <a:pPr algn="just">
              <a:defRPr/>
            </a:pPr>
            <a:endParaRPr lang="fr-FR" sz="2200" dirty="0" smtClean="0"/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042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4176464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Définitions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6360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/>
            </a:pPr>
            <a:endParaRPr lang="fr-FR" sz="2200" dirty="0" smtClean="0"/>
          </a:p>
          <a:p>
            <a:pPr marL="685800" indent="-457200">
              <a:buFont typeface="Wingdings" pitchFamily="2" charset="2"/>
              <a:buChar char="q"/>
              <a:defRPr/>
            </a:pPr>
            <a:r>
              <a:rPr lang="fr-FR" sz="1800" dirty="0" smtClean="0"/>
              <a:t>Elan intermédiaire (Barres et Poutre) : </a:t>
            </a:r>
            <a:r>
              <a:rPr lang="fr-FR" sz="1800" spc="-60" dirty="0" smtClean="0"/>
              <a:t>Elan supplémentaire consécutif à un arrêt ou à une montée à l'appui corps en ouverture : </a:t>
            </a:r>
            <a:r>
              <a:rPr lang="fr-FR" sz="1800" b="1" dirty="0">
                <a:solidFill>
                  <a:srgbClr val="FF0000"/>
                </a:solidFill>
              </a:rPr>
              <a:t>Pénalité de 0,50 pt sur </a:t>
            </a:r>
            <a:r>
              <a:rPr lang="fr-FR" sz="1800" b="1" dirty="0" smtClean="0">
                <a:solidFill>
                  <a:srgbClr val="FF0000"/>
                </a:solidFill>
              </a:rPr>
              <a:t>E</a:t>
            </a:r>
          </a:p>
          <a:p>
            <a:pPr marL="685800" indent="-457200">
              <a:buNone/>
              <a:defRPr/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 marL="685800" indent="-457200">
              <a:buFont typeface="Wingdings" pitchFamily="2" charset="2"/>
              <a:buChar char="q"/>
              <a:defRPr/>
            </a:pPr>
            <a:r>
              <a:rPr lang="fr-FR" sz="1800" spc="-60" dirty="0" smtClean="0"/>
              <a:t>Appui d’une jambe contre la poutre :  l’appui est une touche importante qui permet à la gym de se stabiliser = </a:t>
            </a:r>
            <a:r>
              <a:rPr lang="fr-FR" sz="1800" b="1" dirty="0" smtClean="0">
                <a:solidFill>
                  <a:srgbClr val="FF0000"/>
                </a:solidFill>
              </a:rPr>
              <a:t>Pénalité </a:t>
            </a:r>
            <a:r>
              <a:rPr lang="fr-FR" sz="1800" b="1" dirty="0">
                <a:solidFill>
                  <a:srgbClr val="FF0000"/>
                </a:solidFill>
              </a:rPr>
              <a:t>de </a:t>
            </a:r>
            <a:r>
              <a:rPr lang="fr-FR" sz="1800" b="1" dirty="0" smtClean="0">
                <a:solidFill>
                  <a:srgbClr val="FF0000"/>
                </a:solidFill>
              </a:rPr>
              <a:t>0,30 </a:t>
            </a:r>
            <a:r>
              <a:rPr lang="fr-FR" sz="1800" b="1" dirty="0">
                <a:solidFill>
                  <a:srgbClr val="FF0000"/>
                </a:solidFill>
              </a:rPr>
              <a:t>pt sur </a:t>
            </a:r>
            <a:r>
              <a:rPr lang="fr-FR" sz="1800" b="1" dirty="0" smtClean="0">
                <a:solidFill>
                  <a:srgbClr val="FF0000"/>
                </a:solidFill>
              </a:rPr>
              <a:t>E</a:t>
            </a:r>
          </a:p>
          <a:p>
            <a:pPr marL="685800" indent="-457200">
              <a:buFont typeface="Wingdings" pitchFamily="2" charset="2"/>
              <a:buChar char="q"/>
              <a:defRPr/>
            </a:pPr>
            <a:endParaRPr lang="fr-FR" sz="1800" spc="-60" dirty="0" smtClean="0"/>
          </a:p>
          <a:p>
            <a:pPr marL="685800" indent="-457200">
              <a:buFont typeface="Wingdings" pitchFamily="2" charset="2"/>
              <a:buChar char="q"/>
              <a:defRPr/>
            </a:pPr>
            <a:r>
              <a:rPr lang="fr-FR" sz="1800" spc="-60" dirty="0" smtClean="0"/>
              <a:t>Surface interdite (saut, barres et poutre) : surface rajoutée sous le tremplin et modifiant sa hauteur par rapport à l’agrès = </a:t>
            </a:r>
            <a:r>
              <a:rPr lang="fr-FR" sz="1800" b="1" dirty="0" smtClean="0">
                <a:solidFill>
                  <a:srgbClr val="FF0000"/>
                </a:solidFill>
              </a:rPr>
              <a:t>Pénalité de 0,50 pt sur E</a:t>
            </a:r>
          </a:p>
          <a:p>
            <a:pPr marL="685800" indent="-457200">
              <a:buNone/>
              <a:defRPr/>
            </a:pPr>
            <a:endParaRPr lang="fr-FR" sz="1800" b="1" dirty="0" smtClean="0">
              <a:solidFill>
                <a:srgbClr val="FF0000"/>
              </a:solidFill>
            </a:endParaRPr>
          </a:p>
          <a:p>
            <a:pPr marL="685800" indent="-457200">
              <a:buFont typeface="Wingdings" pitchFamily="2" charset="2"/>
              <a:buChar char="q"/>
              <a:defRPr/>
            </a:pPr>
            <a:r>
              <a:rPr lang="fr-FR" sz="1800" dirty="0" smtClean="0"/>
              <a:t>Sortie du tapis (Sol) : Les sorties du tapis en début, en cours et en fin de mouvement ne seront pas pénalisées, sauf celles liées à un élément désaxé.</a:t>
            </a:r>
          </a:p>
          <a:p>
            <a:pPr marL="685800" indent="-457200">
              <a:buNone/>
              <a:defRPr/>
            </a:pPr>
            <a:endParaRPr lang="fr-FR" sz="1800" dirty="0" smtClean="0"/>
          </a:p>
          <a:p>
            <a:pPr marL="685800" indent="-457200">
              <a:buFont typeface="Wingdings" pitchFamily="2" charset="2"/>
              <a:buChar char="q"/>
              <a:defRPr/>
            </a:pPr>
            <a:r>
              <a:rPr lang="fr-FR" sz="1800" dirty="0" smtClean="0"/>
              <a:t>Elément désaxé (Sol) : </a:t>
            </a:r>
            <a:r>
              <a:rPr lang="fr-FR" sz="1800" spc="-60" dirty="0" smtClean="0"/>
              <a:t>Un élément ou une série d'éléments désaxés, avec ou sans sortie du tapis </a:t>
            </a:r>
            <a:r>
              <a:rPr lang="fr-FR" sz="1800" b="1" dirty="0" smtClean="0">
                <a:solidFill>
                  <a:srgbClr val="FF0000"/>
                </a:solidFill>
              </a:rPr>
              <a:t>Pénalité de 0,10/0,30 point sur E chaque fois</a:t>
            </a:r>
          </a:p>
          <a:p>
            <a:pPr marL="906463" lvl="1" indent="-274638" algn="just"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5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5688632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Elan supplémentaire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5715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 smtClean="0"/>
              <a:t>Pour les mouvements imposés un 2</a:t>
            </a:r>
            <a:r>
              <a:rPr lang="fr-FR" sz="2400" baseline="30000" dirty="0" smtClean="0"/>
              <a:t>ème </a:t>
            </a:r>
            <a:r>
              <a:rPr lang="fr-FR" sz="2400" dirty="0" smtClean="0"/>
              <a:t>élan est autorisé à l'entrée barres et poutre.</a:t>
            </a:r>
            <a:endParaRPr lang="fr-FR" sz="2400" baseline="30000" dirty="0" smtClean="0"/>
          </a:p>
          <a:p>
            <a:pPr marL="558800" lvl="1" indent="-342900" algn="just">
              <a:buFont typeface="Wingdings" pitchFamily="2" charset="2"/>
              <a:buChar char="q"/>
              <a:defRPr/>
            </a:pPr>
            <a:r>
              <a:rPr lang="fr-FR" dirty="0" smtClean="0">
                <a:solidFill>
                  <a:schemeClr val="tx1"/>
                </a:solidFill>
              </a:rPr>
              <a:t>Élan avec entrée non réalisée </a:t>
            </a:r>
            <a:r>
              <a:rPr lang="fr-FR" b="1" u="sng" dirty="0" smtClean="0">
                <a:solidFill>
                  <a:schemeClr val="tx1"/>
                </a:solidFill>
              </a:rPr>
              <a:t>SANS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touche du tremplin ou de l'agrès. 				</a:t>
            </a:r>
            <a:endParaRPr lang="fr-FR" b="1" dirty="0" smtClean="0">
              <a:solidFill>
                <a:schemeClr val="tx1"/>
              </a:solidFill>
            </a:endParaRPr>
          </a:p>
          <a:p>
            <a:pPr marL="787400" lvl="1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- La gymnaste peut recommencer son entrée </a:t>
            </a:r>
            <a:r>
              <a:rPr lang="fr-FR" b="1" dirty="0" smtClean="0">
                <a:solidFill>
                  <a:schemeClr val="tx1"/>
                </a:solidFill>
              </a:rPr>
              <a:t>Sans pénalité</a:t>
            </a:r>
          </a:p>
          <a:p>
            <a:pPr marL="444500" lvl="1" indent="0" algn="just">
              <a:spcBef>
                <a:spcPts val="0"/>
              </a:spcBef>
              <a:buNone/>
              <a:defRPr/>
            </a:pPr>
            <a:r>
              <a:rPr lang="fr-FR" b="1" dirty="0" smtClean="0">
                <a:solidFill>
                  <a:schemeClr val="tx1"/>
                </a:solidFill>
              </a:rPr>
              <a:t>      </a:t>
            </a:r>
          </a:p>
          <a:p>
            <a:pPr marL="558800" lvl="1" indent="-342900" algn="just">
              <a:buFont typeface="Wingdings" pitchFamily="2" charset="2"/>
              <a:buChar char="q"/>
              <a:defRPr/>
            </a:pPr>
            <a:r>
              <a:rPr lang="fr-FR" dirty="0" smtClean="0">
                <a:solidFill>
                  <a:schemeClr val="tx1"/>
                </a:solidFill>
              </a:rPr>
              <a:t>Élan avec entrée non réalisée </a:t>
            </a:r>
            <a:r>
              <a:rPr lang="fr-FR" b="1" u="sng" dirty="0" smtClean="0">
                <a:solidFill>
                  <a:srgbClr val="FF0000"/>
                </a:solidFill>
              </a:rPr>
              <a:t>ET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touche du tremplin ou de l'agrès ou passage en dessous. 				</a:t>
            </a:r>
            <a:endParaRPr lang="fr-FR" b="1" dirty="0" smtClean="0">
              <a:solidFill>
                <a:schemeClr val="tx1"/>
              </a:solidFill>
            </a:endParaRPr>
          </a:p>
          <a:p>
            <a:pPr marL="787400" lvl="1" indent="-3429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- La gymnaste peut recommencer son entrée avec une </a:t>
            </a:r>
            <a:r>
              <a:rPr lang="fr-FR" b="1" dirty="0" smtClean="0">
                <a:solidFill>
                  <a:srgbClr val="FF0000"/>
                </a:solidFill>
              </a:rPr>
              <a:t>Pénalité de </a:t>
            </a:r>
            <a:r>
              <a:rPr lang="fr-FR" sz="3200" b="1" dirty="0" smtClean="0">
                <a:solidFill>
                  <a:srgbClr val="FF0000"/>
                </a:solidFill>
              </a:rPr>
              <a:t>1</a:t>
            </a:r>
            <a:r>
              <a:rPr lang="fr-FR" b="1" dirty="0" smtClean="0">
                <a:solidFill>
                  <a:srgbClr val="FF0000"/>
                </a:solidFill>
              </a:rPr>
              <a:t> point</a:t>
            </a:r>
          </a:p>
          <a:p>
            <a:pPr marL="444500" lvl="1" indent="0" algn="just">
              <a:spcBef>
                <a:spcPts val="0"/>
              </a:spcBef>
              <a:buNone/>
              <a:defRPr/>
            </a:pPr>
            <a:r>
              <a:rPr lang="fr-FR" b="1" dirty="0" smtClean="0">
                <a:solidFill>
                  <a:srgbClr val="FF0000"/>
                </a:solidFill>
              </a:rPr>
              <a:t>    </a:t>
            </a:r>
          </a:p>
          <a:p>
            <a:pPr marL="558800" lvl="1" indent="-342900" algn="just">
              <a:buFont typeface="Wingdings" pitchFamily="2" charset="2"/>
              <a:buChar char="q"/>
              <a:defRPr/>
            </a:pPr>
            <a:r>
              <a:rPr lang="fr-FR" dirty="0" smtClean="0">
                <a:solidFill>
                  <a:schemeClr val="tx1"/>
                </a:solidFill>
              </a:rPr>
              <a:t>Rebond(s) sur tremplin avant entrée (élan supplémentaire)</a:t>
            </a:r>
          </a:p>
          <a:p>
            <a:pPr marL="2071116" indent="-342900">
              <a:buFont typeface="Wingdings" pitchFamily="2" charset="2"/>
              <a:buChar char="Ø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Pénalité 0,50 point</a:t>
            </a:r>
            <a:endParaRPr lang="fr-FR" sz="2800" kern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29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4752528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Elan supplémentaire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178106" cy="498802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638" indent="12700">
              <a:buFont typeface="Wingdings" pitchFamily="2" charset="2"/>
              <a:buNone/>
              <a:defRPr/>
            </a:pPr>
            <a:r>
              <a:rPr lang="fr-FR" sz="2400" spc="-20" dirty="0" smtClean="0"/>
              <a:t>Au saut, la gymnaste a droit à 3 courses d'élan pour 2 sauts.</a:t>
            </a:r>
          </a:p>
          <a:p>
            <a:pPr marL="274638" indent="12700">
              <a:buFont typeface="Wingdings" pitchFamily="2" charset="2"/>
              <a:buNone/>
              <a:defRPr/>
            </a:pPr>
            <a:endParaRPr lang="fr-FR" sz="2400" baseline="30000" dirty="0" smtClean="0"/>
          </a:p>
          <a:p>
            <a:pPr marL="558800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Course avec saut non réalisé </a:t>
            </a:r>
            <a:r>
              <a:rPr lang="fr-FR" b="1" u="sng" dirty="0" smtClean="0">
                <a:solidFill>
                  <a:schemeClr val="tx1"/>
                </a:solidFill>
              </a:rPr>
              <a:t>SANS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touche du tremplin ou de la table ou du trampoline. 				</a:t>
            </a:r>
          </a:p>
          <a:p>
            <a:pPr marL="2057400" lvl="1" indent="0" algn="just"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tx1"/>
                </a:solidFill>
              </a:rPr>
              <a:t>Sans pénalité </a:t>
            </a:r>
            <a:r>
              <a:rPr lang="fr-FR" sz="1600" b="1" dirty="0" smtClean="0">
                <a:solidFill>
                  <a:schemeClr val="tx1"/>
                </a:solidFill>
              </a:rPr>
              <a:t>(une course comptabilisée)</a:t>
            </a:r>
            <a:endParaRPr lang="fr-FR" b="1" dirty="0" smtClean="0">
              <a:solidFill>
                <a:schemeClr val="tx1"/>
              </a:solidFill>
            </a:endParaRPr>
          </a:p>
          <a:p>
            <a:pPr marL="444500" lvl="1" algn="just">
              <a:buFont typeface="Wingdings" pitchFamily="2" charset="2"/>
              <a:buNone/>
              <a:defRPr/>
            </a:pPr>
            <a:endParaRPr lang="fr-FR" b="1" dirty="0" smtClean="0">
              <a:solidFill>
                <a:srgbClr val="FF0000"/>
              </a:solidFill>
            </a:endParaRPr>
          </a:p>
          <a:p>
            <a:pPr marL="558800" lvl="1" indent="-342900" algn="just"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Course avec saut non réalisé </a:t>
            </a:r>
            <a:r>
              <a:rPr lang="fr-FR" b="1" dirty="0" smtClean="0">
                <a:solidFill>
                  <a:srgbClr val="FF0000"/>
                </a:solidFill>
              </a:rPr>
              <a:t>AVEC </a:t>
            </a:r>
            <a:r>
              <a:rPr lang="fr-FR" dirty="0" smtClean="0">
                <a:solidFill>
                  <a:schemeClr val="tx1"/>
                </a:solidFill>
              </a:rPr>
              <a:t>touche du tremplin ou de la table ou du trampoline. 				</a:t>
            </a:r>
          </a:p>
          <a:p>
            <a:pPr marL="2057400" lvl="1" indent="0" algn="just"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FF0000"/>
                </a:solidFill>
              </a:rPr>
              <a:t>Saut nul </a:t>
            </a:r>
            <a:r>
              <a:rPr lang="fr-FR" sz="1600" b="1" dirty="0" smtClean="0">
                <a:solidFill>
                  <a:srgbClr val="FF0000"/>
                </a:solidFill>
              </a:rPr>
              <a:t>(un saut comptabilisé)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2057400" lvl="1" indent="0">
              <a:buFont typeface="Wingdings" pitchFamily="2" charset="2"/>
              <a:buNone/>
              <a:defRPr/>
            </a:pPr>
            <a:endParaRPr lang="fr-FR" sz="2600" kern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9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5328592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Annonce des degrés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106098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266700" algn="ctr">
              <a:buFont typeface="Wingdings" pitchFamily="2" charset="2"/>
              <a:buNone/>
              <a:defRPr/>
            </a:pPr>
            <a:r>
              <a:rPr lang="fr-FR" sz="2400" i="1" dirty="0" smtClean="0"/>
              <a:t>Les gymnastes sont </a:t>
            </a:r>
            <a:r>
              <a:rPr lang="fr-FR" sz="2400" b="1" i="1" u="sng" dirty="0" smtClean="0"/>
              <a:t>responsables</a:t>
            </a:r>
            <a:r>
              <a:rPr lang="fr-FR" sz="2400" i="1" dirty="0" smtClean="0"/>
              <a:t> de l’annonce des numéros des degrés qu’elles exécutent</a:t>
            </a:r>
            <a:r>
              <a:rPr lang="fr-FR" sz="2400" b="1" i="1" dirty="0" smtClean="0"/>
              <a:t>.</a:t>
            </a:r>
            <a:r>
              <a:rPr lang="fr-FR" sz="2400" b="1" i="1" dirty="0" smtClean="0">
                <a:solidFill>
                  <a:srgbClr val="FF0000"/>
                </a:solidFill>
              </a:rPr>
              <a:t> </a:t>
            </a:r>
          </a:p>
          <a:p>
            <a:pPr marL="723900" indent="-419100">
              <a:buFont typeface="Wingdings" pitchFamily="2" charset="2"/>
              <a:buChar char="q"/>
              <a:defRPr/>
            </a:pPr>
            <a:r>
              <a:rPr lang="fr-FR" sz="2400" dirty="0" smtClean="0"/>
              <a:t>Mauvaise annonce du degré (poussins) pour tous les agrès (sauf saut) : sans pénalité</a:t>
            </a:r>
            <a:endParaRPr lang="fr-FR" sz="2400" b="1" dirty="0" smtClean="0"/>
          </a:p>
          <a:p>
            <a:pPr marL="723900" lvl="1" indent="-395288">
              <a:buFont typeface="Wingdings" pitchFamily="2" charset="2"/>
              <a:buChar char="q"/>
              <a:defRPr/>
            </a:pPr>
            <a:r>
              <a:rPr lang="fr-FR" sz="2400" dirty="0" smtClean="0"/>
              <a:t>Mauvaise annonce du degré (Aînées et Jeunesses) pour tous les agrès (sauf saut) : Notation du degré exécuté (note D) et </a:t>
            </a:r>
            <a:r>
              <a:rPr lang="fr-FR" sz="2400" b="1" dirty="0" smtClean="0">
                <a:solidFill>
                  <a:srgbClr val="FF0000"/>
                </a:solidFill>
              </a:rPr>
              <a:t>pénalité de 0,80 point sur la note E</a:t>
            </a:r>
          </a:p>
          <a:p>
            <a:pPr marL="723900" indent="-419100">
              <a:buFont typeface="Wingdings" pitchFamily="2" charset="2"/>
              <a:buChar char="q"/>
              <a:defRPr/>
            </a:pPr>
            <a:r>
              <a:rPr lang="fr-FR" sz="2400" dirty="0" smtClean="0"/>
              <a:t>Pas d'annonce du degré au saut :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fr-FR" sz="2000" dirty="0" smtClean="0"/>
              <a:t>Le juge ne doit pas laisser sauter la gymnaste avant de connaître son degré.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fr-FR" sz="2000" dirty="0" smtClean="0"/>
              <a:t>Saut exécuté avant le signal des juges, saut à refaire </a:t>
            </a:r>
            <a:r>
              <a:rPr lang="fr-FR" sz="2000" i="1" u="sng" dirty="0" smtClean="0"/>
              <a:t>Sans pénalité</a:t>
            </a:r>
          </a:p>
        </p:txBody>
      </p:sp>
    </p:spTree>
    <p:extLst>
      <p:ext uri="{BB962C8B-B14F-4D97-AF65-F5344CB8AC3E}">
        <p14:creationId xmlns:p14="http://schemas.microsoft.com/office/powerpoint/2010/main" val="213157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4752528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Notation au saut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752" y="1527048"/>
            <a:ext cx="8518720" cy="4782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355600">
              <a:buClr>
                <a:srgbClr val="FF0000"/>
              </a:buClr>
              <a:buNone/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843534" lvl="1" indent="-28575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fr-FR" sz="1800" i="1" dirty="0" smtClean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Les gymnastes ont droit à 2 essais dans le degré présenté.</a:t>
            </a:r>
          </a:p>
          <a:p>
            <a:pPr marL="900684" lvl="1" indent="-34290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00684" lvl="1" indent="-34290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La moyenne de chaque saut est calculée séparément</a:t>
            </a:r>
          </a:p>
          <a:p>
            <a:pPr marL="900684" lvl="1" indent="-34290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00684" lvl="1" indent="-34290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La meilleure moyenne est retenue comme note finale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328592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Annonce des degrés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752" y="1527048"/>
            <a:ext cx="8518720" cy="4782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2667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r-FR" sz="1800" dirty="0" smtClean="0"/>
              <a:t>Mauvaise annonce du degré au saut (poussins, jeunesses, aînées) : Si au 1er saut, la gym n’exécute pas le saut annoncé, </a:t>
            </a:r>
            <a:r>
              <a:rPr lang="fr-FR" sz="1800" spc="-70" dirty="0" smtClean="0"/>
              <a:t>l'entraîneur peut demander aux juges </a:t>
            </a:r>
            <a:r>
              <a:rPr lang="fr-FR" sz="1800" b="1" spc="-70" dirty="0" smtClean="0">
                <a:solidFill>
                  <a:srgbClr val="FF3300"/>
                </a:solidFill>
              </a:rPr>
              <a:t>la nullité du </a:t>
            </a:r>
            <a:r>
              <a:rPr lang="fr-FR" sz="1800" b="1" spc="-70" dirty="0" smtClean="0">
                <a:solidFill>
                  <a:srgbClr val="FF0000"/>
                </a:solidFill>
              </a:rPr>
              <a:t>saut</a:t>
            </a:r>
            <a:r>
              <a:rPr lang="fr-FR" sz="1800" spc="-70" dirty="0" smtClean="0">
                <a:solidFill>
                  <a:srgbClr val="FF0000"/>
                </a:solidFill>
              </a:rPr>
              <a:t>.</a:t>
            </a:r>
          </a:p>
          <a:p>
            <a:pPr marL="843534" lvl="1" indent="-285750" algn="just">
              <a:spcBef>
                <a:spcPts val="60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fr-FR" sz="1800" dirty="0" smtClean="0"/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Exemple :  </a:t>
            </a:r>
          </a:p>
          <a:p>
            <a:pPr lvl="1" indent="114300" algn="just">
              <a:spcBef>
                <a:spcPts val="0"/>
              </a:spcBef>
              <a:buFont typeface="Wingdings" pitchFamily="2" charset="2"/>
              <a:buNone/>
              <a:tabLst>
                <a:tab pos="571500" algn="l"/>
              </a:tabLst>
              <a:defRPr/>
            </a:pPr>
            <a:r>
              <a:rPr lang="fr-FR" sz="1800" i="1" dirty="0" smtClean="0">
                <a:solidFill>
                  <a:schemeClr val="tx1"/>
                </a:solidFill>
              </a:rPr>
              <a:t>1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er</a:t>
            </a:r>
            <a:r>
              <a:rPr lang="fr-FR" sz="1800" i="1" dirty="0" smtClean="0">
                <a:solidFill>
                  <a:schemeClr val="tx1"/>
                </a:solidFill>
              </a:rPr>
              <a:t> saut annoncé 3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i="1" dirty="0" smtClean="0">
                <a:solidFill>
                  <a:schemeClr val="tx1"/>
                </a:solidFill>
              </a:rPr>
              <a:t>, saut exécuté 2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i="1" dirty="0" smtClean="0">
                <a:solidFill>
                  <a:schemeClr val="tx1"/>
                </a:solidFill>
              </a:rPr>
              <a:t> degré. </a:t>
            </a:r>
            <a:r>
              <a:rPr lang="fr-FR" sz="1800" dirty="0" smtClean="0">
                <a:solidFill>
                  <a:schemeClr val="tx1"/>
                </a:solidFill>
              </a:rPr>
              <a:t>Le juge </a:t>
            </a:r>
            <a:r>
              <a:rPr lang="fr-FR" sz="1800" b="1" dirty="0" smtClean="0">
                <a:solidFill>
                  <a:srgbClr val="0070C0"/>
                </a:solidFill>
              </a:rPr>
              <a:t>doit</a:t>
            </a:r>
            <a:r>
              <a:rPr lang="fr-FR" sz="1800" dirty="0" smtClean="0">
                <a:solidFill>
                  <a:schemeClr val="tx1"/>
                </a:solidFill>
              </a:rPr>
              <a:t> avertir l’entraîneur de l’erreur. L’entraineur intervient alors et demande la nullité du saut. Au 2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saut, la gymnaste peut annoncer un 3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et réaliser un 3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degré. Après la demande de nullité du saut, il ne reste que 2 courses et 1 saut à la gymnaste.		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 marL="843534" lvl="1" indent="-285750" algn="just">
              <a:spcBef>
                <a:spcPts val="0"/>
              </a:spcBef>
              <a:buFont typeface="Wingdings" pitchFamily="2" charset="2"/>
              <a:buChar char="Ø"/>
              <a:tabLst>
                <a:tab pos="571500" algn="l"/>
              </a:tabLst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Exemple  2 :</a:t>
            </a:r>
          </a:p>
          <a:p>
            <a:pPr lvl="1" indent="114300" algn="just">
              <a:spcBef>
                <a:spcPts val="0"/>
              </a:spcBef>
              <a:buNone/>
              <a:tabLst>
                <a:tab pos="571500" algn="l"/>
              </a:tabLst>
              <a:defRPr/>
            </a:pPr>
            <a:r>
              <a:rPr lang="fr-FR" sz="1800" i="1" dirty="0" smtClean="0">
                <a:solidFill>
                  <a:schemeClr val="tx1"/>
                </a:solidFill>
              </a:rPr>
              <a:t>1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er</a:t>
            </a:r>
            <a:r>
              <a:rPr lang="fr-FR" sz="1800" i="1" dirty="0" smtClean="0">
                <a:solidFill>
                  <a:schemeClr val="tx1"/>
                </a:solidFill>
              </a:rPr>
              <a:t> saut annoncé 3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i="1" dirty="0" smtClean="0">
                <a:solidFill>
                  <a:schemeClr val="tx1"/>
                </a:solidFill>
              </a:rPr>
              <a:t>, saut exécuté 2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i="1" dirty="0" smtClean="0">
                <a:solidFill>
                  <a:schemeClr val="tx1"/>
                </a:solidFill>
              </a:rPr>
              <a:t> degré. </a:t>
            </a:r>
            <a:r>
              <a:rPr lang="fr-FR" sz="1800" dirty="0" smtClean="0">
                <a:solidFill>
                  <a:schemeClr val="tx1"/>
                </a:solidFill>
              </a:rPr>
              <a:t>Le juge </a:t>
            </a:r>
            <a:r>
              <a:rPr lang="fr-FR" sz="1800" b="1" dirty="0" smtClean="0">
                <a:solidFill>
                  <a:srgbClr val="0070C0"/>
                </a:solidFill>
              </a:rPr>
              <a:t>doit</a:t>
            </a:r>
            <a:r>
              <a:rPr lang="fr-FR" sz="1800" dirty="0" smtClean="0">
                <a:solidFill>
                  <a:schemeClr val="tx1"/>
                </a:solidFill>
              </a:rPr>
              <a:t> avertir l’entraîneur de l’erreur. L’entraîneur ne dit rien. Le juge </a:t>
            </a:r>
            <a:r>
              <a:rPr lang="fr-FR" sz="1800" b="1" u="sng" dirty="0" smtClean="0">
                <a:solidFill>
                  <a:schemeClr val="tx1"/>
                </a:solidFill>
              </a:rPr>
              <a:t>note</a:t>
            </a:r>
            <a:r>
              <a:rPr lang="fr-FR" sz="1800" dirty="0" smtClean="0">
                <a:solidFill>
                  <a:schemeClr val="tx1"/>
                </a:solidFill>
              </a:rPr>
              <a:t> le 2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degré et </a:t>
            </a:r>
            <a:r>
              <a:rPr lang="fr-FR" sz="1800" b="1" dirty="0" smtClean="0">
                <a:solidFill>
                  <a:srgbClr val="FF0000"/>
                </a:solidFill>
              </a:rPr>
              <a:t>pénalise de 0,80 point</a:t>
            </a:r>
            <a:r>
              <a:rPr lang="fr-FR" sz="1800" dirty="0" smtClean="0">
                <a:solidFill>
                  <a:schemeClr val="tx1"/>
                </a:solidFill>
              </a:rPr>
              <a:t> pour mauvaise annonce du saut. La gymnaste est obligée d’effectuer le 2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degré pour le second saut car les 2 sauts exécutés doivent être </a:t>
            </a:r>
            <a:r>
              <a:rPr lang="fr-FR" sz="1800" b="1" dirty="0" smtClean="0">
                <a:solidFill>
                  <a:srgbClr val="0070C0"/>
                </a:solidFill>
              </a:rPr>
              <a:t>identiques</a:t>
            </a:r>
            <a:r>
              <a:rPr lang="fr-FR" sz="1800" dirty="0" smtClean="0">
                <a:solidFill>
                  <a:schemeClr val="tx1"/>
                </a:solidFill>
              </a:rPr>
              <a:t>. Si elle réalise un 3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degré, </a:t>
            </a:r>
            <a:r>
              <a:rPr lang="fr-FR" sz="1800" b="1" dirty="0" smtClean="0">
                <a:solidFill>
                  <a:schemeClr val="tx1"/>
                </a:solidFill>
              </a:rPr>
              <a:t>elle ne sera pas notée</a:t>
            </a:r>
            <a:r>
              <a:rPr lang="fr-FR" sz="1800" dirty="0" smtClean="0">
                <a:solidFill>
                  <a:schemeClr val="tx1"/>
                </a:solidFill>
              </a:rPr>
              <a:t> et elle n’a plus d’essai  autorisé.</a:t>
            </a:r>
          </a:p>
          <a:p>
            <a:pPr lvl="1" indent="114300" algn="just">
              <a:spcBef>
                <a:spcPts val="0"/>
              </a:spcBef>
              <a:buNone/>
              <a:tabLst>
                <a:tab pos="571500" algn="l"/>
              </a:tabLst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Pour les poussines, pas de pénalité de 0.80 Pt pour mauvaise annonce du saut </a:t>
            </a:r>
            <a:endParaRPr lang="fr-FR" sz="1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04856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Temps d’échauffement durant la compétition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196752"/>
            <a:ext cx="8640472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01700" lvl="1" indent="-546100" algn="just">
              <a:spcBef>
                <a:spcPts val="0"/>
              </a:spcBef>
              <a:buFont typeface="Wingdings" pitchFamily="2" charset="2"/>
              <a:buChar char="q"/>
              <a:tabLst>
                <a:tab pos="533400" algn="l"/>
                <a:tab pos="571500" algn="l"/>
              </a:tabLst>
              <a:defRPr/>
            </a:pPr>
            <a:r>
              <a:rPr lang="fr-FR" sz="2400" dirty="0"/>
              <a:t>Les gymnastes ont droit à 30 secondes d’échauffement à chaque agrès et 50 secondes aux barres asymétriques et au saut</a:t>
            </a:r>
          </a:p>
          <a:p>
            <a:pPr marL="355600" lvl="1" indent="0" algn="just">
              <a:spcBef>
                <a:spcPts val="0"/>
              </a:spcBef>
              <a:buNone/>
              <a:tabLst>
                <a:tab pos="533400" algn="l"/>
                <a:tab pos="571500" algn="l"/>
              </a:tabLst>
              <a:defRPr/>
            </a:pPr>
            <a:endParaRPr lang="fr-FR" sz="1800" dirty="0"/>
          </a:p>
          <a:p>
            <a:pPr marL="355600" lvl="1" indent="0" algn="just">
              <a:spcBef>
                <a:spcPts val="0"/>
              </a:spcBef>
              <a:buNone/>
              <a:tabLst>
                <a:tab pos="533400" algn="l"/>
                <a:tab pos="571500" algn="l"/>
              </a:tabLst>
              <a:defRPr/>
            </a:pPr>
            <a:endParaRPr lang="fr-FR" sz="2400" dirty="0" smtClean="0"/>
          </a:p>
          <a:p>
            <a:pPr marL="900113" lvl="1" indent="-544513" algn="just">
              <a:spcBef>
                <a:spcPts val="0"/>
              </a:spcBef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fr-FR" sz="2400" dirty="0" smtClean="0"/>
              <a:t>A la table de saut, le temps d’échauffement doit permettre à chaque gymnaste d’effectuer au moins 2 sauts (3 courses)</a:t>
            </a:r>
          </a:p>
          <a:p>
            <a:pPr marL="900684" lvl="1" indent="-342900" algn="just">
              <a:spcBef>
                <a:spcPts val="0"/>
              </a:spcBef>
              <a:buFont typeface="Wingdings" pitchFamily="2" charset="2"/>
              <a:buChar char="q"/>
              <a:tabLst>
                <a:tab pos="571500" algn="l"/>
              </a:tabLst>
              <a:defRPr/>
            </a:pPr>
            <a:endParaRPr lang="fr-FR" sz="2400" dirty="0" smtClean="0"/>
          </a:p>
          <a:p>
            <a:pPr marL="900113" lvl="1" indent="-544513" algn="just">
              <a:spcBef>
                <a:spcPts val="0"/>
              </a:spcBef>
              <a:buFont typeface="Wingdings" pitchFamily="2" charset="2"/>
              <a:buChar char="q"/>
              <a:tabLst>
                <a:tab pos="571500" algn="l"/>
              </a:tabLst>
              <a:defRPr/>
            </a:pPr>
            <a:r>
              <a:rPr lang="fr-FR" sz="2400" dirty="0" smtClean="0"/>
              <a:t>Au mouvement d’ensemble, l’équipe dispose de 5 minutes d’échauffement dont un passage en musique autorisé</a:t>
            </a:r>
          </a:p>
          <a:p>
            <a:pPr marL="900113" lvl="1" indent="-544513" algn="just">
              <a:spcBef>
                <a:spcPts val="0"/>
              </a:spcBef>
              <a:buFont typeface="Wingdings" pitchFamily="2" charset="2"/>
              <a:buChar char="q"/>
              <a:tabLst>
                <a:tab pos="571500" algn="l"/>
              </a:tabLst>
              <a:defRPr/>
            </a:pPr>
            <a:endParaRPr lang="fr-FR" sz="2400" b="1" dirty="0"/>
          </a:p>
          <a:p>
            <a:pPr marL="900113" lvl="1" indent="-544513" algn="just">
              <a:spcBef>
                <a:spcPts val="0"/>
              </a:spcBef>
              <a:buFont typeface="Wingdings" pitchFamily="2" charset="2"/>
              <a:buChar char="q"/>
              <a:tabLst>
                <a:tab pos="571500" algn="l"/>
              </a:tabLst>
              <a:defRPr/>
            </a:pPr>
            <a:endParaRPr lang="fr-F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1840" y="4797152"/>
            <a:ext cx="5904656" cy="79208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fr-FR" sz="4000" dirty="0" smtClean="0"/>
              <a:t>L’écriture symbolique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28884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5760640" cy="64807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Base de </a:t>
            </a:r>
            <a:r>
              <a:rPr lang="fr-FR" sz="3200" dirty="0"/>
              <a:t>la </a:t>
            </a:r>
            <a:r>
              <a:rPr lang="fr-FR" sz="3200" dirty="0" smtClean="0"/>
              <a:t>symbolique</a:t>
            </a:r>
            <a:endParaRPr lang="fr-FR" sz="3200" dirty="0">
              <a:latin typeface="Algerian" pitchFamily="8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6588224" y="2492896"/>
            <a:ext cx="792088" cy="720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99755" y="126876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Impulsion 2 pieds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01831" y="162880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Impulsion 1 pied</a:t>
            </a:r>
            <a:endParaRPr lang="fr-FR" dirty="0"/>
          </a:p>
        </p:txBody>
      </p:sp>
      <p:sp>
        <p:nvSpPr>
          <p:cNvPr id="10" name="Accolade fermante 9"/>
          <p:cNvSpPr/>
          <p:nvPr/>
        </p:nvSpPr>
        <p:spPr>
          <a:xfrm>
            <a:off x="2059131" y="1268760"/>
            <a:ext cx="352629" cy="69115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519772" y="1401743"/>
            <a:ext cx="108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smtClean="0"/>
              <a:t>Placé devant le signe</a:t>
            </a:r>
            <a:endParaRPr lang="fr-FR" sz="1200" i="1" u="sng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96" y="1329048"/>
            <a:ext cx="388654" cy="25910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96" y="1689775"/>
            <a:ext cx="388654" cy="25910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059831" y="2061555"/>
            <a:ext cx="1728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smtClean="0"/>
              <a:t>Placé sous le signe</a:t>
            </a:r>
            <a:endParaRPr lang="fr-FR" sz="1200" i="1" u="sng" dirty="0"/>
          </a:p>
        </p:txBody>
      </p:sp>
      <p:sp>
        <p:nvSpPr>
          <p:cNvPr id="17" name="ZoneTexte 16"/>
          <p:cNvSpPr txBox="1"/>
          <p:nvPr/>
        </p:nvSpPr>
        <p:spPr>
          <a:xfrm>
            <a:off x="324751" y="2259979"/>
            <a:ext cx="1587559" cy="37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Envol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64" y="2305802"/>
            <a:ext cx="388654" cy="2591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301831" y="261590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Appui du corps</a:t>
            </a:r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36912"/>
            <a:ext cx="388654" cy="25910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1520" y="297594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Appui des mains</a:t>
            </a:r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27" y="3025882"/>
            <a:ext cx="388654" cy="25910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51520" y="333598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Corps tendu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358227"/>
            <a:ext cx="388654" cy="259102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251520" y="369602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Corps Groupé</a:t>
            </a:r>
            <a:endParaRPr lang="fr-FR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17032"/>
            <a:ext cx="344063" cy="310496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251520" y="4056060"/>
            <a:ext cx="203792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Corps carpé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7072"/>
            <a:ext cx="388654" cy="25910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51520" y="4416100"/>
            <a:ext cx="203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Position écarté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07263"/>
            <a:ext cx="388654" cy="259102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251520" y="4787860"/>
            <a:ext cx="203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Ecart 180°</a:t>
            </a:r>
            <a:endParaRPr lang="fr-FR" dirty="0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391" y="4842975"/>
            <a:ext cx="388654" cy="259102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56855" y="5157192"/>
            <a:ext cx="203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Pirouette 1 Tour</a:t>
            </a:r>
            <a:endParaRPr lang="fr-FR" dirty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157192"/>
            <a:ext cx="388654" cy="25910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51520" y="5507940"/>
            <a:ext cx="203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Rotation ½ Tour</a:t>
            </a:r>
            <a:endParaRPr lang="fr-FR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391" y="5507940"/>
            <a:ext cx="388654" cy="259102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301831" y="5921556"/>
            <a:ext cx="232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Rotation ¼ de Tour</a:t>
            </a:r>
            <a:endParaRPr lang="fr-FR" dirty="0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976671"/>
            <a:ext cx="388654" cy="259102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5220072" y="1458599"/>
            <a:ext cx="1587559" cy="37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Rotation  Av</a:t>
            </a:r>
            <a:endParaRPr lang="fr-FR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92" y="1454798"/>
            <a:ext cx="477028" cy="318018"/>
          </a:xfrm>
          <a:prstGeom prst="rect">
            <a:avLst/>
          </a:prstGeom>
        </p:spPr>
      </p:pic>
      <p:sp>
        <p:nvSpPr>
          <p:cNvPr id="41" name="ZoneTexte 40"/>
          <p:cNvSpPr txBox="1"/>
          <p:nvPr/>
        </p:nvSpPr>
        <p:spPr>
          <a:xfrm>
            <a:off x="5220072" y="1899939"/>
            <a:ext cx="1587559" cy="37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Rotation  Ar</a:t>
            </a:r>
            <a:endParaRPr lang="fr-FR" dirty="0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536" y="1881009"/>
            <a:ext cx="485784" cy="323855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5220072" y="22768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Renversement  </a:t>
            </a:r>
            <a:r>
              <a:rPr lang="fr-FR" dirty="0"/>
              <a:t>Av, Ar </a:t>
            </a:r>
            <a:r>
              <a:rPr lang="fr-FR" dirty="0" smtClean="0"/>
              <a:t>avec ou sans envol</a:t>
            </a:r>
            <a:endParaRPr lang="fr-FR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481587"/>
            <a:ext cx="449012" cy="2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52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/>
      <p:bldP spid="16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9792" y="3212976"/>
            <a:ext cx="5439931" cy="1656184"/>
          </a:xfrm>
        </p:spPr>
        <p:txBody>
          <a:bodyPr>
            <a:noAutofit/>
          </a:bodyPr>
          <a:lstStyle/>
          <a:p>
            <a:r>
              <a:rPr lang="fr-FR" sz="4000" dirty="0" smtClean="0"/>
              <a:t>Comment lire une feuille de mouvement imposé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000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64807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Exemples de déclinaisons de </a:t>
            </a:r>
            <a:r>
              <a:rPr lang="fr-FR" sz="3200" dirty="0"/>
              <a:t>la </a:t>
            </a:r>
            <a:r>
              <a:rPr lang="fr-FR" sz="3200" dirty="0" smtClean="0"/>
              <a:t>symbolique</a:t>
            </a:r>
            <a:endParaRPr lang="fr-FR" sz="3200" dirty="0">
              <a:latin typeface="Algerian" pitchFamily="8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6588224" y="2492896"/>
            <a:ext cx="792088" cy="720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251520" y="140174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Saut vertical</a:t>
            </a:r>
            <a:endParaRPr lang="fr-FR" dirty="0"/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30" y="1556792"/>
            <a:ext cx="321425" cy="21428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7777" y="1146337"/>
            <a:ext cx="561599" cy="374398"/>
          </a:xfrm>
          <a:prstGeom prst="rect">
            <a:avLst/>
          </a:prstGeom>
        </p:spPr>
      </p:pic>
      <p:sp>
        <p:nvSpPr>
          <p:cNvPr id="48" name="ZoneTexte 47"/>
          <p:cNvSpPr txBox="1"/>
          <p:nvPr/>
        </p:nvSpPr>
        <p:spPr>
          <a:xfrm>
            <a:off x="323528" y="23488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ATR </a:t>
            </a:r>
            <a:endParaRPr lang="fr-FR" dirty="0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20888"/>
            <a:ext cx="388654" cy="259102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7777" y="2024897"/>
            <a:ext cx="561599" cy="374398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251520" y="3212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Souplesse Ar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26664"/>
            <a:ext cx="481044" cy="346352"/>
          </a:xfrm>
          <a:prstGeom prst="rect">
            <a:avLst/>
          </a:prstGeom>
        </p:spPr>
      </p:pic>
      <p:sp>
        <p:nvSpPr>
          <p:cNvPr id="53" name="ZoneTexte 52"/>
          <p:cNvSpPr txBox="1"/>
          <p:nvPr/>
        </p:nvSpPr>
        <p:spPr>
          <a:xfrm>
            <a:off x="3348393" y="1401743"/>
            <a:ext cx="1439631" cy="38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Saut groupé</a:t>
            </a:r>
            <a:endParaRPr lang="fr-FR" dirty="0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25" y="1318304"/>
            <a:ext cx="344063" cy="31049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63" y="1556792"/>
            <a:ext cx="321425" cy="214283"/>
          </a:xfrm>
          <a:prstGeom prst="rect">
            <a:avLst/>
          </a:prstGeom>
        </p:spPr>
      </p:pic>
      <p:sp>
        <p:nvSpPr>
          <p:cNvPr id="56" name="ZoneTexte 55"/>
          <p:cNvSpPr txBox="1"/>
          <p:nvPr/>
        </p:nvSpPr>
        <p:spPr>
          <a:xfrm>
            <a:off x="5580113" y="140174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Saut carpé écarté</a:t>
            </a:r>
            <a:endParaRPr lang="fr-FR" dirty="0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991" y="1556792"/>
            <a:ext cx="321425" cy="21428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762" y="1340768"/>
            <a:ext cx="388654" cy="259102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3347864" y="23395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ATR  ½ valse</a:t>
            </a:r>
            <a:endParaRPr lang="fr-FR" dirty="0"/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21826"/>
            <a:ext cx="388654" cy="259102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96089" y="2168913"/>
            <a:ext cx="561599" cy="374398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73754"/>
            <a:ext cx="388654" cy="259102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5724128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ATR valse 1 Tr</a:t>
            </a:r>
            <a:endParaRPr lang="fr-FR" dirty="0"/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521826"/>
            <a:ext cx="388654" cy="259102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90768" y="2182367"/>
            <a:ext cx="561599" cy="374398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44824"/>
            <a:ext cx="388654" cy="259102"/>
          </a:xfrm>
          <a:prstGeom prst="rect">
            <a:avLst/>
          </a:prstGeom>
        </p:spPr>
      </p:pic>
      <p:sp>
        <p:nvSpPr>
          <p:cNvPr id="67" name="ZoneTexte 66"/>
          <p:cNvSpPr txBox="1"/>
          <p:nvPr/>
        </p:nvSpPr>
        <p:spPr>
          <a:xfrm>
            <a:off x="3287267" y="3203684"/>
            <a:ext cx="164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Souplesse Av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689" y="3199757"/>
            <a:ext cx="518415" cy="373259"/>
          </a:xfrm>
          <a:prstGeom prst="rect">
            <a:avLst/>
          </a:prstGeom>
        </p:spPr>
      </p:pic>
      <p:sp>
        <p:nvSpPr>
          <p:cNvPr id="69" name="ZoneTexte 68"/>
          <p:cNvSpPr txBox="1"/>
          <p:nvPr/>
        </p:nvSpPr>
        <p:spPr>
          <a:xfrm>
            <a:off x="5868144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Flip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761" y="3203684"/>
            <a:ext cx="512961" cy="369332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251519" y="4355812"/>
            <a:ext cx="192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ATR roulade Av</a:t>
            </a:r>
            <a:endParaRPr lang="fr-FR" dirty="0"/>
          </a:p>
        </p:txBody>
      </p:sp>
      <p:pic>
        <p:nvPicPr>
          <p:cNvPr id="71" name="Imag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437112"/>
            <a:ext cx="388654" cy="259102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7777" y="4041121"/>
            <a:ext cx="561599" cy="37439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77072"/>
            <a:ext cx="583850" cy="432048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70" y="4394034"/>
            <a:ext cx="388654" cy="2591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331" y="3933661"/>
            <a:ext cx="913637" cy="720368"/>
          </a:xfrm>
          <a:prstGeom prst="rect">
            <a:avLst/>
          </a:prstGeom>
        </p:spPr>
      </p:pic>
      <p:sp>
        <p:nvSpPr>
          <p:cNvPr id="74" name="ZoneTexte 73"/>
          <p:cNvSpPr txBox="1"/>
          <p:nvPr/>
        </p:nvSpPr>
        <p:spPr>
          <a:xfrm>
            <a:off x="179512" y="5435932"/>
            <a:ext cx="205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Roulade Ar ATR</a:t>
            </a:r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22" y="5618170"/>
            <a:ext cx="388654" cy="259102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618170"/>
            <a:ext cx="388654" cy="259102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6192" y="5193249"/>
            <a:ext cx="561599" cy="374398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85" y="5085184"/>
            <a:ext cx="541399" cy="400635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071102"/>
            <a:ext cx="949490" cy="80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24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presetID="21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1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51" grpId="0"/>
      <p:bldP spid="53" grpId="0"/>
      <p:bldP spid="56" grpId="0"/>
      <p:bldP spid="59" grpId="0"/>
      <p:bldP spid="63" grpId="0"/>
      <p:bldP spid="67" grpId="0"/>
      <p:bldP spid="69" grpId="0"/>
      <p:bldP spid="70" grpId="0"/>
      <p:bldP spid="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1760" y="4005064"/>
            <a:ext cx="5976664" cy="936104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Les fautes générales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5805264"/>
            <a:ext cx="3960440" cy="504056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Article 15 du Programme Fédéral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7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128394"/>
              </p:ext>
            </p:extLst>
          </p:nvPr>
        </p:nvGraphicFramePr>
        <p:xfrm>
          <a:off x="179511" y="1412776"/>
          <a:ext cx="8784977" cy="519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304"/>
                <a:gridCol w="742603"/>
                <a:gridCol w="1188166"/>
                <a:gridCol w="1113906"/>
                <a:gridCol w="1113906"/>
                <a:gridCol w="1262092"/>
              </a:tblGrid>
              <a:tr h="373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 d’exécution</a:t>
                      </a: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très 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0,80 et +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Bras ou jambes fléchies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171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Jambes ou genoux écartées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Larg. épaules ou plus</a:t>
                      </a: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0027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Jambes croisées dans les éléments avec vrilles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Hauteur insuffisante des éléments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4519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spc="-7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Manque de précision dans les positions « groupé, carpé ou tendu »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4519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Corps cassé ou cambré dans une position corps tendu (barres, poutre, sol)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Ecart insuffisant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956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Position incorrecte ou relâchée des pieds/corps/buste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Dynamisme insuffisant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Amplitude insuffisante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fois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64807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Fautes d’exécution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8" name="Triangle isocèle 7"/>
          <p:cNvSpPr/>
          <p:nvPr/>
        </p:nvSpPr>
        <p:spPr>
          <a:xfrm>
            <a:off x="7765595" y="6165304"/>
            <a:ext cx="360363" cy="360040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000" y="6165304"/>
            <a:ext cx="6120192" cy="360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1"/>
                </a:solidFill>
              </a:rPr>
              <a:t>Suppression de la </a:t>
            </a:r>
            <a:r>
              <a:rPr lang="fr-FR" sz="1600" b="1" dirty="0" smtClean="0">
                <a:solidFill>
                  <a:schemeClr val="tx1"/>
                </a:solidFill>
              </a:rPr>
              <a:t>pénalité « Amplitude insuffisante»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127212"/>
              </p:ext>
            </p:extLst>
          </p:nvPr>
        </p:nvGraphicFramePr>
        <p:xfrm>
          <a:off x="179512" y="1529208"/>
          <a:ext cx="8791853" cy="522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576065"/>
                <a:gridCol w="1008112"/>
                <a:gridCol w="1080120"/>
                <a:gridCol w="942980"/>
                <a:gridCol w="1152128"/>
              </a:tblGrid>
              <a:tr h="373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très 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0,80 et +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Déviation par rapport à l'axe de réception</a:t>
                      </a: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Jambes écartées à la réception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Ouverture du corps après groupé ou carpé insuffisante avant la réception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091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Mouvements pour maintenir l'équilibre :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 pas dépasser 0,80 s’il n’y a pas eu chute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0027">
                <a:tc>
                  <a:txBody>
                    <a:bodyPr/>
                    <a:lstStyle/>
                    <a:p>
                      <a:pPr marL="363538" marR="0" lvl="0" indent="-188913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Mouvement supplémentaire des bras ou du buste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0053">
                <a:tc>
                  <a:txBody>
                    <a:bodyPr/>
                    <a:lstStyle/>
                    <a:p>
                      <a:pPr marL="363538" marR="0" lvl="0" indent="-188913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Pas supplémentaires, petit sursaut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Max 0,80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63538" marR="0" lvl="0" indent="-188913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Très grand pas ou saut (environ 1 mètre)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Max 0,80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363538" marR="0" lvl="0" indent="-188913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Flexion profonde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363538" marR="0" lvl="0" indent="-188913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Frôler l'agrès avec mains-bras sans tomber contre l’agrès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8256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Appui sur le tapis ou l'agrès avec 1 ou 2 bras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1,00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Chute sur le tapis sur les genoux ou le bassin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1,00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Chute sur ou contre l'agrès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1,00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624736" cy="72008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 Fautes de réception 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373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911226"/>
              </p:ext>
            </p:extLst>
          </p:nvPr>
        </p:nvGraphicFramePr>
        <p:xfrm>
          <a:off x="179512" y="908720"/>
          <a:ext cx="8791853" cy="583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576065"/>
                <a:gridCol w="1008112"/>
                <a:gridCol w="1080120"/>
                <a:gridCol w="942980"/>
                <a:gridCol w="1152128"/>
              </a:tblGrid>
              <a:tr h="27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      0,80 et +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576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Pour les éléments au choix: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                 . Option différente après chute en barres, poutre, sol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Perte de la valeur de l’élément sur la note D + fautes d’exécution sur la note E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                 . Option différente au 2</a:t>
                      </a:r>
                      <a:r>
                        <a:rPr kumimoji="0" lang="fr-FR" sz="1000" b="0" i="0" u="none" strike="noStrike" cap="none" spc="-5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ème</a:t>
                      </a: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saut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Saut nul, la gymnaste est notée sur le 1</a:t>
                      </a:r>
                      <a:r>
                        <a:rPr kumimoji="0" lang="fr-FR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er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saut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Changement de direction non conforme au texte (1</a:t>
                      </a:r>
                      <a:r>
                        <a:rPr kumimoji="0" lang="fr-FR" sz="1000" b="0" i="0" u="none" strike="noStrike" cap="none" spc="-5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er</a:t>
                      </a: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au  5</a:t>
                      </a:r>
                      <a:r>
                        <a:rPr kumimoji="0" lang="fr-FR" sz="1000" b="0" i="0" u="none" strike="noStrike" cap="none" spc="-5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ème</a:t>
                      </a: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degré)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Elan supplémentaire en entrée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En imposé, un 2</a:t>
                      </a:r>
                      <a:r>
                        <a:rPr kumimoji="0" lang="fr-FR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ème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élan est autorisé à l’entrée en barres et Poutre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           . Elan avec entrée non réalisée SANS touche du tremplin ou de l’agrès ou passage en dessous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SP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            . Elan avec entrée non réalisée et touche du tremplin ou de l’agrès ou passage en dessous</a:t>
                      </a:r>
                    </a:p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1 Pt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            . Rebond sur le tremplin avant l’entrée (élan supplémentaire) quelque soit le nombre de rebonds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584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Manque de liaison entre 2 éléments gymniques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sng" strike="noStrike" cap="none" spc="-5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Manque de liaison entre 2 éléments acrobatiques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Chq.f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dirty="0" smtClean="0">
                          <a:solidFill>
                            <a:srgbClr val="FF0000"/>
                          </a:solidFill>
                        </a:rPr>
                        <a:t>          </a:t>
                      </a:r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62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Marche pieds à plat (si demandé sur ½ pointes)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X     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1824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½ tour ou tour pieds à plat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½ tour ou tour non terminé (pose des talons détermine la fin de la rotation)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Elément réalisé avec sur ou sous rotation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ATR non dans le plan vertical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&lt; 10°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de 10à 30°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≥ </a:t>
                      </a:r>
                      <a:r>
                        <a:rPr lang="fr-FR" sz="1000" dirty="0" smtClean="0"/>
                        <a:t>30°, valeur de l’élément</a:t>
                      </a:r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Acrobatie non dans le plan vertical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&lt; 10°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entre 10à 30°</a:t>
                      </a:r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&gt; À 30°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57606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Divers FSCF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7" name="Triangle isocèle 6"/>
          <p:cNvSpPr/>
          <p:nvPr/>
        </p:nvSpPr>
        <p:spPr>
          <a:xfrm>
            <a:off x="2987824" y="6381328"/>
            <a:ext cx="360040" cy="360239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794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974282"/>
              </p:ext>
            </p:extLst>
          </p:nvPr>
        </p:nvGraphicFramePr>
        <p:xfrm>
          <a:off x="179512" y="2387512"/>
          <a:ext cx="8791853" cy="320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576065"/>
                <a:gridCol w="1008112"/>
                <a:gridCol w="1080120"/>
                <a:gridCol w="942980"/>
                <a:gridCol w="1152128"/>
              </a:tblGrid>
              <a:tr h="315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Très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grosses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 gridSpan="6"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spécifiques en poutre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Appui d’une jambe contre la poutre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Position accroupie avec dos rond ou dos non vertical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         X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091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Frôler la poutre avec le pied ou la jambe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0027">
                <a:tc gridSpan="6"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spécifiques en sol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0053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Manque d’harmonie musique-mouvement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         X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0.50 Pt sur tout le Mouvement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Sortie de tapis sauf élément désaxé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SP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808" y="116632"/>
            <a:ext cx="6192688" cy="72008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Divers FSCF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7" name="Image 6" descr="Vignette Pout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141807"/>
            <a:ext cx="979920" cy="1198961"/>
          </a:xfrm>
          <a:prstGeom prst="rect">
            <a:avLst/>
          </a:prstGeom>
        </p:spPr>
      </p:pic>
      <p:pic>
        <p:nvPicPr>
          <p:cNvPr id="8" name="Image 7" descr="Vignette S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5" y="152636"/>
            <a:ext cx="1224137" cy="11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950253"/>
              </p:ext>
            </p:extLst>
          </p:nvPr>
        </p:nvGraphicFramePr>
        <p:xfrm>
          <a:off x="179512" y="1628800"/>
          <a:ext cx="8804119" cy="4931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576065"/>
                <a:gridCol w="1008112"/>
                <a:gridCol w="1080120"/>
                <a:gridCol w="942980"/>
                <a:gridCol w="1164394"/>
              </a:tblGrid>
              <a:tr h="315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Très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grosses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 gridSpan="6"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spécifiques en barres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Elan intermédiaire (une seule pénalité par élément)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Ajustement des prises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091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Appui passif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0053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Suspension passive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Extension du corps insuffisante dans les bascules et dans les balancers BI &amp; BS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Elément ou passage réalisé de façon discontinue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Frôler l’agrès avec les pieds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Heurter l’agrès avec les pieds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Frôler le tapis dans les éléments en suspension BI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             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40338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Heurter le tapis dans les éléments en suspension BI</a:t>
                      </a:r>
                    </a:p>
                  </a:txBody>
                  <a:tcPr marL="46800" marR="72000" marT="46800" marB="46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marL="0" marR="0" marT="0" marB="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1.00 Pt</a:t>
                      </a:r>
                      <a:endParaRPr lang="fr-FR" sz="1000" dirty="0"/>
                    </a:p>
                  </a:txBody>
                  <a:tcPr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624736" cy="64807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Divers FSCF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9" name="Picture 4" descr="barmat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60414"/>
            <a:ext cx="1284349" cy="118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59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67645"/>
              </p:ext>
            </p:extLst>
          </p:nvPr>
        </p:nvGraphicFramePr>
        <p:xfrm>
          <a:off x="198075" y="1671816"/>
          <a:ext cx="8786388" cy="394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021"/>
                <a:gridCol w="631176"/>
                <a:gridCol w="1009355"/>
                <a:gridCol w="1008112"/>
                <a:gridCol w="1166342"/>
                <a:gridCol w="1643382"/>
              </a:tblGrid>
              <a:tr h="315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Très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grosses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2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0,80 &amp; +</a:t>
                      </a:r>
                      <a:endParaRPr lang="fr-FR" sz="1200" dirty="0"/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Tenue non conforme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Exclusion du plateau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Aide ( B, P &amp; Sol) du 1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er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au 5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ème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d’un élément coté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Annulation de la valeur de l’élément sur la note D et pénalité de 3 Pts sur la note 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0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Présence sur tapis ou sur la zone interdite (sauf barres)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            X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7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Signes, conseils verbaux, cris*...de l’entraîneur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X</a:t>
                      </a:r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83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Gêne la visibilité des juges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290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Touche l'agrès pendant l'exercice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-4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Parler avec les juges en activité pendant la compétition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Comportement anti- sportif de l'entraîneur 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ère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fois : avertissement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ème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fois : exclusion de la compétition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720080"/>
          </a:xfrm>
        </p:spPr>
        <p:txBody>
          <a:bodyPr>
            <a:normAutofit/>
          </a:bodyPr>
          <a:lstStyle/>
          <a:p>
            <a:r>
              <a:rPr lang="fr-FR" sz="2500" dirty="0" smtClean="0">
                <a:solidFill>
                  <a:schemeClr val="tx1"/>
                </a:solidFill>
              </a:rPr>
              <a:t>Comportement de l’entraineur</a:t>
            </a:r>
            <a:endParaRPr lang="fr-FR" sz="2500" dirty="0">
              <a:solidFill>
                <a:schemeClr val="tx1"/>
              </a:solidFill>
            </a:endParaRP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7" name="Picture 46" descr="Sash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9070" b="6062"/>
          <a:stretch>
            <a:fillRect/>
          </a:stretch>
        </p:blipFill>
        <p:spPr bwMode="auto">
          <a:xfrm>
            <a:off x="8050156" y="116632"/>
            <a:ext cx="986340" cy="11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18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96010"/>
              </p:ext>
            </p:extLst>
          </p:nvPr>
        </p:nvGraphicFramePr>
        <p:xfrm>
          <a:off x="180000" y="1268760"/>
          <a:ext cx="8784976" cy="544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896"/>
                <a:gridCol w="647900"/>
                <a:gridCol w="863957"/>
                <a:gridCol w="1007951"/>
                <a:gridCol w="1166154"/>
                <a:gridCol w="1643118"/>
              </a:tblGrid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Très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grosses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2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         0,80 </a:t>
                      </a:r>
                      <a:endParaRPr lang="fr-FR" sz="1100" b="1" dirty="0"/>
                    </a:p>
                  </a:txBody>
                  <a:tcPr marL="45720" marR="45720" horzOverflow="overflow">
                    <a:solidFill>
                      <a:srgbClr val="F2F2F2"/>
                    </a:solidFill>
                  </a:tcPr>
                </a:tc>
              </a:tr>
              <a:tr h="32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Utilisation incorrecte de la magnésie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de présentation en début ou en fin d’exercice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Chq. f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Pas de présentation de l’équipe devant le jury lors des compétitions par équipe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SP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39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Poursuite de l’entraînement après la fin de l’échauffement et après avertissement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296416">
                <a:tc>
                  <a:txBody>
                    <a:bodyPr/>
                    <a:lstStyle/>
                    <a:p>
                      <a:pPr marL="69850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Pour l’équipe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1,00 Pt maxi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236944">
                <a:tc>
                  <a:txBody>
                    <a:bodyPr/>
                    <a:lstStyle/>
                    <a:p>
                      <a:pPr marL="533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  Pour les gymnastes individuelles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03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 pas utiliser la protection tremplin lors des sauts par rondade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Saut Nul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03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Déplacer le tapis supplémentaire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22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Utilisation de tapis supplémentaire non autorisé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47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Modifier la hauteur des agrès sans autorisation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4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Réglages des barres en cours de mouvement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Exercice terminé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Placer le tremplin sur une surface non autorisée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4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Enlever les ressorts du tremplin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4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Dépassement du temps de chute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Exercice terminé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648072"/>
          </a:xfrm>
        </p:spPr>
        <p:txBody>
          <a:bodyPr>
            <a:normAutofit/>
          </a:bodyPr>
          <a:lstStyle/>
          <a:p>
            <a:r>
              <a:rPr lang="fr-FR" sz="2500" dirty="0" smtClean="0">
                <a:solidFill>
                  <a:schemeClr val="tx1"/>
                </a:solidFill>
              </a:rPr>
              <a:t>Comportement de la gymnaste</a:t>
            </a: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8" name="Picture 65" descr="gymnaste_norvegienn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16633"/>
            <a:ext cx="720080" cy="10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riangle isocèle 6"/>
          <p:cNvSpPr/>
          <p:nvPr/>
        </p:nvSpPr>
        <p:spPr>
          <a:xfrm>
            <a:off x="6012160" y="3257587"/>
            <a:ext cx="360040" cy="360239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65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98773"/>
              </p:ext>
            </p:extLst>
          </p:nvPr>
        </p:nvGraphicFramePr>
        <p:xfrm>
          <a:off x="180000" y="1603104"/>
          <a:ext cx="8784976" cy="2271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896"/>
                <a:gridCol w="647900"/>
                <a:gridCol w="863957"/>
                <a:gridCol w="1007951"/>
                <a:gridCol w="1166154"/>
                <a:gridCol w="1643118"/>
              </a:tblGrid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Fautes 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petites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moyennes </a:t>
                      </a:r>
                    </a:p>
                  </a:txBody>
                  <a:tcPr marL="0" marR="0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grosses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Très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grosses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2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45720" marR="45720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0,10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0,30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0,50</a:t>
                      </a:r>
                    </a:p>
                  </a:txBody>
                  <a:tcPr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         0,80 </a:t>
                      </a:r>
                      <a:endParaRPr lang="fr-FR" sz="1100" b="1" dirty="0"/>
                    </a:p>
                  </a:txBody>
                  <a:tcPr marL="45720" marR="45720" horzOverflow="overflow">
                    <a:solidFill>
                      <a:srgbClr val="F2F2F2"/>
                    </a:solidFill>
                  </a:tcPr>
                </a:tc>
              </a:tr>
              <a:tr h="4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Tenue non conforme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À chaque agrès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</a:tr>
              <a:tr h="34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Quitter l'aire de compétition sans permission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Disqualifiée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Ne pas participer au palmarès (sans permission)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Note et classement annulé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spc="-4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Retard injustifié ou interruption de la compétition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- 2 points</a:t>
                      </a:r>
                    </a:p>
                  </a:txBody>
                  <a:tcPr anchor="ctr" horzOverflow="overflow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648072"/>
          </a:xfrm>
        </p:spPr>
        <p:txBody>
          <a:bodyPr>
            <a:normAutofit/>
          </a:bodyPr>
          <a:lstStyle/>
          <a:p>
            <a:r>
              <a:rPr lang="fr-FR" sz="2500" dirty="0" smtClean="0">
                <a:solidFill>
                  <a:schemeClr val="tx1"/>
                </a:solidFill>
              </a:rPr>
              <a:t>Comportement de la gymnaste</a:t>
            </a:r>
          </a:p>
        </p:txBody>
      </p:sp>
      <p:pic>
        <p:nvPicPr>
          <p:cNvPr id="5" name="Image 4" descr="FSCF-LOGO-PMS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80008"/>
            <a:ext cx="888347" cy="51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8" name="Picture 65" descr="gymnaste_norvegienn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16633"/>
            <a:ext cx="720080" cy="10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riangle isocèle 6"/>
          <p:cNvSpPr/>
          <p:nvPr/>
        </p:nvSpPr>
        <p:spPr>
          <a:xfrm>
            <a:off x="2915816" y="2276872"/>
            <a:ext cx="360040" cy="360239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23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052736"/>
            <a:ext cx="8784488" cy="5400600"/>
          </a:xfrm>
        </p:spPr>
        <p:txBody>
          <a:bodyPr>
            <a:normAutofit/>
          </a:bodyPr>
          <a:lstStyle/>
          <a:p>
            <a:pPr marL="531813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fr-FR" b="1" u="sng" kern="0" dirty="0" smtClean="0"/>
              <a:t>Chaque mouvement est décomposé en paragraphes</a:t>
            </a:r>
          </a:p>
          <a:p>
            <a:pPr marL="531813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fr-FR" sz="2400" b="1" i="1" kern="0" dirty="0" smtClean="0"/>
              <a:t>3 types de paragraphes :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1800" kern="0" dirty="0" smtClean="0"/>
              <a:t>Paragraphe « coté »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1800" kern="0" dirty="0" smtClean="0"/>
              <a:t>Paragraphe non coté  « chorégraphie »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1800" kern="0" dirty="0" smtClean="0"/>
              <a:t>Paragraphe non coté avec « un intitulé »</a:t>
            </a:r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endParaRPr lang="fr-FR" sz="2400" b="1" i="1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128792" cy="648072"/>
          </a:xfrm>
        </p:spPr>
        <p:txBody>
          <a:bodyPr>
            <a:noAutofit/>
          </a:bodyPr>
          <a:lstStyle/>
          <a:p>
            <a:r>
              <a:rPr lang="fr-FR" sz="3200" kern="0" dirty="0" smtClean="0">
                <a:solidFill>
                  <a:schemeClr val="tx1"/>
                </a:solidFill>
              </a:rPr>
              <a:t>Construction des mouvements</a:t>
            </a:r>
            <a:endParaRPr lang="fr-FR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56850"/>
              </p:ext>
            </p:extLst>
          </p:nvPr>
        </p:nvGraphicFramePr>
        <p:xfrm>
          <a:off x="180000" y="4880064"/>
          <a:ext cx="2308435" cy="78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435"/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1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Descriptif des éléments à réaliser, terminologie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36684"/>
              </p:ext>
            </p:extLst>
          </p:nvPr>
        </p:nvGraphicFramePr>
        <p:xfrm>
          <a:off x="2555776" y="4880064"/>
          <a:ext cx="2233969" cy="78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69"/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2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Valeur du ou des éléments et symbolique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160946"/>
              </p:ext>
            </p:extLst>
          </p:nvPr>
        </p:nvGraphicFramePr>
        <p:xfrm>
          <a:off x="4860032" y="4869160"/>
          <a:ext cx="180020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36933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3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2752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Figurines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47778"/>
              </p:ext>
            </p:extLst>
          </p:nvPr>
        </p:nvGraphicFramePr>
        <p:xfrm>
          <a:off x="6717654" y="4869160"/>
          <a:ext cx="2318842" cy="78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842"/>
              </a:tblGrid>
              <a:tr h="32398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4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Exigences techniques &amp; conseils techniques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4149080"/>
            <a:ext cx="7488832" cy="792088"/>
          </a:xfrm>
        </p:spPr>
        <p:txBody>
          <a:bodyPr>
            <a:normAutofit/>
          </a:bodyPr>
          <a:lstStyle/>
          <a:p>
            <a:r>
              <a:rPr lang="fr-FR" sz="4000" dirty="0" smtClean="0"/>
              <a:t>Exercice  Imposé 2</a:t>
            </a:r>
            <a:r>
              <a:rPr lang="fr-FR" sz="4000" baseline="30000" dirty="0" smtClean="0"/>
              <a:t>ème</a:t>
            </a:r>
            <a:r>
              <a:rPr lang="fr-FR" sz="4000" dirty="0" smtClean="0"/>
              <a:t> échelon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57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Généralités    7 questions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1) Comment est exprimée la note finale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En dixième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En centième</a:t>
            </a:r>
          </a:p>
          <a:p>
            <a:pPr marL="713232" lvl="2" indent="0">
              <a:buNone/>
            </a:pPr>
            <a:r>
              <a:rPr lang="fr-FR" sz="2000" dirty="0" smtClean="0"/>
              <a:t>2) Sauf cas particulier, quelle est la valeur d’une faute technique ?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0,10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713232" lvl="2" indent="0">
              <a:buNone/>
            </a:pPr>
            <a:r>
              <a:rPr lang="fr-FR" sz="2000" dirty="0" smtClean="0"/>
              <a:t>3) Quelle est la pénalité à la table de saut, en poutre et en sol pour la présence de l’entraîneur sur le tapis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/>
              <a:t>0,10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/>
              <a:t>0,30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/>
              <a:t>0,50 point</a:t>
            </a:r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115616" y="213285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234480" y="321297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184003" y="537321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482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Généralités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4) Un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élan est-il autorisé à l’entrée barres et poutre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Oui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Non</a:t>
            </a:r>
          </a:p>
          <a:p>
            <a:pPr marL="713232" lvl="2" indent="0">
              <a:buNone/>
            </a:pPr>
            <a:r>
              <a:rPr lang="fr-FR" sz="2000" dirty="0"/>
              <a:t>5</a:t>
            </a:r>
            <a:r>
              <a:rPr lang="fr-FR" sz="2000" dirty="0" smtClean="0"/>
              <a:t>) Un élément chuté peut être  recommencé mais sera pénalisé pour élément supplémentaire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Vrai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Faux</a:t>
            </a:r>
          </a:p>
          <a:p>
            <a:pPr marL="713232" lvl="2" indent="0">
              <a:buNone/>
            </a:pPr>
            <a:r>
              <a:rPr lang="fr-FR" sz="2000" dirty="0" smtClean="0"/>
              <a:t>6) Quelle est la durée d’une position tenue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3 secondes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5 secondes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2 secondes</a:t>
            </a:r>
            <a:endParaRPr lang="fr-FR" dirty="0"/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127935" y="213285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127935" y="357301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259632" y="495251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50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Généralités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7) Quelle est la pénalité pour un élément non exécuté dans l’ordre chronologique du texte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1,00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134194" y="2807538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3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Table de Saut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1) Quelle est le nombre de courses d’élans autorisé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2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3</a:t>
            </a:r>
            <a:endParaRPr lang="fr-FR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4</a:t>
            </a:r>
          </a:p>
          <a:p>
            <a:pPr marL="713232" lvl="2" indent="0">
              <a:buNone/>
            </a:pPr>
            <a:r>
              <a:rPr lang="fr-FR" sz="2000" dirty="0" smtClean="0"/>
              <a:t>2) Quelle est la pénalité pour un saut exécuté avant le signal des juges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Sans pénalité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/>
              <a:t>3</a:t>
            </a:r>
            <a:r>
              <a:rPr lang="fr-FR" sz="2000" dirty="0" smtClean="0"/>
              <a:t>) Quelle est le matériel d’appel du saut par renversement Ainées et jeunesses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Le mini trampoline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Le tremplin de 40 cm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Le tremplin de 21 cm</a:t>
            </a:r>
            <a:endParaRPr lang="fr-FR" dirty="0"/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105452" y="213285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105452" y="321297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187624" y="537321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95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Table de Saut  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 lnSpcReduction="10000"/>
          </a:bodyPr>
          <a:lstStyle/>
          <a:p>
            <a:pPr marL="603504" lvl="2" indent="0">
              <a:buNone/>
            </a:pPr>
            <a:r>
              <a:rPr lang="fr-FR" sz="2000" dirty="0" smtClean="0"/>
              <a:t> 4) Quelle est la pénalité pour aide de l’entraîneur pendant le saut?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1,00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Saut nul</a:t>
            </a:r>
          </a:p>
          <a:p>
            <a:pPr marL="713232" lvl="2" indent="0">
              <a:buNone/>
            </a:pPr>
            <a:r>
              <a:rPr lang="fr-FR" sz="2000" dirty="0"/>
              <a:t>5</a:t>
            </a:r>
            <a:r>
              <a:rPr lang="fr-FR" sz="2000" dirty="0" smtClean="0"/>
              <a:t>) Quelle est la pénalité pour une course avec saut non réalisé sans touche du tremplin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Sans pénalité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1,00 point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 smtClean="0"/>
              <a:t>6) Une gymnaste poussin annonce un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et effectue un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degré, quelle est la pénalité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0,80 point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Sans pénalité</a:t>
            </a:r>
            <a:endParaRPr lang="fr-FR" dirty="0"/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090464" y="2348880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115616" y="335699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259632" y="5625244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22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Table de Saut  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7) Quelle sont les pénalités pour bras fléchis dans les sauts par renversements A/J 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0,10, 0,30, 0,50, 0,80 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0,10, 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0,30, 0,50 point</a:t>
            </a:r>
          </a:p>
          <a:p>
            <a:pPr marL="713232" lvl="2" indent="0">
              <a:buNone/>
            </a:pPr>
            <a:endParaRPr lang="fr-FR" dirty="0"/>
          </a:p>
          <a:p>
            <a:pPr marL="923544" lvl="3" indent="0">
              <a:buNone/>
            </a:pPr>
            <a:endParaRPr lang="fr-FR" dirty="0" smtClean="0"/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090464" y="2060848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23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Barres     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1) Quelle est la pénalité pour élan intermédiaire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</a:p>
          <a:p>
            <a:pPr marL="713232" lvl="2" indent="0">
              <a:buNone/>
            </a:pPr>
            <a:r>
              <a:rPr lang="fr-FR" sz="2000" dirty="0" smtClean="0"/>
              <a:t>2) Quelle est la pénalité pour un appui passif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/>
              <a:t>3</a:t>
            </a:r>
            <a:r>
              <a:rPr lang="fr-FR" sz="2000" dirty="0" smtClean="0"/>
              <a:t>) Quelle est la pénalité pour heurter le tapis avec les pieds dans les éléments en suspension BI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0,80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1,00 point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105661" y="213285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105661" y="3204344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187624" y="573325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Barres     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 fontScale="92500"/>
          </a:bodyPr>
          <a:lstStyle/>
          <a:p>
            <a:pPr marL="603504" lvl="2" indent="0">
              <a:buNone/>
            </a:pPr>
            <a:r>
              <a:rPr lang="fr-FR" sz="2000" dirty="0" smtClean="0"/>
              <a:t> 4) Au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la gymnaste effectue un balancer AV puis balancer AR et chute. Elle remonte sur l’agrès et refait un balancer Av puis balancer Ar. Quelle est la pénalité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1,00 point de chute et les fautes éventuelles de la 2</a:t>
            </a:r>
            <a:r>
              <a:rPr lang="fr-FR" baseline="30000" dirty="0" smtClean="0"/>
              <a:t>ème</a:t>
            </a:r>
            <a:r>
              <a:rPr lang="fr-FR" dirty="0" smtClean="0"/>
              <a:t> exécution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 pour élément supplémentaire</a:t>
            </a:r>
          </a:p>
          <a:p>
            <a:pPr marL="713232" lvl="2" indent="0">
              <a:buNone/>
            </a:pPr>
            <a:r>
              <a:rPr lang="fr-FR" sz="2000" dirty="0"/>
              <a:t>5</a:t>
            </a:r>
            <a:r>
              <a:rPr lang="fr-FR" sz="2000" dirty="0" smtClean="0"/>
              <a:t>) Quelle est la pénalité pour présence sur le tapis de l’entraîneur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Sans pénalité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 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 smtClean="0"/>
              <a:t>6) Une gymnaste effectue sans arrêt 2 tours facial AR, quelle est la pénalité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0,50 point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0,80 point pour élément supplémentaire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1,00 point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090464" y="263691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090464" y="4094419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187624" y="5445224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00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Barres     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7) Ecrivez en symbolique les éléments suivants ?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467612" lvl="4" indent="-342900">
              <a:buFont typeface="Wingdings" pitchFamily="2" charset="2"/>
              <a:buChar char="q"/>
            </a:pPr>
            <a:r>
              <a:rPr lang="fr-FR" dirty="0" smtClean="0"/>
              <a:t>Tour facial Arrière</a:t>
            </a:r>
          </a:p>
          <a:p>
            <a:pPr marL="1467612" lvl="4" indent="-342900">
              <a:buFont typeface="Wingdings" pitchFamily="2" charset="2"/>
              <a:buChar char="q"/>
            </a:pPr>
            <a:endParaRPr lang="fr-FR" dirty="0"/>
          </a:p>
          <a:p>
            <a:pPr marL="1467612" lvl="4" indent="-342900">
              <a:buFont typeface="Wingdings" pitchFamily="2" charset="2"/>
              <a:buChar char="q"/>
            </a:pPr>
            <a:r>
              <a:rPr lang="fr-FR" dirty="0" smtClean="0"/>
              <a:t>Bascule faciale BI</a:t>
            </a:r>
          </a:p>
          <a:p>
            <a:pPr marL="1467612" lvl="4" indent="-342900">
              <a:buFont typeface="Wingdings" pitchFamily="2" charset="2"/>
              <a:buChar char="q"/>
            </a:pPr>
            <a:endParaRPr lang="fr-FR" dirty="0"/>
          </a:p>
          <a:p>
            <a:pPr marL="1467612" lvl="4" indent="-342900">
              <a:buFont typeface="Wingdings" pitchFamily="2" charset="2"/>
              <a:buChar char="q"/>
            </a:pPr>
            <a:r>
              <a:rPr lang="fr-FR" dirty="0" smtClean="0"/>
              <a:t>Balancer Av-balancer Ar-balancer Av</a:t>
            </a:r>
          </a:p>
          <a:p>
            <a:pPr marL="1467612" lvl="4" indent="-342900">
              <a:buFont typeface="Wingdings" pitchFamily="2" charset="2"/>
              <a:buChar char="q"/>
            </a:pPr>
            <a:endParaRPr lang="fr-FR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60848"/>
            <a:ext cx="523875" cy="342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814" y="2823013"/>
            <a:ext cx="513779" cy="34000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418318" cy="32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000" y="1412776"/>
            <a:ext cx="8784488" cy="5040560"/>
          </a:xfrm>
        </p:spPr>
        <p:txBody>
          <a:bodyPr>
            <a:normAutofit/>
          </a:bodyPr>
          <a:lstStyle/>
          <a:p>
            <a:pPr marL="531813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fr-FR" b="1" kern="0" dirty="0" smtClean="0"/>
              <a:t>Chaque paragraphe peut contenir :</a:t>
            </a:r>
          </a:p>
          <a:p>
            <a:pPr marL="531813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fr-FR" sz="2800" b="1" i="1" kern="0" dirty="0" smtClean="0"/>
              <a:t>3 sortes d’écritures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2400" b="1" u="sng" kern="0" dirty="0" smtClean="0"/>
              <a:t>Ecriture  « gras souligné »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2400" kern="0" dirty="0" smtClean="0"/>
              <a:t>Ecriture « Normale »</a:t>
            </a:r>
          </a:p>
          <a:p>
            <a:pPr marL="1720533" lvl="4" indent="-342900" algn="just" defTabSz="847725" eaLnBrk="0" hangingPunct="0">
              <a:lnSpc>
                <a:spcPct val="150000"/>
              </a:lnSpc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fr-FR" sz="2400" b="1" i="1" kern="0" dirty="0" smtClean="0"/>
              <a:t>Ecriture « gras Italique »</a:t>
            </a:r>
          </a:p>
          <a:p>
            <a:pPr marL="188913" indent="0" algn="just" defTabSz="847725" eaLnBrk="0" hangingPunct="0">
              <a:lnSpc>
                <a:spcPct val="150000"/>
              </a:lnSpc>
              <a:buClr>
                <a:srgbClr val="FF3300"/>
              </a:buClr>
              <a:buNone/>
              <a:defRPr/>
            </a:pPr>
            <a:endParaRPr lang="fr-FR" sz="2400" b="1" i="1" kern="0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120680" cy="576064"/>
          </a:xfrm>
        </p:spPr>
        <p:txBody>
          <a:bodyPr>
            <a:noAutofit/>
          </a:bodyPr>
          <a:lstStyle/>
          <a:p>
            <a:r>
              <a:rPr lang="fr-FR" sz="3200" kern="0" dirty="0" smtClean="0">
                <a:solidFill>
                  <a:schemeClr val="tx1"/>
                </a:solidFill>
              </a:rPr>
              <a:t>Lecture des mouvements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9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Poutre    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54176" cy="4835624"/>
          </a:xfrm>
        </p:spPr>
        <p:txBody>
          <a:bodyPr anchor="t">
            <a:normAutofit fontScale="92500" lnSpcReduction="20000"/>
          </a:bodyPr>
          <a:lstStyle/>
          <a:p>
            <a:pPr marL="603504" lvl="2" indent="0">
              <a:buNone/>
            </a:pPr>
            <a:r>
              <a:rPr lang="fr-FR" sz="2000" dirty="0" smtClean="0"/>
              <a:t> 1) Quelle est la pénalité pour un ATR situé entre10 &amp; 30° de la verticale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Elément non reconnu</a:t>
            </a:r>
          </a:p>
          <a:p>
            <a:pPr marL="713232" lvl="2" indent="0">
              <a:buNone/>
            </a:pPr>
            <a:r>
              <a:rPr lang="fr-FR" sz="2000" dirty="0" smtClean="0"/>
              <a:t>2) Au 5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quel est l’angle minimum du saut enjambé pour que celui-ci soit reconnu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60°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90°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120°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/>
              <a:t>3</a:t>
            </a:r>
            <a:r>
              <a:rPr lang="fr-FR" sz="2000" dirty="0" smtClean="0"/>
              <a:t>) Au 5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degré, la gymnaste effectue une souplesse  AR pose 1 pied et chute, elle remonte et réussit la roue pied-pied. Que fait le juge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Il compte une chute et reconnait et pénalise la roue pied-pied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Il reconnait la souplesse AR en note D, compte une chute et pénalise les fautes de la roue pied-pied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Il reconnait la roue pied-pied en note D, compte une chute et pénalise la souplesse AR de 0,80 pour élément supplémentaire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946448" y="191683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946448" y="335699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090464" y="4725144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334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Poutre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 fontScale="92500" lnSpcReduction="10000"/>
          </a:bodyPr>
          <a:lstStyle/>
          <a:p>
            <a:pPr marL="603504" lvl="2" indent="0">
              <a:buNone/>
            </a:pPr>
            <a:r>
              <a:rPr lang="fr-FR" sz="2000" dirty="0" smtClean="0"/>
              <a:t> 4) Quelle est la pénalité pour manque de sursaut à la sortie rondade du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713232" lvl="2" indent="0">
              <a:buNone/>
            </a:pPr>
            <a:r>
              <a:rPr lang="fr-FR" sz="2000" dirty="0"/>
              <a:t>5</a:t>
            </a:r>
            <a:r>
              <a:rPr lang="fr-FR" sz="2000" dirty="0" smtClean="0"/>
              <a:t>) Au 5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la gymnaste effectue un pivot de 1 ¼ , quelle est la pénalité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ou 0,30 pour manque de précision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 smtClean="0"/>
              <a:t>6) Au 5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degré, la gymnaste effectue une roue arrivée en fente.  Que fait le juge ?</a:t>
            </a:r>
            <a:endParaRPr lang="fr-FR" sz="2000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Perte de 2 points sur la note D</a:t>
            </a:r>
            <a:endParaRPr lang="fr-FR" dirty="0"/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Il pénalise de 0,50 point</a:t>
            </a:r>
          </a:p>
          <a:p>
            <a:pPr marL="1266444" lvl="3" indent="-342900">
              <a:buFont typeface="Wingdings" pitchFamily="2" charset="2"/>
              <a:buChar char="q"/>
            </a:pPr>
            <a:r>
              <a:rPr lang="fr-FR" dirty="0" smtClean="0"/>
              <a:t>Il pénalise de 0,80 point</a:t>
            </a: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1090464" y="227687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1090464" y="3501008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1167059" y="501317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21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Poutre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54176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7Ecrire en symbolique les éléments suivants:</a:t>
            </a:r>
          </a:p>
          <a:p>
            <a:pPr marL="603504" lvl="2" indent="0">
              <a:buNone/>
            </a:pPr>
            <a:endParaRPr lang="fr-FR" sz="2000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Saut écart antéropostérieur appel 2 pieds</a:t>
            </a:r>
          </a:p>
          <a:p>
            <a:pPr marL="813816" lvl="3" indent="0">
              <a:buNone/>
            </a:pPr>
            <a:endParaRPr lang="fr-FR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Pivot 1 tour</a:t>
            </a:r>
          </a:p>
          <a:p>
            <a:pPr marL="813816" lvl="3" indent="0">
              <a:buNone/>
            </a:pPr>
            <a:endParaRPr lang="fr-FR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Souplesse Ar</a:t>
            </a:r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698" y="2031691"/>
            <a:ext cx="771525" cy="4857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828546"/>
            <a:ext cx="581025" cy="3714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07" y="3567253"/>
            <a:ext cx="477218" cy="38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2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Sol       7 questions    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54176" cy="4835624"/>
          </a:xfrm>
        </p:spPr>
        <p:txBody>
          <a:bodyPr anchor="t">
            <a:normAutofit fontScale="92500" lnSpcReduction="10000"/>
          </a:bodyPr>
          <a:lstStyle/>
          <a:p>
            <a:pPr marL="603504" lvl="2" indent="0">
              <a:buNone/>
            </a:pPr>
            <a:r>
              <a:rPr lang="fr-FR" sz="2000" dirty="0" smtClean="0"/>
              <a:t> 1)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quelle est la pénalité pour un ATR ½ valse non terminé à la verticale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</a:t>
            </a:r>
          </a:p>
          <a:p>
            <a:pPr marL="713232" lvl="2" indent="0">
              <a:buNone/>
            </a:pPr>
            <a:r>
              <a:rPr lang="fr-FR" sz="2000" dirty="0" smtClean="0"/>
              <a:t>2)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une gymnaste effectue un saut de mains arrivée sur 1 pied(écart de jambes). Quelle est la pénalité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point ou 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Mouvement non reconnu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/>
              <a:t>3</a:t>
            </a:r>
            <a:r>
              <a:rPr lang="fr-FR" sz="2000" dirty="0" smtClean="0"/>
              <a:t>)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une gymnaste effectue une rondade flip et ne fait pas le saut vertical. Quelle est la pénalité ?</a:t>
            </a:r>
            <a:endParaRPr lang="fr-FR" sz="2000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0,10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0,30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Mouvement non reconnu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939171" y="2276872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939171" y="3501008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958230" y="501317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53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Sol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54176" cy="4835624"/>
          </a:xfrm>
        </p:spPr>
        <p:txBody>
          <a:bodyPr anchor="t">
            <a:normAutofit fontScale="92500" lnSpcReduction="10000"/>
          </a:bodyPr>
          <a:lstStyle/>
          <a:p>
            <a:pPr marL="603504" lvl="2" indent="0">
              <a:buNone/>
            </a:pPr>
            <a:r>
              <a:rPr lang="fr-FR" sz="2000" dirty="0" smtClean="0"/>
              <a:t> 4)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une gymnaste effectue une roulade AR à l’ATR les mains au dessus de la tête mais avec les bras fléchis.</a:t>
            </a:r>
            <a:r>
              <a:rPr lang="fr-FR" sz="2000" dirty="0"/>
              <a:t> Quelle est la pénalité </a:t>
            </a:r>
            <a:r>
              <a:rPr lang="fr-FR" sz="2000" dirty="0" smtClean="0"/>
              <a:t>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0,10, 0,30, 0,50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0,80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Mouvement non </a:t>
            </a:r>
            <a:r>
              <a:rPr lang="fr-FR" dirty="0" smtClean="0"/>
              <a:t>reconnu</a:t>
            </a:r>
          </a:p>
          <a:p>
            <a:pPr marL="713232" lvl="2" indent="0">
              <a:buNone/>
            </a:pPr>
            <a:r>
              <a:rPr lang="fr-FR" sz="2000" dirty="0" smtClean="0"/>
              <a:t>5) Au 5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une gymnaste effectue un saut changement de jambes avec le lancement de la jambe avant en dessous de 45°.Quelle est la pénalité ?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0,10 point</a:t>
            </a:r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Mouvement non reconnu</a:t>
            </a:r>
            <a:endParaRPr lang="fr-FR" dirty="0"/>
          </a:p>
          <a:p>
            <a:pPr marL="713232" lvl="2" indent="0">
              <a:buNone/>
            </a:pPr>
            <a:r>
              <a:rPr lang="fr-FR" sz="2000" dirty="0" smtClean="0"/>
              <a:t>6) Au 4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degré A/J, une gymnaste effectue une rondade, un arrêt puis le flip. Quelle est la pénalité ?</a:t>
            </a:r>
            <a:endParaRPr lang="fr-FR" sz="2000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0,30 point pour manque de liaison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0,50 point pour manque de liaison</a:t>
            </a:r>
            <a:endParaRPr lang="fr-FR" dirty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/>
              <a:t>Mouvement non reconnu</a:t>
            </a:r>
          </a:p>
          <a:p>
            <a:pPr marL="1124712" lvl="4" indent="0">
              <a:buNone/>
            </a:pPr>
            <a:endParaRPr lang="fr-FR" sz="1600" dirty="0"/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9" name="Multiplier 8"/>
          <p:cNvSpPr/>
          <p:nvPr/>
        </p:nvSpPr>
        <p:spPr>
          <a:xfrm>
            <a:off x="946448" y="1928875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Multiplier 9"/>
          <p:cNvSpPr/>
          <p:nvPr/>
        </p:nvSpPr>
        <p:spPr>
          <a:xfrm>
            <a:off x="957461" y="3789040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Multiplier 10"/>
          <p:cNvSpPr/>
          <p:nvPr/>
        </p:nvSpPr>
        <p:spPr>
          <a:xfrm>
            <a:off x="946448" y="5373216"/>
            <a:ext cx="457200" cy="360040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7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530040" cy="79208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SOL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160" cy="4835624"/>
          </a:xfrm>
        </p:spPr>
        <p:txBody>
          <a:bodyPr anchor="t">
            <a:normAutofit/>
          </a:bodyPr>
          <a:lstStyle/>
          <a:p>
            <a:pPr marL="603504" lvl="2" indent="0">
              <a:buNone/>
            </a:pPr>
            <a:r>
              <a:rPr lang="fr-FR" sz="2000" dirty="0" smtClean="0"/>
              <a:t> 7Ecrivez en symbolique les éléments suivants: </a:t>
            </a:r>
          </a:p>
          <a:p>
            <a:pPr marL="603504" lvl="2" indent="0">
              <a:buNone/>
            </a:pPr>
            <a:endParaRPr lang="fr-FR" sz="2000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Grand écart antéropostérieur</a:t>
            </a:r>
          </a:p>
          <a:p>
            <a:pPr marL="813816" lvl="3" indent="0">
              <a:buNone/>
            </a:pPr>
            <a:endParaRPr lang="fr-FR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Saut sissonne</a:t>
            </a:r>
          </a:p>
          <a:p>
            <a:pPr marL="1271016" lvl="3" indent="-457200">
              <a:buFont typeface="Wingdings" pitchFamily="2" charset="2"/>
              <a:buChar char="q"/>
            </a:pPr>
            <a:endParaRPr lang="fr-FR" dirty="0" smtClean="0"/>
          </a:p>
          <a:p>
            <a:pPr marL="1271016" lvl="3" indent="-457200">
              <a:buFont typeface="Wingdings" pitchFamily="2" charset="2"/>
              <a:buChar char="q"/>
            </a:pPr>
            <a:r>
              <a:rPr lang="fr-FR" dirty="0" smtClean="0"/>
              <a:t>Salto Av</a:t>
            </a:r>
          </a:p>
          <a:p>
            <a:pPr marL="1124712" lvl="4" indent="0">
              <a:buNone/>
            </a:pPr>
            <a:endParaRPr lang="fr-FR" dirty="0" smtClean="0"/>
          </a:p>
          <a:p>
            <a:pPr lvl="5"/>
            <a:endParaRPr lang="fr-FR" sz="800" dirty="0"/>
          </a:p>
        </p:txBody>
      </p:sp>
      <p:pic>
        <p:nvPicPr>
          <p:cNvPr id="4" name="Image 3" descr="FSCF-LOGO-PMS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263"/>
            <a:ext cx="810666" cy="4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32320"/>
            <a:ext cx="628650" cy="4286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80928"/>
            <a:ext cx="771525" cy="4857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50" y="2060848"/>
            <a:ext cx="601050" cy="38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4752528" cy="726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Paragraphe coté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1800" dirty="0"/>
              <a:t>Exemple : </a:t>
            </a:r>
            <a:r>
              <a:rPr lang="fr-FR" sz="1800" dirty="0" smtClean="0"/>
              <a:t>3</a:t>
            </a:r>
            <a:r>
              <a:rPr lang="fr-FR" sz="1800" baseline="30000" dirty="0" smtClean="0">
                <a:latin typeface="Arial" charset="0"/>
              </a:rPr>
              <a:t>ème</a:t>
            </a:r>
            <a:r>
              <a:rPr lang="fr-FR" sz="1800" dirty="0" smtClean="0">
                <a:latin typeface="Arial" charset="0"/>
              </a:rPr>
              <a:t> </a:t>
            </a:r>
            <a:r>
              <a:rPr lang="fr-FR" sz="1800" dirty="0">
                <a:latin typeface="Arial" charset="0"/>
              </a:rPr>
              <a:t>degré sol </a:t>
            </a:r>
            <a:r>
              <a:rPr lang="fr-FR" sz="1800" dirty="0" smtClean="0">
                <a:latin typeface="Arial" charset="0"/>
              </a:rPr>
              <a:t>Poussin</a:t>
            </a:r>
            <a:endParaRPr lang="fr-FR" sz="1800" dirty="0"/>
          </a:p>
          <a:p>
            <a:pPr>
              <a:buFont typeface="Wingdings" pitchFamily="2" charset="2"/>
              <a:buChar char="q"/>
            </a:pPr>
            <a:r>
              <a:rPr lang="fr-FR" sz="1800" dirty="0" smtClean="0"/>
              <a:t>Description </a:t>
            </a:r>
            <a:r>
              <a:rPr lang="fr-FR" sz="1800" dirty="0"/>
              <a:t>du mouvement  avec les particularités suivantes </a:t>
            </a:r>
            <a:r>
              <a:rPr lang="fr-FR" sz="18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Ecriture</a:t>
            </a:r>
            <a:r>
              <a:rPr lang="fr-FR" sz="1800" b="1" dirty="0" smtClean="0">
                <a:solidFill>
                  <a:srgbClr val="000000"/>
                </a:solidFill>
              </a:rPr>
              <a:t> </a:t>
            </a:r>
            <a:r>
              <a:rPr lang="fr-FR" sz="1800" b="1" u="sng" dirty="0">
                <a:solidFill>
                  <a:srgbClr val="000000"/>
                </a:solidFill>
              </a:rPr>
              <a:t>gras souligné : élément coté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00000"/>
                </a:solidFill>
              </a:rPr>
              <a:t>Ecriture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i="1" dirty="0">
                <a:solidFill>
                  <a:schemeClr val="tx1"/>
                </a:solidFill>
              </a:rPr>
              <a:t>gras italique : position tenue </a:t>
            </a:r>
            <a:endParaRPr lang="fr-FR" sz="1800" b="1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</a:rPr>
              <a:t>Ecriture</a:t>
            </a:r>
            <a:r>
              <a:rPr lang="fr-FR" sz="1800" b="1" dirty="0">
                <a:solidFill>
                  <a:srgbClr val="000000"/>
                </a:solidFill>
              </a:rPr>
              <a:t> </a:t>
            </a:r>
            <a:r>
              <a:rPr lang="fr-FR" sz="1800" dirty="0">
                <a:solidFill>
                  <a:srgbClr val="000000"/>
                </a:solidFill>
              </a:rPr>
              <a:t>"normale"</a:t>
            </a:r>
            <a:r>
              <a:rPr lang="fr-FR" sz="1800" b="1" dirty="0">
                <a:solidFill>
                  <a:srgbClr val="000000"/>
                </a:solidFill>
              </a:rPr>
              <a:t> </a:t>
            </a:r>
            <a:r>
              <a:rPr lang="fr-FR" sz="1800" dirty="0">
                <a:solidFill>
                  <a:srgbClr val="000000"/>
                </a:solidFill>
              </a:rPr>
              <a:t>: tout élément ou passage non coté</a:t>
            </a:r>
          </a:p>
          <a:p>
            <a:pPr marL="329184" lvl="1" indent="0">
              <a:buNone/>
            </a:pPr>
            <a:endParaRPr lang="fr-FR" sz="1800" b="1" i="1" dirty="0">
              <a:solidFill>
                <a:schemeClr val="tx1"/>
              </a:solidFill>
            </a:endParaRPr>
          </a:p>
          <a:p>
            <a:endParaRPr lang="fr-FR" sz="1600" dirty="0"/>
          </a:p>
        </p:txBody>
      </p:sp>
      <p:pic>
        <p:nvPicPr>
          <p:cNvPr id="6" name="Image 5" descr="Sans titre-2 cop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383039"/>
            <a:ext cx="4320480" cy="1710257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76783"/>
              </p:ext>
            </p:extLst>
          </p:nvPr>
        </p:nvGraphicFramePr>
        <p:xfrm>
          <a:off x="107504" y="4293096"/>
          <a:ext cx="4392488" cy="19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407"/>
                <a:gridCol w="1340081"/>
              </a:tblGrid>
              <a:tr h="446374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3.5 – Grand écart antéropostérieur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    1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FE1E7"/>
                    </a:solidFill>
                  </a:tcPr>
                </a:tc>
              </a:tr>
              <a:tr h="1511554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sz="1000" dirty="0" smtClean="0"/>
                        <a:t> 1 pas G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sz="1000" dirty="0" smtClean="0"/>
                        <a:t>  Poser genou</a:t>
                      </a:r>
                      <a:r>
                        <a:rPr lang="fr-FR" sz="1000" baseline="0" dirty="0" smtClean="0"/>
                        <a:t> D à la position à genou dressé, jambe G fléchie en AV à 90°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sz="1000" baseline="0" dirty="0" smtClean="0"/>
                        <a:t>  Glisser au </a:t>
                      </a:r>
                      <a:r>
                        <a:rPr lang="fr-FR" sz="1000" b="1" u="sng" baseline="0" dirty="0" smtClean="0"/>
                        <a:t>grand écart antéropostérieur </a:t>
                      </a:r>
                      <a:r>
                        <a:rPr lang="fr-FR" sz="1000" baseline="0" dirty="0" smtClean="0"/>
                        <a:t>à 150° minimum  avec ou sans les mains,  </a:t>
                      </a:r>
                      <a:r>
                        <a:rPr lang="fr-FR" sz="1000" b="1" i="1" baseline="0" dirty="0" smtClean="0"/>
                        <a:t>position  tenue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sz="1000" b="0" i="0" dirty="0" smtClean="0"/>
                        <a:t>  Par appui des bras,</a:t>
                      </a:r>
                      <a:r>
                        <a:rPr lang="fr-FR" sz="1000" b="0" i="0" baseline="0" dirty="0" smtClean="0"/>
                        <a:t> réunir les pieds à la position accroupie mains au sol puis se redresser à la station, bras latéraux</a:t>
                      </a:r>
                      <a:endParaRPr lang="fr-FR" sz="1000" b="0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FE1E7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971600" y="5229200"/>
            <a:ext cx="1656183" cy="16887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331643" y="4365104"/>
            <a:ext cx="376261" cy="421956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237725" y="5373216"/>
            <a:ext cx="894115" cy="21602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12" y="5325939"/>
            <a:ext cx="457240" cy="3353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229200"/>
            <a:ext cx="271571" cy="128639"/>
          </a:xfrm>
          <a:prstGeom prst="rect">
            <a:avLst/>
          </a:prstGeom>
          <a:ln w="19050">
            <a:noFill/>
          </a:ln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95839"/>
              </p:ext>
            </p:extLst>
          </p:nvPr>
        </p:nvGraphicFramePr>
        <p:xfrm>
          <a:off x="107504" y="3356992"/>
          <a:ext cx="8712968" cy="95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947"/>
                <a:gridCol w="1317928"/>
                <a:gridCol w="4393093"/>
              </a:tblGrid>
              <a:tr h="31247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1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2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Colonne 3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8710"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Descriptif des éléments à réaliser, terminologie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Valeur du ou des éléments et symbolique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 dirty="0" smtClean="0">
                          <a:solidFill>
                            <a:schemeClr val="tx1"/>
                          </a:solidFill>
                        </a:rPr>
                        <a:t>Figurines</a:t>
                      </a:r>
                      <a:endParaRPr lang="fr-FR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3752191" y="5173460"/>
            <a:ext cx="243745" cy="234000"/>
          </a:xfrm>
          <a:prstGeom prst="ellips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682712" y="5394839"/>
            <a:ext cx="43204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14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544616" cy="536104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000000"/>
                </a:solidFill>
              </a:rPr>
              <a:t>P</a:t>
            </a:r>
            <a:r>
              <a:rPr lang="fr-FR" sz="3200" dirty="0" smtClean="0">
                <a:solidFill>
                  <a:srgbClr val="000000"/>
                </a:solidFill>
              </a:rPr>
              <a:t>aragraphe non </a:t>
            </a:r>
            <a:r>
              <a:rPr lang="fr-FR" sz="3200" dirty="0">
                <a:solidFill>
                  <a:srgbClr val="000000"/>
                </a:solidFill>
              </a:rPr>
              <a:t>coté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82144" cy="48542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000" dirty="0"/>
              <a:t>Exemple : 4</a:t>
            </a:r>
            <a:r>
              <a:rPr lang="fr-FR" sz="2000" baseline="30000" dirty="0"/>
              <a:t>ème</a:t>
            </a:r>
            <a:r>
              <a:rPr lang="fr-FR" sz="2000" dirty="0"/>
              <a:t> degré Poutre A/J</a:t>
            </a:r>
          </a:p>
          <a:p>
            <a:pPr marL="0" indent="0">
              <a:lnSpc>
                <a:spcPct val="80000"/>
              </a:lnSpc>
              <a:buNone/>
            </a:pPr>
            <a:endParaRPr lang="fr-FR" sz="2000" b="1" spc="-2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501008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FR" sz="1600" dirty="0"/>
              <a:t>Le </a:t>
            </a:r>
            <a:r>
              <a:rPr lang="fr-FR" sz="1600" b="1" dirty="0"/>
              <a:t>paragraphe non coté</a:t>
            </a:r>
            <a:r>
              <a:rPr lang="fr-FR" sz="1600" dirty="0"/>
              <a:t> est un paragraphe comprenant 1 ou plusieurs éléments </a:t>
            </a:r>
            <a:r>
              <a:rPr lang="fr-FR" sz="1600" b="1" u="sng" dirty="0"/>
              <a:t>sans</a:t>
            </a:r>
            <a:r>
              <a:rPr lang="fr-FR" sz="1600" dirty="0"/>
              <a:t> une valeur donnée.</a:t>
            </a:r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77455"/>
              </p:ext>
            </p:extLst>
          </p:nvPr>
        </p:nvGraphicFramePr>
        <p:xfrm>
          <a:off x="395536" y="1700808"/>
          <a:ext cx="8496944" cy="140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8865"/>
                <a:gridCol w="708079"/>
              </a:tblGrid>
              <a:tr h="396044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4-6  Chorégraphie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fr-FR" sz="1200" b="0" dirty="0" smtClean="0">
                          <a:solidFill>
                            <a:srgbClr val="000000"/>
                          </a:solidFill>
                        </a:rPr>
                        <a:t>1 pas G</a:t>
                      </a:r>
                    </a:p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fr-FR" sz="1200" b="0" dirty="0" smtClean="0">
                          <a:solidFill>
                            <a:srgbClr val="000000"/>
                          </a:solidFill>
                        </a:rPr>
                        <a:t>Pointer pied D en AV en amenant bras G à l’oblique AV basse et bras D à l’oblique AR basse, puis tourner le buste à D en élevant bras D à la verticale pour l’abaisser à l’oblique latérale basse,</a:t>
                      </a:r>
                      <a:r>
                        <a:rPr lang="fr-FR" sz="1200" b="1" i="1" dirty="0" smtClean="0">
                          <a:solidFill>
                            <a:srgbClr val="000000"/>
                          </a:solidFill>
                        </a:rPr>
                        <a:t> position</a:t>
                      </a:r>
                      <a:r>
                        <a:rPr lang="fr-FR" sz="1200" b="1" i="1" baseline="0" dirty="0" smtClean="0">
                          <a:solidFill>
                            <a:srgbClr val="000000"/>
                          </a:solidFill>
                        </a:rPr>
                        <a:t> tenue</a:t>
                      </a:r>
                    </a:p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1 pas D, pointer pied G en Av, bras à la verticale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fr-FR" sz="12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8172400" y="1700856"/>
            <a:ext cx="720000" cy="4320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800" b="0" dirty="0"/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 </a:t>
            </a:r>
            <a:endParaRPr lang="fr-FR" sz="1400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1400" dirty="0" smtClean="0"/>
              <a:t>Ecriture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/>
              <a:t>gras italique : position tenue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1400" dirty="0" smtClean="0"/>
              <a:t>Ecriture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dirty="0"/>
              <a:t>normale : tout élément ou passage non </a:t>
            </a:r>
            <a:r>
              <a:rPr lang="fr-FR" sz="1400" dirty="0" smtClean="0"/>
              <a:t>coté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5148064" y="2492896"/>
            <a:ext cx="1008112" cy="2160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6206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2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482144" cy="48542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000" dirty="0"/>
              <a:t>Exemple : </a:t>
            </a:r>
            <a:r>
              <a:rPr lang="fr-FR" sz="2000" dirty="0" smtClean="0"/>
              <a:t>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</a:t>
            </a:r>
            <a:r>
              <a:rPr lang="fr-FR" sz="2000" dirty="0"/>
              <a:t>degré Poutre A/J</a:t>
            </a:r>
          </a:p>
          <a:p>
            <a:pPr marL="0" indent="0">
              <a:lnSpc>
                <a:spcPct val="80000"/>
              </a:lnSpc>
              <a:buNone/>
            </a:pPr>
            <a:endParaRPr lang="fr-FR" sz="2000" b="1" spc="-20" dirty="0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200800" cy="648072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000000"/>
                </a:solidFill>
              </a:rPr>
              <a:t>Paragraphe </a:t>
            </a:r>
            <a:r>
              <a:rPr lang="fr-FR" sz="3200" dirty="0">
                <a:solidFill>
                  <a:srgbClr val="000000"/>
                </a:solidFill>
              </a:rPr>
              <a:t>non </a:t>
            </a:r>
            <a:r>
              <a:rPr lang="fr-FR" sz="3200" dirty="0" smtClean="0">
                <a:solidFill>
                  <a:srgbClr val="000000"/>
                </a:solidFill>
              </a:rPr>
              <a:t>coté avec intitulé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22920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28768"/>
              </p:ext>
            </p:extLst>
          </p:nvPr>
        </p:nvGraphicFramePr>
        <p:xfrm>
          <a:off x="323528" y="1916832"/>
          <a:ext cx="8640960" cy="121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  <a:gridCol w="648072"/>
              </a:tblGrid>
              <a:tr h="396044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</a:rPr>
                        <a:t>3-5 –</a:t>
                      </a:r>
                      <a:r>
                        <a:rPr lang="fr-FR" b="0" baseline="0" dirty="0" smtClean="0">
                          <a:solidFill>
                            <a:srgbClr val="000000"/>
                          </a:solidFill>
                        </a:rPr>
                        <a:t> ½ tour accroupi</a:t>
                      </a:r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1 pas sur ½</a:t>
                      </a: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 pointes, rassembler pied AR au pied AV sur ½ pointes, bras libres Élever le bras G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S’accroupir et effectuer ½ tour sur 2 pieds, bras libres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dirty="0" smtClean="0">
                          <a:solidFill>
                            <a:srgbClr val="000000"/>
                          </a:solidFill>
                        </a:rPr>
                        <a:t>Se redresser</a:t>
                      </a: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 à la station bras latéraux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200" b="0" i="0" baseline="0" dirty="0" smtClean="0">
                          <a:solidFill>
                            <a:srgbClr val="000000"/>
                          </a:solidFill>
                        </a:rPr>
                        <a:t>1 pas G, pointer pied D en AV en élevant les bras à la verticale</a:t>
                      </a:r>
                      <a:endParaRPr lang="fr-FR" sz="1200" b="0" i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dre 8"/>
          <p:cNvSpPr/>
          <p:nvPr/>
        </p:nvSpPr>
        <p:spPr>
          <a:xfrm>
            <a:off x="827584" y="1916832"/>
            <a:ext cx="1728192" cy="360040"/>
          </a:xfrm>
          <a:prstGeom prst="frame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>
            <a:off x="8244408" y="1844824"/>
            <a:ext cx="792088" cy="576064"/>
          </a:xfrm>
          <a:prstGeom prst="donut">
            <a:avLst>
              <a:gd name="adj" fmla="val 6455"/>
            </a:avLst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4718</Words>
  <Application>Microsoft Office PowerPoint</Application>
  <PresentationFormat>Affichage à l'écran (4:3)</PresentationFormat>
  <Paragraphs>1009</Paragraphs>
  <Slides>65</Slides>
  <Notes>44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74" baseType="lpstr">
      <vt:lpstr>Algerian</vt:lpstr>
      <vt:lpstr>Arial</vt:lpstr>
      <vt:lpstr>Calibri</vt:lpstr>
      <vt:lpstr>Symbol</vt:lpstr>
      <vt:lpstr>Times New Roman</vt:lpstr>
      <vt:lpstr>Trebuchet MS</vt:lpstr>
      <vt:lpstr>Wingdings</vt:lpstr>
      <vt:lpstr>Wingdings 2</vt:lpstr>
      <vt:lpstr>Thème Office</vt:lpstr>
      <vt:lpstr>Les juges au sein de la FSCF</vt:lpstr>
      <vt:lpstr>Le jugement, les juges</vt:lpstr>
      <vt:lpstr>Le Juge</vt:lpstr>
      <vt:lpstr>Comment lire une feuille de mouvement imposé</vt:lpstr>
      <vt:lpstr>Construction des mouvements</vt:lpstr>
      <vt:lpstr>Lecture des mouvements</vt:lpstr>
      <vt:lpstr>Paragraphe coté</vt:lpstr>
      <vt:lpstr>Paragraphe non coté </vt:lpstr>
      <vt:lpstr>Paragraphe non coté avec intitulé</vt:lpstr>
      <vt:lpstr>Exigences techniques d’un paragraphe coté</vt:lpstr>
      <vt:lpstr>Conseils techniques d’un paragraphe coté ou non côté</vt:lpstr>
      <vt:lpstr>La note, les fautes</vt:lpstr>
      <vt:lpstr>Pénalisation des fautes</vt:lpstr>
      <vt:lpstr>Pénalisation des fautes</vt:lpstr>
      <vt:lpstr>La note</vt:lpstr>
      <vt:lpstr>La note </vt:lpstr>
      <vt:lpstr>Reconnaissance des éléments</vt:lpstr>
      <vt:lpstr>Définitions</vt:lpstr>
      <vt:lpstr>Paragraphe coté - Précisions</vt:lpstr>
      <vt:lpstr>Paragraphe coté - Précisions</vt:lpstr>
      <vt:lpstr>Paragraphe non coté, précisions</vt:lpstr>
      <vt:lpstr>Paragraphe non coté, précision</vt:lpstr>
      <vt:lpstr>Ordre et exécution  des éléments </vt:lpstr>
      <vt:lpstr>Inversion</vt:lpstr>
      <vt:lpstr>Arrêt</vt:lpstr>
      <vt:lpstr>Chute</vt:lpstr>
      <vt:lpstr>Chute</vt:lpstr>
      <vt:lpstr>Chute</vt:lpstr>
      <vt:lpstr>Aide, Présence</vt:lpstr>
      <vt:lpstr>Eléments au choix</vt:lpstr>
      <vt:lpstr>Définitions</vt:lpstr>
      <vt:lpstr>Elan supplémentaire</vt:lpstr>
      <vt:lpstr>Elan supplémentaire</vt:lpstr>
      <vt:lpstr>Annonce des degrés</vt:lpstr>
      <vt:lpstr>Notation au saut</vt:lpstr>
      <vt:lpstr>Annonce des degrés</vt:lpstr>
      <vt:lpstr>Temps d’échauffement durant la compétition</vt:lpstr>
      <vt:lpstr>L’écriture symbolique</vt:lpstr>
      <vt:lpstr>Base de la symbolique</vt:lpstr>
      <vt:lpstr>Exemples de déclinaisons de la symbolique</vt:lpstr>
      <vt:lpstr>Les fautes générales</vt:lpstr>
      <vt:lpstr>Fautes d’exécution</vt:lpstr>
      <vt:lpstr> Fautes de réception </vt:lpstr>
      <vt:lpstr>Divers FSCF</vt:lpstr>
      <vt:lpstr>Divers FSCF</vt:lpstr>
      <vt:lpstr>Divers FSCF</vt:lpstr>
      <vt:lpstr>Comportement de l’entraineur</vt:lpstr>
      <vt:lpstr>Comportement de la gymnaste</vt:lpstr>
      <vt:lpstr>Comportement de la gymnaste</vt:lpstr>
      <vt:lpstr>Exercice  Imposé 2ème échelon </vt:lpstr>
      <vt:lpstr>Généralités    7 questions</vt:lpstr>
      <vt:lpstr>Généralités    </vt:lpstr>
      <vt:lpstr>Généralités    </vt:lpstr>
      <vt:lpstr>Table de Saut   7 questions    </vt:lpstr>
      <vt:lpstr>Table de Saut      </vt:lpstr>
      <vt:lpstr>Table de Saut      </vt:lpstr>
      <vt:lpstr>Barres        7 questions    </vt:lpstr>
      <vt:lpstr>Barres        7 questions    </vt:lpstr>
      <vt:lpstr>Barres        7 questions    </vt:lpstr>
      <vt:lpstr>Poutre       7 questions    </vt:lpstr>
      <vt:lpstr>Poutre</vt:lpstr>
      <vt:lpstr>Poutre</vt:lpstr>
      <vt:lpstr>Sol       7 questions    </vt:lpstr>
      <vt:lpstr>Sol</vt:lpstr>
      <vt:lpstr>SOL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JEAN</dc:creator>
  <cp:lastModifiedBy>Jean Pierre</cp:lastModifiedBy>
  <cp:revision>200</cp:revision>
  <dcterms:created xsi:type="dcterms:W3CDTF">2012-10-29T20:42:41Z</dcterms:created>
  <dcterms:modified xsi:type="dcterms:W3CDTF">2015-11-21T08:43:40Z</dcterms:modified>
</cp:coreProperties>
</file>