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69"/>
  </p:notesMasterIdLst>
  <p:sldIdLst>
    <p:sldId id="334" r:id="rId3"/>
    <p:sldId id="336" r:id="rId4"/>
    <p:sldId id="335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351" r:id="rId20"/>
    <p:sldId id="352" r:id="rId21"/>
    <p:sldId id="353" r:id="rId22"/>
    <p:sldId id="354" r:id="rId23"/>
    <p:sldId id="355" r:id="rId24"/>
    <p:sldId id="356" r:id="rId25"/>
    <p:sldId id="357" r:id="rId26"/>
    <p:sldId id="358" r:id="rId27"/>
    <p:sldId id="359" r:id="rId28"/>
    <p:sldId id="360" r:id="rId29"/>
    <p:sldId id="361" r:id="rId30"/>
    <p:sldId id="362" r:id="rId31"/>
    <p:sldId id="363" r:id="rId32"/>
    <p:sldId id="364" r:id="rId33"/>
    <p:sldId id="365" r:id="rId34"/>
    <p:sldId id="366" r:id="rId35"/>
    <p:sldId id="367" r:id="rId36"/>
    <p:sldId id="368" r:id="rId37"/>
    <p:sldId id="403" r:id="rId38"/>
    <p:sldId id="401" r:id="rId39"/>
    <p:sldId id="402" r:id="rId40"/>
    <p:sldId id="369" r:id="rId41"/>
    <p:sldId id="370" r:id="rId42"/>
    <p:sldId id="373" r:id="rId43"/>
    <p:sldId id="374" r:id="rId44"/>
    <p:sldId id="371" r:id="rId45"/>
    <p:sldId id="372" r:id="rId46"/>
    <p:sldId id="375" r:id="rId47"/>
    <p:sldId id="376" r:id="rId48"/>
    <p:sldId id="377" r:id="rId49"/>
    <p:sldId id="378" r:id="rId50"/>
    <p:sldId id="383" r:id="rId51"/>
    <p:sldId id="379" r:id="rId52"/>
    <p:sldId id="380" r:id="rId53"/>
    <p:sldId id="408" r:id="rId54"/>
    <p:sldId id="381" r:id="rId55"/>
    <p:sldId id="410" r:id="rId56"/>
    <p:sldId id="411" r:id="rId57"/>
    <p:sldId id="386" r:id="rId58"/>
    <p:sldId id="390" r:id="rId59"/>
    <p:sldId id="391" r:id="rId60"/>
    <p:sldId id="392" r:id="rId61"/>
    <p:sldId id="393" r:id="rId62"/>
    <p:sldId id="394" r:id="rId63"/>
    <p:sldId id="395" r:id="rId64"/>
    <p:sldId id="396" r:id="rId65"/>
    <p:sldId id="397" r:id="rId66"/>
    <p:sldId id="398" r:id="rId67"/>
    <p:sldId id="399" r:id="rId68"/>
  </p:sldIdLst>
  <p:sldSz cx="10688638" cy="7562850"/>
  <p:notesSz cx="6858000" cy="9144000"/>
  <p:defaultTextStyle>
    <a:defPPr>
      <a:defRPr lang="fr-FR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0">
          <p15:clr>
            <a:srgbClr val="A4A3A4"/>
          </p15:clr>
        </p15:guide>
        <p15:guide id="2" pos="2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1524" y="90"/>
      </p:cViewPr>
      <p:guideLst>
        <p:guide orient="horz" pos="1160"/>
        <p:guide pos="2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16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6B912-18F2-4469-9F11-92366E1845FD}" type="datetimeFigureOut">
              <a:rPr lang="fr-FR" smtClean="0"/>
              <a:t>05/02/2021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302AE-D9D6-4868-93B4-74AB6E398F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678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B1D416-3238-441A-A850-2423C63EAD29}" type="slidenum">
              <a:rPr lang="fr-FR" altLang="fr-FR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fr-FR" altLang="fr-FR" dirty="0">
              <a:latin typeface="Arial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B1D416-3238-441A-A850-2423C63EAD29}" type="slidenum">
              <a:rPr lang="fr-FR" altLang="fr-FR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31</a:t>
            </a:fld>
            <a:endParaRPr lang="fr-FR" altLang="fr-FR" dirty="0">
              <a:latin typeface="Arial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B1D416-3238-441A-A850-2423C63EAD29}" type="slidenum">
              <a:rPr lang="fr-FR" altLang="fr-FR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45</a:t>
            </a:fld>
            <a:endParaRPr lang="fr-FR" altLang="fr-FR" dirty="0">
              <a:latin typeface="Arial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A0BC1-EA6E-407B-9AD4-E557E8457983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1677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B1D416-3238-441A-A850-2423C63EAD29}" type="slidenum">
              <a:rPr lang="fr-FR" altLang="fr-FR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47</a:t>
            </a:fld>
            <a:endParaRPr lang="fr-FR" altLang="fr-FR" dirty="0">
              <a:latin typeface="Arial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owerpoint rouge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62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672000" y="1548000"/>
            <a:ext cx="6120000" cy="1621111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algn="l">
              <a:defRPr sz="4000" cap="all"/>
            </a:lvl1pPr>
          </a:lstStyle>
          <a:p>
            <a:r>
              <a:rPr lang="fr-FR" dirty="0"/>
              <a:t>Cliquez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672000" y="3276000"/>
            <a:ext cx="6120000" cy="193272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3000" cap="all">
                <a:solidFill>
                  <a:schemeClr val="bg1"/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>
            <a:off x="3240088" y="468313"/>
            <a:ext cx="70104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3"/>
          <p:cNvSpPr>
            <a:spLocks noChangeAspect="1" noChangeArrowheads="1" noTextEdit="1"/>
          </p:cNvSpPr>
          <p:nvPr userDrawn="1"/>
        </p:nvSpPr>
        <p:spPr bwMode="auto">
          <a:xfrm>
            <a:off x="3240088" y="468313"/>
            <a:ext cx="70104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1558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owerpoint rouge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62486"/>
          </a:xfrm>
          <a:prstGeom prst="rect">
            <a:avLst/>
          </a:prstGeom>
        </p:spPr>
      </p:pic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468313" y="468313"/>
            <a:ext cx="97790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2880000" y="3240000"/>
            <a:ext cx="288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/>
              <a:t>Cliquez pour modifier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2520000" y="3240000"/>
            <a:ext cx="36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521436" indent="0">
              <a:buNone/>
              <a:defRPr sz="1600">
                <a:latin typeface="+mj-lt"/>
              </a:defRPr>
            </a:lvl2pPr>
            <a:lvl3pPr marL="1042874" indent="0">
              <a:buNone/>
              <a:defRPr sz="1600">
                <a:latin typeface="+mj-lt"/>
              </a:defRPr>
            </a:lvl3pPr>
            <a:lvl4pPr marL="1564310" indent="0">
              <a:buNone/>
              <a:defRPr sz="1600">
                <a:latin typeface="+mj-lt"/>
              </a:defRPr>
            </a:lvl4pPr>
            <a:lvl5pPr marL="2085747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14" name="Espace réservé du texte 10"/>
          <p:cNvSpPr>
            <a:spLocks noGrp="1"/>
          </p:cNvSpPr>
          <p:nvPr>
            <p:ph type="body" sz="quarter" idx="12"/>
          </p:nvPr>
        </p:nvSpPr>
        <p:spPr>
          <a:xfrm>
            <a:off x="6141600" y="3240000"/>
            <a:ext cx="288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/>
              <a:t>Cliquez pour modifier</a:t>
            </a:r>
          </a:p>
        </p:txBody>
      </p:sp>
      <p:sp>
        <p:nvSpPr>
          <p:cNvPr id="15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0" y="3240000"/>
            <a:ext cx="36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521436" indent="0">
              <a:buNone/>
              <a:defRPr sz="1600">
                <a:latin typeface="+mj-lt"/>
              </a:defRPr>
            </a:lvl2pPr>
            <a:lvl3pPr marL="1042874" indent="0">
              <a:buNone/>
              <a:defRPr sz="1600">
                <a:latin typeface="+mj-lt"/>
              </a:defRPr>
            </a:lvl3pPr>
            <a:lvl4pPr marL="1564310" indent="0">
              <a:buNone/>
              <a:defRPr sz="1600">
                <a:latin typeface="+mj-lt"/>
              </a:defRPr>
            </a:lvl4pPr>
            <a:lvl5pPr marL="2085747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fr-FR" dirty="0"/>
              <a:t>00</a:t>
            </a:r>
          </a:p>
        </p:txBody>
      </p:sp>
      <p:pic>
        <p:nvPicPr>
          <p:cNvPr id="17" name="Image 16" descr="FSCF Sommaire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684000"/>
            <a:ext cx="17526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93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owerpoint rouge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62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80000" y="1296000"/>
            <a:ext cx="6120000" cy="180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ts val="6400"/>
              </a:lnSpc>
              <a:defRPr sz="6000" b="0" cap="none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Cliquez </a:t>
            </a:r>
            <a:br>
              <a:rPr lang="fr-FR" dirty="0"/>
            </a:br>
            <a:r>
              <a:rPr lang="fr-FR" dirty="0"/>
              <a:t>modifiez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80000" y="3096000"/>
            <a:ext cx="6120000" cy="2160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300" cap="all">
                <a:solidFill>
                  <a:schemeClr val="bg1"/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</a:t>
            </a:r>
          </a:p>
          <a:p>
            <a:pPr lvl="0"/>
            <a:r>
              <a:rPr lang="fr-FR" dirty="0"/>
              <a:t>les styles du texte </a:t>
            </a:r>
          </a:p>
          <a:p>
            <a:pPr lvl="0"/>
            <a:r>
              <a:rPr lang="fr-FR" dirty="0"/>
              <a:t>du masque</a:t>
            </a:r>
          </a:p>
        </p:txBody>
      </p:sp>
    </p:spTree>
    <p:extLst>
      <p:ext uri="{BB962C8B-B14F-4D97-AF65-F5344CB8AC3E}">
        <p14:creationId xmlns:p14="http://schemas.microsoft.com/office/powerpoint/2010/main" val="2624842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owerpoint rouge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62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>
              <a:lnSpc>
                <a:spcPts val="2200"/>
              </a:lnSpc>
              <a:defRPr sz="2000" b="1" cap="all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700000" y="1799999"/>
            <a:ext cx="7560000" cy="46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3600"/>
              </a:spcBef>
              <a:buFontTx/>
              <a:buNone/>
              <a:defRPr sz="2300" cap="all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1400"/>
            </a:lvl2pPr>
            <a:lvl3pPr marL="0" indent="0">
              <a:spcBef>
                <a:spcPts val="0"/>
              </a:spcBef>
              <a:buFontTx/>
              <a:buNone/>
              <a:defRPr sz="2300"/>
            </a:lvl3pPr>
            <a:lvl4pPr marL="0" indent="0">
              <a:spcBef>
                <a:spcPts val="0"/>
              </a:spcBef>
              <a:buFontTx/>
              <a:buNone/>
              <a:defRPr sz="2100"/>
            </a:lvl4pPr>
            <a:lvl5pPr marL="0" indent="0">
              <a:spcBef>
                <a:spcPts val="0"/>
              </a:spcBef>
              <a:buFontTx/>
              <a:buNone/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/>
              <a:t>Cliquez pour modifier les styles du texte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514129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owerpoint rouge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62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>
              <a:lnSpc>
                <a:spcPts val="2200"/>
              </a:lnSpc>
              <a:defRPr sz="2000" b="1" cap="all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700013" y="1799999"/>
            <a:ext cx="7560000" cy="43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3600"/>
              </a:spcBef>
              <a:buFontTx/>
              <a:buNone/>
              <a:defRPr sz="2300" cap="all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1400"/>
            </a:lvl2pPr>
            <a:lvl3pPr marL="0" indent="0">
              <a:spcBef>
                <a:spcPts val="0"/>
              </a:spcBef>
              <a:buFontTx/>
              <a:buNone/>
              <a:defRPr sz="2300"/>
            </a:lvl3pPr>
            <a:lvl4pPr marL="0" indent="0">
              <a:spcBef>
                <a:spcPts val="0"/>
              </a:spcBef>
              <a:buFontTx/>
              <a:buNone/>
              <a:defRPr sz="2100"/>
            </a:lvl4pPr>
            <a:lvl5pPr marL="0" indent="0">
              <a:spcBef>
                <a:spcPts val="0"/>
              </a:spcBef>
              <a:buFontTx/>
              <a:buNone/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/>
              <a:t>Cliquez pour modifier les styles du texte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355322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u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3636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owerpoint rouge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62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672000" y="1548000"/>
            <a:ext cx="6120000" cy="1621111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algn="l">
              <a:defRPr sz="4000" cap="all"/>
            </a:lvl1pPr>
          </a:lstStyle>
          <a:p>
            <a:r>
              <a:rPr lang="fr-FR" dirty="0"/>
              <a:t>Cliquez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672000" y="3276000"/>
            <a:ext cx="6120000" cy="193272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3000" cap="all">
                <a:solidFill>
                  <a:schemeClr val="bg1"/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>
            <a:off x="3240088" y="468313"/>
            <a:ext cx="70104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3"/>
          <p:cNvSpPr>
            <a:spLocks noChangeAspect="1" noChangeArrowheads="1" noTextEdit="1"/>
          </p:cNvSpPr>
          <p:nvPr userDrawn="1"/>
        </p:nvSpPr>
        <p:spPr bwMode="auto">
          <a:xfrm>
            <a:off x="3240088" y="468313"/>
            <a:ext cx="70104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8431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468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608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8" r:id="rId2"/>
    <p:sldLayoutId id="2147483667" r:id="rId3"/>
    <p:sldLayoutId id="2147483670" r:id="rId4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18" Type="http://schemas.openxmlformats.org/officeDocument/2006/relationships/image" Target="../media/image75.png"/><Relationship Id="rId3" Type="http://schemas.openxmlformats.org/officeDocument/2006/relationships/image" Target="../media/image60.png"/><Relationship Id="rId21" Type="http://schemas.openxmlformats.org/officeDocument/2006/relationships/image" Target="../media/image78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17" Type="http://schemas.openxmlformats.org/officeDocument/2006/relationships/image" Target="../media/image74.jpg"/><Relationship Id="rId25" Type="http://schemas.openxmlformats.org/officeDocument/2006/relationships/image" Target="../media/image82.jpg"/><Relationship Id="rId2" Type="http://schemas.openxmlformats.org/officeDocument/2006/relationships/image" Target="../media/image59.png"/><Relationship Id="rId16" Type="http://schemas.openxmlformats.org/officeDocument/2006/relationships/image" Target="../media/image73.jpg"/><Relationship Id="rId20" Type="http://schemas.openxmlformats.org/officeDocument/2006/relationships/image" Target="../media/image7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24" Type="http://schemas.openxmlformats.org/officeDocument/2006/relationships/image" Target="../media/image81.jp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23" Type="http://schemas.openxmlformats.org/officeDocument/2006/relationships/image" Target="../media/image80.png"/><Relationship Id="rId10" Type="http://schemas.openxmlformats.org/officeDocument/2006/relationships/image" Target="../media/image67.png"/><Relationship Id="rId19" Type="http://schemas.openxmlformats.org/officeDocument/2006/relationships/image" Target="../media/image76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Relationship Id="rId22" Type="http://schemas.openxmlformats.org/officeDocument/2006/relationships/image" Target="../media/image79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87.png"/><Relationship Id="rId18" Type="http://schemas.openxmlformats.org/officeDocument/2006/relationships/image" Target="../media/image80.png"/><Relationship Id="rId3" Type="http://schemas.openxmlformats.org/officeDocument/2006/relationships/image" Target="../media/image61.png"/><Relationship Id="rId7" Type="http://schemas.openxmlformats.org/officeDocument/2006/relationships/image" Target="../media/image62.png"/><Relationship Id="rId12" Type="http://schemas.openxmlformats.org/officeDocument/2006/relationships/image" Target="../media/image69.png"/><Relationship Id="rId17" Type="http://schemas.openxmlformats.org/officeDocument/2006/relationships/image" Target="../media/image79.png"/><Relationship Id="rId2" Type="http://schemas.openxmlformats.org/officeDocument/2006/relationships/image" Target="../media/image68.png"/><Relationship Id="rId16" Type="http://schemas.openxmlformats.org/officeDocument/2006/relationships/image" Target="../media/image9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4.png"/><Relationship Id="rId11" Type="http://schemas.openxmlformats.org/officeDocument/2006/relationships/image" Target="../media/image70.png"/><Relationship Id="rId5" Type="http://schemas.openxmlformats.org/officeDocument/2006/relationships/image" Target="../media/image83.png"/><Relationship Id="rId15" Type="http://schemas.openxmlformats.org/officeDocument/2006/relationships/image" Target="../media/image89.png"/><Relationship Id="rId10" Type="http://schemas.openxmlformats.org/officeDocument/2006/relationships/image" Target="../media/image86.png"/><Relationship Id="rId19" Type="http://schemas.openxmlformats.org/officeDocument/2006/relationships/image" Target="../media/image91.png"/><Relationship Id="rId4" Type="http://schemas.openxmlformats.org/officeDocument/2006/relationships/image" Target="../media/image63.png"/><Relationship Id="rId9" Type="http://schemas.openxmlformats.org/officeDocument/2006/relationships/image" Target="../media/image65.png"/><Relationship Id="rId14" Type="http://schemas.openxmlformats.org/officeDocument/2006/relationships/image" Target="../media/image8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ous-titre 1"/>
          <p:cNvSpPr>
            <a:spLocks noGrp="1"/>
          </p:cNvSpPr>
          <p:nvPr>
            <p:ph type="subTitle" idx="1"/>
          </p:nvPr>
        </p:nvSpPr>
        <p:spPr>
          <a:xfrm>
            <a:off x="6405760" y="6480943"/>
            <a:ext cx="4282878" cy="1081908"/>
          </a:xfrm>
        </p:spPr>
        <p:txBody>
          <a:bodyPr/>
          <a:lstStyle/>
          <a:p>
            <a:r>
              <a:rPr lang="fr-FR" altLang="fr-FR" sz="5000" b="1" dirty="0"/>
              <a:t>2020-2021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429000" y="2964180"/>
            <a:ext cx="6724650" cy="1554480"/>
          </a:xfrm>
        </p:spPr>
        <p:txBody>
          <a:bodyPr/>
          <a:lstStyle/>
          <a:p>
            <a:r>
              <a:rPr lang="fr-FR" sz="3200" dirty="0"/>
              <a:t>Guide du juge débutant</a:t>
            </a:r>
            <a:br>
              <a:rPr lang="fr-FR" sz="3200" dirty="0"/>
            </a:br>
            <a:r>
              <a:rPr lang="fr-FR" sz="3200" dirty="0"/>
              <a:t>imposé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6196012" y="5063490"/>
            <a:ext cx="3362325" cy="777240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algn="l" defTabSz="521437" rtl="0" eaLnBrk="1" latinLnBrk="0" hangingPunct="1">
              <a:spcBef>
                <a:spcPct val="0"/>
              </a:spcBef>
              <a:buNone/>
              <a:defRPr sz="40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chemeClr val="bg1"/>
                </a:solidFill>
              </a:rPr>
              <a:t>Module 1</a:t>
            </a:r>
          </a:p>
        </p:txBody>
      </p:sp>
    </p:spTree>
    <p:extLst>
      <p:ext uri="{BB962C8B-B14F-4D97-AF65-F5344CB8AC3E}">
        <p14:creationId xmlns:p14="http://schemas.microsoft.com/office/powerpoint/2010/main" val="2770186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Charte de l’officiel</a:t>
            </a:r>
          </a:p>
        </p:txBody>
      </p:sp>
      <p:sp>
        <p:nvSpPr>
          <p:cNvPr id="4" name="Rectangle 3"/>
          <p:cNvSpPr/>
          <p:nvPr/>
        </p:nvSpPr>
        <p:spPr>
          <a:xfrm>
            <a:off x="231979" y="1445456"/>
            <a:ext cx="10163463" cy="5357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527050" lvl="1" indent="-285750"/>
            <a:r>
              <a:rPr lang="fr-FR" sz="2400" dirty="0">
                <a:solidFill>
                  <a:schemeClr val="tx1"/>
                </a:solidFill>
              </a:rPr>
              <a:t>Charte élaborée par la </a:t>
            </a:r>
            <a:r>
              <a:rPr lang="fr-FR" sz="2400" b="1" dirty="0">
                <a:solidFill>
                  <a:schemeClr val="tx1"/>
                </a:solidFill>
              </a:rPr>
              <a:t>C</a:t>
            </a:r>
            <a:r>
              <a:rPr lang="fr-FR" sz="2400" dirty="0">
                <a:solidFill>
                  <a:schemeClr val="tx1"/>
                </a:solidFill>
              </a:rPr>
              <a:t>ommission </a:t>
            </a:r>
            <a:r>
              <a:rPr lang="fr-FR" sz="2400" b="1" dirty="0">
                <a:solidFill>
                  <a:schemeClr val="tx1"/>
                </a:solidFill>
              </a:rPr>
              <a:t>N</a:t>
            </a:r>
            <a:r>
              <a:rPr lang="fr-FR" sz="2400" dirty="0">
                <a:solidFill>
                  <a:schemeClr val="tx1"/>
                </a:solidFill>
              </a:rPr>
              <a:t>ationale des </a:t>
            </a:r>
            <a:r>
              <a:rPr lang="fr-FR" sz="2400" b="1" dirty="0">
                <a:solidFill>
                  <a:schemeClr val="tx1"/>
                </a:solidFill>
              </a:rPr>
              <a:t>A</a:t>
            </a:r>
            <a:r>
              <a:rPr lang="fr-FR" sz="2400" dirty="0">
                <a:solidFill>
                  <a:schemeClr val="tx1"/>
                </a:solidFill>
              </a:rPr>
              <a:t>rbitres de la </a:t>
            </a:r>
            <a:r>
              <a:rPr lang="fr-FR" sz="2400" b="1" dirty="0">
                <a:solidFill>
                  <a:schemeClr val="tx1"/>
                </a:solidFill>
              </a:rPr>
              <a:t>FSCF</a:t>
            </a:r>
          </a:p>
        </p:txBody>
      </p:sp>
      <p:sp>
        <p:nvSpPr>
          <p:cNvPr id="6" name="Rectangle 5"/>
          <p:cNvSpPr/>
          <p:nvPr/>
        </p:nvSpPr>
        <p:spPr>
          <a:xfrm>
            <a:off x="264831" y="2062758"/>
            <a:ext cx="10130611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fr-FR" sz="2400" b="1" i="1" u="sng" dirty="0">
                <a:solidFill>
                  <a:schemeClr val="tx1"/>
                </a:solidFill>
              </a:rPr>
              <a:t>JE M’ENGAGE</a:t>
            </a:r>
            <a:r>
              <a:rPr lang="fr-FR" sz="2400" dirty="0">
                <a:solidFill>
                  <a:schemeClr val="tx1"/>
                </a:solidFill>
              </a:rPr>
              <a:t> dans mes fonctions d’officiel à la FSCF, à :</a:t>
            </a:r>
            <a:endParaRPr lang="fr-FR" sz="2400" b="1" i="1" u="sng" dirty="0">
              <a:solidFill>
                <a:schemeClr val="tx1"/>
              </a:solidFill>
            </a:endParaRPr>
          </a:p>
        </p:txBody>
      </p:sp>
      <p:sp>
        <p:nvSpPr>
          <p:cNvPr id="7" name="Flèche vers le bas 6"/>
          <p:cNvSpPr/>
          <p:nvPr/>
        </p:nvSpPr>
        <p:spPr>
          <a:xfrm>
            <a:off x="4380103" y="2748930"/>
            <a:ext cx="484632" cy="3654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83880" y="3161928"/>
            <a:ext cx="10111563" cy="38164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527050" lvl="1" indent="-527050">
              <a:buFont typeface="+mj-lt"/>
              <a:buAutoNum type="arabicParenR"/>
            </a:pPr>
            <a:r>
              <a:rPr lang="fr-FR" sz="2400" dirty="0">
                <a:solidFill>
                  <a:schemeClr val="tx1"/>
                </a:solidFill>
              </a:rPr>
              <a:t>Respecter l’esprit porté par les valeurs de la Fédération, son éthique et sa déontologie</a:t>
            </a:r>
          </a:p>
          <a:p>
            <a:pPr marL="527050" lvl="1" indent="-527050">
              <a:buFont typeface="+mj-lt"/>
              <a:buAutoNum type="arabicParenR"/>
            </a:pPr>
            <a:r>
              <a:rPr lang="fr-FR" sz="2400" dirty="0">
                <a:solidFill>
                  <a:schemeClr val="tx1"/>
                </a:solidFill>
              </a:rPr>
              <a:t>Acquérir et maintenir les compétences nécessaires à mes fonctions</a:t>
            </a:r>
          </a:p>
          <a:p>
            <a:pPr marL="527050" lvl="1" indent="-527050">
              <a:buFont typeface="+mj-lt"/>
              <a:buAutoNum type="arabicParenR"/>
            </a:pPr>
            <a:r>
              <a:rPr lang="fr-FR" sz="2400" dirty="0">
                <a:solidFill>
                  <a:schemeClr val="tx1"/>
                </a:solidFill>
              </a:rPr>
              <a:t>Être impartial, équitable, objectif, et agir en toute intégrité</a:t>
            </a:r>
          </a:p>
          <a:p>
            <a:pPr marL="527050" lvl="1" indent="-527050">
              <a:buFont typeface="+mj-lt"/>
              <a:buAutoNum type="arabicParenR"/>
            </a:pPr>
            <a:r>
              <a:rPr lang="fr-FR" sz="2400" dirty="0">
                <a:solidFill>
                  <a:schemeClr val="tx1"/>
                </a:solidFill>
              </a:rPr>
              <a:t>Rester maître de moi en toutes circonstances</a:t>
            </a:r>
          </a:p>
          <a:p>
            <a:pPr marL="527050" lvl="1" indent="-527050">
              <a:buFont typeface="+mj-lt"/>
              <a:buAutoNum type="arabicParenR"/>
            </a:pPr>
            <a:r>
              <a:rPr lang="fr-FR" sz="2400" dirty="0">
                <a:solidFill>
                  <a:schemeClr val="tx1"/>
                </a:solidFill>
              </a:rPr>
              <a:t>Prendre des décisions cohérentes dans mon jugement et/ou mes responsabilités</a:t>
            </a:r>
          </a:p>
          <a:p>
            <a:pPr marL="527050" lvl="1" indent="-527050">
              <a:buFont typeface="+mj-lt"/>
              <a:buAutoNum type="arabicParenR"/>
            </a:pPr>
            <a:r>
              <a:rPr lang="fr-FR" sz="2400" dirty="0">
                <a:solidFill>
                  <a:schemeClr val="tx1"/>
                </a:solidFill>
              </a:rPr>
              <a:t>Être courtois et respectueux</a:t>
            </a:r>
          </a:p>
          <a:p>
            <a:pPr marL="527050" lvl="1" indent="-527050">
              <a:buFont typeface="+mj-lt"/>
              <a:buAutoNum type="arabicParenR"/>
            </a:pPr>
            <a:r>
              <a:rPr lang="fr-FR" sz="2400" dirty="0">
                <a:solidFill>
                  <a:schemeClr val="tx1"/>
                </a:solidFill>
              </a:rPr>
              <a:t>Être disponible</a:t>
            </a:r>
          </a:p>
          <a:p>
            <a:pPr marL="527050" lvl="1" indent="-285750">
              <a:buFont typeface="+mj-lt"/>
              <a:buAutoNum type="arabicParenR"/>
            </a:pPr>
            <a:endParaRPr lang="fr-FR" sz="2400" dirty="0">
              <a:solidFill>
                <a:schemeClr val="tx1"/>
              </a:solidFill>
            </a:endParaRPr>
          </a:p>
          <a:p>
            <a:pPr marL="527050" lvl="1" indent="-285750">
              <a:buFont typeface="+mj-lt"/>
              <a:buAutoNum type="arabicParenR"/>
            </a:pPr>
            <a:endParaRPr lang="fr-F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9076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Le juge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179999" y="1353344"/>
            <a:ext cx="10215443" cy="527605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algn="just" defTabSz="847725" eaLnBrk="0" hangingPunct="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fr-FR" sz="2400" i="1" kern="0" cap="none" dirty="0"/>
              <a:t>L’objectif de chaque juge est de </a:t>
            </a:r>
            <a:r>
              <a:rPr lang="fr-FR" sz="2400" b="1" i="1" kern="0" cap="none" dirty="0"/>
              <a:t>VALORISER</a:t>
            </a:r>
            <a:r>
              <a:rPr lang="fr-FR" sz="2400" i="1" kern="0" cap="none" dirty="0"/>
              <a:t> les mouvements présentés par la gymnaste en fonction de critères techniques précis.</a:t>
            </a:r>
          </a:p>
          <a:p>
            <a:pPr marL="188913" algn="just" defTabSz="847725" eaLnBrk="0" hangingPunct="0">
              <a:lnSpc>
                <a:spcPct val="150000"/>
              </a:lnSpc>
              <a:defRPr/>
            </a:pPr>
            <a:r>
              <a:rPr lang="fr-FR" sz="2400" u="sng" kern="0" cap="none" dirty="0"/>
              <a:t>Chaque membre du jury doit :</a:t>
            </a:r>
          </a:p>
          <a:p>
            <a:pPr marL="188913" algn="just" defTabSz="847725" eaLnBrk="0" hangingPunct="0">
              <a:lnSpc>
                <a:spcPct val="150000"/>
              </a:lnSpc>
              <a:defRPr/>
            </a:pPr>
            <a:endParaRPr lang="fr-FR" sz="1100" u="sng" kern="0" dirty="0"/>
          </a:p>
          <a:p>
            <a:pPr marL="1126173" lvl="2" indent="-342900" algn="just" defTabSz="847725" eaLnBrk="0" hangingPunct="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fr-FR" i="1" kern="0" dirty="0"/>
              <a:t>Justifier d’une formation adaptée au niveau de la compétition</a:t>
            </a:r>
          </a:p>
          <a:p>
            <a:pPr marL="1126173" lvl="2" indent="-342900" algn="just" defTabSz="847725" eaLnBrk="0" hangingPunct="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fr-FR" i="1" kern="0" dirty="0"/>
              <a:t>Juger avec exactitude et impartialité les exercices présentés</a:t>
            </a:r>
          </a:p>
          <a:p>
            <a:pPr marL="1126173" lvl="2" indent="-342900" algn="just" defTabSz="847725" eaLnBrk="0" hangingPunct="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fr-FR" i="1" kern="0" dirty="0"/>
              <a:t>Poser </a:t>
            </a:r>
            <a:r>
              <a:rPr lang="fr-FR" b="1" i="1" u="sng" kern="0" dirty="0">
                <a:solidFill>
                  <a:srgbClr val="FF0000"/>
                </a:solidFill>
              </a:rPr>
              <a:t>SA</a:t>
            </a:r>
            <a:r>
              <a:rPr lang="fr-FR" i="1" kern="0" dirty="0"/>
              <a:t> note et valider avec son partenaire</a:t>
            </a:r>
            <a:endParaRPr lang="fr-FR" b="1" i="1" kern="0" dirty="0"/>
          </a:p>
          <a:p>
            <a:pPr marL="188913" indent="0" algn="just" defTabSz="847725" eaLnBrk="0" hangingPunct="0">
              <a:lnSpc>
                <a:spcPct val="150000"/>
              </a:lnSpc>
              <a:buNone/>
              <a:defRPr/>
            </a:pPr>
            <a:r>
              <a:rPr lang="fr-FR" sz="2400" b="1" i="1" kern="0" dirty="0"/>
              <a:t>Chaque juge débutant est accompagné par un juge confirmé lors des premières compétitions</a:t>
            </a:r>
          </a:p>
        </p:txBody>
      </p:sp>
    </p:spTree>
    <p:extLst>
      <p:ext uri="{BB962C8B-B14F-4D97-AF65-F5344CB8AC3E}">
        <p14:creationId xmlns:p14="http://schemas.microsoft.com/office/powerpoint/2010/main" val="1921663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Le support technique</a:t>
            </a:r>
          </a:p>
        </p:txBody>
      </p:sp>
      <p:sp>
        <p:nvSpPr>
          <p:cNvPr id="6" name="Rectangle 5"/>
          <p:cNvSpPr/>
          <p:nvPr/>
        </p:nvSpPr>
        <p:spPr>
          <a:xfrm>
            <a:off x="132583" y="1251620"/>
            <a:ext cx="10262859" cy="58326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1"/>
            <a:endParaRPr lang="fr-FR" sz="1200" dirty="0">
              <a:solidFill>
                <a:schemeClr val="tx1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fr-FR" sz="2400" i="1" u="sng" dirty="0">
                <a:solidFill>
                  <a:schemeClr val="tx1"/>
                </a:solidFill>
              </a:rPr>
              <a:t>Le Programme Fédéral </a:t>
            </a:r>
            <a:r>
              <a:rPr lang="fr-FR" dirty="0">
                <a:solidFill>
                  <a:schemeClr val="tx1"/>
                </a:solidFill>
              </a:rPr>
              <a:t>, édité et mis à jour chaque début de saison. Il est indispensable de posséder les documents de l’année sportive en cours pour juger.</a:t>
            </a:r>
          </a:p>
          <a:p>
            <a:endParaRPr lang="fr-FR" dirty="0">
              <a:solidFill>
                <a:schemeClr val="tx1"/>
              </a:solidFill>
            </a:endParaRPr>
          </a:p>
          <a:p>
            <a:pPr marL="3143250" lvl="6" indent="-187325">
              <a:buFont typeface="Wingdings" pitchFamily="2" charset="2"/>
              <a:buChar char="ü"/>
            </a:pPr>
            <a:r>
              <a:rPr lang="fr-FR" dirty="0">
                <a:solidFill>
                  <a:schemeClr val="tx1"/>
                </a:solidFill>
              </a:rPr>
              <a:t>Il reprend le règlement administratif et technique de la gymnastique féminine de la FSCF</a:t>
            </a:r>
          </a:p>
          <a:p>
            <a:pPr marL="2605088" lvl="1" indent="-187325"/>
            <a:endParaRPr lang="fr-FR" dirty="0">
              <a:solidFill>
                <a:schemeClr val="tx1"/>
              </a:solidFill>
            </a:endParaRPr>
          </a:p>
          <a:p>
            <a:pPr marL="3143250" lvl="1" indent="-187325">
              <a:buFont typeface="Wingdings" pitchFamily="2" charset="2"/>
              <a:buChar char="ü"/>
            </a:pPr>
            <a:r>
              <a:rPr lang="fr-FR" dirty="0">
                <a:solidFill>
                  <a:schemeClr val="tx1"/>
                </a:solidFill>
              </a:rPr>
              <a:t>Mouvements poussins: formation physique et agrès du 1</a:t>
            </a:r>
            <a:r>
              <a:rPr lang="fr-FR" baseline="30000" dirty="0">
                <a:solidFill>
                  <a:schemeClr val="tx1"/>
                </a:solidFill>
              </a:rPr>
              <a:t>er</a:t>
            </a:r>
            <a:r>
              <a:rPr lang="fr-FR" dirty="0">
                <a:solidFill>
                  <a:schemeClr val="tx1"/>
                </a:solidFill>
              </a:rPr>
              <a:t> au 5</a:t>
            </a:r>
            <a:r>
              <a:rPr lang="fr-FR" baseline="30000" dirty="0">
                <a:solidFill>
                  <a:schemeClr val="tx1"/>
                </a:solidFill>
              </a:rPr>
              <a:t>ème</a:t>
            </a:r>
            <a:r>
              <a:rPr lang="fr-FR" dirty="0">
                <a:solidFill>
                  <a:schemeClr val="tx1"/>
                </a:solidFill>
              </a:rPr>
              <a:t> degré</a:t>
            </a:r>
          </a:p>
          <a:p>
            <a:pPr marL="3143250" lvl="1" indent="-187325"/>
            <a:endParaRPr lang="fr-FR" dirty="0">
              <a:solidFill>
                <a:schemeClr val="tx1"/>
              </a:solidFill>
            </a:endParaRPr>
          </a:p>
          <a:p>
            <a:pPr marL="3143250" lvl="1" indent="-187325">
              <a:buFont typeface="Wingdings" pitchFamily="2" charset="2"/>
              <a:buChar char="ü"/>
            </a:pPr>
            <a:r>
              <a:rPr lang="fr-FR" dirty="0">
                <a:solidFill>
                  <a:schemeClr val="tx1"/>
                </a:solidFill>
              </a:rPr>
              <a:t>Mouvements d’ensembles Jeunesses &amp; Aînées</a:t>
            </a:r>
          </a:p>
          <a:p>
            <a:pPr marL="3143250" lvl="1" indent="-187325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3143250" lvl="1" indent="-187325">
              <a:buFont typeface="Wingdings" pitchFamily="2" charset="2"/>
              <a:buChar char="ü"/>
            </a:pPr>
            <a:r>
              <a:rPr lang="fr-FR" dirty="0">
                <a:solidFill>
                  <a:schemeClr val="tx1"/>
                </a:solidFill>
              </a:rPr>
              <a:t>Agrès  Jeunesses &amp; Aînées du 1</a:t>
            </a:r>
            <a:r>
              <a:rPr lang="fr-FR" baseline="30000" dirty="0">
                <a:solidFill>
                  <a:schemeClr val="tx1"/>
                </a:solidFill>
              </a:rPr>
              <a:t>er</a:t>
            </a:r>
            <a:r>
              <a:rPr lang="fr-FR" dirty="0">
                <a:solidFill>
                  <a:schemeClr val="tx1"/>
                </a:solidFill>
              </a:rPr>
              <a:t> au 5</a:t>
            </a:r>
            <a:r>
              <a:rPr lang="fr-FR" baseline="30000" dirty="0">
                <a:solidFill>
                  <a:schemeClr val="tx1"/>
                </a:solidFill>
              </a:rPr>
              <a:t>ème</a:t>
            </a:r>
            <a:r>
              <a:rPr lang="fr-FR" dirty="0">
                <a:solidFill>
                  <a:schemeClr val="tx1"/>
                </a:solidFill>
              </a:rPr>
              <a:t> degré (pas de 1</a:t>
            </a:r>
            <a:r>
              <a:rPr lang="fr-FR" baseline="30000" dirty="0">
                <a:solidFill>
                  <a:schemeClr val="tx1"/>
                </a:solidFill>
              </a:rPr>
              <a:t>er</a:t>
            </a:r>
            <a:r>
              <a:rPr lang="fr-FR" dirty="0">
                <a:solidFill>
                  <a:schemeClr val="tx1"/>
                </a:solidFill>
              </a:rPr>
              <a:t> degré en catégorie Aînées)</a:t>
            </a:r>
          </a:p>
          <a:p>
            <a:pPr marL="3143250" lvl="1" indent="-187325"/>
            <a:endParaRPr lang="fr-FR" dirty="0">
              <a:solidFill>
                <a:schemeClr val="tx1"/>
              </a:solidFill>
            </a:endParaRPr>
          </a:p>
          <a:p>
            <a:pPr marL="3143250" lvl="1" indent="-187325">
              <a:buFont typeface="Wingdings" pitchFamily="2" charset="2"/>
              <a:buChar char="ü"/>
            </a:pPr>
            <a:r>
              <a:rPr lang="fr-FR" dirty="0">
                <a:solidFill>
                  <a:schemeClr val="tx1"/>
                </a:solidFill>
              </a:rPr>
              <a:t>Mouvements Aînées 6</a:t>
            </a:r>
            <a:r>
              <a:rPr lang="fr-FR" baseline="30000" dirty="0">
                <a:solidFill>
                  <a:schemeClr val="tx1"/>
                </a:solidFill>
              </a:rPr>
              <a:t>ème</a:t>
            </a:r>
            <a:r>
              <a:rPr lang="fr-FR" dirty="0">
                <a:solidFill>
                  <a:schemeClr val="tx1"/>
                </a:solidFill>
              </a:rPr>
              <a:t> degré</a:t>
            </a:r>
          </a:p>
          <a:p>
            <a:pPr marL="2605088" lvl="1" indent="-187325"/>
            <a:endParaRPr lang="fr-FR" sz="2000" dirty="0">
              <a:solidFill>
                <a:schemeClr val="tx1"/>
              </a:solidFill>
            </a:endParaRPr>
          </a:p>
          <a:p>
            <a:pPr marL="742950" lvl="1" indent="-285750">
              <a:buFont typeface="Wingdings" pitchFamily="2" charset="2"/>
              <a:buChar char="v"/>
            </a:pPr>
            <a:endParaRPr lang="fr-FR" sz="2000" dirty="0">
              <a:solidFill>
                <a:schemeClr val="tx1"/>
              </a:solidFill>
            </a:endParaRPr>
          </a:p>
          <a:p>
            <a:pPr marL="742950" lvl="1" indent="-285750">
              <a:buFont typeface="Wingdings" pitchFamily="2" charset="2"/>
              <a:buChar char="v"/>
            </a:pPr>
            <a:endParaRPr lang="fr-FR" sz="2000" dirty="0">
              <a:solidFill>
                <a:schemeClr val="tx1"/>
              </a:solidFill>
            </a:endParaRPr>
          </a:p>
          <a:p>
            <a:pPr marL="742950" lvl="1" indent="-285750">
              <a:buFont typeface="Wingdings" pitchFamily="2" charset="2"/>
              <a:buChar char="v"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1520" y="2350790"/>
            <a:ext cx="2664296" cy="415498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/>
              <a:t>PROGRAMME</a:t>
            </a:r>
          </a:p>
          <a:p>
            <a:r>
              <a:rPr lang="fr-FR" sz="2400" dirty="0"/>
              <a:t>Fédéral</a:t>
            </a:r>
          </a:p>
          <a:p>
            <a:endParaRPr lang="fr-FR" sz="2400" dirty="0"/>
          </a:p>
          <a:p>
            <a:r>
              <a:rPr lang="fr-FR" sz="2400" b="1" dirty="0">
                <a:solidFill>
                  <a:srgbClr val="FF0000"/>
                </a:solidFill>
              </a:rPr>
              <a:t>GYMNASTIQUE </a:t>
            </a:r>
          </a:p>
          <a:p>
            <a:r>
              <a:rPr lang="fr-FR" sz="2400" b="1" dirty="0">
                <a:solidFill>
                  <a:srgbClr val="FF0000"/>
                </a:solidFill>
              </a:rPr>
              <a:t>FEMININE</a:t>
            </a:r>
          </a:p>
          <a:p>
            <a:endParaRPr lang="fr-FR" sz="2400" dirty="0"/>
          </a:p>
          <a:p>
            <a:r>
              <a:rPr lang="fr-FR" sz="2400" b="1" dirty="0"/>
              <a:t>2021</a:t>
            </a:r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</p:txBody>
      </p:sp>
      <p:pic>
        <p:nvPicPr>
          <p:cNvPr id="8" name="Image 7" descr="FSCF-LOGO-PMS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337" y="5014579"/>
            <a:ext cx="1847329" cy="1066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156419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Catégories d’âges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323528" y="1556792"/>
            <a:ext cx="10071915" cy="4968552"/>
          </a:xfrm>
        </p:spPr>
        <p:txBody>
          <a:bodyPr/>
          <a:lstStyle/>
          <a:p>
            <a:pPr eaLnBrk="1" hangingPunct="1"/>
            <a:endParaRPr lang="fr-FR" sz="2800" dirty="0"/>
          </a:p>
          <a:p>
            <a:pPr eaLnBrk="1" hangingPunct="1"/>
            <a:r>
              <a:rPr lang="fr-FR" sz="2400" dirty="0"/>
              <a:t>Poussins : nées en </a:t>
            </a:r>
            <a:r>
              <a:rPr lang="fr-FR" sz="2400" i="1" u="sng" dirty="0"/>
              <a:t> 2011-2012-2013-2014  </a:t>
            </a:r>
            <a:r>
              <a:rPr lang="fr-FR" sz="2400" dirty="0"/>
              <a:t> (7 à 10 ans)</a:t>
            </a:r>
          </a:p>
          <a:p>
            <a:pPr eaLnBrk="1" hangingPunct="1"/>
            <a:endParaRPr lang="fr-FR" sz="2400" dirty="0"/>
          </a:p>
          <a:p>
            <a:pPr defTabSz="4375150" eaLnBrk="1" hangingPunct="1">
              <a:buFontTx/>
              <a:buNone/>
            </a:pPr>
            <a:r>
              <a:rPr lang="fr-FR" sz="2400" dirty="0"/>
              <a:t>Jeunesses : nées en </a:t>
            </a:r>
            <a:r>
              <a:rPr lang="fr-FR" sz="2400" i="1" u="sng" dirty="0"/>
              <a:t>2007-2008-2009-2010 </a:t>
            </a:r>
            <a:r>
              <a:rPr lang="fr-FR" sz="2400" dirty="0"/>
              <a:t>    (11 à 14 ans)</a:t>
            </a:r>
          </a:p>
          <a:p>
            <a:pPr defTabSz="4375150" eaLnBrk="1" hangingPunct="1">
              <a:buFontTx/>
              <a:buNone/>
            </a:pPr>
            <a:endParaRPr lang="fr-FR" sz="2400" dirty="0"/>
          </a:p>
          <a:p>
            <a:pPr eaLnBrk="1" hangingPunct="1"/>
            <a:r>
              <a:rPr lang="fr-FR" sz="2400" dirty="0"/>
              <a:t>Aînées : nées en </a:t>
            </a:r>
            <a:r>
              <a:rPr lang="fr-FR" sz="2400" i="1" u="sng" dirty="0"/>
              <a:t>2006 et avant</a:t>
            </a:r>
            <a:r>
              <a:rPr lang="fr-FR" sz="2400" dirty="0"/>
              <a:t>       (15 ans et plus)</a:t>
            </a:r>
          </a:p>
        </p:txBody>
      </p:sp>
    </p:spTree>
    <p:extLst>
      <p:ext uri="{BB962C8B-B14F-4D97-AF65-F5344CB8AC3E}">
        <p14:creationId xmlns:p14="http://schemas.microsoft.com/office/powerpoint/2010/main" val="27318039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Les compétitions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233529" y="1442398"/>
          <a:ext cx="10215933" cy="5234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4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7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0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822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118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2048">
                <a:tc rowSpan="2">
                  <a:txBody>
                    <a:bodyPr/>
                    <a:lstStyle/>
                    <a:p>
                      <a:pPr algn="just"/>
                      <a:endParaRPr lang="fr-FR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993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i="1" dirty="0"/>
                        <a:t>Individuelles</a:t>
                      </a:r>
                    </a:p>
                  </a:txBody>
                  <a:tcPr>
                    <a:solidFill>
                      <a:srgbClr val="FF99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i="1" dirty="0"/>
                        <a:t>Equipes</a:t>
                      </a:r>
                    </a:p>
                  </a:txBody>
                  <a:tcPr>
                    <a:solidFill>
                      <a:srgbClr val="FF99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448">
                <a:tc vMerge="1">
                  <a:txBody>
                    <a:bodyPr/>
                    <a:lstStyle/>
                    <a:p>
                      <a:pPr algn="just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Code FIG</a:t>
                      </a: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Code </a:t>
                      </a:r>
                      <a:r>
                        <a:rPr lang="fr-FR" sz="1400" b="1" i="1" dirty="0">
                          <a:solidFill>
                            <a:schemeClr val="tx1"/>
                          </a:solidFill>
                        </a:rPr>
                        <a:t>C2 FSCF</a:t>
                      </a: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Programme Fédéral</a:t>
                      </a: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Code FIG</a:t>
                      </a: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Programme Fédéral</a:t>
                      </a:r>
                    </a:p>
                  </a:txBody>
                  <a:tcP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952"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>
                          <a:solidFill>
                            <a:schemeClr val="tx1"/>
                          </a:solidFill>
                        </a:rPr>
                        <a:t>Décembre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Coupes d’Hiver 1er Tour </a:t>
                      </a:r>
                      <a:r>
                        <a:rPr lang="fr-FR" sz="1400" b="1" dirty="0"/>
                        <a:t>(DSV)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Coupes d’Hiver 1er Tour </a:t>
                      </a:r>
                      <a:r>
                        <a:rPr lang="fr-FR" sz="1400" b="1" dirty="0"/>
                        <a:t>(DSV)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>
                          <a:solidFill>
                            <a:schemeClr val="tx1"/>
                          </a:solidFill>
                        </a:rPr>
                        <a:t>Janvier</a:t>
                      </a:r>
                    </a:p>
                  </a:txBody>
                  <a:tcPr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Coupes d’Hiver ½ finales</a:t>
                      </a:r>
                    </a:p>
                    <a:p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(Région S/E)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668"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>
                          <a:solidFill>
                            <a:schemeClr val="tx1"/>
                          </a:solidFill>
                        </a:rPr>
                        <a:t>Février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Challenges </a:t>
                      </a:r>
                      <a:r>
                        <a:rPr lang="fr-FR" sz="1400" b="1" dirty="0"/>
                        <a:t>(CDD)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>
                          <a:solidFill>
                            <a:schemeClr val="tx1"/>
                          </a:solidFill>
                        </a:rPr>
                        <a:t>Mars</a:t>
                      </a:r>
                    </a:p>
                  </a:txBody>
                  <a:tcPr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Etoiles  (A/J 2 Jrs </a:t>
                      </a:r>
                      <a:r>
                        <a:rPr lang="fr-FR" sz="1400" b="1" dirty="0"/>
                        <a:t>CDD)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Coupes d’Hiver Finales</a:t>
                      </a:r>
                    </a:p>
                    <a:p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(Fédéral)</a:t>
                      </a: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960"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>
                          <a:solidFill>
                            <a:schemeClr val="tx1"/>
                          </a:solidFill>
                        </a:rPr>
                        <a:t>Avril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Individuelles (CDD)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Badges Poussins </a:t>
                      </a:r>
                      <a:r>
                        <a:rPr lang="fr-FR" sz="1400" b="1" dirty="0"/>
                        <a:t>CDD)</a:t>
                      </a:r>
                      <a:endParaRPr lang="fr-FR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056">
                <a:tc rowSpan="2">
                  <a:txBody>
                    <a:bodyPr/>
                    <a:lstStyle/>
                    <a:p>
                      <a:pPr algn="ctr"/>
                      <a:r>
                        <a:rPr lang="fr-FR" sz="1600" b="0" dirty="0">
                          <a:solidFill>
                            <a:schemeClr val="tx1"/>
                          </a:solidFill>
                        </a:rPr>
                        <a:t>Mai</a:t>
                      </a:r>
                    </a:p>
                  </a:txBody>
                  <a:tcPr anchor="ctr">
                    <a:solidFill>
                      <a:srgbClr val="FF993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Individuelles (DSV)</a:t>
                      </a:r>
                    </a:p>
                  </a:txBody>
                  <a:tcPr anchor="ctr">
                    <a:solidFill>
                      <a:srgbClr val="FF99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400" dirty="0"/>
                        <a:t>Poussins </a:t>
                      </a:r>
                      <a:r>
                        <a:rPr lang="fr-FR" sz="1400" b="1" dirty="0"/>
                        <a:t>(CDD)</a:t>
                      </a:r>
                      <a:endParaRPr lang="fr-FR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2244"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Individuelles (National)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0060">
                <a:tc rowSpan="2">
                  <a:txBody>
                    <a:bodyPr/>
                    <a:lstStyle/>
                    <a:p>
                      <a:pPr algn="ctr"/>
                      <a:r>
                        <a:rPr lang="fr-FR" sz="1600" b="0" dirty="0">
                          <a:solidFill>
                            <a:schemeClr val="tx1"/>
                          </a:solidFill>
                        </a:rPr>
                        <a:t>Juin</a:t>
                      </a:r>
                    </a:p>
                  </a:txBody>
                  <a:tcPr anchor="ctr">
                    <a:solidFill>
                      <a:srgbClr val="FF9933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A/J-Poussins (2Jrs </a:t>
                      </a:r>
                      <a:r>
                        <a:rPr lang="fr-FR" sz="1400" b="1" dirty="0"/>
                        <a:t>DSV</a:t>
                      </a:r>
                      <a:r>
                        <a:rPr lang="fr-FR" sz="1400" b="0" dirty="0"/>
                        <a:t>)</a:t>
                      </a:r>
                      <a:endParaRPr lang="fr-FR" sz="1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4006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/>
                        <a:t>National F-F1</a:t>
                      </a:r>
                    </a:p>
                    <a:p>
                      <a:r>
                        <a:rPr lang="fr-FR" sz="1400" b="1" dirty="0"/>
                        <a:t>National F2-F3</a:t>
                      </a:r>
                    </a:p>
                  </a:txBody>
                  <a:tcP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52565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Les agrès</a:t>
            </a:r>
          </a:p>
        </p:txBody>
      </p:sp>
      <p:sp>
        <p:nvSpPr>
          <p:cNvPr id="4" name="Espace réservé du texte 2"/>
          <p:cNvSpPr txBox="1">
            <a:spLocks/>
          </p:cNvSpPr>
          <p:nvPr/>
        </p:nvSpPr>
        <p:spPr>
          <a:xfrm>
            <a:off x="2492504" y="2620620"/>
            <a:ext cx="6760016" cy="3277820"/>
          </a:xfrm>
          <a:prstGeom prst="rect">
            <a:avLst/>
          </a:prstGeom>
        </p:spPr>
        <p:txBody>
          <a:bodyPr/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altLang="fr-FR" sz="3000" dirty="0"/>
              <a:t>La Table de Saut</a:t>
            </a:r>
          </a:p>
          <a:p>
            <a:pPr marL="0" indent="0">
              <a:buFont typeface="Arial"/>
              <a:buNone/>
            </a:pPr>
            <a:r>
              <a:rPr lang="en-GB" altLang="fr-FR" sz="3000" dirty="0"/>
              <a:t>Les Barres </a:t>
            </a:r>
            <a:r>
              <a:rPr lang="en-GB" altLang="fr-FR" sz="3000" dirty="0" err="1"/>
              <a:t>Asymétriques</a:t>
            </a:r>
            <a:endParaRPr lang="en-GB" altLang="fr-FR" sz="3000" dirty="0"/>
          </a:p>
          <a:p>
            <a:pPr marL="0" indent="0">
              <a:buFont typeface="Arial"/>
              <a:buNone/>
            </a:pPr>
            <a:r>
              <a:rPr lang="fr-FR" altLang="fr-FR" sz="3000" dirty="0"/>
              <a:t>La Poutre </a:t>
            </a:r>
          </a:p>
          <a:p>
            <a:pPr marL="0" indent="0">
              <a:buFont typeface="Arial"/>
              <a:buNone/>
            </a:pPr>
            <a:r>
              <a:rPr lang="fr-FR" altLang="fr-FR" sz="3000" dirty="0"/>
              <a:t>Le Sol</a:t>
            </a:r>
          </a:p>
          <a:p>
            <a:pPr marL="0" indent="0">
              <a:buFont typeface="Arial"/>
              <a:buNone/>
            </a:pPr>
            <a:r>
              <a:rPr lang="fr-FR" altLang="fr-FR" sz="3000" dirty="0"/>
              <a:t>Le mouvement d’ensemble (A/J)</a:t>
            </a:r>
          </a:p>
          <a:p>
            <a:pPr marL="0" indent="0">
              <a:buFont typeface="Arial"/>
              <a:buNone/>
            </a:pPr>
            <a:r>
              <a:rPr lang="fr-FR" altLang="fr-FR" sz="3000" dirty="0"/>
              <a:t>La formation physique (Poussins)</a:t>
            </a:r>
          </a:p>
        </p:txBody>
      </p:sp>
      <p:sp>
        <p:nvSpPr>
          <p:cNvPr id="7" name="Rectangle 6"/>
          <p:cNvSpPr/>
          <p:nvPr/>
        </p:nvSpPr>
        <p:spPr>
          <a:xfrm>
            <a:off x="283918" y="2657475"/>
            <a:ext cx="2127842" cy="381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83917" y="3232150"/>
            <a:ext cx="2127842" cy="381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83918" y="3803650"/>
            <a:ext cx="2108791" cy="381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83917" y="4356100"/>
            <a:ext cx="2089742" cy="381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83917" y="4908550"/>
            <a:ext cx="2089742" cy="381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81189" y="5480050"/>
            <a:ext cx="2089742" cy="381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Arrondir un rectangle à un seul coin 12"/>
          <p:cNvSpPr/>
          <p:nvPr/>
        </p:nvSpPr>
        <p:spPr>
          <a:xfrm>
            <a:off x="827435" y="2438400"/>
            <a:ext cx="1358900" cy="3619500"/>
          </a:xfrm>
          <a:prstGeom prst="round1Rect">
            <a:avLst/>
          </a:prstGeom>
          <a:solidFill>
            <a:srgbClr val="CC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4" name="Image 6" descr="btn_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310" y="2457450"/>
            <a:ext cx="569913" cy="676275"/>
          </a:xfrm>
          <a:prstGeom prst="rect">
            <a:avLst/>
          </a:prstGeom>
          <a:solidFill>
            <a:srgbClr val="FFC000"/>
          </a:solidFill>
          <a:ln>
            <a:noFill/>
          </a:ln>
        </p:spPr>
      </p:pic>
      <p:pic>
        <p:nvPicPr>
          <p:cNvPr id="15" name="Image 7" descr="btn_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135" y="3122612"/>
            <a:ext cx="571500" cy="676275"/>
          </a:xfrm>
          <a:prstGeom prst="rect">
            <a:avLst/>
          </a:prstGeom>
          <a:solidFill>
            <a:srgbClr val="FFC000"/>
          </a:solidFill>
          <a:ln>
            <a:noFill/>
          </a:ln>
        </p:spPr>
      </p:pic>
      <p:pic>
        <p:nvPicPr>
          <p:cNvPr id="16" name="Image 9" descr="btn_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535" y="3708400"/>
            <a:ext cx="571500" cy="676275"/>
          </a:xfrm>
          <a:prstGeom prst="rect">
            <a:avLst/>
          </a:prstGeom>
          <a:solidFill>
            <a:srgbClr val="FFC000"/>
          </a:solidFill>
          <a:ln>
            <a:noFill/>
          </a:ln>
        </p:spPr>
      </p:pic>
      <p:pic>
        <p:nvPicPr>
          <p:cNvPr id="17" name="Image 10" descr="btn_4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735" y="4283075"/>
            <a:ext cx="571500" cy="676275"/>
          </a:xfrm>
          <a:prstGeom prst="rect">
            <a:avLst/>
          </a:prstGeom>
          <a:solidFill>
            <a:srgbClr val="FFC000"/>
          </a:solidFill>
          <a:ln>
            <a:noFill/>
          </a:ln>
        </p:spPr>
      </p:pic>
      <p:pic>
        <p:nvPicPr>
          <p:cNvPr id="18" name="Image 11" descr="btn_5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735" y="4865688"/>
            <a:ext cx="571500" cy="677862"/>
          </a:xfrm>
          <a:prstGeom prst="rect">
            <a:avLst/>
          </a:prstGeom>
          <a:solidFill>
            <a:srgbClr val="FFC000"/>
          </a:solidFill>
          <a:ln>
            <a:noFill/>
          </a:ln>
        </p:spPr>
      </p:pic>
      <p:pic>
        <p:nvPicPr>
          <p:cNvPr id="19" name="Image 12" descr="btn_6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685" y="5472113"/>
            <a:ext cx="571500" cy="676275"/>
          </a:xfrm>
          <a:prstGeom prst="rect">
            <a:avLst/>
          </a:prstGeom>
          <a:solidFill>
            <a:srgbClr val="FFC000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516374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Les juges aux agrès</a:t>
            </a:r>
          </a:p>
        </p:txBody>
      </p:sp>
      <p:sp>
        <p:nvSpPr>
          <p:cNvPr id="20" name="Espace réservé du contenu 2"/>
          <p:cNvSpPr>
            <a:spLocks noGrp="1"/>
          </p:cNvSpPr>
          <p:nvPr>
            <p:ph idx="1"/>
          </p:nvPr>
        </p:nvSpPr>
        <p:spPr>
          <a:xfrm>
            <a:off x="179512" y="1725960"/>
            <a:ext cx="10050338" cy="4608164"/>
          </a:xfrm>
        </p:spPr>
        <p:txBody>
          <a:bodyPr/>
          <a:lstStyle/>
          <a:p>
            <a:pPr eaLnBrk="1" hangingPunct="1"/>
            <a:r>
              <a:rPr lang="fr-FR" sz="2400" b="1" i="1" u="sng" dirty="0"/>
              <a:t>Table de Saut</a:t>
            </a:r>
            <a:r>
              <a:rPr lang="fr-FR" sz="2400" b="1" dirty="0"/>
              <a:t> </a:t>
            </a:r>
            <a:r>
              <a:rPr lang="fr-FR" dirty="0"/>
              <a:t>: </a:t>
            </a:r>
          </a:p>
          <a:p>
            <a:pPr marL="0" indent="0" eaLnBrk="1" hangingPunct="1">
              <a:buNone/>
            </a:pPr>
            <a:r>
              <a:rPr lang="fr-FR" dirty="0"/>
              <a:t>    Placement de côté, dans l’axe de la table de saut.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811588" y="3830638"/>
            <a:ext cx="2214562" cy="10715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3" name="Rectangle à coins arrondis 22"/>
          <p:cNvSpPr/>
          <p:nvPr/>
        </p:nvSpPr>
        <p:spPr>
          <a:xfrm>
            <a:off x="2962275" y="4152900"/>
            <a:ext cx="642938" cy="42862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2309813" y="4202113"/>
            <a:ext cx="452437" cy="3222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5" name="Rogner un rectangle avec un coin du même côté 24"/>
          <p:cNvSpPr/>
          <p:nvPr/>
        </p:nvSpPr>
        <p:spPr>
          <a:xfrm>
            <a:off x="2771774" y="5437754"/>
            <a:ext cx="1152153" cy="357187"/>
          </a:xfrm>
          <a:prstGeom prst="snip2Same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solidFill>
                  <a:schemeClr val="tx1"/>
                </a:solidFill>
              </a:rPr>
              <a:t>Juges</a:t>
            </a:r>
          </a:p>
        </p:txBody>
      </p:sp>
      <p:cxnSp>
        <p:nvCxnSpPr>
          <p:cNvPr id="26" name="Connecteur droit 25"/>
          <p:cNvCxnSpPr/>
          <p:nvPr/>
        </p:nvCxnSpPr>
        <p:spPr>
          <a:xfrm flipH="1" flipV="1">
            <a:off x="1721396" y="4430713"/>
            <a:ext cx="936078" cy="10141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4086994" y="4558761"/>
            <a:ext cx="864097" cy="9379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401" y="3105785"/>
            <a:ext cx="4086642" cy="229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5030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Les juges aux agrès</a:t>
            </a:r>
          </a:p>
        </p:txBody>
      </p:sp>
      <p:sp>
        <p:nvSpPr>
          <p:cNvPr id="20" name="Espace réservé du contenu 2"/>
          <p:cNvSpPr>
            <a:spLocks noGrp="1"/>
          </p:cNvSpPr>
          <p:nvPr>
            <p:ph idx="1"/>
          </p:nvPr>
        </p:nvSpPr>
        <p:spPr>
          <a:xfrm>
            <a:off x="179512" y="1447800"/>
            <a:ext cx="10050338" cy="4886324"/>
          </a:xfrm>
        </p:spPr>
        <p:txBody>
          <a:bodyPr/>
          <a:lstStyle/>
          <a:p>
            <a:pPr eaLnBrk="1" hangingPunct="1"/>
            <a:r>
              <a:rPr lang="fr-FR" sz="2400" b="1" i="1" u="sng" dirty="0"/>
              <a:t>Barres asymétriques</a:t>
            </a:r>
            <a:r>
              <a:rPr lang="fr-FR" sz="2400" b="1" dirty="0"/>
              <a:t> </a:t>
            </a:r>
            <a:r>
              <a:rPr lang="fr-FR" dirty="0"/>
              <a:t>: </a:t>
            </a:r>
          </a:p>
          <a:p>
            <a:pPr marL="0" indent="0" eaLnBrk="1" hangingPunct="1">
              <a:buNone/>
            </a:pPr>
            <a:r>
              <a:rPr lang="fr-FR" dirty="0"/>
              <a:t>    Placement de profil, dans l’axe des barres</a:t>
            </a:r>
          </a:p>
        </p:txBody>
      </p:sp>
      <p:pic>
        <p:nvPicPr>
          <p:cNvPr id="11" name="Picture 8" descr="asymetriques-sortie-file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172" y="2721124"/>
            <a:ext cx="6438478" cy="2816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gner un rectangle avec un coin du même côté 12"/>
          <p:cNvSpPr/>
          <p:nvPr/>
        </p:nvSpPr>
        <p:spPr>
          <a:xfrm>
            <a:off x="3144416" y="6335629"/>
            <a:ext cx="1152153" cy="357187"/>
          </a:xfrm>
          <a:prstGeom prst="snip2Same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solidFill>
                  <a:schemeClr val="tx1"/>
                </a:solidFill>
              </a:rPr>
              <a:t>Juges</a:t>
            </a:r>
          </a:p>
        </p:txBody>
      </p:sp>
      <p:cxnSp>
        <p:nvCxnSpPr>
          <p:cNvPr id="14" name="Connecteur droit 13"/>
          <p:cNvCxnSpPr/>
          <p:nvPr/>
        </p:nvCxnSpPr>
        <p:spPr>
          <a:xfrm flipH="1" flipV="1">
            <a:off x="1554052" y="5465541"/>
            <a:ext cx="1368152" cy="8685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4501902" y="5441988"/>
            <a:ext cx="1296145" cy="8685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132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Les juges aux agrès</a:t>
            </a:r>
          </a:p>
        </p:txBody>
      </p:sp>
      <p:sp>
        <p:nvSpPr>
          <p:cNvPr id="20" name="Espace réservé du contenu 2"/>
          <p:cNvSpPr>
            <a:spLocks noGrp="1"/>
          </p:cNvSpPr>
          <p:nvPr>
            <p:ph idx="1"/>
          </p:nvPr>
        </p:nvSpPr>
        <p:spPr>
          <a:xfrm>
            <a:off x="179512" y="1447800"/>
            <a:ext cx="10050338" cy="4886324"/>
          </a:xfrm>
        </p:spPr>
        <p:txBody>
          <a:bodyPr/>
          <a:lstStyle/>
          <a:p>
            <a:pPr eaLnBrk="1" hangingPunct="1"/>
            <a:r>
              <a:rPr lang="fr-FR" sz="2400" b="1" i="1" u="sng" dirty="0"/>
              <a:t>Poutre</a:t>
            </a:r>
            <a:r>
              <a:rPr lang="fr-FR" dirty="0"/>
              <a:t>: </a:t>
            </a:r>
          </a:p>
          <a:p>
            <a:pPr marL="0" indent="0" eaLnBrk="1" hangingPunct="1">
              <a:buNone/>
            </a:pPr>
            <a:r>
              <a:rPr lang="fr-FR" dirty="0"/>
              <a:t>    Placement de côté, parallèle à la poutre</a:t>
            </a:r>
          </a:p>
        </p:txBody>
      </p:sp>
      <p:sp>
        <p:nvSpPr>
          <p:cNvPr id="13" name="Rogner un rectangle avec un coin du même côté 12"/>
          <p:cNvSpPr/>
          <p:nvPr/>
        </p:nvSpPr>
        <p:spPr>
          <a:xfrm>
            <a:off x="3144416" y="6335629"/>
            <a:ext cx="1152153" cy="357187"/>
          </a:xfrm>
          <a:prstGeom prst="snip2Same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solidFill>
                  <a:schemeClr val="tx1"/>
                </a:solidFill>
              </a:rPr>
              <a:t>Juges</a:t>
            </a:r>
          </a:p>
        </p:txBody>
      </p:sp>
      <p:cxnSp>
        <p:nvCxnSpPr>
          <p:cNvPr id="14" name="Connecteur droit 13"/>
          <p:cNvCxnSpPr/>
          <p:nvPr/>
        </p:nvCxnSpPr>
        <p:spPr>
          <a:xfrm flipH="1" flipV="1">
            <a:off x="1554052" y="5465541"/>
            <a:ext cx="1368152" cy="8685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4501902" y="5441988"/>
            <a:ext cx="1296145" cy="8685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entree-poutre-ec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2654900"/>
            <a:ext cx="6362700" cy="2633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jo00-pout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3748" y="3256792"/>
            <a:ext cx="1912015" cy="143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06927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Les juges aux agrès</a:t>
            </a:r>
          </a:p>
        </p:txBody>
      </p:sp>
      <p:sp>
        <p:nvSpPr>
          <p:cNvPr id="20" name="Espace réservé du contenu 2"/>
          <p:cNvSpPr>
            <a:spLocks noGrp="1"/>
          </p:cNvSpPr>
          <p:nvPr>
            <p:ph idx="1"/>
          </p:nvPr>
        </p:nvSpPr>
        <p:spPr>
          <a:xfrm>
            <a:off x="124805" y="1447800"/>
            <a:ext cx="10050338" cy="4886324"/>
          </a:xfrm>
        </p:spPr>
        <p:txBody>
          <a:bodyPr/>
          <a:lstStyle/>
          <a:p>
            <a:pPr eaLnBrk="1" hangingPunct="1"/>
            <a:r>
              <a:rPr lang="fr-FR" sz="2400" b="1" i="1" u="sng" dirty="0"/>
              <a:t>Sol</a:t>
            </a:r>
            <a:r>
              <a:rPr lang="fr-FR" dirty="0"/>
              <a:t>: </a:t>
            </a:r>
          </a:p>
          <a:p>
            <a:pPr marL="0" indent="0" eaLnBrk="1" hangingPunct="1">
              <a:buNone/>
            </a:pPr>
            <a:r>
              <a:rPr lang="fr-FR" dirty="0"/>
              <a:t>    Placement de côté, le long des tapis  (12 à 16 mètres)</a:t>
            </a:r>
          </a:p>
        </p:txBody>
      </p:sp>
      <p:sp>
        <p:nvSpPr>
          <p:cNvPr id="13" name="Rogner un rectangle avec un coin du même côté 12"/>
          <p:cNvSpPr/>
          <p:nvPr/>
        </p:nvSpPr>
        <p:spPr>
          <a:xfrm>
            <a:off x="3144416" y="6335629"/>
            <a:ext cx="1152153" cy="357187"/>
          </a:xfrm>
          <a:prstGeom prst="snip2Same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solidFill>
                  <a:schemeClr val="tx1"/>
                </a:solidFill>
              </a:rPr>
              <a:t>Juges</a:t>
            </a:r>
          </a:p>
        </p:txBody>
      </p:sp>
      <p:cxnSp>
        <p:nvCxnSpPr>
          <p:cNvPr id="14" name="Connecteur droit 13"/>
          <p:cNvCxnSpPr/>
          <p:nvPr/>
        </p:nvCxnSpPr>
        <p:spPr>
          <a:xfrm flipH="1" flipV="1">
            <a:off x="1554052" y="5465541"/>
            <a:ext cx="1368152" cy="8685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4501902" y="5441988"/>
            <a:ext cx="1296145" cy="8685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ATR-figur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10688"/>
            <a:ext cx="6650682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 descr="Vignette S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84520" y="2810688"/>
            <a:ext cx="2454830" cy="238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9177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sommaire</a:t>
            </a:r>
          </a:p>
        </p:txBody>
      </p:sp>
      <p:sp>
        <p:nvSpPr>
          <p:cNvPr id="8" name="Espace réservé du texte 2"/>
          <p:cNvSpPr txBox="1">
            <a:spLocks/>
          </p:cNvSpPr>
          <p:nvPr/>
        </p:nvSpPr>
        <p:spPr>
          <a:xfrm>
            <a:off x="3324195" y="1554481"/>
            <a:ext cx="5928738" cy="4847366"/>
          </a:xfrm>
          <a:prstGeom prst="rect">
            <a:avLst/>
          </a:prstGeom>
        </p:spPr>
        <p:txBody>
          <a:bodyPr/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711"/>
              </a:spcBef>
              <a:buClr>
                <a:srgbClr val="00B6CA"/>
              </a:buClr>
              <a:buFont typeface="Arial"/>
              <a:buNone/>
            </a:pPr>
            <a:endParaRPr lang="fr-FR" altLang="fr-FR" sz="2600" dirty="0">
              <a:cs typeface="Arial" pitchFamily="34" charset="0"/>
            </a:endParaRPr>
          </a:p>
          <a:p>
            <a:pPr>
              <a:spcBef>
                <a:spcPts val="1500"/>
              </a:spcBef>
              <a:buClr>
                <a:srgbClr val="00B6CA"/>
              </a:buClr>
              <a:buNone/>
            </a:pPr>
            <a:r>
              <a:rPr lang="fr-FR" altLang="fr-FR" sz="2600" dirty="0">
                <a:cs typeface="Arial" pitchFamily="34" charset="0"/>
              </a:rPr>
              <a:t>La FSCF, son organisation</a:t>
            </a:r>
          </a:p>
          <a:p>
            <a:pPr>
              <a:spcBef>
                <a:spcPts val="1500"/>
              </a:spcBef>
              <a:buClr>
                <a:srgbClr val="00B6CA"/>
              </a:buClr>
              <a:buNone/>
            </a:pPr>
            <a:r>
              <a:rPr lang="en-GB" altLang="fr-FR" sz="2600" dirty="0" err="1">
                <a:cs typeface="Arial" pitchFamily="34" charset="0"/>
              </a:rPr>
              <a:t>Charte</a:t>
            </a:r>
            <a:r>
              <a:rPr lang="en-GB" altLang="fr-FR" sz="2600" dirty="0">
                <a:cs typeface="Arial" pitchFamily="34" charset="0"/>
              </a:rPr>
              <a:t> de </a:t>
            </a:r>
            <a:r>
              <a:rPr lang="en-GB" altLang="fr-FR" sz="2600" dirty="0" err="1">
                <a:cs typeface="Arial" pitchFamily="34" charset="0"/>
              </a:rPr>
              <a:t>l’officiel</a:t>
            </a:r>
            <a:endParaRPr lang="en-GB" altLang="fr-FR" sz="2600" dirty="0">
              <a:cs typeface="Arial" pitchFamily="34" charset="0"/>
            </a:endParaRPr>
          </a:p>
          <a:p>
            <a:pPr>
              <a:spcBef>
                <a:spcPts val="1500"/>
              </a:spcBef>
              <a:buClr>
                <a:srgbClr val="00B6CA"/>
              </a:buClr>
              <a:buNone/>
            </a:pPr>
            <a:r>
              <a:rPr lang="fr-FR" altLang="fr-FR" sz="2600" dirty="0">
                <a:cs typeface="Arial" pitchFamily="34" charset="0"/>
              </a:rPr>
              <a:t>Le support technique</a:t>
            </a:r>
          </a:p>
          <a:p>
            <a:pPr>
              <a:spcBef>
                <a:spcPts val="1500"/>
              </a:spcBef>
              <a:buClr>
                <a:srgbClr val="00B6CA"/>
              </a:buClr>
              <a:buNone/>
            </a:pPr>
            <a:r>
              <a:rPr lang="fr-FR" altLang="fr-FR" sz="2600" dirty="0">
                <a:cs typeface="Arial" pitchFamily="34" charset="0"/>
              </a:rPr>
              <a:t>Les catégories d’âge </a:t>
            </a:r>
          </a:p>
          <a:p>
            <a:pPr>
              <a:spcBef>
                <a:spcPts val="1500"/>
              </a:spcBef>
              <a:buClr>
                <a:srgbClr val="00B6CA"/>
              </a:buClr>
              <a:buNone/>
            </a:pPr>
            <a:r>
              <a:rPr lang="fr-FR" altLang="fr-FR" sz="2600" dirty="0">
                <a:cs typeface="Arial" pitchFamily="34" charset="0"/>
              </a:rPr>
              <a:t>Les compétitions </a:t>
            </a:r>
          </a:p>
          <a:p>
            <a:pPr>
              <a:spcBef>
                <a:spcPts val="1500"/>
              </a:spcBef>
              <a:buClr>
                <a:srgbClr val="00B6CA"/>
              </a:buClr>
              <a:buNone/>
            </a:pPr>
            <a:r>
              <a:rPr lang="fr-FR" altLang="fr-FR" sz="2600" dirty="0">
                <a:cs typeface="Arial" pitchFamily="34" charset="0"/>
              </a:rPr>
              <a:t>Les Agrès</a:t>
            </a:r>
          </a:p>
          <a:p>
            <a:pPr>
              <a:spcBef>
                <a:spcPts val="1500"/>
              </a:spcBef>
              <a:buClr>
                <a:srgbClr val="00B6CA"/>
              </a:buClr>
              <a:buNone/>
            </a:pPr>
            <a:r>
              <a:rPr lang="fr-FR" altLang="fr-FR" sz="2600" dirty="0">
                <a:cs typeface="Arial" pitchFamily="34" charset="0"/>
              </a:rPr>
              <a:t>Positions ou attitudes courantes</a:t>
            </a:r>
          </a:p>
          <a:p>
            <a:pPr>
              <a:spcBef>
                <a:spcPts val="1711"/>
              </a:spcBef>
              <a:buClr>
                <a:srgbClr val="00B6CA"/>
              </a:buClr>
              <a:buFont typeface="Arial"/>
              <a:buNone/>
            </a:pPr>
            <a:endParaRPr lang="fr-FR" altLang="fr-FR" sz="2600" dirty="0"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1196" y="2217177"/>
            <a:ext cx="2668920" cy="34314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endParaRPr lang="fr-FR" sz="2000" dirty="0"/>
          </a:p>
        </p:txBody>
      </p:sp>
      <p:sp>
        <p:nvSpPr>
          <p:cNvPr id="21" name="Rectangle 20"/>
          <p:cNvSpPr/>
          <p:nvPr/>
        </p:nvSpPr>
        <p:spPr>
          <a:xfrm>
            <a:off x="502916" y="2805685"/>
            <a:ext cx="2668920" cy="34314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endParaRPr lang="fr-FR" sz="2000" dirty="0"/>
          </a:p>
        </p:txBody>
      </p:sp>
      <p:sp>
        <p:nvSpPr>
          <p:cNvPr id="22" name="Rectangle 21"/>
          <p:cNvSpPr/>
          <p:nvPr/>
        </p:nvSpPr>
        <p:spPr>
          <a:xfrm>
            <a:off x="488848" y="3382473"/>
            <a:ext cx="2668920" cy="34314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endParaRPr lang="fr-FR" sz="2000" dirty="0"/>
          </a:p>
        </p:txBody>
      </p:sp>
      <p:sp>
        <p:nvSpPr>
          <p:cNvPr id="23" name="Rectangle 22"/>
          <p:cNvSpPr/>
          <p:nvPr/>
        </p:nvSpPr>
        <p:spPr>
          <a:xfrm>
            <a:off x="502916" y="3959261"/>
            <a:ext cx="2668920" cy="34314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endParaRPr lang="fr-FR" sz="2000" dirty="0"/>
          </a:p>
        </p:txBody>
      </p:sp>
      <p:sp>
        <p:nvSpPr>
          <p:cNvPr id="24" name="Rectangle 23"/>
          <p:cNvSpPr/>
          <p:nvPr/>
        </p:nvSpPr>
        <p:spPr>
          <a:xfrm>
            <a:off x="502916" y="4564185"/>
            <a:ext cx="2668920" cy="34314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endParaRPr lang="fr-FR" sz="2000" dirty="0"/>
          </a:p>
        </p:txBody>
      </p:sp>
      <p:sp>
        <p:nvSpPr>
          <p:cNvPr id="25" name="Rectangle 24"/>
          <p:cNvSpPr/>
          <p:nvPr/>
        </p:nvSpPr>
        <p:spPr>
          <a:xfrm>
            <a:off x="488848" y="5155041"/>
            <a:ext cx="2668920" cy="34314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endParaRPr lang="fr-FR" sz="2000" dirty="0"/>
          </a:p>
        </p:txBody>
      </p:sp>
      <p:sp>
        <p:nvSpPr>
          <p:cNvPr id="26" name="Rectangle 25"/>
          <p:cNvSpPr/>
          <p:nvPr/>
        </p:nvSpPr>
        <p:spPr>
          <a:xfrm>
            <a:off x="488848" y="5731829"/>
            <a:ext cx="2668920" cy="34314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endParaRPr lang="fr-FR" sz="2000" dirty="0"/>
          </a:p>
        </p:txBody>
      </p:sp>
      <p:sp>
        <p:nvSpPr>
          <p:cNvPr id="27" name="Arrondir un rectangle à un seul coin 26"/>
          <p:cNvSpPr/>
          <p:nvPr/>
        </p:nvSpPr>
        <p:spPr>
          <a:xfrm>
            <a:off x="1029083" y="1973529"/>
            <a:ext cx="1588450" cy="4460681"/>
          </a:xfrm>
          <a:prstGeom prst="round1Rect">
            <a:avLst/>
          </a:prstGeom>
          <a:solidFill>
            <a:srgbClr val="CC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28" name="Image 6" descr="btn_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477" y="2082714"/>
            <a:ext cx="717486" cy="676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Image 7" descr="btn_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259" y="2663255"/>
            <a:ext cx="668040" cy="74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Image 9" descr="btn_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907" y="3254620"/>
            <a:ext cx="668040" cy="74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Image 10" descr="btn_4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259" y="3847415"/>
            <a:ext cx="668040" cy="74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Image 11" descr="btn_5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724" y="4476419"/>
            <a:ext cx="668040" cy="747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Image 12" descr="btn_6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259" y="5094242"/>
            <a:ext cx="668040" cy="74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Image 13" descr="btn_7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104" y="5700327"/>
            <a:ext cx="668040" cy="7475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96131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Mouvement d’ensemble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4294967295"/>
          </p:nvPr>
        </p:nvSpPr>
        <p:spPr>
          <a:xfrm>
            <a:off x="107503" y="1304577"/>
            <a:ext cx="10287939" cy="558531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fr-FR" altLang="fr-FR" sz="2200" b="1" dirty="0">
                <a:cs typeface="Arial" charset="0"/>
              </a:rPr>
              <a:t>Possibilité de juger uniquement les ensembles en suivant les formations spécifiques, connaissance nécessaire des mouvements et des 3 postes 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fr-FR" altLang="fr-FR" sz="2000" b="1" u="sng" dirty="0">
                <a:solidFill>
                  <a:srgbClr val="0070C0"/>
                </a:solidFill>
                <a:cs typeface="Arial" charset="0"/>
              </a:rPr>
              <a:t>Exécution d’ensemble </a:t>
            </a:r>
            <a:r>
              <a:rPr lang="fr-FR" altLang="fr-FR" sz="2000" b="1" i="1" u="sng" dirty="0">
                <a:solidFill>
                  <a:srgbClr val="0070C0"/>
                </a:solidFill>
                <a:cs typeface="Arial" charset="0"/>
              </a:rPr>
              <a:t>(position statique)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fr-FR" altLang="fr-FR" sz="2000" b="1" u="sng" dirty="0">
                <a:solidFill>
                  <a:srgbClr val="00B050"/>
                </a:solidFill>
                <a:cs typeface="Arial" charset="0"/>
              </a:rPr>
              <a:t>Exécution individuelle (position mobile)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fr-FR" altLang="fr-FR" sz="2000" b="1" u="sng" dirty="0">
                <a:solidFill>
                  <a:srgbClr val="FF0000"/>
                </a:solidFill>
                <a:cs typeface="Arial" charset="0"/>
              </a:rPr>
              <a:t>Alignement (position mobile)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B83D68"/>
              </a:buClr>
              <a:buSzPct val="100000"/>
              <a:buFont typeface="Wingdings" pitchFamily="2" charset="2"/>
              <a:buChar char="§"/>
            </a:pPr>
            <a:endParaRPr lang="fr-FR" altLang="fr-FR" sz="2000" u="sng" dirty="0">
              <a:solidFill>
                <a:srgbClr val="FF0000"/>
              </a:solidFill>
              <a:cs typeface="Arial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fr-FR" altLang="fr-FR" b="1" dirty="0">
                <a:solidFill>
                  <a:srgbClr val="FF0000"/>
                </a:solidFill>
                <a:cs typeface="Arial" charset="0"/>
              </a:rPr>
              <a:t>             </a:t>
            </a:r>
            <a:endParaRPr lang="fr-FR" altLang="fr-FR" dirty="0"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21810" y="3753322"/>
            <a:ext cx="4558180" cy="18916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tx1"/>
                </a:solidFill>
              </a:rPr>
              <a:t>X    </a:t>
            </a:r>
            <a:r>
              <a:rPr lang="fr-FR" sz="2800" b="1" dirty="0" err="1">
                <a:solidFill>
                  <a:schemeClr val="tx1"/>
                </a:solidFill>
              </a:rPr>
              <a:t>X</a:t>
            </a:r>
            <a:r>
              <a:rPr lang="fr-FR" sz="2800" b="1" dirty="0">
                <a:solidFill>
                  <a:schemeClr val="tx1"/>
                </a:solidFill>
              </a:rPr>
              <a:t>   </a:t>
            </a:r>
            <a:r>
              <a:rPr lang="fr-FR" sz="2800" b="1" dirty="0" err="1">
                <a:solidFill>
                  <a:schemeClr val="tx1"/>
                </a:solidFill>
              </a:rPr>
              <a:t>X</a:t>
            </a:r>
            <a:r>
              <a:rPr lang="fr-FR" sz="2800" b="1" dirty="0">
                <a:solidFill>
                  <a:schemeClr val="tx1"/>
                </a:solidFill>
              </a:rPr>
              <a:t>   </a:t>
            </a:r>
            <a:r>
              <a:rPr lang="fr-FR" sz="2800" b="1" dirty="0" err="1">
                <a:solidFill>
                  <a:schemeClr val="tx1"/>
                </a:solidFill>
              </a:rPr>
              <a:t>X</a:t>
            </a:r>
            <a:r>
              <a:rPr lang="fr-FR" sz="2800" b="1" dirty="0">
                <a:solidFill>
                  <a:schemeClr val="tx1"/>
                </a:solidFill>
              </a:rPr>
              <a:t>   </a:t>
            </a:r>
            <a:r>
              <a:rPr lang="fr-FR" sz="2800" b="1" dirty="0" err="1">
                <a:solidFill>
                  <a:schemeClr val="tx1"/>
                </a:solidFill>
              </a:rPr>
              <a:t>X</a:t>
            </a:r>
            <a:r>
              <a:rPr lang="fr-FR" sz="2800" b="1" dirty="0">
                <a:solidFill>
                  <a:schemeClr val="tx1"/>
                </a:solidFill>
              </a:rPr>
              <a:t>   </a:t>
            </a:r>
            <a:r>
              <a:rPr lang="fr-FR" sz="2800" b="1" dirty="0" err="1">
                <a:solidFill>
                  <a:schemeClr val="tx1"/>
                </a:solidFill>
              </a:rPr>
              <a:t>X</a:t>
            </a:r>
            <a:r>
              <a:rPr lang="fr-FR" sz="2800" b="1" dirty="0">
                <a:solidFill>
                  <a:schemeClr val="tx1"/>
                </a:solidFill>
              </a:rPr>
              <a:t>   </a:t>
            </a:r>
          </a:p>
          <a:p>
            <a:pPr algn="ct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tx1"/>
                </a:solidFill>
              </a:rPr>
              <a:t>X    </a:t>
            </a:r>
            <a:r>
              <a:rPr lang="fr-FR" sz="2800" b="1" dirty="0" err="1">
                <a:solidFill>
                  <a:schemeClr val="tx1"/>
                </a:solidFill>
              </a:rPr>
              <a:t>X</a:t>
            </a:r>
            <a:r>
              <a:rPr lang="fr-FR" sz="2800" b="1" dirty="0">
                <a:solidFill>
                  <a:schemeClr val="tx1"/>
                </a:solidFill>
              </a:rPr>
              <a:t>   </a:t>
            </a:r>
            <a:r>
              <a:rPr lang="fr-FR" sz="2800" b="1" dirty="0" err="1">
                <a:solidFill>
                  <a:schemeClr val="tx1"/>
                </a:solidFill>
              </a:rPr>
              <a:t>X</a:t>
            </a:r>
            <a:r>
              <a:rPr lang="fr-FR" sz="2800" b="1" dirty="0">
                <a:solidFill>
                  <a:schemeClr val="tx1"/>
                </a:solidFill>
              </a:rPr>
              <a:t>   </a:t>
            </a:r>
            <a:r>
              <a:rPr lang="fr-FR" sz="2800" b="1" dirty="0" err="1">
                <a:solidFill>
                  <a:schemeClr val="tx1"/>
                </a:solidFill>
              </a:rPr>
              <a:t>X</a:t>
            </a:r>
            <a:r>
              <a:rPr lang="fr-FR" sz="2800" b="1" dirty="0">
                <a:solidFill>
                  <a:schemeClr val="tx1"/>
                </a:solidFill>
              </a:rPr>
              <a:t>   </a:t>
            </a:r>
            <a:r>
              <a:rPr lang="fr-FR" sz="2800" b="1" dirty="0" err="1">
                <a:solidFill>
                  <a:schemeClr val="tx1"/>
                </a:solidFill>
              </a:rPr>
              <a:t>X</a:t>
            </a:r>
            <a:r>
              <a:rPr lang="fr-FR" sz="2800" b="1" dirty="0">
                <a:solidFill>
                  <a:schemeClr val="tx1"/>
                </a:solidFill>
              </a:rPr>
              <a:t>   </a:t>
            </a:r>
            <a:r>
              <a:rPr lang="fr-FR" sz="2800" b="1" dirty="0" err="1">
                <a:solidFill>
                  <a:schemeClr val="tx1"/>
                </a:solidFill>
              </a:rPr>
              <a:t>X</a:t>
            </a:r>
            <a:endParaRPr lang="fr-FR" sz="2800" b="1" dirty="0">
              <a:solidFill>
                <a:schemeClr val="tx1"/>
              </a:solidFill>
            </a:endParaRPr>
          </a:p>
        </p:txBody>
      </p:sp>
      <p:grpSp>
        <p:nvGrpSpPr>
          <p:cNvPr id="17" name="Groupe 3"/>
          <p:cNvGrpSpPr>
            <a:grpSpLocks/>
          </p:cNvGrpSpPr>
          <p:nvPr/>
        </p:nvGrpSpPr>
        <p:grpSpPr bwMode="auto">
          <a:xfrm>
            <a:off x="8357348" y="5757544"/>
            <a:ext cx="354182" cy="922801"/>
            <a:chOff x="3500769" y="1661853"/>
            <a:chExt cx="561048" cy="1342716"/>
          </a:xfrm>
        </p:grpSpPr>
        <p:sp>
          <p:nvSpPr>
            <p:cNvPr id="18" name="Freeform 5"/>
            <p:cNvSpPr>
              <a:spLocks/>
            </p:cNvSpPr>
            <p:nvPr/>
          </p:nvSpPr>
          <p:spPr bwMode="gray">
            <a:xfrm>
              <a:off x="3647335" y="1661853"/>
              <a:ext cx="267916" cy="29364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scene3d>
              <a:camera prst="isometricOffAxis2Left">
                <a:rot lat="1080000" lon="1401644" rev="0"/>
              </a:camera>
              <a:lightRig rig="balanced" dir="t">
                <a:rot lat="0" lon="0" rev="0"/>
              </a:lightRig>
            </a:scene3d>
            <a:sp3d z="107950" prstMaterial="matte">
              <a:bevelT w="216000" h="216000"/>
              <a:bevelB w="216000" h="2160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19" name="Freeform 6"/>
            <p:cNvSpPr>
              <a:spLocks/>
            </p:cNvSpPr>
            <p:nvPr/>
          </p:nvSpPr>
          <p:spPr bwMode="gray">
            <a:xfrm>
              <a:off x="3500769" y="1903326"/>
              <a:ext cx="561048" cy="1101243"/>
            </a:xfrm>
            <a:custGeom>
              <a:avLst/>
              <a:gdLst>
                <a:gd name="T0" fmla="*/ 928 w 959"/>
                <a:gd name="T1" fmla="*/ 219 h 1715"/>
                <a:gd name="T2" fmla="*/ 670 w 959"/>
                <a:gd name="T3" fmla="*/ 0 h 1715"/>
                <a:gd name="T4" fmla="*/ 480 w 959"/>
                <a:gd name="T5" fmla="*/ 72 h 1715"/>
                <a:gd name="T6" fmla="*/ 290 w 959"/>
                <a:gd name="T7" fmla="*/ 0 h 1715"/>
                <a:gd name="T8" fmla="*/ 32 w 959"/>
                <a:gd name="T9" fmla="*/ 219 h 1715"/>
                <a:gd name="T10" fmla="*/ 0 w 959"/>
                <a:gd name="T11" fmla="*/ 777 h 1715"/>
                <a:gd name="T12" fmla="*/ 96 w 959"/>
                <a:gd name="T13" fmla="*/ 872 h 1715"/>
                <a:gd name="T14" fmla="*/ 191 w 959"/>
                <a:gd name="T15" fmla="*/ 777 h 1715"/>
                <a:gd name="T16" fmla="*/ 210 w 959"/>
                <a:gd name="T17" fmla="*/ 293 h 1715"/>
                <a:gd name="T18" fmla="*/ 230 w 959"/>
                <a:gd name="T19" fmla="*/ 273 h 1715"/>
                <a:gd name="T20" fmla="*/ 250 w 959"/>
                <a:gd name="T21" fmla="*/ 293 h 1715"/>
                <a:gd name="T22" fmla="*/ 250 w 959"/>
                <a:gd name="T23" fmla="*/ 855 h 1715"/>
                <a:gd name="T24" fmla="*/ 250 w 959"/>
                <a:gd name="T25" fmla="*/ 902 h 1715"/>
                <a:gd name="T26" fmla="*/ 191 w 959"/>
                <a:gd name="T27" fmla="*/ 1602 h 1715"/>
                <a:gd name="T28" fmla="*/ 305 w 959"/>
                <a:gd name="T29" fmla="*/ 1715 h 1715"/>
                <a:gd name="T30" fmla="*/ 418 w 959"/>
                <a:gd name="T31" fmla="*/ 1602 h 1715"/>
                <a:gd name="T32" fmla="*/ 460 w 959"/>
                <a:gd name="T33" fmla="*/ 902 h 1715"/>
                <a:gd name="T34" fmla="*/ 480 w 959"/>
                <a:gd name="T35" fmla="*/ 882 h 1715"/>
                <a:gd name="T36" fmla="*/ 500 w 959"/>
                <a:gd name="T37" fmla="*/ 902 h 1715"/>
                <a:gd name="T38" fmla="*/ 541 w 959"/>
                <a:gd name="T39" fmla="*/ 1602 h 1715"/>
                <a:gd name="T40" fmla="*/ 655 w 959"/>
                <a:gd name="T41" fmla="*/ 1715 h 1715"/>
                <a:gd name="T42" fmla="*/ 769 w 959"/>
                <a:gd name="T43" fmla="*/ 1602 h 1715"/>
                <a:gd name="T44" fmla="*/ 710 w 959"/>
                <a:gd name="T45" fmla="*/ 902 h 1715"/>
                <a:gd name="T46" fmla="*/ 710 w 959"/>
                <a:gd name="T47" fmla="*/ 855 h 1715"/>
                <a:gd name="T48" fmla="*/ 710 w 959"/>
                <a:gd name="T49" fmla="*/ 293 h 1715"/>
                <a:gd name="T50" fmla="*/ 730 w 959"/>
                <a:gd name="T51" fmla="*/ 273 h 1715"/>
                <a:gd name="T52" fmla="*/ 750 w 959"/>
                <a:gd name="T53" fmla="*/ 293 h 1715"/>
                <a:gd name="T54" fmla="*/ 769 w 959"/>
                <a:gd name="T55" fmla="*/ 777 h 1715"/>
                <a:gd name="T56" fmla="*/ 864 w 959"/>
                <a:gd name="T57" fmla="*/ 872 h 1715"/>
                <a:gd name="T58" fmla="*/ 959 w 959"/>
                <a:gd name="T59" fmla="*/ 777 h 1715"/>
                <a:gd name="T60" fmla="*/ 928 w 959"/>
                <a:gd name="T61" fmla="*/ 219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9" h="1715">
                  <a:moveTo>
                    <a:pt x="928" y="219"/>
                  </a:moveTo>
                  <a:cubicBezTo>
                    <a:pt x="928" y="65"/>
                    <a:pt x="768" y="0"/>
                    <a:pt x="670" y="0"/>
                  </a:cubicBezTo>
                  <a:cubicBezTo>
                    <a:pt x="572" y="0"/>
                    <a:pt x="557" y="72"/>
                    <a:pt x="480" y="72"/>
                  </a:cubicBezTo>
                  <a:cubicBezTo>
                    <a:pt x="403" y="72"/>
                    <a:pt x="367" y="0"/>
                    <a:pt x="290" y="0"/>
                  </a:cubicBezTo>
                  <a:cubicBezTo>
                    <a:pt x="213" y="0"/>
                    <a:pt x="32" y="65"/>
                    <a:pt x="32" y="219"/>
                  </a:cubicBezTo>
                  <a:cubicBezTo>
                    <a:pt x="0" y="777"/>
                    <a:pt x="0" y="777"/>
                    <a:pt x="0" y="777"/>
                  </a:cubicBezTo>
                  <a:cubicBezTo>
                    <a:pt x="0" y="829"/>
                    <a:pt x="43" y="872"/>
                    <a:pt x="96" y="872"/>
                  </a:cubicBezTo>
                  <a:cubicBezTo>
                    <a:pt x="148" y="872"/>
                    <a:pt x="191" y="829"/>
                    <a:pt x="191" y="777"/>
                  </a:cubicBezTo>
                  <a:cubicBezTo>
                    <a:pt x="210" y="293"/>
                    <a:pt x="210" y="293"/>
                    <a:pt x="210" y="293"/>
                  </a:cubicBezTo>
                  <a:cubicBezTo>
                    <a:pt x="210" y="282"/>
                    <a:pt x="219" y="273"/>
                    <a:pt x="230" y="273"/>
                  </a:cubicBezTo>
                  <a:cubicBezTo>
                    <a:pt x="241" y="273"/>
                    <a:pt x="250" y="282"/>
                    <a:pt x="250" y="293"/>
                  </a:cubicBezTo>
                  <a:cubicBezTo>
                    <a:pt x="250" y="855"/>
                    <a:pt x="250" y="855"/>
                    <a:pt x="250" y="855"/>
                  </a:cubicBezTo>
                  <a:cubicBezTo>
                    <a:pt x="250" y="902"/>
                    <a:pt x="250" y="902"/>
                    <a:pt x="250" y="902"/>
                  </a:cubicBezTo>
                  <a:cubicBezTo>
                    <a:pt x="191" y="1602"/>
                    <a:pt x="191" y="1602"/>
                    <a:pt x="191" y="1602"/>
                  </a:cubicBezTo>
                  <a:cubicBezTo>
                    <a:pt x="191" y="1664"/>
                    <a:pt x="242" y="1715"/>
                    <a:pt x="305" y="1715"/>
                  </a:cubicBezTo>
                  <a:cubicBezTo>
                    <a:pt x="367" y="1715"/>
                    <a:pt x="418" y="1664"/>
                    <a:pt x="418" y="1602"/>
                  </a:cubicBezTo>
                  <a:cubicBezTo>
                    <a:pt x="460" y="902"/>
                    <a:pt x="460" y="902"/>
                    <a:pt x="460" y="902"/>
                  </a:cubicBezTo>
                  <a:cubicBezTo>
                    <a:pt x="460" y="891"/>
                    <a:pt x="469" y="882"/>
                    <a:pt x="480" y="882"/>
                  </a:cubicBezTo>
                  <a:cubicBezTo>
                    <a:pt x="491" y="882"/>
                    <a:pt x="500" y="891"/>
                    <a:pt x="500" y="902"/>
                  </a:cubicBezTo>
                  <a:cubicBezTo>
                    <a:pt x="541" y="1602"/>
                    <a:pt x="541" y="1602"/>
                    <a:pt x="541" y="1602"/>
                  </a:cubicBezTo>
                  <a:cubicBezTo>
                    <a:pt x="541" y="1664"/>
                    <a:pt x="592" y="1715"/>
                    <a:pt x="655" y="1715"/>
                  </a:cubicBezTo>
                  <a:cubicBezTo>
                    <a:pt x="718" y="1715"/>
                    <a:pt x="769" y="1664"/>
                    <a:pt x="769" y="1602"/>
                  </a:cubicBezTo>
                  <a:cubicBezTo>
                    <a:pt x="710" y="902"/>
                    <a:pt x="710" y="902"/>
                    <a:pt x="710" y="902"/>
                  </a:cubicBezTo>
                  <a:cubicBezTo>
                    <a:pt x="710" y="855"/>
                    <a:pt x="710" y="855"/>
                    <a:pt x="710" y="855"/>
                  </a:cubicBezTo>
                  <a:cubicBezTo>
                    <a:pt x="710" y="293"/>
                    <a:pt x="710" y="293"/>
                    <a:pt x="710" y="293"/>
                  </a:cubicBezTo>
                  <a:cubicBezTo>
                    <a:pt x="710" y="282"/>
                    <a:pt x="719" y="273"/>
                    <a:pt x="730" y="273"/>
                  </a:cubicBezTo>
                  <a:cubicBezTo>
                    <a:pt x="741" y="273"/>
                    <a:pt x="750" y="282"/>
                    <a:pt x="750" y="293"/>
                  </a:cubicBezTo>
                  <a:cubicBezTo>
                    <a:pt x="769" y="777"/>
                    <a:pt x="769" y="777"/>
                    <a:pt x="769" y="777"/>
                  </a:cubicBezTo>
                  <a:cubicBezTo>
                    <a:pt x="769" y="829"/>
                    <a:pt x="811" y="872"/>
                    <a:pt x="864" y="872"/>
                  </a:cubicBezTo>
                  <a:cubicBezTo>
                    <a:pt x="917" y="872"/>
                    <a:pt x="959" y="829"/>
                    <a:pt x="959" y="777"/>
                  </a:cubicBezTo>
                  <a:lnTo>
                    <a:pt x="928" y="219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scene3d>
              <a:camera prst="isometricOffAxis2Left">
                <a:rot lat="1080000" lon="1401644" rev="0"/>
              </a:camera>
              <a:lightRig rig="balanced" dir="t">
                <a:rot lat="0" lon="0" rev="0"/>
              </a:lightRig>
            </a:scene3d>
            <a:sp3d prstMaterial="matte">
              <a:bevelT w="127000" h="127000"/>
              <a:bevelB w="127000" h="1270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21" name="Groupe 3"/>
          <p:cNvGrpSpPr>
            <a:grpSpLocks/>
          </p:cNvGrpSpPr>
          <p:nvPr/>
        </p:nvGrpSpPr>
        <p:grpSpPr bwMode="auto">
          <a:xfrm>
            <a:off x="2060902" y="5757544"/>
            <a:ext cx="354182" cy="922801"/>
            <a:chOff x="3500769" y="1661853"/>
            <a:chExt cx="561048" cy="1342716"/>
          </a:xfrm>
        </p:grpSpPr>
        <p:sp>
          <p:nvSpPr>
            <p:cNvPr id="22" name="Freeform 5"/>
            <p:cNvSpPr>
              <a:spLocks/>
            </p:cNvSpPr>
            <p:nvPr/>
          </p:nvSpPr>
          <p:spPr bwMode="gray">
            <a:xfrm>
              <a:off x="3647335" y="1661853"/>
              <a:ext cx="267916" cy="29364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scene3d>
              <a:camera prst="isometricOffAxis2Left">
                <a:rot lat="1080000" lon="1401644" rev="0"/>
              </a:camera>
              <a:lightRig rig="balanced" dir="t">
                <a:rot lat="0" lon="0" rev="0"/>
              </a:lightRig>
            </a:scene3d>
            <a:sp3d z="107950" prstMaterial="matte">
              <a:bevelT w="216000" h="216000"/>
              <a:bevelB w="216000" h="2160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23" name="Freeform 6"/>
            <p:cNvSpPr>
              <a:spLocks/>
            </p:cNvSpPr>
            <p:nvPr/>
          </p:nvSpPr>
          <p:spPr bwMode="gray">
            <a:xfrm>
              <a:off x="3500769" y="1903326"/>
              <a:ext cx="561048" cy="1101243"/>
            </a:xfrm>
            <a:custGeom>
              <a:avLst/>
              <a:gdLst>
                <a:gd name="T0" fmla="*/ 928 w 959"/>
                <a:gd name="T1" fmla="*/ 219 h 1715"/>
                <a:gd name="T2" fmla="*/ 670 w 959"/>
                <a:gd name="T3" fmla="*/ 0 h 1715"/>
                <a:gd name="T4" fmla="*/ 480 w 959"/>
                <a:gd name="T5" fmla="*/ 72 h 1715"/>
                <a:gd name="T6" fmla="*/ 290 w 959"/>
                <a:gd name="T7" fmla="*/ 0 h 1715"/>
                <a:gd name="T8" fmla="*/ 32 w 959"/>
                <a:gd name="T9" fmla="*/ 219 h 1715"/>
                <a:gd name="T10" fmla="*/ 0 w 959"/>
                <a:gd name="T11" fmla="*/ 777 h 1715"/>
                <a:gd name="T12" fmla="*/ 96 w 959"/>
                <a:gd name="T13" fmla="*/ 872 h 1715"/>
                <a:gd name="T14" fmla="*/ 191 w 959"/>
                <a:gd name="T15" fmla="*/ 777 h 1715"/>
                <a:gd name="T16" fmla="*/ 210 w 959"/>
                <a:gd name="T17" fmla="*/ 293 h 1715"/>
                <a:gd name="T18" fmla="*/ 230 w 959"/>
                <a:gd name="T19" fmla="*/ 273 h 1715"/>
                <a:gd name="T20" fmla="*/ 250 w 959"/>
                <a:gd name="T21" fmla="*/ 293 h 1715"/>
                <a:gd name="T22" fmla="*/ 250 w 959"/>
                <a:gd name="T23" fmla="*/ 855 h 1715"/>
                <a:gd name="T24" fmla="*/ 250 w 959"/>
                <a:gd name="T25" fmla="*/ 902 h 1715"/>
                <a:gd name="T26" fmla="*/ 191 w 959"/>
                <a:gd name="T27" fmla="*/ 1602 h 1715"/>
                <a:gd name="T28" fmla="*/ 305 w 959"/>
                <a:gd name="T29" fmla="*/ 1715 h 1715"/>
                <a:gd name="T30" fmla="*/ 418 w 959"/>
                <a:gd name="T31" fmla="*/ 1602 h 1715"/>
                <a:gd name="T32" fmla="*/ 460 w 959"/>
                <a:gd name="T33" fmla="*/ 902 h 1715"/>
                <a:gd name="T34" fmla="*/ 480 w 959"/>
                <a:gd name="T35" fmla="*/ 882 h 1715"/>
                <a:gd name="T36" fmla="*/ 500 w 959"/>
                <a:gd name="T37" fmla="*/ 902 h 1715"/>
                <a:gd name="T38" fmla="*/ 541 w 959"/>
                <a:gd name="T39" fmla="*/ 1602 h 1715"/>
                <a:gd name="T40" fmla="*/ 655 w 959"/>
                <a:gd name="T41" fmla="*/ 1715 h 1715"/>
                <a:gd name="T42" fmla="*/ 769 w 959"/>
                <a:gd name="T43" fmla="*/ 1602 h 1715"/>
                <a:gd name="T44" fmla="*/ 710 w 959"/>
                <a:gd name="T45" fmla="*/ 902 h 1715"/>
                <a:gd name="T46" fmla="*/ 710 w 959"/>
                <a:gd name="T47" fmla="*/ 855 h 1715"/>
                <a:gd name="T48" fmla="*/ 710 w 959"/>
                <a:gd name="T49" fmla="*/ 293 h 1715"/>
                <a:gd name="T50" fmla="*/ 730 w 959"/>
                <a:gd name="T51" fmla="*/ 273 h 1715"/>
                <a:gd name="T52" fmla="*/ 750 w 959"/>
                <a:gd name="T53" fmla="*/ 293 h 1715"/>
                <a:gd name="T54" fmla="*/ 769 w 959"/>
                <a:gd name="T55" fmla="*/ 777 h 1715"/>
                <a:gd name="T56" fmla="*/ 864 w 959"/>
                <a:gd name="T57" fmla="*/ 872 h 1715"/>
                <a:gd name="T58" fmla="*/ 959 w 959"/>
                <a:gd name="T59" fmla="*/ 777 h 1715"/>
                <a:gd name="T60" fmla="*/ 928 w 959"/>
                <a:gd name="T61" fmla="*/ 219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9" h="1715">
                  <a:moveTo>
                    <a:pt x="928" y="219"/>
                  </a:moveTo>
                  <a:cubicBezTo>
                    <a:pt x="928" y="65"/>
                    <a:pt x="768" y="0"/>
                    <a:pt x="670" y="0"/>
                  </a:cubicBezTo>
                  <a:cubicBezTo>
                    <a:pt x="572" y="0"/>
                    <a:pt x="557" y="72"/>
                    <a:pt x="480" y="72"/>
                  </a:cubicBezTo>
                  <a:cubicBezTo>
                    <a:pt x="403" y="72"/>
                    <a:pt x="367" y="0"/>
                    <a:pt x="290" y="0"/>
                  </a:cubicBezTo>
                  <a:cubicBezTo>
                    <a:pt x="213" y="0"/>
                    <a:pt x="32" y="65"/>
                    <a:pt x="32" y="219"/>
                  </a:cubicBezTo>
                  <a:cubicBezTo>
                    <a:pt x="0" y="777"/>
                    <a:pt x="0" y="777"/>
                    <a:pt x="0" y="777"/>
                  </a:cubicBezTo>
                  <a:cubicBezTo>
                    <a:pt x="0" y="829"/>
                    <a:pt x="43" y="872"/>
                    <a:pt x="96" y="872"/>
                  </a:cubicBezTo>
                  <a:cubicBezTo>
                    <a:pt x="148" y="872"/>
                    <a:pt x="191" y="829"/>
                    <a:pt x="191" y="777"/>
                  </a:cubicBezTo>
                  <a:cubicBezTo>
                    <a:pt x="210" y="293"/>
                    <a:pt x="210" y="293"/>
                    <a:pt x="210" y="293"/>
                  </a:cubicBezTo>
                  <a:cubicBezTo>
                    <a:pt x="210" y="282"/>
                    <a:pt x="219" y="273"/>
                    <a:pt x="230" y="273"/>
                  </a:cubicBezTo>
                  <a:cubicBezTo>
                    <a:pt x="241" y="273"/>
                    <a:pt x="250" y="282"/>
                    <a:pt x="250" y="293"/>
                  </a:cubicBezTo>
                  <a:cubicBezTo>
                    <a:pt x="250" y="855"/>
                    <a:pt x="250" y="855"/>
                    <a:pt x="250" y="855"/>
                  </a:cubicBezTo>
                  <a:cubicBezTo>
                    <a:pt x="250" y="902"/>
                    <a:pt x="250" y="902"/>
                    <a:pt x="250" y="902"/>
                  </a:cubicBezTo>
                  <a:cubicBezTo>
                    <a:pt x="191" y="1602"/>
                    <a:pt x="191" y="1602"/>
                    <a:pt x="191" y="1602"/>
                  </a:cubicBezTo>
                  <a:cubicBezTo>
                    <a:pt x="191" y="1664"/>
                    <a:pt x="242" y="1715"/>
                    <a:pt x="305" y="1715"/>
                  </a:cubicBezTo>
                  <a:cubicBezTo>
                    <a:pt x="367" y="1715"/>
                    <a:pt x="418" y="1664"/>
                    <a:pt x="418" y="1602"/>
                  </a:cubicBezTo>
                  <a:cubicBezTo>
                    <a:pt x="460" y="902"/>
                    <a:pt x="460" y="902"/>
                    <a:pt x="460" y="902"/>
                  </a:cubicBezTo>
                  <a:cubicBezTo>
                    <a:pt x="460" y="891"/>
                    <a:pt x="469" y="882"/>
                    <a:pt x="480" y="882"/>
                  </a:cubicBezTo>
                  <a:cubicBezTo>
                    <a:pt x="491" y="882"/>
                    <a:pt x="500" y="891"/>
                    <a:pt x="500" y="902"/>
                  </a:cubicBezTo>
                  <a:cubicBezTo>
                    <a:pt x="541" y="1602"/>
                    <a:pt x="541" y="1602"/>
                    <a:pt x="541" y="1602"/>
                  </a:cubicBezTo>
                  <a:cubicBezTo>
                    <a:pt x="541" y="1664"/>
                    <a:pt x="592" y="1715"/>
                    <a:pt x="655" y="1715"/>
                  </a:cubicBezTo>
                  <a:cubicBezTo>
                    <a:pt x="718" y="1715"/>
                    <a:pt x="769" y="1664"/>
                    <a:pt x="769" y="1602"/>
                  </a:cubicBezTo>
                  <a:cubicBezTo>
                    <a:pt x="710" y="902"/>
                    <a:pt x="710" y="902"/>
                    <a:pt x="710" y="902"/>
                  </a:cubicBezTo>
                  <a:cubicBezTo>
                    <a:pt x="710" y="855"/>
                    <a:pt x="710" y="855"/>
                    <a:pt x="710" y="855"/>
                  </a:cubicBezTo>
                  <a:cubicBezTo>
                    <a:pt x="710" y="293"/>
                    <a:pt x="710" y="293"/>
                    <a:pt x="710" y="293"/>
                  </a:cubicBezTo>
                  <a:cubicBezTo>
                    <a:pt x="710" y="282"/>
                    <a:pt x="719" y="273"/>
                    <a:pt x="730" y="273"/>
                  </a:cubicBezTo>
                  <a:cubicBezTo>
                    <a:pt x="741" y="273"/>
                    <a:pt x="750" y="282"/>
                    <a:pt x="750" y="293"/>
                  </a:cubicBezTo>
                  <a:cubicBezTo>
                    <a:pt x="769" y="777"/>
                    <a:pt x="769" y="777"/>
                    <a:pt x="769" y="777"/>
                  </a:cubicBezTo>
                  <a:cubicBezTo>
                    <a:pt x="769" y="829"/>
                    <a:pt x="811" y="872"/>
                    <a:pt x="864" y="872"/>
                  </a:cubicBezTo>
                  <a:cubicBezTo>
                    <a:pt x="917" y="872"/>
                    <a:pt x="959" y="829"/>
                    <a:pt x="959" y="777"/>
                  </a:cubicBezTo>
                  <a:lnTo>
                    <a:pt x="928" y="219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scene3d>
              <a:camera prst="isometricOffAxis2Left">
                <a:rot lat="1080000" lon="1401644" rev="0"/>
              </a:camera>
              <a:lightRig rig="balanced" dir="t">
                <a:rot lat="0" lon="0" rev="0"/>
              </a:lightRig>
            </a:scene3d>
            <a:sp3d prstMaterial="matte">
              <a:bevelT w="127000" h="127000"/>
              <a:bevelB w="127000" h="1270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24" name="Groupe 3"/>
          <p:cNvGrpSpPr>
            <a:grpSpLocks/>
          </p:cNvGrpSpPr>
          <p:nvPr/>
        </p:nvGrpSpPr>
        <p:grpSpPr bwMode="auto">
          <a:xfrm>
            <a:off x="3580284" y="5760690"/>
            <a:ext cx="255593" cy="922801"/>
            <a:chOff x="2872767" y="1153945"/>
            <a:chExt cx="467541" cy="1142759"/>
          </a:xfrm>
          <a:solidFill>
            <a:srgbClr val="00B050"/>
          </a:solidFill>
        </p:grpSpPr>
        <p:sp>
          <p:nvSpPr>
            <p:cNvPr id="25" name="Freeform 5"/>
            <p:cNvSpPr>
              <a:spLocks/>
            </p:cNvSpPr>
            <p:nvPr/>
          </p:nvSpPr>
          <p:spPr bwMode="gray">
            <a:xfrm>
              <a:off x="2994905" y="1153945"/>
              <a:ext cx="223264" cy="244703"/>
            </a:xfrm>
            <a:prstGeom prst="ellipse">
              <a:avLst/>
            </a:prstGeom>
            <a:grpFill/>
            <a:ln>
              <a:noFill/>
            </a:ln>
            <a:scene3d>
              <a:camera prst="isometricOffAxis1Right">
                <a:rot lat="1080000" lon="2700000" rev="0"/>
              </a:camera>
              <a:lightRig rig="balanced" dir="t">
                <a:rot lat="0" lon="0" rev="0"/>
              </a:lightRig>
            </a:scene3d>
            <a:sp3d z="88900" prstMaterial="matte">
              <a:bevelT w="180000" h="180000"/>
              <a:bevelB w="180000" h="1800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26" name="Freeform 6"/>
            <p:cNvSpPr>
              <a:spLocks/>
            </p:cNvSpPr>
            <p:nvPr/>
          </p:nvSpPr>
          <p:spPr bwMode="gray">
            <a:xfrm>
              <a:off x="2872767" y="1379000"/>
              <a:ext cx="467541" cy="917704"/>
            </a:xfrm>
            <a:custGeom>
              <a:avLst/>
              <a:gdLst>
                <a:gd name="T0" fmla="*/ 928 w 959"/>
                <a:gd name="T1" fmla="*/ 219 h 1715"/>
                <a:gd name="T2" fmla="*/ 670 w 959"/>
                <a:gd name="T3" fmla="*/ 0 h 1715"/>
                <a:gd name="T4" fmla="*/ 480 w 959"/>
                <a:gd name="T5" fmla="*/ 72 h 1715"/>
                <a:gd name="T6" fmla="*/ 290 w 959"/>
                <a:gd name="T7" fmla="*/ 0 h 1715"/>
                <a:gd name="T8" fmla="*/ 32 w 959"/>
                <a:gd name="T9" fmla="*/ 219 h 1715"/>
                <a:gd name="T10" fmla="*/ 0 w 959"/>
                <a:gd name="T11" fmla="*/ 777 h 1715"/>
                <a:gd name="T12" fmla="*/ 96 w 959"/>
                <a:gd name="T13" fmla="*/ 872 h 1715"/>
                <a:gd name="T14" fmla="*/ 191 w 959"/>
                <a:gd name="T15" fmla="*/ 777 h 1715"/>
                <a:gd name="T16" fmla="*/ 210 w 959"/>
                <a:gd name="T17" fmla="*/ 293 h 1715"/>
                <a:gd name="T18" fmla="*/ 230 w 959"/>
                <a:gd name="T19" fmla="*/ 273 h 1715"/>
                <a:gd name="T20" fmla="*/ 250 w 959"/>
                <a:gd name="T21" fmla="*/ 293 h 1715"/>
                <a:gd name="T22" fmla="*/ 250 w 959"/>
                <a:gd name="T23" fmla="*/ 855 h 1715"/>
                <a:gd name="T24" fmla="*/ 250 w 959"/>
                <a:gd name="T25" fmla="*/ 902 h 1715"/>
                <a:gd name="T26" fmla="*/ 191 w 959"/>
                <a:gd name="T27" fmla="*/ 1602 h 1715"/>
                <a:gd name="T28" fmla="*/ 305 w 959"/>
                <a:gd name="T29" fmla="*/ 1715 h 1715"/>
                <a:gd name="T30" fmla="*/ 418 w 959"/>
                <a:gd name="T31" fmla="*/ 1602 h 1715"/>
                <a:gd name="T32" fmla="*/ 460 w 959"/>
                <a:gd name="T33" fmla="*/ 902 h 1715"/>
                <a:gd name="T34" fmla="*/ 480 w 959"/>
                <a:gd name="T35" fmla="*/ 882 h 1715"/>
                <a:gd name="T36" fmla="*/ 500 w 959"/>
                <a:gd name="T37" fmla="*/ 902 h 1715"/>
                <a:gd name="T38" fmla="*/ 541 w 959"/>
                <a:gd name="T39" fmla="*/ 1602 h 1715"/>
                <a:gd name="T40" fmla="*/ 655 w 959"/>
                <a:gd name="T41" fmla="*/ 1715 h 1715"/>
                <a:gd name="T42" fmla="*/ 769 w 959"/>
                <a:gd name="T43" fmla="*/ 1602 h 1715"/>
                <a:gd name="T44" fmla="*/ 710 w 959"/>
                <a:gd name="T45" fmla="*/ 902 h 1715"/>
                <a:gd name="T46" fmla="*/ 710 w 959"/>
                <a:gd name="T47" fmla="*/ 855 h 1715"/>
                <a:gd name="T48" fmla="*/ 710 w 959"/>
                <a:gd name="T49" fmla="*/ 293 h 1715"/>
                <a:gd name="T50" fmla="*/ 730 w 959"/>
                <a:gd name="T51" fmla="*/ 273 h 1715"/>
                <a:gd name="T52" fmla="*/ 750 w 959"/>
                <a:gd name="T53" fmla="*/ 293 h 1715"/>
                <a:gd name="T54" fmla="*/ 769 w 959"/>
                <a:gd name="T55" fmla="*/ 777 h 1715"/>
                <a:gd name="T56" fmla="*/ 864 w 959"/>
                <a:gd name="T57" fmla="*/ 872 h 1715"/>
                <a:gd name="T58" fmla="*/ 959 w 959"/>
                <a:gd name="T59" fmla="*/ 777 h 1715"/>
                <a:gd name="T60" fmla="*/ 928 w 959"/>
                <a:gd name="T61" fmla="*/ 219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9" h="1715">
                  <a:moveTo>
                    <a:pt x="928" y="219"/>
                  </a:moveTo>
                  <a:cubicBezTo>
                    <a:pt x="928" y="65"/>
                    <a:pt x="768" y="0"/>
                    <a:pt x="670" y="0"/>
                  </a:cubicBezTo>
                  <a:cubicBezTo>
                    <a:pt x="572" y="0"/>
                    <a:pt x="557" y="72"/>
                    <a:pt x="480" y="72"/>
                  </a:cubicBezTo>
                  <a:cubicBezTo>
                    <a:pt x="403" y="72"/>
                    <a:pt x="367" y="0"/>
                    <a:pt x="290" y="0"/>
                  </a:cubicBezTo>
                  <a:cubicBezTo>
                    <a:pt x="213" y="0"/>
                    <a:pt x="32" y="65"/>
                    <a:pt x="32" y="219"/>
                  </a:cubicBezTo>
                  <a:cubicBezTo>
                    <a:pt x="0" y="777"/>
                    <a:pt x="0" y="777"/>
                    <a:pt x="0" y="777"/>
                  </a:cubicBezTo>
                  <a:cubicBezTo>
                    <a:pt x="0" y="829"/>
                    <a:pt x="43" y="872"/>
                    <a:pt x="96" y="872"/>
                  </a:cubicBezTo>
                  <a:cubicBezTo>
                    <a:pt x="148" y="872"/>
                    <a:pt x="191" y="829"/>
                    <a:pt x="191" y="777"/>
                  </a:cubicBezTo>
                  <a:cubicBezTo>
                    <a:pt x="210" y="293"/>
                    <a:pt x="210" y="293"/>
                    <a:pt x="210" y="293"/>
                  </a:cubicBezTo>
                  <a:cubicBezTo>
                    <a:pt x="210" y="282"/>
                    <a:pt x="219" y="273"/>
                    <a:pt x="230" y="273"/>
                  </a:cubicBezTo>
                  <a:cubicBezTo>
                    <a:pt x="241" y="273"/>
                    <a:pt x="250" y="282"/>
                    <a:pt x="250" y="293"/>
                  </a:cubicBezTo>
                  <a:cubicBezTo>
                    <a:pt x="250" y="855"/>
                    <a:pt x="250" y="855"/>
                    <a:pt x="250" y="855"/>
                  </a:cubicBezTo>
                  <a:cubicBezTo>
                    <a:pt x="250" y="902"/>
                    <a:pt x="250" y="902"/>
                    <a:pt x="250" y="902"/>
                  </a:cubicBezTo>
                  <a:cubicBezTo>
                    <a:pt x="191" y="1602"/>
                    <a:pt x="191" y="1602"/>
                    <a:pt x="191" y="1602"/>
                  </a:cubicBezTo>
                  <a:cubicBezTo>
                    <a:pt x="191" y="1664"/>
                    <a:pt x="242" y="1715"/>
                    <a:pt x="305" y="1715"/>
                  </a:cubicBezTo>
                  <a:cubicBezTo>
                    <a:pt x="367" y="1715"/>
                    <a:pt x="418" y="1664"/>
                    <a:pt x="418" y="1602"/>
                  </a:cubicBezTo>
                  <a:cubicBezTo>
                    <a:pt x="460" y="902"/>
                    <a:pt x="460" y="902"/>
                    <a:pt x="460" y="902"/>
                  </a:cubicBezTo>
                  <a:cubicBezTo>
                    <a:pt x="460" y="891"/>
                    <a:pt x="469" y="882"/>
                    <a:pt x="480" y="882"/>
                  </a:cubicBezTo>
                  <a:cubicBezTo>
                    <a:pt x="491" y="882"/>
                    <a:pt x="500" y="891"/>
                    <a:pt x="500" y="902"/>
                  </a:cubicBezTo>
                  <a:cubicBezTo>
                    <a:pt x="541" y="1602"/>
                    <a:pt x="541" y="1602"/>
                    <a:pt x="541" y="1602"/>
                  </a:cubicBezTo>
                  <a:cubicBezTo>
                    <a:pt x="541" y="1664"/>
                    <a:pt x="592" y="1715"/>
                    <a:pt x="655" y="1715"/>
                  </a:cubicBezTo>
                  <a:cubicBezTo>
                    <a:pt x="718" y="1715"/>
                    <a:pt x="769" y="1664"/>
                    <a:pt x="769" y="1602"/>
                  </a:cubicBezTo>
                  <a:cubicBezTo>
                    <a:pt x="710" y="902"/>
                    <a:pt x="710" y="902"/>
                    <a:pt x="710" y="902"/>
                  </a:cubicBezTo>
                  <a:cubicBezTo>
                    <a:pt x="710" y="855"/>
                    <a:pt x="710" y="855"/>
                    <a:pt x="710" y="855"/>
                  </a:cubicBezTo>
                  <a:cubicBezTo>
                    <a:pt x="710" y="293"/>
                    <a:pt x="710" y="293"/>
                    <a:pt x="710" y="293"/>
                  </a:cubicBezTo>
                  <a:cubicBezTo>
                    <a:pt x="710" y="282"/>
                    <a:pt x="719" y="273"/>
                    <a:pt x="730" y="273"/>
                  </a:cubicBezTo>
                  <a:cubicBezTo>
                    <a:pt x="741" y="273"/>
                    <a:pt x="750" y="282"/>
                    <a:pt x="750" y="293"/>
                  </a:cubicBezTo>
                  <a:cubicBezTo>
                    <a:pt x="769" y="777"/>
                    <a:pt x="769" y="777"/>
                    <a:pt x="769" y="777"/>
                  </a:cubicBezTo>
                  <a:cubicBezTo>
                    <a:pt x="769" y="829"/>
                    <a:pt x="811" y="872"/>
                    <a:pt x="864" y="872"/>
                  </a:cubicBezTo>
                  <a:cubicBezTo>
                    <a:pt x="917" y="872"/>
                    <a:pt x="959" y="829"/>
                    <a:pt x="959" y="777"/>
                  </a:cubicBezTo>
                  <a:lnTo>
                    <a:pt x="928" y="219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isometricOffAxis1Right">
                <a:rot lat="1080000" lon="2700000" rev="0"/>
              </a:camera>
              <a:lightRig rig="balanced" dir="t">
                <a:rot lat="0" lon="0" rev="0"/>
              </a:lightRig>
            </a:scene3d>
            <a:sp3d prstMaterial="matte">
              <a:bevelT w="101600" h="101600"/>
              <a:bevelB w="101600" h="1016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27" name="Groupe 3"/>
          <p:cNvGrpSpPr>
            <a:grpSpLocks/>
          </p:cNvGrpSpPr>
          <p:nvPr/>
        </p:nvGrpSpPr>
        <p:grpSpPr bwMode="auto">
          <a:xfrm>
            <a:off x="7059910" y="5699348"/>
            <a:ext cx="345973" cy="981674"/>
            <a:chOff x="2872767" y="1153945"/>
            <a:chExt cx="467541" cy="1142759"/>
          </a:xfrm>
          <a:solidFill>
            <a:srgbClr val="00B050"/>
          </a:solidFill>
        </p:grpSpPr>
        <p:sp>
          <p:nvSpPr>
            <p:cNvPr id="28" name="Freeform 5"/>
            <p:cNvSpPr>
              <a:spLocks/>
            </p:cNvSpPr>
            <p:nvPr/>
          </p:nvSpPr>
          <p:spPr bwMode="gray">
            <a:xfrm>
              <a:off x="2994905" y="1153945"/>
              <a:ext cx="223264" cy="244703"/>
            </a:xfrm>
            <a:prstGeom prst="ellipse">
              <a:avLst/>
            </a:prstGeom>
            <a:grpFill/>
            <a:ln>
              <a:noFill/>
            </a:ln>
            <a:scene3d>
              <a:camera prst="isometricOffAxis1Right">
                <a:rot lat="1080000" lon="2700000" rev="0"/>
              </a:camera>
              <a:lightRig rig="balanced" dir="t">
                <a:rot lat="0" lon="0" rev="0"/>
              </a:lightRig>
            </a:scene3d>
            <a:sp3d z="88900" prstMaterial="matte">
              <a:bevelT w="180000" h="180000"/>
              <a:bevelB w="180000" h="1800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29" name="Freeform 6"/>
            <p:cNvSpPr>
              <a:spLocks/>
            </p:cNvSpPr>
            <p:nvPr/>
          </p:nvSpPr>
          <p:spPr bwMode="gray">
            <a:xfrm>
              <a:off x="2872767" y="1379000"/>
              <a:ext cx="467541" cy="917704"/>
            </a:xfrm>
            <a:custGeom>
              <a:avLst/>
              <a:gdLst>
                <a:gd name="T0" fmla="*/ 928 w 959"/>
                <a:gd name="T1" fmla="*/ 219 h 1715"/>
                <a:gd name="T2" fmla="*/ 670 w 959"/>
                <a:gd name="T3" fmla="*/ 0 h 1715"/>
                <a:gd name="T4" fmla="*/ 480 w 959"/>
                <a:gd name="T5" fmla="*/ 72 h 1715"/>
                <a:gd name="T6" fmla="*/ 290 w 959"/>
                <a:gd name="T7" fmla="*/ 0 h 1715"/>
                <a:gd name="T8" fmla="*/ 32 w 959"/>
                <a:gd name="T9" fmla="*/ 219 h 1715"/>
                <a:gd name="T10" fmla="*/ 0 w 959"/>
                <a:gd name="T11" fmla="*/ 777 h 1715"/>
                <a:gd name="T12" fmla="*/ 96 w 959"/>
                <a:gd name="T13" fmla="*/ 872 h 1715"/>
                <a:gd name="T14" fmla="*/ 191 w 959"/>
                <a:gd name="T15" fmla="*/ 777 h 1715"/>
                <a:gd name="T16" fmla="*/ 210 w 959"/>
                <a:gd name="T17" fmla="*/ 293 h 1715"/>
                <a:gd name="T18" fmla="*/ 230 w 959"/>
                <a:gd name="T19" fmla="*/ 273 h 1715"/>
                <a:gd name="T20" fmla="*/ 250 w 959"/>
                <a:gd name="T21" fmla="*/ 293 h 1715"/>
                <a:gd name="T22" fmla="*/ 250 w 959"/>
                <a:gd name="T23" fmla="*/ 855 h 1715"/>
                <a:gd name="T24" fmla="*/ 250 w 959"/>
                <a:gd name="T25" fmla="*/ 902 h 1715"/>
                <a:gd name="T26" fmla="*/ 191 w 959"/>
                <a:gd name="T27" fmla="*/ 1602 h 1715"/>
                <a:gd name="T28" fmla="*/ 305 w 959"/>
                <a:gd name="T29" fmla="*/ 1715 h 1715"/>
                <a:gd name="T30" fmla="*/ 418 w 959"/>
                <a:gd name="T31" fmla="*/ 1602 h 1715"/>
                <a:gd name="T32" fmla="*/ 460 w 959"/>
                <a:gd name="T33" fmla="*/ 902 h 1715"/>
                <a:gd name="T34" fmla="*/ 480 w 959"/>
                <a:gd name="T35" fmla="*/ 882 h 1715"/>
                <a:gd name="T36" fmla="*/ 500 w 959"/>
                <a:gd name="T37" fmla="*/ 902 h 1715"/>
                <a:gd name="T38" fmla="*/ 541 w 959"/>
                <a:gd name="T39" fmla="*/ 1602 h 1715"/>
                <a:gd name="T40" fmla="*/ 655 w 959"/>
                <a:gd name="T41" fmla="*/ 1715 h 1715"/>
                <a:gd name="T42" fmla="*/ 769 w 959"/>
                <a:gd name="T43" fmla="*/ 1602 h 1715"/>
                <a:gd name="T44" fmla="*/ 710 w 959"/>
                <a:gd name="T45" fmla="*/ 902 h 1715"/>
                <a:gd name="T46" fmla="*/ 710 w 959"/>
                <a:gd name="T47" fmla="*/ 855 h 1715"/>
                <a:gd name="T48" fmla="*/ 710 w 959"/>
                <a:gd name="T49" fmla="*/ 293 h 1715"/>
                <a:gd name="T50" fmla="*/ 730 w 959"/>
                <a:gd name="T51" fmla="*/ 273 h 1715"/>
                <a:gd name="T52" fmla="*/ 750 w 959"/>
                <a:gd name="T53" fmla="*/ 293 h 1715"/>
                <a:gd name="T54" fmla="*/ 769 w 959"/>
                <a:gd name="T55" fmla="*/ 777 h 1715"/>
                <a:gd name="T56" fmla="*/ 864 w 959"/>
                <a:gd name="T57" fmla="*/ 872 h 1715"/>
                <a:gd name="T58" fmla="*/ 959 w 959"/>
                <a:gd name="T59" fmla="*/ 777 h 1715"/>
                <a:gd name="T60" fmla="*/ 928 w 959"/>
                <a:gd name="T61" fmla="*/ 219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9" h="1715">
                  <a:moveTo>
                    <a:pt x="928" y="219"/>
                  </a:moveTo>
                  <a:cubicBezTo>
                    <a:pt x="928" y="65"/>
                    <a:pt x="768" y="0"/>
                    <a:pt x="670" y="0"/>
                  </a:cubicBezTo>
                  <a:cubicBezTo>
                    <a:pt x="572" y="0"/>
                    <a:pt x="557" y="72"/>
                    <a:pt x="480" y="72"/>
                  </a:cubicBezTo>
                  <a:cubicBezTo>
                    <a:pt x="403" y="72"/>
                    <a:pt x="367" y="0"/>
                    <a:pt x="290" y="0"/>
                  </a:cubicBezTo>
                  <a:cubicBezTo>
                    <a:pt x="213" y="0"/>
                    <a:pt x="32" y="65"/>
                    <a:pt x="32" y="219"/>
                  </a:cubicBezTo>
                  <a:cubicBezTo>
                    <a:pt x="0" y="777"/>
                    <a:pt x="0" y="777"/>
                    <a:pt x="0" y="777"/>
                  </a:cubicBezTo>
                  <a:cubicBezTo>
                    <a:pt x="0" y="829"/>
                    <a:pt x="43" y="872"/>
                    <a:pt x="96" y="872"/>
                  </a:cubicBezTo>
                  <a:cubicBezTo>
                    <a:pt x="148" y="872"/>
                    <a:pt x="191" y="829"/>
                    <a:pt x="191" y="777"/>
                  </a:cubicBezTo>
                  <a:cubicBezTo>
                    <a:pt x="210" y="293"/>
                    <a:pt x="210" y="293"/>
                    <a:pt x="210" y="293"/>
                  </a:cubicBezTo>
                  <a:cubicBezTo>
                    <a:pt x="210" y="282"/>
                    <a:pt x="219" y="273"/>
                    <a:pt x="230" y="273"/>
                  </a:cubicBezTo>
                  <a:cubicBezTo>
                    <a:pt x="241" y="273"/>
                    <a:pt x="250" y="282"/>
                    <a:pt x="250" y="293"/>
                  </a:cubicBezTo>
                  <a:cubicBezTo>
                    <a:pt x="250" y="855"/>
                    <a:pt x="250" y="855"/>
                    <a:pt x="250" y="855"/>
                  </a:cubicBezTo>
                  <a:cubicBezTo>
                    <a:pt x="250" y="902"/>
                    <a:pt x="250" y="902"/>
                    <a:pt x="250" y="902"/>
                  </a:cubicBezTo>
                  <a:cubicBezTo>
                    <a:pt x="191" y="1602"/>
                    <a:pt x="191" y="1602"/>
                    <a:pt x="191" y="1602"/>
                  </a:cubicBezTo>
                  <a:cubicBezTo>
                    <a:pt x="191" y="1664"/>
                    <a:pt x="242" y="1715"/>
                    <a:pt x="305" y="1715"/>
                  </a:cubicBezTo>
                  <a:cubicBezTo>
                    <a:pt x="367" y="1715"/>
                    <a:pt x="418" y="1664"/>
                    <a:pt x="418" y="1602"/>
                  </a:cubicBezTo>
                  <a:cubicBezTo>
                    <a:pt x="460" y="902"/>
                    <a:pt x="460" y="902"/>
                    <a:pt x="460" y="902"/>
                  </a:cubicBezTo>
                  <a:cubicBezTo>
                    <a:pt x="460" y="891"/>
                    <a:pt x="469" y="882"/>
                    <a:pt x="480" y="882"/>
                  </a:cubicBezTo>
                  <a:cubicBezTo>
                    <a:pt x="491" y="882"/>
                    <a:pt x="500" y="891"/>
                    <a:pt x="500" y="902"/>
                  </a:cubicBezTo>
                  <a:cubicBezTo>
                    <a:pt x="541" y="1602"/>
                    <a:pt x="541" y="1602"/>
                    <a:pt x="541" y="1602"/>
                  </a:cubicBezTo>
                  <a:cubicBezTo>
                    <a:pt x="541" y="1664"/>
                    <a:pt x="592" y="1715"/>
                    <a:pt x="655" y="1715"/>
                  </a:cubicBezTo>
                  <a:cubicBezTo>
                    <a:pt x="718" y="1715"/>
                    <a:pt x="769" y="1664"/>
                    <a:pt x="769" y="1602"/>
                  </a:cubicBezTo>
                  <a:cubicBezTo>
                    <a:pt x="710" y="902"/>
                    <a:pt x="710" y="902"/>
                    <a:pt x="710" y="902"/>
                  </a:cubicBezTo>
                  <a:cubicBezTo>
                    <a:pt x="710" y="855"/>
                    <a:pt x="710" y="855"/>
                    <a:pt x="710" y="855"/>
                  </a:cubicBezTo>
                  <a:cubicBezTo>
                    <a:pt x="710" y="293"/>
                    <a:pt x="710" y="293"/>
                    <a:pt x="710" y="293"/>
                  </a:cubicBezTo>
                  <a:cubicBezTo>
                    <a:pt x="710" y="282"/>
                    <a:pt x="719" y="273"/>
                    <a:pt x="730" y="273"/>
                  </a:cubicBezTo>
                  <a:cubicBezTo>
                    <a:pt x="741" y="273"/>
                    <a:pt x="750" y="282"/>
                    <a:pt x="750" y="293"/>
                  </a:cubicBezTo>
                  <a:cubicBezTo>
                    <a:pt x="769" y="777"/>
                    <a:pt x="769" y="777"/>
                    <a:pt x="769" y="777"/>
                  </a:cubicBezTo>
                  <a:cubicBezTo>
                    <a:pt x="769" y="829"/>
                    <a:pt x="811" y="872"/>
                    <a:pt x="864" y="872"/>
                  </a:cubicBezTo>
                  <a:cubicBezTo>
                    <a:pt x="917" y="872"/>
                    <a:pt x="959" y="829"/>
                    <a:pt x="959" y="777"/>
                  </a:cubicBezTo>
                  <a:lnTo>
                    <a:pt x="928" y="219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isometricOffAxis1Right">
                <a:rot lat="1080000" lon="2700000" rev="0"/>
              </a:camera>
              <a:lightRig rig="balanced" dir="t">
                <a:rot lat="0" lon="0" rev="0"/>
              </a:lightRig>
            </a:scene3d>
            <a:sp3d prstMaterial="matte">
              <a:bevelT w="101600" h="101600"/>
              <a:bevelB w="101600" h="1016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cxnSp>
        <p:nvCxnSpPr>
          <p:cNvPr id="30" name="Connecteur droit avec flèche 29"/>
          <p:cNvCxnSpPr/>
          <p:nvPr/>
        </p:nvCxnSpPr>
        <p:spPr>
          <a:xfrm>
            <a:off x="4266456" y="6130384"/>
            <a:ext cx="2376264" cy="0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>
            <a:off x="4251598" y="6404569"/>
            <a:ext cx="2376264" cy="1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e 3"/>
          <p:cNvGrpSpPr>
            <a:grpSpLocks/>
          </p:cNvGrpSpPr>
          <p:nvPr/>
        </p:nvGrpSpPr>
        <p:grpSpPr bwMode="auto">
          <a:xfrm>
            <a:off x="2181284" y="3545305"/>
            <a:ext cx="384175" cy="989988"/>
            <a:chOff x="2046866" y="1966813"/>
            <a:chExt cx="466628" cy="1369520"/>
          </a:xfrm>
        </p:grpSpPr>
        <p:sp>
          <p:nvSpPr>
            <p:cNvPr id="33" name="Freeform 12"/>
            <p:cNvSpPr>
              <a:spLocks/>
            </p:cNvSpPr>
            <p:nvPr/>
          </p:nvSpPr>
          <p:spPr bwMode="gray">
            <a:xfrm>
              <a:off x="2129994" y="1966813"/>
              <a:ext cx="267822" cy="29350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scene3d>
              <a:camera prst="isometricOffAxis1Right">
                <a:rot lat="1080000" lon="20039998" rev="0"/>
              </a:camera>
              <a:lightRig rig="balanced" dir="t">
                <a:rot lat="0" lon="0" rev="10800000"/>
              </a:lightRig>
            </a:scene3d>
            <a:sp3d z="107950" prstMaterial="matte">
              <a:bevelT w="215900" h="215900"/>
              <a:bevelB w="215900" h="215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34" name="Freeform 13"/>
            <p:cNvSpPr>
              <a:spLocks/>
            </p:cNvSpPr>
            <p:nvPr/>
          </p:nvSpPr>
          <p:spPr bwMode="gray">
            <a:xfrm>
              <a:off x="2046866" y="2235272"/>
              <a:ext cx="466628" cy="1101061"/>
            </a:xfrm>
            <a:custGeom>
              <a:avLst/>
              <a:gdLst>
                <a:gd name="T0" fmla="*/ 585 w 796"/>
                <a:gd name="T1" fmla="*/ 0 h 1715"/>
                <a:gd name="T2" fmla="*/ 398 w 796"/>
                <a:gd name="T3" fmla="*/ 155 h 1715"/>
                <a:gd name="T4" fmla="*/ 211 w 796"/>
                <a:gd name="T5" fmla="*/ 0 h 1715"/>
                <a:gd name="T6" fmla="*/ 0 w 796"/>
                <a:gd name="T7" fmla="*/ 381 h 1715"/>
                <a:gd name="T8" fmla="*/ 1 w 796"/>
                <a:gd name="T9" fmla="*/ 751 h 1715"/>
                <a:gd name="T10" fmla="*/ 61 w 796"/>
                <a:gd name="T11" fmla="*/ 811 h 1715"/>
                <a:gd name="T12" fmla="*/ 121 w 796"/>
                <a:gd name="T13" fmla="*/ 751 h 1715"/>
                <a:gd name="T14" fmla="*/ 133 w 796"/>
                <a:gd name="T15" fmla="*/ 292 h 1715"/>
                <a:gd name="T16" fmla="*/ 152 w 796"/>
                <a:gd name="T17" fmla="*/ 272 h 1715"/>
                <a:gd name="T18" fmla="*/ 223 w 796"/>
                <a:gd name="T19" fmla="*/ 454 h 1715"/>
                <a:gd name="T20" fmla="*/ 138 w 796"/>
                <a:gd name="T21" fmla="*/ 724 h 1715"/>
                <a:gd name="T22" fmla="*/ 223 w 796"/>
                <a:gd name="T23" fmla="*/ 1644 h 1715"/>
                <a:gd name="T24" fmla="*/ 292 w 796"/>
                <a:gd name="T25" fmla="*/ 1715 h 1715"/>
                <a:gd name="T26" fmla="*/ 362 w 796"/>
                <a:gd name="T27" fmla="*/ 1644 h 1715"/>
                <a:gd name="T28" fmla="*/ 378 w 796"/>
                <a:gd name="T29" fmla="*/ 901 h 1715"/>
                <a:gd name="T30" fmla="*/ 398 w 796"/>
                <a:gd name="T31" fmla="*/ 881 h 1715"/>
                <a:gd name="T32" fmla="*/ 418 w 796"/>
                <a:gd name="T33" fmla="*/ 901 h 1715"/>
                <a:gd name="T34" fmla="*/ 435 w 796"/>
                <a:gd name="T35" fmla="*/ 1644 h 1715"/>
                <a:gd name="T36" fmla="*/ 504 w 796"/>
                <a:gd name="T37" fmla="*/ 1715 h 1715"/>
                <a:gd name="T38" fmla="*/ 573 w 796"/>
                <a:gd name="T39" fmla="*/ 1644 h 1715"/>
                <a:gd name="T40" fmla="*/ 658 w 796"/>
                <a:gd name="T41" fmla="*/ 724 h 1715"/>
                <a:gd name="T42" fmla="*/ 573 w 796"/>
                <a:gd name="T43" fmla="*/ 454 h 1715"/>
                <a:gd name="T44" fmla="*/ 644 w 796"/>
                <a:gd name="T45" fmla="*/ 272 h 1715"/>
                <a:gd name="T46" fmla="*/ 664 w 796"/>
                <a:gd name="T47" fmla="*/ 292 h 1715"/>
                <a:gd name="T48" fmla="*/ 676 w 796"/>
                <a:gd name="T49" fmla="*/ 751 h 1715"/>
                <a:gd name="T50" fmla="*/ 736 w 796"/>
                <a:gd name="T51" fmla="*/ 811 h 1715"/>
                <a:gd name="T52" fmla="*/ 795 w 796"/>
                <a:gd name="T53" fmla="*/ 751 h 1715"/>
                <a:gd name="T54" fmla="*/ 796 w 796"/>
                <a:gd name="T55" fmla="*/ 381 h 1715"/>
                <a:gd name="T56" fmla="*/ 585 w 796"/>
                <a:gd name="T57" fmla="*/ 0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96" h="1715">
                  <a:moveTo>
                    <a:pt x="585" y="0"/>
                  </a:moveTo>
                  <a:cubicBezTo>
                    <a:pt x="516" y="0"/>
                    <a:pt x="474" y="155"/>
                    <a:pt x="398" y="155"/>
                  </a:cubicBezTo>
                  <a:cubicBezTo>
                    <a:pt x="322" y="155"/>
                    <a:pt x="281" y="0"/>
                    <a:pt x="211" y="0"/>
                  </a:cubicBezTo>
                  <a:cubicBezTo>
                    <a:pt x="142" y="0"/>
                    <a:pt x="0" y="79"/>
                    <a:pt x="0" y="381"/>
                  </a:cubicBezTo>
                  <a:cubicBezTo>
                    <a:pt x="1" y="751"/>
                    <a:pt x="1" y="751"/>
                    <a:pt x="1" y="751"/>
                  </a:cubicBezTo>
                  <a:cubicBezTo>
                    <a:pt x="1" y="784"/>
                    <a:pt x="28" y="811"/>
                    <a:pt x="61" y="811"/>
                  </a:cubicBezTo>
                  <a:cubicBezTo>
                    <a:pt x="94" y="811"/>
                    <a:pt x="121" y="784"/>
                    <a:pt x="121" y="751"/>
                  </a:cubicBezTo>
                  <a:cubicBezTo>
                    <a:pt x="133" y="292"/>
                    <a:pt x="133" y="292"/>
                    <a:pt x="133" y="292"/>
                  </a:cubicBezTo>
                  <a:cubicBezTo>
                    <a:pt x="133" y="281"/>
                    <a:pt x="142" y="272"/>
                    <a:pt x="152" y="272"/>
                  </a:cubicBezTo>
                  <a:cubicBezTo>
                    <a:pt x="163" y="272"/>
                    <a:pt x="223" y="362"/>
                    <a:pt x="223" y="454"/>
                  </a:cubicBezTo>
                  <a:cubicBezTo>
                    <a:pt x="223" y="546"/>
                    <a:pt x="138" y="603"/>
                    <a:pt x="138" y="724"/>
                  </a:cubicBezTo>
                  <a:cubicBezTo>
                    <a:pt x="138" y="846"/>
                    <a:pt x="223" y="1644"/>
                    <a:pt x="223" y="1644"/>
                  </a:cubicBezTo>
                  <a:cubicBezTo>
                    <a:pt x="223" y="1683"/>
                    <a:pt x="254" y="1715"/>
                    <a:pt x="292" y="1715"/>
                  </a:cubicBezTo>
                  <a:cubicBezTo>
                    <a:pt x="331" y="1715"/>
                    <a:pt x="362" y="1683"/>
                    <a:pt x="362" y="1644"/>
                  </a:cubicBezTo>
                  <a:cubicBezTo>
                    <a:pt x="378" y="901"/>
                    <a:pt x="378" y="901"/>
                    <a:pt x="378" y="901"/>
                  </a:cubicBezTo>
                  <a:cubicBezTo>
                    <a:pt x="378" y="890"/>
                    <a:pt x="387" y="881"/>
                    <a:pt x="398" y="881"/>
                  </a:cubicBezTo>
                  <a:cubicBezTo>
                    <a:pt x="409" y="881"/>
                    <a:pt x="418" y="890"/>
                    <a:pt x="418" y="901"/>
                  </a:cubicBezTo>
                  <a:cubicBezTo>
                    <a:pt x="435" y="1644"/>
                    <a:pt x="435" y="1644"/>
                    <a:pt x="435" y="1644"/>
                  </a:cubicBezTo>
                  <a:cubicBezTo>
                    <a:pt x="435" y="1683"/>
                    <a:pt x="466" y="1715"/>
                    <a:pt x="504" y="1715"/>
                  </a:cubicBezTo>
                  <a:cubicBezTo>
                    <a:pt x="542" y="1715"/>
                    <a:pt x="573" y="1683"/>
                    <a:pt x="573" y="1644"/>
                  </a:cubicBezTo>
                  <a:cubicBezTo>
                    <a:pt x="573" y="1644"/>
                    <a:pt x="658" y="846"/>
                    <a:pt x="658" y="724"/>
                  </a:cubicBezTo>
                  <a:cubicBezTo>
                    <a:pt x="658" y="603"/>
                    <a:pt x="573" y="546"/>
                    <a:pt x="573" y="454"/>
                  </a:cubicBezTo>
                  <a:cubicBezTo>
                    <a:pt x="573" y="362"/>
                    <a:pt x="633" y="272"/>
                    <a:pt x="644" y="272"/>
                  </a:cubicBezTo>
                  <a:cubicBezTo>
                    <a:pt x="655" y="272"/>
                    <a:pt x="664" y="281"/>
                    <a:pt x="664" y="292"/>
                  </a:cubicBezTo>
                  <a:cubicBezTo>
                    <a:pt x="676" y="751"/>
                    <a:pt x="676" y="751"/>
                    <a:pt x="676" y="751"/>
                  </a:cubicBezTo>
                  <a:cubicBezTo>
                    <a:pt x="676" y="784"/>
                    <a:pt x="703" y="811"/>
                    <a:pt x="736" y="811"/>
                  </a:cubicBezTo>
                  <a:cubicBezTo>
                    <a:pt x="769" y="811"/>
                    <a:pt x="795" y="784"/>
                    <a:pt x="795" y="751"/>
                  </a:cubicBezTo>
                  <a:cubicBezTo>
                    <a:pt x="796" y="381"/>
                    <a:pt x="796" y="381"/>
                    <a:pt x="796" y="381"/>
                  </a:cubicBezTo>
                  <a:cubicBezTo>
                    <a:pt x="796" y="137"/>
                    <a:pt x="654" y="0"/>
                    <a:pt x="585" y="0"/>
                  </a:cubicBez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scene3d>
              <a:camera prst="isometricOffAxis1Right">
                <a:rot lat="1080000" lon="20039998" rev="0"/>
              </a:camera>
              <a:lightRig rig="balanced" dir="t">
                <a:rot lat="0" lon="0" rev="10800000"/>
              </a:lightRig>
            </a:scene3d>
            <a:sp3d prstMaterial="matte">
              <a:bevelT w="127000" h="127000"/>
              <a:bevelB w="127000" h="1270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35" name="Groupe 3"/>
          <p:cNvGrpSpPr>
            <a:grpSpLocks/>
          </p:cNvGrpSpPr>
          <p:nvPr/>
        </p:nvGrpSpPr>
        <p:grpSpPr bwMode="auto">
          <a:xfrm>
            <a:off x="8654555" y="4607128"/>
            <a:ext cx="384175" cy="989988"/>
            <a:chOff x="2046866" y="1966813"/>
            <a:chExt cx="466628" cy="1369520"/>
          </a:xfrm>
        </p:grpSpPr>
        <p:sp>
          <p:nvSpPr>
            <p:cNvPr id="36" name="Freeform 12"/>
            <p:cNvSpPr>
              <a:spLocks/>
            </p:cNvSpPr>
            <p:nvPr/>
          </p:nvSpPr>
          <p:spPr bwMode="gray">
            <a:xfrm>
              <a:off x="2129994" y="1966813"/>
              <a:ext cx="267822" cy="29350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scene3d>
              <a:camera prst="isometricOffAxis1Right">
                <a:rot lat="1080000" lon="20039998" rev="0"/>
              </a:camera>
              <a:lightRig rig="balanced" dir="t">
                <a:rot lat="0" lon="0" rev="10800000"/>
              </a:lightRig>
            </a:scene3d>
            <a:sp3d z="107950" prstMaterial="matte">
              <a:bevelT w="215900" h="215900"/>
              <a:bevelB w="215900" h="215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37" name="Freeform 13"/>
            <p:cNvSpPr>
              <a:spLocks/>
            </p:cNvSpPr>
            <p:nvPr/>
          </p:nvSpPr>
          <p:spPr bwMode="gray">
            <a:xfrm>
              <a:off x="2046866" y="2235272"/>
              <a:ext cx="466628" cy="1101061"/>
            </a:xfrm>
            <a:custGeom>
              <a:avLst/>
              <a:gdLst>
                <a:gd name="T0" fmla="*/ 585 w 796"/>
                <a:gd name="T1" fmla="*/ 0 h 1715"/>
                <a:gd name="T2" fmla="*/ 398 w 796"/>
                <a:gd name="T3" fmla="*/ 155 h 1715"/>
                <a:gd name="T4" fmla="*/ 211 w 796"/>
                <a:gd name="T5" fmla="*/ 0 h 1715"/>
                <a:gd name="T6" fmla="*/ 0 w 796"/>
                <a:gd name="T7" fmla="*/ 381 h 1715"/>
                <a:gd name="T8" fmla="*/ 1 w 796"/>
                <a:gd name="T9" fmla="*/ 751 h 1715"/>
                <a:gd name="T10" fmla="*/ 61 w 796"/>
                <a:gd name="T11" fmla="*/ 811 h 1715"/>
                <a:gd name="T12" fmla="*/ 121 w 796"/>
                <a:gd name="T13" fmla="*/ 751 h 1715"/>
                <a:gd name="T14" fmla="*/ 133 w 796"/>
                <a:gd name="T15" fmla="*/ 292 h 1715"/>
                <a:gd name="T16" fmla="*/ 152 w 796"/>
                <a:gd name="T17" fmla="*/ 272 h 1715"/>
                <a:gd name="T18" fmla="*/ 223 w 796"/>
                <a:gd name="T19" fmla="*/ 454 h 1715"/>
                <a:gd name="T20" fmla="*/ 138 w 796"/>
                <a:gd name="T21" fmla="*/ 724 h 1715"/>
                <a:gd name="T22" fmla="*/ 223 w 796"/>
                <a:gd name="T23" fmla="*/ 1644 h 1715"/>
                <a:gd name="T24" fmla="*/ 292 w 796"/>
                <a:gd name="T25" fmla="*/ 1715 h 1715"/>
                <a:gd name="T26" fmla="*/ 362 w 796"/>
                <a:gd name="T27" fmla="*/ 1644 h 1715"/>
                <a:gd name="T28" fmla="*/ 378 w 796"/>
                <a:gd name="T29" fmla="*/ 901 h 1715"/>
                <a:gd name="T30" fmla="*/ 398 w 796"/>
                <a:gd name="T31" fmla="*/ 881 h 1715"/>
                <a:gd name="T32" fmla="*/ 418 w 796"/>
                <a:gd name="T33" fmla="*/ 901 h 1715"/>
                <a:gd name="T34" fmla="*/ 435 w 796"/>
                <a:gd name="T35" fmla="*/ 1644 h 1715"/>
                <a:gd name="T36" fmla="*/ 504 w 796"/>
                <a:gd name="T37" fmla="*/ 1715 h 1715"/>
                <a:gd name="T38" fmla="*/ 573 w 796"/>
                <a:gd name="T39" fmla="*/ 1644 h 1715"/>
                <a:gd name="T40" fmla="*/ 658 w 796"/>
                <a:gd name="T41" fmla="*/ 724 h 1715"/>
                <a:gd name="T42" fmla="*/ 573 w 796"/>
                <a:gd name="T43" fmla="*/ 454 h 1715"/>
                <a:gd name="T44" fmla="*/ 644 w 796"/>
                <a:gd name="T45" fmla="*/ 272 h 1715"/>
                <a:gd name="T46" fmla="*/ 664 w 796"/>
                <a:gd name="T47" fmla="*/ 292 h 1715"/>
                <a:gd name="T48" fmla="*/ 676 w 796"/>
                <a:gd name="T49" fmla="*/ 751 h 1715"/>
                <a:gd name="T50" fmla="*/ 736 w 796"/>
                <a:gd name="T51" fmla="*/ 811 h 1715"/>
                <a:gd name="T52" fmla="*/ 795 w 796"/>
                <a:gd name="T53" fmla="*/ 751 h 1715"/>
                <a:gd name="T54" fmla="*/ 796 w 796"/>
                <a:gd name="T55" fmla="*/ 381 h 1715"/>
                <a:gd name="T56" fmla="*/ 585 w 796"/>
                <a:gd name="T57" fmla="*/ 0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96" h="1715">
                  <a:moveTo>
                    <a:pt x="585" y="0"/>
                  </a:moveTo>
                  <a:cubicBezTo>
                    <a:pt x="516" y="0"/>
                    <a:pt x="474" y="155"/>
                    <a:pt x="398" y="155"/>
                  </a:cubicBezTo>
                  <a:cubicBezTo>
                    <a:pt x="322" y="155"/>
                    <a:pt x="281" y="0"/>
                    <a:pt x="211" y="0"/>
                  </a:cubicBezTo>
                  <a:cubicBezTo>
                    <a:pt x="142" y="0"/>
                    <a:pt x="0" y="79"/>
                    <a:pt x="0" y="381"/>
                  </a:cubicBezTo>
                  <a:cubicBezTo>
                    <a:pt x="1" y="751"/>
                    <a:pt x="1" y="751"/>
                    <a:pt x="1" y="751"/>
                  </a:cubicBezTo>
                  <a:cubicBezTo>
                    <a:pt x="1" y="784"/>
                    <a:pt x="28" y="811"/>
                    <a:pt x="61" y="811"/>
                  </a:cubicBezTo>
                  <a:cubicBezTo>
                    <a:pt x="94" y="811"/>
                    <a:pt x="121" y="784"/>
                    <a:pt x="121" y="751"/>
                  </a:cubicBezTo>
                  <a:cubicBezTo>
                    <a:pt x="133" y="292"/>
                    <a:pt x="133" y="292"/>
                    <a:pt x="133" y="292"/>
                  </a:cubicBezTo>
                  <a:cubicBezTo>
                    <a:pt x="133" y="281"/>
                    <a:pt x="142" y="272"/>
                    <a:pt x="152" y="272"/>
                  </a:cubicBezTo>
                  <a:cubicBezTo>
                    <a:pt x="163" y="272"/>
                    <a:pt x="223" y="362"/>
                    <a:pt x="223" y="454"/>
                  </a:cubicBezTo>
                  <a:cubicBezTo>
                    <a:pt x="223" y="546"/>
                    <a:pt x="138" y="603"/>
                    <a:pt x="138" y="724"/>
                  </a:cubicBezTo>
                  <a:cubicBezTo>
                    <a:pt x="138" y="846"/>
                    <a:pt x="223" y="1644"/>
                    <a:pt x="223" y="1644"/>
                  </a:cubicBezTo>
                  <a:cubicBezTo>
                    <a:pt x="223" y="1683"/>
                    <a:pt x="254" y="1715"/>
                    <a:pt x="292" y="1715"/>
                  </a:cubicBezTo>
                  <a:cubicBezTo>
                    <a:pt x="331" y="1715"/>
                    <a:pt x="362" y="1683"/>
                    <a:pt x="362" y="1644"/>
                  </a:cubicBezTo>
                  <a:cubicBezTo>
                    <a:pt x="378" y="901"/>
                    <a:pt x="378" y="901"/>
                    <a:pt x="378" y="901"/>
                  </a:cubicBezTo>
                  <a:cubicBezTo>
                    <a:pt x="378" y="890"/>
                    <a:pt x="387" y="881"/>
                    <a:pt x="398" y="881"/>
                  </a:cubicBezTo>
                  <a:cubicBezTo>
                    <a:pt x="409" y="881"/>
                    <a:pt x="418" y="890"/>
                    <a:pt x="418" y="901"/>
                  </a:cubicBezTo>
                  <a:cubicBezTo>
                    <a:pt x="435" y="1644"/>
                    <a:pt x="435" y="1644"/>
                    <a:pt x="435" y="1644"/>
                  </a:cubicBezTo>
                  <a:cubicBezTo>
                    <a:pt x="435" y="1683"/>
                    <a:pt x="466" y="1715"/>
                    <a:pt x="504" y="1715"/>
                  </a:cubicBezTo>
                  <a:cubicBezTo>
                    <a:pt x="542" y="1715"/>
                    <a:pt x="573" y="1683"/>
                    <a:pt x="573" y="1644"/>
                  </a:cubicBezTo>
                  <a:cubicBezTo>
                    <a:pt x="573" y="1644"/>
                    <a:pt x="658" y="846"/>
                    <a:pt x="658" y="724"/>
                  </a:cubicBezTo>
                  <a:cubicBezTo>
                    <a:pt x="658" y="603"/>
                    <a:pt x="573" y="546"/>
                    <a:pt x="573" y="454"/>
                  </a:cubicBezTo>
                  <a:cubicBezTo>
                    <a:pt x="573" y="362"/>
                    <a:pt x="633" y="272"/>
                    <a:pt x="644" y="272"/>
                  </a:cubicBezTo>
                  <a:cubicBezTo>
                    <a:pt x="655" y="272"/>
                    <a:pt x="664" y="281"/>
                    <a:pt x="664" y="292"/>
                  </a:cubicBezTo>
                  <a:cubicBezTo>
                    <a:pt x="676" y="751"/>
                    <a:pt x="676" y="751"/>
                    <a:pt x="676" y="751"/>
                  </a:cubicBezTo>
                  <a:cubicBezTo>
                    <a:pt x="676" y="784"/>
                    <a:pt x="703" y="811"/>
                    <a:pt x="736" y="811"/>
                  </a:cubicBezTo>
                  <a:cubicBezTo>
                    <a:pt x="769" y="811"/>
                    <a:pt x="795" y="784"/>
                    <a:pt x="795" y="751"/>
                  </a:cubicBezTo>
                  <a:cubicBezTo>
                    <a:pt x="796" y="381"/>
                    <a:pt x="796" y="381"/>
                    <a:pt x="796" y="381"/>
                  </a:cubicBezTo>
                  <a:cubicBezTo>
                    <a:pt x="796" y="137"/>
                    <a:pt x="654" y="0"/>
                    <a:pt x="585" y="0"/>
                  </a:cubicBez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scene3d>
              <a:camera prst="isometricOffAxis1Right">
                <a:rot lat="1080000" lon="20039998" rev="0"/>
              </a:camera>
              <a:lightRig rig="balanced" dir="t">
                <a:rot lat="0" lon="0" rev="10800000"/>
              </a:lightRig>
            </a:scene3d>
            <a:sp3d prstMaterial="matte">
              <a:bevelT w="127000" h="127000"/>
              <a:bevelB w="127000" h="1270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cxnSp>
        <p:nvCxnSpPr>
          <p:cNvPr id="38" name="Connecteur droit avec flèche 37"/>
          <p:cNvCxnSpPr/>
          <p:nvPr/>
        </p:nvCxnSpPr>
        <p:spPr>
          <a:xfrm>
            <a:off x="2707804" y="4062535"/>
            <a:ext cx="0" cy="945516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>
            <a:off x="8178130" y="4240454"/>
            <a:ext cx="0" cy="945516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6672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Formation physique poussin</a:t>
            </a:r>
          </a:p>
        </p:txBody>
      </p:sp>
      <p:sp>
        <p:nvSpPr>
          <p:cNvPr id="40" name="Espace réservé du contenu 2"/>
          <p:cNvSpPr>
            <a:spLocks noGrp="1"/>
          </p:cNvSpPr>
          <p:nvPr>
            <p:ph idx="4294967295"/>
          </p:nvPr>
        </p:nvSpPr>
        <p:spPr>
          <a:xfrm>
            <a:off x="107503" y="1418877"/>
            <a:ext cx="10287939" cy="558531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B83D68"/>
              </a:buClr>
              <a:buSzPct val="100000"/>
              <a:buFont typeface="Wingdings" pitchFamily="2" charset="2"/>
              <a:buChar char="§"/>
            </a:pPr>
            <a:r>
              <a:rPr lang="fr-FR" altLang="fr-FR" sz="2200" b="1" dirty="0">
                <a:cs typeface="Arial" charset="0"/>
              </a:rPr>
              <a:t>Mouvement individuel au Sol, ensemble d’éléments chorégraphiques exécutés en musique sur un tapis de 2x1 M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fr-FR" altLang="fr-FR" b="1" dirty="0">
                <a:solidFill>
                  <a:srgbClr val="FF0000"/>
                </a:solidFill>
                <a:cs typeface="Arial" charset="0"/>
              </a:rPr>
              <a:t>             </a:t>
            </a:r>
            <a:endParaRPr lang="fr-FR" altLang="fr-FR" dirty="0">
              <a:cs typeface="Arial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638728" y="2927022"/>
            <a:ext cx="1224136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ogner un rectangle avec un coin du même côté 41"/>
          <p:cNvSpPr/>
          <p:nvPr/>
        </p:nvSpPr>
        <p:spPr>
          <a:xfrm>
            <a:off x="4655492" y="5220444"/>
            <a:ext cx="1152153" cy="357187"/>
          </a:xfrm>
          <a:prstGeom prst="snip2Same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solidFill>
                  <a:schemeClr val="tx1"/>
                </a:solidFill>
              </a:rPr>
              <a:t>Juges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410" y="3157489"/>
            <a:ext cx="360353" cy="11351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47314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Positions ou attitudes courantes</a:t>
            </a:r>
          </a:p>
        </p:txBody>
      </p:sp>
      <p:sp>
        <p:nvSpPr>
          <p:cNvPr id="9" name="Rectangle 8"/>
          <p:cNvSpPr/>
          <p:nvPr/>
        </p:nvSpPr>
        <p:spPr>
          <a:xfrm>
            <a:off x="251519" y="1300385"/>
            <a:ext cx="10143923" cy="55446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7800" lvl="1" indent="-177800" algn="just">
              <a:buFont typeface="Wingdings" pitchFamily="2" charset="2"/>
              <a:buChar char="ü"/>
            </a:pPr>
            <a:r>
              <a:rPr lang="fr-FR" b="1" i="1" u="sng" dirty="0">
                <a:solidFill>
                  <a:schemeClr val="tx1"/>
                </a:solidFill>
              </a:rPr>
              <a:t>Appui facial Barres asymétriques,</a:t>
            </a:r>
            <a:r>
              <a:rPr lang="fr-FR" dirty="0">
                <a:solidFill>
                  <a:schemeClr val="tx1"/>
                </a:solidFill>
              </a:rPr>
              <a:t> </a:t>
            </a: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</p:txBody>
      </p:sp>
      <p:grpSp>
        <p:nvGrpSpPr>
          <p:cNvPr id="10" name="Groupe 9"/>
          <p:cNvGrpSpPr>
            <a:grpSpLocks/>
          </p:cNvGrpSpPr>
          <p:nvPr/>
        </p:nvGrpSpPr>
        <p:grpSpPr bwMode="auto">
          <a:xfrm>
            <a:off x="1288976" y="2325406"/>
            <a:ext cx="3098920" cy="4725144"/>
            <a:chOff x="4716016" y="344738"/>
            <a:chExt cx="4427984" cy="6513262"/>
          </a:xfrm>
        </p:grpSpPr>
        <p:sp>
          <p:nvSpPr>
            <p:cNvPr id="11" name="Rectangle à coins arrondis 10"/>
            <p:cNvSpPr/>
            <p:nvPr/>
          </p:nvSpPr>
          <p:spPr>
            <a:xfrm>
              <a:off x="4716016" y="344738"/>
              <a:ext cx="4057577" cy="5870507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pic>
          <p:nvPicPr>
            <p:cNvPr id="12" name="Imag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641307"/>
              <a:ext cx="3600399" cy="5400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ZoneTexte 12"/>
            <p:cNvSpPr txBox="1">
              <a:spLocks noChangeArrowheads="1"/>
            </p:cNvSpPr>
            <p:nvPr/>
          </p:nvSpPr>
          <p:spPr bwMode="auto">
            <a:xfrm>
              <a:off x="8204319" y="5750004"/>
              <a:ext cx="939681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fr-FR" altLang="fr-FR" sz="6600" b="1">
                  <a:solidFill>
                    <a:srgbClr val="00B050"/>
                  </a:solidFill>
                  <a:sym typeface="Wingdings 2" pitchFamily="18" charset="2"/>
                </a:rPr>
                <a:t></a:t>
              </a:r>
              <a:endParaRPr lang="fr-FR" altLang="fr-FR" sz="6600" b="1">
                <a:solidFill>
                  <a:srgbClr val="00B050"/>
                </a:solidFill>
              </a:endParaRPr>
            </a:p>
          </p:txBody>
        </p:sp>
      </p:grpSp>
      <p:grpSp>
        <p:nvGrpSpPr>
          <p:cNvPr id="8" name="Groupe 7"/>
          <p:cNvGrpSpPr>
            <a:grpSpLocks/>
          </p:cNvGrpSpPr>
          <p:nvPr/>
        </p:nvGrpSpPr>
        <p:grpSpPr bwMode="auto">
          <a:xfrm>
            <a:off x="5728072" y="2388906"/>
            <a:ext cx="3024336" cy="4725144"/>
            <a:chOff x="0" y="270844"/>
            <a:chExt cx="4140507" cy="6587156"/>
          </a:xfrm>
        </p:grpSpPr>
        <p:sp>
          <p:nvSpPr>
            <p:cNvPr id="14" name="Rectangle à coins arrondis 13"/>
            <p:cNvSpPr/>
            <p:nvPr/>
          </p:nvSpPr>
          <p:spPr>
            <a:xfrm>
              <a:off x="366160" y="270844"/>
              <a:ext cx="3774347" cy="5944402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5" name="ZoneTexte 5"/>
            <p:cNvSpPr txBox="1">
              <a:spLocks noChangeArrowheads="1"/>
            </p:cNvSpPr>
            <p:nvPr/>
          </p:nvSpPr>
          <p:spPr bwMode="auto">
            <a:xfrm>
              <a:off x="0" y="5750004"/>
              <a:ext cx="939681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fr-FR" altLang="fr-FR" sz="6600" b="1">
                  <a:solidFill>
                    <a:srgbClr val="FF0000"/>
                  </a:solidFill>
                  <a:sym typeface="Wingdings 2" pitchFamily="18" charset="2"/>
                </a:rPr>
                <a:t></a:t>
              </a:r>
              <a:endParaRPr lang="fr-FR" altLang="fr-FR" sz="6600" b="1">
                <a:solidFill>
                  <a:srgbClr val="00B050"/>
                </a:solidFill>
              </a:endParaRPr>
            </a:p>
          </p:txBody>
        </p:sp>
        <p:pic>
          <p:nvPicPr>
            <p:cNvPr id="16" name="Imag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011" y="641307"/>
              <a:ext cx="3490644" cy="5235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819806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Positions ou attitudes courantes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1519" y="1351063"/>
            <a:ext cx="10143923" cy="57606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7800" lvl="1" indent="-177800" algn="just">
              <a:buFont typeface="Wingdings" pitchFamily="2" charset="2"/>
              <a:buChar char="ü"/>
            </a:pPr>
            <a:r>
              <a:rPr lang="fr-FR" b="1" i="1" u="sng" dirty="0">
                <a:solidFill>
                  <a:schemeClr val="tx1"/>
                </a:solidFill>
              </a:rPr>
              <a:t>Suspension en Barres asymétriques,</a:t>
            </a:r>
            <a:r>
              <a:rPr lang="fr-FR" dirty="0">
                <a:solidFill>
                  <a:schemeClr val="tx1"/>
                </a:solidFill>
              </a:rPr>
              <a:t> </a:t>
            </a: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</p:txBody>
      </p:sp>
      <p:grpSp>
        <p:nvGrpSpPr>
          <p:cNvPr id="21" name="Groupe 20"/>
          <p:cNvGrpSpPr>
            <a:grpSpLocks/>
          </p:cNvGrpSpPr>
          <p:nvPr/>
        </p:nvGrpSpPr>
        <p:grpSpPr bwMode="auto">
          <a:xfrm>
            <a:off x="1132384" y="2185442"/>
            <a:ext cx="3419872" cy="4941168"/>
            <a:chOff x="4716016" y="344738"/>
            <a:chExt cx="4427984" cy="6513262"/>
          </a:xfrm>
        </p:grpSpPr>
        <p:grpSp>
          <p:nvGrpSpPr>
            <p:cNvPr id="22" name="Groupe 11"/>
            <p:cNvGrpSpPr>
              <a:grpSpLocks/>
            </p:cNvGrpSpPr>
            <p:nvPr/>
          </p:nvGrpSpPr>
          <p:grpSpPr bwMode="auto">
            <a:xfrm>
              <a:off x="4716016" y="344738"/>
              <a:ext cx="4057577" cy="5870507"/>
              <a:chOff x="4716016" y="344738"/>
              <a:chExt cx="4057577" cy="5870507"/>
            </a:xfrm>
          </p:grpSpPr>
          <p:sp>
            <p:nvSpPr>
              <p:cNvPr id="24" name="Rectangle à coins arrondis 23"/>
              <p:cNvSpPr/>
              <p:nvPr/>
            </p:nvSpPr>
            <p:spPr>
              <a:xfrm>
                <a:off x="4716016" y="344738"/>
                <a:ext cx="4057577" cy="5870507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pic>
            <p:nvPicPr>
              <p:cNvPr id="25" name="Image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4207" y="634879"/>
                <a:ext cx="3100112" cy="53730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ZoneTexte 6"/>
            <p:cNvSpPr txBox="1">
              <a:spLocks noChangeArrowheads="1"/>
            </p:cNvSpPr>
            <p:nvPr/>
          </p:nvSpPr>
          <p:spPr bwMode="auto">
            <a:xfrm>
              <a:off x="8204319" y="5750004"/>
              <a:ext cx="939681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fr-FR" altLang="fr-FR" sz="6600" b="1">
                  <a:solidFill>
                    <a:srgbClr val="00B050"/>
                  </a:solidFill>
                  <a:sym typeface="Wingdings 2" pitchFamily="18" charset="2"/>
                </a:rPr>
                <a:t></a:t>
              </a:r>
              <a:endParaRPr lang="fr-FR" altLang="fr-FR" sz="6600" b="1">
                <a:solidFill>
                  <a:srgbClr val="00B050"/>
                </a:solidFill>
              </a:endParaRPr>
            </a:p>
          </p:txBody>
        </p:sp>
      </p:grpSp>
      <p:grpSp>
        <p:nvGrpSpPr>
          <p:cNvPr id="26" name="Groupe 25"/>
          <p:cNvGrpSpPr>
            <a:grpSpLocks/>
          </p:cNvGrpSpPr>
          <p:nvPr/>
        </p:nvGrpSpPr>
        <p:grpSpPr bwMode="auto">
          <a:xfrm>
            <a:off x="5670798" y="2166393"/>
            <a:ext cx="3565637" cy="4941168"/>
            <a:chOff x="0" y="270844"/>
            <a:chExt cx="4140507" cy="6587156"/>
          </a:xfrm>
        </p:grpSpPr>
        <p:sp>
          <p:nvSpPr>
            <p:cNvPr id="27" name="Rectangle à coins arrondis 26"/>
            <p:cNvSpPr/>
            <p:nvPr/>
          </p:nvSpPr>
          <p:spPr>
            <a:xfrm>
              <a:off x="366160" y="270844"/>
              <a:ext cx="3774347" cy="5944402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8" name="ZoneTexte 5"/>
            <p:cNvSpPr txBox="1">
              <a:spLocks noChangeArrowheads="1"/>
            </p:cNvSpPr>
            <p:nvPr/>
          </p:nvSpPr>
          <p:spPr bwMode="auto">
            <a:xfrm>
              <a:off x="0" y="5750004"/>
              <a:ext cx="939681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fr-FR" altLang="fr-FR" sz="6600" b="1">
                  <a:solidFill>
                    <a:srgbClr val="FF0000"/>
                  </a:solidFill>
                  <a:sym typeface="Wingdings 2" pitchFamily="18" charset="2"/>
                </a:rPr>
                <a:t></a:t>
              </a:r>
              <a:endParaRPr lang="fr-FR" altLang="fr-FR" sz="6600" b="1">
                <a:solidFill>
                  <a:srgbClr val="00B050"/>
                </a:solidFill>
              </a:endParaRPr>
            </a:p>
          </p:txBody>
        </p:sp>
        <p:pic>
          <p:nvPicPr>
            <p:cNvPr id="29" name="Imag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840" y="730843"/>
              <a:ext cx="3454088" cy="5181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430627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Positions ou attitudes courantes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520" y="1338485"/>
            <a:ext cx="9978330" cy="55446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7800" lvl="1" indent="-177800" algn="just">
              <a:buFont typeface="Wingdings" pitchFamily="2" charset="2"/>
              <a:buChar char="ü"/>
            </a:pPr>
            <a:r>
              <a:rPr lang="fr-FR" b="1" i="1" u="sng" dirty="0">
                <a:solidFill>
                  <a:schemeClr val="tx1"/>
                </a:solidFill>
              </a:rPr>
              <a:t>½ pointes,</a:t>
            </a:r>
            <a:r>
              <a:rPr lang="fr-FR" dirty="0">
                <a:solidFill>
                  <a:schemeClr val="tx1"/>
                </a:solidFill>
              </a:rPr>
              <a:t> position sur la pointe des pieds pour se déplacer en Sol ou en poutre. Lorsque c’est précisé dans le texte.</a:t>
            </a:r>
          </a:p>
          <a:p>
            <a:pPr lvl="1" algn="just"/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591" y="2228106"/>
            <a:ext cx="5766791" cy="432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014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Positions ou attitudes courantes</a:t>
            </a:r>
          </a:p>
        </p:txBody>
      </p:sp>
      <p:sp>
        <p:nvSpPr>
          <p:cNvPr id="6" name="Rectangle 5"/>
          <p:cNvSpPr/>
          <p:nvPr/>
        </p:nvSpPr>
        <p:spPr>
          <a:xfrm>
            <a:off x="251520" y="1338485"/>
            <a:ext cx="9978330" cy="55446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66700" lvl="1" indent="-266700" algn="just">
              <a:buFont typeface="Wingdings" pitchFamily="2" charset="2"/>
              <a:buChar char="ü"/>
            </a:pPr>
            <a:r>
              <a:rPr lang="fr-FR" b="1" i="1" u="sng" dirty="0">
                <a:solidFill>
                  <a:schemeClr val="tx1"/>
                </a:solidFill>
              </a:rPr>
              <a:t>Fente Avant,</a:t>
            </a:r>
            <a:r>
              <a:rPr lang="fr-FR" dirty="0">
                <a:solidFill>
                  <a:schemeClr val="tx1"/>
                </a:solidFill>
              </a:rPr>
              <a:t> pieds décalés, corps incliné vers l’avant, bras dans le prolongement du corps. Position de départ ou d’arrivée d’une difficulté </a:t>
            </a: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876" y="2359298"/>
            <a:ext cx="5391224" cy="404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370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Positions ou attitudes courantes</a:t>
            </a:r>
          </a:p>
        </p:txBody>
      </p:sp>
      <p:sp>
        <p:nvSpPr>
          <p:cNvPr id="9" name="Rectangle 8"/>
          <p:cNvSpPr/>
          <p:nvPr/>
        </p:nvSpPr>
        <p:spPr>
          <a:xfrm>
            <a:off x="251520" y="1357535"/>
            <a:ext cx="9978330" cy="55446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7800" lvl="1" indent="-177800" algn="just">
              <a:buFont typeface="Wingdings" pitchFamily="2" charset="2"/>
              <a:buChar char="ü"/>
            </a:pPr>
            <a:r>
              <a:rPr lang="fr-FR" b="1" i="1" u="sng" dirty="0">
                <a:solidFill>
                  <a:schemeClr val="tx1"/>
                </a:solidFill>
              </a:rPr>
              <a:t>Arabesque,</a:t>
            </a:r>
            <a:r>
              <a:rPr lang="fr-FR" dirty="0">
                <a:solidFill>
                  <a:schemeClr val="tx1"/>
                </a:solidFill>
              </a:rPr>
              <a:t> Jambe tendue à l’oblique arrière basse avec la jambe d’appui tendue ou mi fléchie</a:t>
            </a: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434" y="2315401"/>
            <a:ext cx="5674232" cy="388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466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Positions ou attitudes courantes</a:t>
            </a:r>
          </a:p>
        </p:txBody>
      </p:sp>
      <p:sp>
        <p:nvSpPr>
          <p:cNvPr id="6" name="Rectangle 5"/>
          <p:cNvSpPr/>
          <p:nvPr/>
        </p:nvSpPr>
        <p:spPr>
          <a:xfrm>
            <a:off x="251519" y="1338485"/>
            <a:ext cx="10143923" cy="55446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7800" lvl="1" indent="-177800" algn="just">
              <a:buFont typeface="Wingdings" pitchFamily="2" charset="2"/>
              <a:buChar char="ü"/>
            </a:pPr>
            <a:r>
              <a:rPr lang="fr-FR" b="1" i="1" u="sng" dirty="0">
                <a:solidFill>
                  <a:schemeClr val="tx1"/>
                </a:solidFill>
              </a:rPr>
              <a:t>ATR,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b="1" dirty="0">
                <a:solidFill>
                  <a:schemeClr val="tx1"/>
                </a:solidFill>
              </a:rPr>
              <a:t>A</a:t>
            </a:r>
            <a:r>
              <a:rPr lang="fr-FR" dirty="0">
                <a:solidFill>
                  <a:schemeClr val="tx1"/>
                </a:solidFill>
              </a:rPr>
              <a:t>ppui </a:t>
            </a:r>
            <a:r>
              <a:rPr lang="fr-FR" b="1" dirty="0">
                <a:solidFill>
                  <a:schemeClr val="tx1"/>
                </a:solidFill>
              </a:rPr>
              <a:t>T</a:t>
            </a:r>
            <a:r>
              <a:rPr lang="fr-FR" dirty="0">
                <a:solidFill>
                  <a:schemeClr val="tx1"/>
                </a:solidFill>
              </a:rPr>
              <a:t>endu </a:t>
            </a:r>
            <a:r>
              <a:rPr lang="fr-FR" b="1" dirty="0">
                <a:solidFill>
                  <a:schemeClr val="tx1"/>
                </a:solidFill>
              </a:rPr>
              <a:t>R</a:t>
            </a:r>
            <a:r>
              <a:rPr lang="fr-FR" dirty="0">
                <a:solidFill>
                  <a:schemeClr val="tx1"/>
                </a:solidFill>
              </a:rPr>
              <a:t>enversé  </a:t>
            </a: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679" y="1990824"/>
            <a:ext cx="5727567" cy="429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4769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Positions ou attitudes courantes</a:t>
            </a:r>
          </a:p>
        </p:txBody>
      </p:sp>
      <p:sp>
        <p:nvSpPr>
          <p:cNvPr id="9" name="Rectangle 8"/>
          <p:cNvSpPr/>
          <p:nvPr/>
        </p:nvSpPr>
        <p:spPr>
          <a:xfrm>
            <a:off x="251519" y="1357535"/>
            <a:ext cx="10143923" cy="55446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66700" lvl="1" indent="-266700" algn="just">
              <a:buFont typeface="Wingdings" pitchFamily="2" charset="2"/>
              <a:buChar char="ü"/>
            </a:pPr>
            <a:r>
              <a:rPr lang="fr-FR" b="1" dirty="0">
                <a:solidFill>
                  <a:schemeClr val="tx1"/>
                </a:solidFill>
              </a:rPr>
              <a:t>Horizontale,</a:t>
            </a:r>
            <a:r>
              <a:rPr lang="fr-FR" dirty="0">
                <a:solidFill>
                  <a:schemeClr val="tx1"/>
                </a:solidFill>
              </a:rPr>
              <a:t> position du corps, des bras ou des jambes formant une ligne parallèle avec le sol </a:t>
            </a: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3028898" y="6078066"/>
            <a:ext cx="3672408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§"/>
            </a:pPr>
            <a:r>
              <a:rPr lang="fr-FR" dirty="0">
                <a:solidFill>
                  <a:schemeClr val="tx1"/>
                </a:solidFill>
              </a:rPr>
              <a:t>Bras à l’horizontale avant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055" y="2202830"/>
            <a:ext cx="4886094" cy="366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2313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Positions ou attitudes courantes</a:t>
            </a:r>
          </a:p>
        </p:txBody>
      </p:sp>
      <p:sp>
        <p:nvSpPr>
          <p:cNvPr id="9" name="Rectangle 8"/>
          <p:cNvSpPr/>
          <p:nvPr/>
        </p:nvSpPr>
        <p:spPr>
          <a:xfrm>
            <a:off x="251519" y="1344835"/>
            <a:ext cx="10143923" cy="55446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7800" lvl="1" indent="-177800" algn="just">
              <a:buFont typeface="Wingdings" pitchFamily="2" charset="2"/>
              <a:buChar char="ü"/>
            </a:pPr>
            <a:r>
              <a:rPr lang="fr-FR" b="1" i="1" u="sng" dirty="0">
                <a:solidFill>
                  <a:schemeClr val="tx1"/>
                </a:solidFill>
              </a:rPr>
              <a:t>Verticale,</a:t>
            </a:r>
            <a:r>
              <a:rPr lang="fr-FR" dirty="0">
                <a:solidFill>
                  <a:schemeClr val="tx1"/>
                </a:solidFill>
              </a:rPr>
              <a:t> position du corps, des bras ou des jambes formant une ligne perpendiculaire avec le sol </a:t>
            </a: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252" y="2285255"/>
            <a:ext cx="5619948" cy="421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476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Objectifs</a:t>
            </a:r>
            <a:r>
              <a:rPr lang="en-US" sz="2800" dirty="0">
                <a:latin typeface="+mn-lt"/>
                <a:cs typeface="Arial" charset="0"/>
              </a:rPr>
              <a:t> de formation</a:t>
            </a:r>
            <a:endParaRPr lang="fr-FR" sz="2800" dirty="0">
              <a:latin typeface="+mn-lt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069943"/>
            <a:ext cx="3702055" cy="308116"/>
          </a:xfrm>
          <a:prstGeom prst="rect">
            <a:avLst/>
          </a:prstGeom>
          <a:solidFill>
            <a:srgbClr val="00B0F0">
              <a:alpha val="4980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10" name="Image 9" descr="objectif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355" y="2796860"/>
            <a:ext cx="3157343" cy="2978679"/>
          </a:xfrm>
          <a:prstGeom prst="round1Rect">
            <a:avLst>
              <a:gd name="adj" fmla="val 13694"/>
            </a:avLst>
          </a:prstGeom>
          <a:solidFill>
            <a:srgbClr val="FF0066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4025123" y="2161540"/>
            <a:ext cx="63703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5475" lvl="1" indent="-350838">
              <a:defRPr/>
            </a:pPr>
            <a:r>
              <a:rPr lang="fr-FR" sz="2400" b="1" dirty="0">
                <a:solidFill>
                  <a:srgbClr val="00B0F0"/>
                </a:solidFill>
                <a:cs typeface="Arial" charset="0"/>
              </a:rPr>
              <a:t>Comprendre :</a:t>
            </a:r>
          </a:p>
          <a:p>
            <a:pPr marL="625475" lvl="1" indent="-350838">
              <a:defRPr/>
            </a:pPr>
            <a:endParaRPr lang="fr-FR" sz="1200" b="1" dirty="0">
              <a:solidFill>
                <a:srgbClr val="00B0F0"/>
              </a:solidFill>
              <a:cs typeface="Arial" charset="0"/>
            </a:endParaRPr>
          </a:p>
          <a:p>
            <a:pPr marL="625475" lvl="2" indent="-350838">
              <a:buFont typeface="Wingdings" panose="05000000000000000000" pitchFamily="2" charset="2"/>
              <a:buChar char="Ø"/>
              <a:defRPr/>
            </a:pPr>
            <a:r>
              <a:rPr lang="fr-FR" sz="2400" dirty="0">
                <a:cs typeface="Arial" charset="0"/>
              </a:rPr>
              <a:t>Comment noter un exercice</a:t>
            </a:r>
          </a:p>
          <a:p>
            <a:pPr marL="625475" lvl="1" indent="-350838">
              <a:defRPr/>
            </a:pPr>
            <a:r>
              <a:rPr lang="fr-FR" sz="2400" b="1" dirty="0">
                <a:solidFill>
                  <a:srgbClr val="00B0F0"/>
                </a:solidFill>
                <a:cs typeface="Arial" charset="0"/>
              </a:rPr>
              <a:t>Connaître :</a:t>
            </a:r>
          </a:p>
          <a:p>
            <a:pPr marL="625475" lvl="1" indent="-350838">
              <a:defRPr/>
            </a:pPr>
            <a:endParaRPr lang="fr-FR" sz="1200" b="1" dirty="0">
              <a:solidFill>
                <a:srgbClr val="00B0F0"/>
              </a:solidFill>
              <a:cs typeface="Arial" charset="0"/>
            </a:endParaRPr>
          </a:p>
          <a:p>
            <a:pPr marL="625475" lvl="2" indent="-350838">
              <a:buFont typeface="Wingdings" panose="05000000000000000000" pitchFamily="2" charset="2"/>
              <a:buChar char="Ø"/>
              <a:defRPr/>
            </a:pPr>
            <a:r>
              <a:rPr lang="fr-FR" sz="2400" dirty="0">
                <a:cs typeface="Arial" charset="0"/>
              </a:rPr>
              <a:t>La constitution de la note D</a:t>
            </a:r>
          </a:p>
          <a:p>
            <a:pPr marL="625475" lvl="2" indent="-350838">
              <a:buFont typeface="Wingdings" panose="05000000000000000000" pitchFamily="2" charset="2"/>
              <a:buChar char="Ø"/>
              <a:defRPr/>
            </a:pPr>
            <a:r>
              <a:rPr lang="fr-FR" sz="2400" dirty="0">
                <a:cs typeface="Arial" charset="0"/>
              </a:rPr>
              <a:t>La constitution de la note E</a:t>
            </a:r>
          </a:p>
          <a:p>
            <a:pPr marL="625475" lvl="2" indent="-350838">
              <a:buFont typeface="Wingdings" panose="05000000000000000000" pitchFamily="2" charset="2"/>
              <a:buChar char="Ø"/>
              <a:defRPr/>
            </a:pPr>
            <a:r>
              <a:rPr lang="fr-FR" sz="2400" dirty="0">
                <a:cs typeface="Arial" charset="0"/>
              </a:rPr>
              <a:t>Les principales spécificités aux agrès </a:t>
            </a:r>
          </a:p>
        </p:txBody>
      </p:sp>
      <p:sp>
        <p:nvSpPr>
          <p:cNvPr id="4" name="Rectangle 3"/>
          <p:cNvSpPr/>
          <p:nvPr/>
        </p:nvSpPr>
        <p:spPr>
          <a:xfrm>
            <a:off x="469900" y="1487557"/>
            <a:ext cx="534352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cs typeface="Arial" charset="0"/>
              </a:rPr>
              <a:t>Les objectifs de la formation sont :</a:t>
            </a:r>
          </a:p>
          <a:p>
            <a:pPr>
              <a:defRPr/>
            </a:pPr>
            <a:endParaRPr lang="fr-FR" sz="24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1531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Positions ou attitudes courantes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51520" y="1376585"/>
            <a:ext cx="9997380" cy="55446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66700" lvl="1" indent="-266700" algn="just">
              <a:buFont typeface="Wingdings" pitchFamily="2" charset="2"/>
              <a:buChar char="ü"/>
            </a:pPr>
            <a:r>
              <a:rPr lang="fr-FR" b="1" i="1" u="sng" dirty="0">
                <a:solidFill>
                  <a:schemeClr val="tx1"/>
                </a:solidFill>
              </a:rPr>
              <a:t>Oblique,</a:t>
            </a:r>
            <a:r>
              <a:rPr lang="fr-FR" dirty="0">
                <a:solidFill>
                  <a:schemeClr val="tx1"/>
                </a:solidFill>
              </a:rPr>
              <a:t> position du corps, des bras ou des jambes formant un angle de + ou moins 45°</a:t>
            </a: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3286812" y="6059016"/>
            <a:ext cx="4089598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§"/>
            </a:pPr>
            <a:r>
              <a:rPr lang="fr-FR" dirty="0">
                <a:solidFill>
                  <a:schemeClr val="tx1"/>
                </a:solidFill>
              </a:rPr>
              <a:t>Bras à l’oblique latérale basse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AE1B6B0-D81D-482C-BF11-6672C9CF8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863" y="2351315"/>
            <a:ext cx="5944093" cy="334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363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429000" y="2964180"/>
            <a:ext cx="6724650" cy="1554480"/>
          </a:xfrm>
        </p:spPr>
        <p:txBody>
          <a:bodyPr/>
          <a:lstStyle/>
          <a:p>
            <a:r>
              <a:rPr lang="fr-FR" sz="3200" dirty="0"/>
              <a:t>Guide du juge débutant</a:t>
            </a:r>
            <a:br>
              <a:rPr lang="fr-FR" sz="3200" dirty="0"/>
            </a:br>
            <a:r>
              <a:rPr lang="fr-FR" sz="3200" dirty="0"/>
              <a:t>imposé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6196012" y="5063490"/>
            <a:ext cx="3362325" cy="777240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algn="l" defTabSz="521437" rtl="0" eaLnBrk="1" latinLnBrk="0" hangingPunct="1">
              <a:spcBef>
                <a:spcPct val="0"/>
              </a:spcBef>
              <a:buNone/>
              <a:defRPr sz="40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chemeClr val="bg1"/>
                </a:solidFill>
              </a:rPr>
              <a:t>Module 2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4674C773-0FD8-4CDE-A0CE-20568D0D99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13744" y="6170603"/>
            <a:ext cx="2899713" cy="777240"/>
          </a:xfrm>
        </p:spPr>
        <p:txBody>
          <a:bodyPr/>
          <a:lstStyle/>
          <a:p>
            <a:r>
              <a:rPr lang="fr-FR" dirty="0"/>
              <a:t>2019-2020</a:t>
            </a:r>
          </a:p>
        </p:txBody>
      </p:sp>
    </p:spTree>
    <p:extLst>
      <p:ext uri="{BB962C8B-B14F-4D97-AF65-F5344CB8AC3E}">
        <p14:creationId xmlns:p14="http://schemas.microsoft.com/office/powerpoint/2010/main" val="18669153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Objectifs</a:t>
            </a:r>
            <a:r>
              <a:rPr lang="en-US" sz="2800" dirty="0">
                <a:latin typeface="+mn-lt"/>
                <a:cs typeface="Arial" charset="0"/>
              </a:rPr>
              <a:t> de formation</a:t>
            </a:r>
            <a:endParaRPr lang="fr-FR" sz="2800" dirty="0">
              <a:latin typeface="+mn-lt"/>
              <a:cs typeface="Arial" charset="0"/>
            </a:endParaRPr>
          </a:p>
        </p:txBody>
      </p:sp>
      <p:sp>
        <p:nvSpPr>
          <p:cNvPr id="7" name="Espace réservé du contenu 7"/>
          <p:cNvSpPr>
            <a:spLocks noGrp="1"/>
          </p:cNvSpPr>
          <p:nvPr>
            <p:ph idx="1"/>
          </p:nvPr>
        </p:nvSpPr>
        <p:spPr>
          <a:xfrm>
            <a:off x="109182" y="1323833"/>
            <a:ext cx="10295540" cy="5973131"/>
          </a:xfrm>
        </p:spPr>
        <p:txBody>
          <a:bodyPr/>
          <a:lstStyle/>
          <a:p>
            <a:pPr eaLnBrk="1" hangingPunct="1">
              <a:defRPr/>
            </a:pPr>
            <a:endParaRPr lang="fr-FR" sz="2400" dirty="0">
              <a:cs typeface="Arial" charset="0"/>
            </a:endParaRPr>
          </a:p>
          <a:p>
            <a:pPr eaLnBrk="1" hangingPunct="1">
              <a:defRPr/>
            </a:pPr>
            <a:r>
              <a:rPr lang="fr-FR" sz="2400" i="1" u="sng" dirty="0">
                <a:cs typeface="Arial" charset="0"/>
              </a:rPr>
              <a:t>Les objectifs de la formation sont :</a:t>
            </a:r>
          </a:p>
          <a:p>
            <a:pPr marL="4298950" lvl="1" indent="-354013">
              <a:buFont typeface="Wingdings" panose="05000000000000000000" pitchFamily="2" charset="2"/>
              <a:buChar char="Ø"/>
              <a:defRPr/>
            </a:pPr>
            <a:r>
              <a:rPr lang="fr-FR" sz="2400" b="1" dirty="0">
                <a:solidFill>
                  <a:srgbClr val="00B0F0"/>
                </a:solidFill>
                <a:cs typeface="Arial" charset="0"/>
              </a:rPr>
              <a:t>Comprendre :</a:t>
            </a:r>
          </a:p>
          <a:p>
            <a:pPr marL="4667250" lvl="2" indent="-368300">
              <a:buFont typeface="Wingdings" panose="05000000000000000000" pitchFamily="2" charset="2"/>
              <a:buChar char="§"/>
              <a:defRPr/>
            </a:pPr>
            <a:r>
              <a:rPr lang="fr-FR" sz="2400" dirty="0">
                <a:cs typeface="Arial" charset="0"/>
              </a:rPr>
              <a:t>Comment noter un exercice imposé</a:t>
            </a:r>
          </a:p>
          <a:p>
            <a:pPr marL="4298950" lvl="1" indent="-354013">
              <a:buFont typeface="Wingdings" panose="05000000000000000000" pitchFamily="2" charset="2"/>
              <a:buChar char="Ø"/>
              <a:defRPr/>
            </a:pPr>
            <a:r>
              <a:rPr lang="fr-FR" sz="2400" b="1" dirty="0">
                <a:solidFill>
                  <a:srgbClr val="00B0F0"/>
                </a:solidFill>
                <a:cs typeface="Arial" charset="0"/>
              </a:rPr>
              <a:t>Connaître :</a:t>
            </a:r>
          </a:p>
          <a:p>
            <a:pPr marL="4667250" lvl="2" indent="-354013">
              <a:buFont typeface="Wingdings" panose="05000000000000000000" pitchFamily="2" charset="2"/>
              <a:buChar char="§"/>
              <a:tabLst>
                <a:tab pos="4667250" algn="l"/>
              </a:tabLst>
              <a:defRPr/>
            </a:pPr>
            <a:r>
              <a:rPr lang="fr-FR" sz="2400" dirty="0">
                <a:cs typeface="Arial" charset="0"/>
              </a:rPr>
              <a:t>La constitution de la note D</a:t>
            </a:r>
          </a:p>
          <a:p>
            <a:pPr marL="4667250" lvl="2" indent="-354013">
              <a:buFont typeface="Wingdings" panose="05000000000000000000" pitchFamily="2" charset="2"/>
              <a:buChar char="§"/>
              <a:tabLst>
                <a:tab pos="4667250" algn="l"/>
              </a:tabLst>
              <a:defRPr/>
            </a:pPr>
            <a:r>
              <a:rPr lang="fr-FR" sz="2400" dirty="0">
                <a:cs typeface="Arial" charset="0"/>
              </a:rPr>
              <a:t>La note E</a:t>
            </a:r>
          </a:p>
          <a:p>
            <a:pPr marL="4667250" lvl="2" indent="-354013">
              <a:buFont typeface="Wingdings" panose="05000000000000000000" pitchFamily="2" charset="2"/>
              <a:buChar char="§"/>
              <a:tabLst>
                <a:tab pos="4667250" algn="l"/>
              </a:tabLst>
              <a:defRPr/>
            </a:pPr>
            <a:r>
              <a:rPr lang="fr-FR" sz="2400" dirty="0">
                <a:cs typeface="Arial" charset="0"/>
              </a:rPr>
              <a:t>Repérer les fautes</a:t>
            </a:r>
          </a:p>
          <a:p>
            <a:pPr marL="3995871" lvl="2" indent="-325898">
              <a:defRPr/>
            </a:pPr>
            <a:endParaRPr lang="fr-FR" sz="2400" dirty="0">
              <a:cs typeface="Arial" charset="0"/>
            </a:endParaRPr>
          </a:p>
          <a:p>
            <a:pPr marL="3995871" lvl="2" indent="-325898">
              <a:defRPr/>
            </a:pPr>
            <a:endParaRPr lang="fr-FR" sz="2400" dirty="0">
              <a:cs typeface="Arial" charset="0"/>
            </a:endParaRPr>
          </a:p>
          <a:p>
            <a:pPr marL="3995871" lvl="2" indent="-325898">
              <a:defRPr/>
            </a:pPr>
            <a:endParaRPr lang="fr-FR" sz="2400" dirty="0"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069943"/>
            <a:ext cx="3702055" cy="308116"/>
          </a:xfrm>
          <a:prstGeom prst="rect">
            <a:avLst/>
          </a:prstGeom>
          <a:solidFill>
            <a:srgbClr val="00B0F0">
              <a:alpha val="4980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10" name="Image 9" descr="objectif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355" y="2796860"/>
            <a:ext cx="3157343" cy="2978679"/>
          </a:xfrm>
          <a:prstGeom prst="round1Rect">
            <a:avLst>
              <a:gd name="adj" fmla="val 13694"/>
            </a:avLst>
          </a:prstGeom>
          <a:solidFill>
            <a:srgbClr val="FF0066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66507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Sommaire</a:t>
            </a:r>
          </a:p>
        </p:txBody>
      </p:sp>
      <p:sp>
        <p:nvSpPr>
          <p:cNvPr id="4" name="Espace réservé du texte 2"/>
          <p:cNvSpPr txBox="1">
            <a:spLocks/>
          </p:cNvSpPr>
          <p:nvPr/>
        </p:nvSpPr>
        <p:spPr>
          <a:xfrm>
            <a:off x="4429150" y="2351018"/>
            <a:ext cx="5305400" cy="2487682"/>
          </a:xfrm>
          <a:prstGeom prst="rect">
            <a:avLst/>
          </a:prstGeom>
        </p:spPr>
        <p:txBody>
          <a:bodyPr/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500"/>
              </a:spcBef>
              <a:buClr>
                <a:srgbClr val="00B6CA"/>
              </a:buClr>
              <a:buFont typeface="Arial" pitchFamily="34" charset="0"/>
              <a:buNone/>
            </a:pPr>
            <a:r>
              <a:rPr lang="fr-FR" altLang="fr-FR" sz="2800">
                <a:cs typeface="Arial" pitchFamily="34" charset="0"/>
              </a:rPr>
              <a:t>Le jugement !!!</a:t>
            </a:r>
          </a:p>
          <a:p>
            <a:pPr>
              <a:spcBef>
                <a:spcPts val="1500"/>
              </a:spcBef>
              <a:buClr>
                <a:srgbClr val="00B6CA"/>
              </a:buClr>
              <a:buFont typeface="Arial" pitchFamily="34" charset="0"/>
              <a:buNone/>
            </a:pPr>
            <a:r>
              <a:rPr lang="en-GB" altLang="fr-FR" sz="2800">
                <a:cs typeface="Arial" pitchFamily="34" charset="0"/>
              </a:rPr>
              <a:t>La note</a:t>
            </a:r>
          </a:p>
          <a:p>
            <a:pPr>
              <a:spcBef>
                <a:spcPts val="1500"/>
              </a:spcBef>
              <a:buClr>
                <a:srgbClr val="00B6CA"/>
              </a:buClr>
              <a:buFont typeface="Arial" pitchFamily="34" charset="0"/>
              <a:buNone/>
            </a:pPr>
            <a:r>
              <a:rPr lang="fr-FR" altLang="fr-FR" sz="2800">
                <a:cs typeface="Arial" pitchFamily="34" charset="0"/>
              </a:rPr>
              <a:t>Les fautes</a:t>
            </a:r>
          </a:p>
          <a:p>
            <a:pPr>
              <a:spcBef>
                <a:spcPts val="1500"/>
              </a:spcBef>
              <a:buClr>
                <a:srgbClr val="00B6CA"/>
              </a:buClr>
              <a:buFont typeface="Arial" pitchFamily="34" charset="0"/>
              <a:buNone/>
            </a:pPr>
            <a:r>
              <a:rPr lang="fr-FR" altLang="fr-FR" sz="2800">
                <a:cs typeface="Arial" pitchFamily="34" charset="0"/>
              </a:rPr>
              <a:t>Exemples</a:t>
            </a:r>
            <a:endParaRPr lang="fr-FR" altLang="fr-FR" sz="2800" dirty="0"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1789" y="2495551"/>
            <a:ext cx="2619060" cy="3524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371789" y="3067051"/>
            <a:ext cx="2619060" cy="3524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71789" y="3638551"/>
            <a:ext cx="2619060" cy="3524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371789" y="4210051"/>
            <a:ext cx="2619060" cy="3524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0" name="Arrondir un rectangle à un seul coin 9"/>
          <p:cNvSpPr/>
          <p:nvPr/>
        </p:nvSpPr>
        <p:spPr>
          <a:xfrm>
            <a:off x="967209" y="2250175"/>
            <a:ext cx="1588450" cy="2466680"/>
          </a:xfrm>
          <a:prstGeom prst="round1Rect">
            <a:avLst/>
          </a:prstGeom>
          <a:solidFill>
            <a:srgbClr val="CC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11" name="Image 6" descr="btn_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125" y="2326376"/>
            <a:ext cx="666185" cy="74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7" descr="btn_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259" y="2947861"/>
            <a:ext cx="668040" cy="745781"/>
          </a:xfrm>
          <a:prstGeom prst="rect">
            <a:avLst/>
          </a:prstGeom>
          <a:solidFill>
            <a:srgbClr val="FFC000"/>
          </a:solidFill>
          <a:ln>
            <a:noFill/>
          </a:ln>
        </p:spPr>
      </p:pic>
      <p:pic>
        <p:nvPicPr>
          <p:cNvPr id="13" name="Image 9" descr="btn_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259" y="3544628"/>
            <a:ext cx="668040" cy="74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0" descr="btn_4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259" y="4159317"/>
            <a:ext cx="668040" cy="745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7654310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Le jugement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179511" y="1365920"/>
            <a:ext cx="10215931" cy="5256584"/>
          </a:xfrm>
        </p:spPr>
        <p:txBody>
          <a:bodyPr>
            <a:normAutofit/>
          </a:bodyPr>
          <a:lstStyle/>
          <a:p>
            <a:pPr lvl="1">
              <a:buNone/>
              <a:defRPr/>
            </a:pPr>
            <a:endParaRPr lang="fr-FR" sz="2400" b="1" dirty="0"/>
          </a:p>
          <a:p>
            <a:pPr lvl="1">
              <a:buNone/>
              <a:defRPr/>
            </a:pPr>
            <a:r>
              <a:rPr lang="fr-FR" sz="2400" b="1" dirty="0"/>
              <a:t>Le jugement est une </a:t>
            </a:r>
            <a:r>
              <a:rPr lang="fr-FR" sz="3200" b="1" i="1" u="sng" dirty="0"/>
              <a:t>évaluation </a:t>
            </a:r>
            <a:r>
              <a:rPr lang="fr-FR" sz="2400" b="1" dirty="0"/>
              <a:t>(valorisation du travail exécuté)</a:t>
            </a:r>
          </a:p>
          <a:p>
            <a:pPr lvl="1">
              <a:buNone/>
              <a:defRPr/>
            </a:pPr>
            <a:endParaRPr lang="fr-FR" sz="2400" b="1" dirty="0"/>
          </a:p>
          <a:p>
            <a:pPr marL="708025" lvl="1" indent="-342900">
              <a:buFont typeface="Wingdings" panose="05000000000000000000" pitchFamily="2" charset="2"/>
              <a:buChar char="v"/>
              <a:defRPr/>
            </a:pPr>
            <a:r>
              <a:rPr lang="fr-FR" sz="2400" b="1" dirty="0"/>
              <a:t>Ce que vous aurez à évaluer :</a:t>
            </a:r>
          </a:p>
          <a:p>
            <a:pPr marL="542925" lvl="1" algn="just">
              <a:buNone/>
              <a:defRPr/>
            </a:pPr>
            <a:r>
              <a:rPr lang="fr-FR" sz="3200" i="1" u="sng" dirty="0"/>
              <a:t>La réalisation ou l’exécution d’un exercice </a:t>
            </a:r>
            <a:r>
              <a:rPr lang="fr-FR" sz="3200" b="1" i="1" u="sng" dirty="0"/>
              <a:t>en conformité avec le texte</a:t>
            </a:r>
            <a:r>
              <a:rPr lang="fr-FR" sz="3200" b="1" i="1" dirty="0"/>
              <a:t> </a:t>
            </a:r>
            <a:r>
              <a:rPr lang="fr-FR" sz="3200" i="1" dirty="0"/>
              <a:t>et</a:t>
            </a:r>
            <a:r>
              <a:rPr lang="fr-FR" sz="3200" b="1" i="1" dirty="0"/>
              <a:t> </a:t>
            </a:r>
            <a:r>
              <a:rPr lang="fr-FR" sz="3200" i="1" dirty="0"/>
              <a:t>respectant les exigences techniques</a:t>
            </a:r>
          </a:p>
          <a:p>
            <a:pPr marL="706438" lvl="1" indent="0">
              <a:buNone/>
              <a:defRPr/>
            </a:pPr>
            <a:endParaRPr lang="fr-FR" sz="2400" i="1" dirty="0"/>
          </a:p>
          <a:p>
            <a:pPr algn="just" defTabSz="847725" eaLnBrk="0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5371581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Les mouvements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179511" y="1556419"/>
            <a:ext cx="10215931" cy="5386991"/>
          </a:xfrm>
        </p:spPr>
        <p:txBody>
          <a:bodyPr>
            <a:normAutofit/>
          </a:bodyPr>
          <a:lstStyle/>
          <a:p>
            <a:pPr marL="1708150" lvl="4">
              <a:defRPr/>
            </a:pPr>
            <a:endParaRPr lang="fr-FR" sz="2800" dirty="0"/>
          </a:p>
          <a:p>
            <a:pPr marL="984250" lvl="4">
              <a:buFont typeface="Wingdings" pitchFamily="2" charset="2"/>
              <a:buChar char="Ø"/>
              <a:defRPr/>
            </a:pPr>
            <a:r>
              <a:rPr lang="fr-FR" sz="2800" kern="0" dirty="0"/>
              <a:t>En barres asymétriques, les exercices sont composés de </a:t>
            </a:r>
            <a:r>
              <a:rPr lang="fr-FR" sz="3600" b="1" kern="0" dirty="0"/>
              <a:t>D</a:t>
            </a:r>
            <a:r>
              <a:rPr lang="fr-FR" sz="3600" b="1" i="1" kern="0" dirty="0"/>
              <a:t>ifficultés</a:t>
            </a:r>
            <a:r>
              <a:rPr lang="fr-FR" sz="2800" kern="0" dirty="0"/>
              <a:t> ayant une valeur donnée et d’éléments de liaison</a:t>
            </a:r>
          </a:p>
          <a:p>
            <a:pPr marL="984250" lvl="4">
              <a:defRPr/>
            </a:pPr>
            <a:endParaRPr lang="fr-FR" sz="2800" kern="0" dirty="0"/>
          </a:p>
          <a:p>
            <a:pPr marL="984250" lvl="4">
              <a:buFont typeface="Wingdings" pitchFamily="2" charset="2"/>
              <a:buChar char="Ø"/>
              <a:defRPr/>
            </a:pPr>
            <a:r>
              <a:rPr lang="fr-FR" sz="2800" kern="0" dirty="0"/>
              <a:t>En poutre et sol, les exercices sont composés de </a:t>
            </a:r>
            <a:r>
              <a:rPr lang="fr-FR" sz="3600" b="1" kern="0" dirty="0"/>
              <a:t>D</a:t>
            </a:r>
            <a:r>
              <a:rPr lang="fr-FR" sz="3600" b="1" i="1" kern="0" dirty="0"/>
              <a:t>ifficultés</a:t>
            </a:r>
            <a:r>
              <a:rPr lang="fr-FR" sz="2800" i="1" kern="0" dirty="0"/>
              <a:t> </a:t>
            </a:r>
            <a:r>
              <a:rPr lang="fr-FR" sz="2800" kern="0" dirty="0"/>
              <a:t>ayant une valeur donnée et d’éléments gymniques ou chorégraphiques</a:t>
            </a:r>
          </a:p>
          <a:p>
            <a:pPr marL="1483678" lvl="4" indent="0">
              <a:buNone/>
              <a:defRPr/>
            </a:pPr>
            <a:endParaRPr lang="fr-FR" sz="2800" b="1" u="sng" dirty="0">
              <a:solidFill>
                <a:srgbClr val="000000"/>
              </a:solidFill>
            </a:endParaRP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2249068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La note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179511" y="1556419"/>
            <a:ext cx="10215931" cy="5386991"/>
          </a:xfrm>
        </p:spPr>
        <p:txBody>
          <a:bodyPr>
            <a:normAutofit/>
          </a:bodyPr>
          <a:lstStyle/>
          <a:p>
            <a:pPr marL="706438" lvl="1" indent="0">
              <a:buNone/>
              <a:defRPr/>
            </a:pPr>
            <a:r>
              <a:rPr lang="fr-FR" sz="2400" i="1" u="sng" dirty="0"/>
              <a:t>La note se divise en deux parties</a:t>
            </a:r>
          </a:p>
          <a:p>
            <a:pPr marL="706438" lvl="1" indent="0">
              <a:buNone/>
              <a:defRPr/>
            </a:pPr>
            <a:endParaRPr lang="fr-FR" i="1" u="sng" dirty="0"/>
          </a:p>
          <a:p>
            <a:pPr marL="1163638" lvl="1" indent="-457200">
              <a:buFont typeface="Wingdings" pitchFamily="2" charset="2"/>
              <a:buChar char="q"/>
              <a:defRPr/>
            </a:pPr>
            <a:r>
              <a:rPr lang="fr-FR" sz="3200" b="1" i="1" u="sng" dirty="0"/>
              <a:t>La note D </a:t>
            </a:r>
            <a:r>
              <a:rPr lang="fr-FR" sz="2800" dirty="0"/>
              <a:t>(difficultés):</a:t>
            </a:r>
          </a:p>
          <a:p>
            <a:pPr marL="1163638" lvl="1" indent="-457200">
              <a:buFont typeface="Wingdings" pitchFamily="2" charset="2"/>
              <a:buChar char="q"/>
              <a:defRPr/>
            </a:pPr>
            <a:endParaRPr lang="fr-FR" dirty="0"/>
          </a:p>
          <a:p>
            <a:pPr marL="1708150" lvl="4">
              <a:buFont typeface="Wingdings" pitchFamily="2" charset="2"/>
              <a:buChar char="Ø"/>
              <a:defRPr/>
            </a:pPr>
            <a:r>
              <a:rPr lang="fr-FR" sz="2800" dirty="0"/>
              <a:t>Addition des </a:t>
            </a:r>
            <a:r>
              <a:rPr lang="fr-FR" sz="2800" b="1" dirty="0"/>
              <a:t>D</a:t>
            </a:r>
            <a:r>
              <a:rPr lang="fr-FR" sz="2800" b="1" i="1" dirty="0"/>
              <a:t>ifficultés</a:t>
            </a:r>
          </a:p>
          <a:p>
            <a:pPr marL="1708150" lvl="4">
              <a:buFont typeface="Wingdings" pitchFamily="2" charset="2"/>
              <a:buChar char="Ø"/>
              <a:defRPr/>
            </a:pPr>
            <a:endParaRPr lang="fr-FR" sz="2800" dirty="0"/>
          </a:p>
          <a:p>
            <a:pPr marL="1226757" lvl="2" indent="-4572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fr-FR" sz="3200" b="1" i="1" u="sng" dirty="0"/>
              <a:t>La note E </a:t>
            </a:r>
            <a:r>
              <a:rPr lang="fr-FR" sz="2800" dirty="0"/>
              <a:t>(Exécution)</a:t>
            </a:r>
          </a:p>
          <a:p>
            <a:pPr marL="1967421" lvl="5" indent="-4572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fr-FR" sz="2800" dirty="0"/>
              <a:t>C’est sur cette note que sont déduites toutes les pénalités</a:t>
            </a: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924733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La note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143507" y="1336204"/>
            <a:ext cx="10251935" cy="59046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88963" indent="-285750" algn="just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1800" cap="none" dirty="0"/>
              <a:t>La </a:t>
            </a:r>
            <a:r>
              <a:rPr lang="fr-FR" sz="2000" b="1" u="sng" cap="none" dirty="0"/>
              <a:t>note D</a:t>
            </a:r>
            <a:r>
              <a:rPr lang="fr-FR" sz="1800" cap="none" dirty="0"/>
              <a:t> (difficultés) est variable suivant le degré et va de 4 à 13 points . (voir particularités sur certains degrés lorsqu’il existe des options)</a:t>
            </a:r>
          </a:p>
          <a:p>
            <a:pPr marL="588963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fr-FR" sz="1800" cap="none" dirty="0"/>
              <a:t>La </a:t>
            </a:r>
            <a:r>
              <a:rPr lang="fr-FR" sz="2000" b="1" u="sng" cap="none" dirty="0"/>
              <a:t>note E</a:t>
            </a:r>
            <a:r>
              <a:rPr lang="fr-FR" sz="1800" cap="none" dirty="0">
                <a:solidFill>
                  <a:srgbClr val="FF0000"/>
                </a:solidFill>
              </a:rPr>
              <a:t> </a:t>
            </a:r>
            <a:r>
              <a:rPr lang="fr-FR" sz="1800" cap="none" dirty="0"/>
              <a:t>(exécution) est de 10 points sur lesquels seront déduites les fautes </a:t>
            </a:r>
          </a:p>
          <a:p>
            <a:pPr marL="588963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fr-FR" sz="1800" cap="none" dirty="0"/>
              <a:t>La </a:t>
            </a:r>
            <a:r>
              <a:rPr lang="fr-FR" sz="1800" b="1" u="sng" cap="none" dirty="0"/>
              <a:t>note finale </a:t>
            </a:r>
            <a:r>
              <a:rPr lang="fr-FR" sz="1800" cap="none" dirty="0"/>
              <a:t>est obtenue en faisant la </a:t>
            </a:r>
            <a:r>
              <a:rPr lang="fr-FR" sz="1800" b="1" i="1" u="sng" cap="none" dirty="0"/>
              <a:t>moyenne des notes  E des 2 juges + la note D</a:t>
            </a:r>
          </a:p>
          <a:p>
            <a:pPr marL="588963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endParaRPr lang="fr-FR" sz="1400" dirty="0"/>
          </a:p>
          <a:p>
            <a:pPr marL="531813" algn="just">
              <a:spcBef>
                <a:spcPts val="600"/>
              </a:spcBef>
              <a:spcAft>
                <a:spcPts val="600"/>
              </a:spcAft>
              <a:defRPr/>
            </a:pPr>
            <a:endParaRPr lang="fr-FR" sz="1400" dirty="0"/>
          </a:p>
          <a:p>
            <a:pPr marL="531813" algn="just">
              <a:spcBef>
                <a:spcPts val="600"/>
              </a:spcBef>
              <a:spcAft>
                <a:spcPts val="600"/>
              </a:spcAft>
              <a:defRPr/>
            </a:pPr>
            <a:endParaRPr lang="fr-FR" sz="1400" dirty="0"/>
          </a:p>
          <a:p>
            <a:pPr marL="531813" algn="just">
              <a:spcBef>
                <a:spcPts val="600"/>
              </a:spcBef>
              <a:spcAft>
                <a:spcPts val="600"/>
              </a:spcAft>
              <a:defRPr/>
            </a:pPr>
            <a:endParaRPr lang="fr-FR" sz="1400" dirty="0"/>
          </a:p>
          <a:p>
            <a:pPr marL="531813" algn="just">
              <a:spcBef>
                <a:spcPts val="600"/>
              </a:spcBef>
              <a:spcAft>
                <a:spcPts val="600"/>
              </a:spcAft>
              <a:defRPr/>
            </a:pPr>
            <a:endParaRPr lang="fr-FR" sz="1400" dirty="0"/>
          </a:p>
          <a:p>
            <a:pPr marL="531813" algn="just">
              <a:spcBef>
                <a:spcPts val="600"/>
              </a:spcBef>
              <a:spcAft>
                <a:spcPts val="600"/>
              </a:spcAft>
              <a:defRPr/>
            </a:pPr>
            <a:endParaRPr lang="fr-FR" sz="1400" dirty="0"/>
          </a:p>
          <a:p>
            <a:pPr marL="531813" algn="just">
              <a:spcBef>
                <a:spcPts val="600"/>
              </a:spcBef>
              <a:spcAft>
                <a:spcPts val="600"/>
              </a:spcAft>
              <a:defRPr/>
            </a:pPr>
            <a:endParaRPr lang="fr-FR" sz="1400" dirty="0"/>
          </a:p>
          <a:p>
            <a:pPr marL="531813" algn="just">
              <a:spcBef>
                <a:spcPts val="600"/>
              </a:spcBef>
              <a:spcAft>
                <a:spcPts val="600"/>
              </a:spcAft>
              <a:defRPr/>
            </a:pPr>
            <a:endParaRPr lang="fr-FR" sz="1400" dirty="0"/>
          </a:p>
          <a:p>
            <a:pPr marL="348933" indent="0" algn="just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fr-FR" sz="1600" dirty="0"/>
          </a:p>
          <a:p>
            <a:pPr marL="531813" algn="just">
              <a:spcBef>
                <a:spcPts val="600"/>
              </a:spcBef>
              <a:spcAft>
                <a:spcPts val="600"/>
              </a:spcAft>
              <a:defRPr/>
            </a:pPr>
            <a:endParaRPr lang="fr-FR" sz="1600" dirty="0"/>
          </a:p>
          <a:p>
            <a:pPr marL="531813" algn="just">
              <a:spcBef>
                <a:spcPts val="600"/>
              </a:spcBef>
              <a:spcAft>
                <a:spcPts val="600"/>
              </a:spcAft>
              <a:defRPr/>
            </a:pPr>
            <a:endParaRPr lang="fr-FR" sz="1600" dirty="0"/>
          </a:p>
          <a:p>
            <a:pPr marL="531813" algn="just">
              <a:spcBef>
                <a:spcPts val="600"/>
              </a:spcBef>
              <a:spcAft>
                <a:spcPts val="600"/>
              </a:spcAft>
              <a:defRPr/>
            </a:pPr>
            <a:endParaRPr lang="fr-FR" sz="1600" dirty="0"/>
          </a:p>
          <a:p>
            <a:pPr marL="531813" algn="just">
              <a:spcBef>
                <a:spcPts val="600"/>
              </a:spcBef>
              <a:spcAft>
                <a:spcPts val="600"/>
              </a:spcAft>
              <a:defRPr/>
            </a:pPr>
            <a:endParaRPr lang="fr-FR" sz="1600" dirty="0"/>
          </a:p>
          <a:p>
            <a:pPr marL="531813" algn="just">
              <a:spcBef>
                <a:spcPts val="600"/>
              </a:spcBef>
              <a:spcAft>
                <a:spcPts val="600"/>
              </a:spcAft>
              <a:defRPr/>
            </a:pPr>
            <a:endParaRPr lang="fr-FR" sz="1600" dirty="0"/>
          </a:p>
          <a:p>
            <a:pPr marL="531813" algn="just">
              <a:spcBef>
                <a:spcPts val="600"/>
              </a:spcBef>
              <a:spcAft>
                <a:spcPts val="600"/>
              </a:spcAft>
              <a:defRPr/>
            </a:pPr>
            <a:endParaRPr lang="fr-FR" sz="1600" dirty="0"/>
          </a:p>
          <a:p>
            <a:pPr marL="531813" algn="just">
              <a:spcBef>
                <a:spcPts val="600"/>
              </a:spcBef>
              <a:spcAft>
                <a:spcPts val="600"/>
              </a:spcAft>
              <a:defRPr/>
            </a:pPr>
            <a:endParaRPr lang="fr-FR" sz="1600" dirty="0"/>
          </a:p>
          <a:p>
            <a:pPr marL="531813" algn="just">
              <a:spcBef>
                <a:spcPts val="600"/>
              </a:spcBef>
              <a:spcAft>
                <a:spcPts val="600"/>
              </a:spcAft>
              <a:defRPr/>
            </a:pPr>
            <a:endParaRPr lang="fr-FR" sz="1600" dirty="0"/>
          </a:p>
          <a:p>
            <a:pPr marL="531813" algn="just">
              <a:spcBef>
                <a:spcPts val="600"/>
              </a:spcBef>
              <a:spcAft>
                <a:spcPts val="600"/>
              </a:spcAft>
              <a:defRPr/>
            </a:pPr>
            <a:endParaRPr lang="fr-FR" sz="1600" dirty="0"/>
          </a:p>
          <a:p>
            <a:pPr marL="531813" indent="-342900" algn="just" defTabSz="847725" eaLnBrk="0" hangingPunct="0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None/>
              <a:defRPr/>
            </a:pPr>
            <a:endParaRPr lang="fr-FR" sz="1600" kern="0" dirty="0"/>
          </a:p>
          <a:p>
            <a:pPr>
              <a:buNone/>
            </a:pPr>
            <a:endParaRPr lang="fr-FR" sz="1600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888926" y="2846462"/>
          <a:ext cx="8750374" cy="468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50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248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Note finale  D + 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4991948" y="5155552"/>
          <a:ext cx="4666827" cy="853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23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4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281">
                <a:tc>
                  <a:txBody>
                    <a:bodyPr/>
                    <a:lstStyle/>
                    <a:p>
                      <a:r>
                        <a:rPr lang="fr-FR" sz="1800" i="1" dirty="0">
                          <a:solidFill>
                            <a:schemeClr val="tx1"/>
                          </a:solidFill>
                        </a:rPr>
                        <a:t>Juge 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i="1" dirty="0">
                          <a:solidFill>
                            <a:schemeClr val="tx1"/>
                          </a:solidFill>
                        </a:rPr>
                        <a:t>Juge 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661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7.30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7,60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888926" y="4390138"/>
          <a:ext cx="4006924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0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3407"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Note D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665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Ex:4</a:t>
                      </a:r>
                      <a:r>
                        <a:rPr lang="fr-FR" sz="1400" baseline="30000" dirty="0"/>
                        <a:t>ème</a:t>
                      </a:r>
                      <a:r>
                        <a:rPr lang="fr-FR" sz="1400" dirty="0"/>
                        <a:t> degré  Poutre A/J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1" dirty="0"/>
                        <a:t>8.00 Pts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671">
                <a:tc>
                  <a:txBody>
                    <a:bodyPr/>
                    <a:lstStyle/>
                    <a:p>
                      <a:r>
                        <a:rPr lang="fr-FR" sz="1200" dirty="0"/>
                        <a:t>Entrée Equerre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1.00 Pt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671">
                <a:tc>
                  <a:txBody>
                    <a:bodyPr/>
                    <a:lstStyle/>
                    <a:p>
                      <a:r>
                        <a:rPr lang="fr-FR" sz="1200" dirty="0"/>
                        <a:t>ATR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1.00 Pt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671">
                <a:tc>
                  <a:txBody>
                    <a:bodyPr/>
                    <a:lstStyle/>
                    <a:p>
                      <a:r>
                        <a:rPr lang="fr-FR" sz="1200" dirty="0"/>
                        <a:t>Saut écart + saut groupé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1.00 Pt (0,50 + 0,50)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671">
                <a:tc>
                  <a:txBody>
                    <a:bodyPr/>
                    <a:lstStyle/>
                    <a:p>
                      <a:r>
                        <a:rPr lang="fr-FR" sz="1200" dirty="0"/>
                        <a:t>Pivot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1.00 Pt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671">
                <a:tc>
                  <a:txBody>
                    <a:bodyPr/>
                    <a:lstStyle/>
                    <a:p>
                      <a:r>
                        <a:rPr lang="fr-FR" sz="1200" dirty="0"/>
                        <a:t>Cabriole + saut vertical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1.00 Pt (0,50 – 0,50)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671">
                <a:tc>
                  <a:txBody>
                    <a:bodyPr/>
                    <a:lstStyle/>
                    <a:p>
                      <a:r>
                        <a:rPr lang="fr-FR" sz="1200" dirty="0"/>
                        <a:t>Roue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1.50 Pt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3671">
                <a:tc>
                  <a:txBody>
                    <a:bodyPr/>
                    <a:lstStyle/>
                    <a:p>
                      <a:r>
                        <a:rPr lang="fr-FR" sz="1200" dirty="0"/>
                        <a:t>Sortie Saut de mains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1.50 Pt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4972472" y="4391012"/>
          <a:ext cx="4666829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6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7501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Note 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71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10.00 Pts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888927" y="3378669"/>
          <a:ext cx="8750376" cy="869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331"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>
                          <a:solidFill>
                            <a:schemeClr val="tx1"/>
                          </a:solidFill>
                        </a:rPr>
                        <a:t>Moyenne des Notes 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>
                          <a:solidFill>
                            <a:schemeClr val="tx1"/>
                          </a:solidFill>
                        </a:rPr>
                        <a:t>Note D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>
                          <a:solidFill>
                            <a:schemeClr val="tx1"/>
                          </a:solidFill>
                        </a:rPr>
                        <a:t>Note finale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7.45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8.00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15.45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28327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66055" y="4285862"/>
            <a:ext cx="6120000" cy="1621111"/>
          </a:xfrm>
        </p:spPr>
        <p:txBody>
          <a:bodyPr/>
          <a:lstStyle/>
          <a:p>
            <a:r>
              <a:rPr lang="fr-FR" altLang="fr-FR" sz="3600" dirty="0"/>
              <a:t>Les fautes</a:t>
            </a:r>
            <a:br>
              <a:rPr lang="fr-FR" altLang="fr-FR" sz="3600" dirty="0"/>
            </a:br>
            <a:endParaRPr lang="fr-FR" altLang="fr-FR" sz="3600" dirty="0"/>
          </a:p>
        </p:txBody>
      </p:sp>
    </p:spTree>
    <p:extLst>
      <p:ext uri="{BB962C8B-B14F-4D97-AF65-F5344CB8AC3E}">
        <p14:creationId xmlns:p14="http://schemas.microsoft.com/office/powerpoint/2010/main" val="6088401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Jugement</a:t>
            </a:r>
            <a:br>
              <a:rPr lang="fr-FR" sz="2800" dirty="0">
                <a:latin typeface="+mn-lt"/>
                <a:cs typeface="Arial" charset="0"/>
              </a:rPr>
            </a:br>
            <a:endParaRPr lang="fr-FR" sz="2800" dirty="0">
              <a:latin typeface="+mn-lt"/>
              <a:cs typeface="Arial" charset="0"/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175096" y="1557495"/>
            <a:ext cx="10111525" cy="5563151"/>
          </a:xfrm>
          <a:prstGeom prst="rect">
            <a:avLst/>
          </a:prstGeom>
        </p:spPr>
        <p:txBody>
          <a:bodyPr>
            <a:noAutofit/>
          </a:bodyPr>
          <a:lstStyle/>
          <a:p>
            <a:pPr marL="866458" indent="-342900">
              <a:buFont typeface="Wingdings" pitchFamily="2" charset="2"/>
              <a:buChar char="q"/>
              <a:defRPr/>
            </a:pPr>
            <a:r>
              <a:rPr lang="fr-FR" sz="2400" cap="none" dirty="0"/>
              <a:t>Les fautes sont réparties en 2 catégories,</a:t>
            </a:r>
          </a:p>
          <a:p>
            <a:pPr marL="866458" indent="-342900">
              <a:buFont typeface="Wingdings" pitchFamily="2" charset="2"/>
              <a:buChar char="q"/>
              <a:defRPr/>
            </a:pPr>
            <a:endParaRPr lang="fr-FR" sz="2400" cap="none" dirty="0"/>
          </a:p>
          <a:p>
            <a:pPr marL="2254250" indent="-6350">
              <a:defRPr/>
            </a:pPr>
            <a:endParaRPr lang="fr-FR" sz="2400" b="1" dirty="0">
              <a:solidFill>
                <a:srgbClr val="000000"/>
              </a:solidFill>
            </a:endParaRPr>
          </a:p>
          <a:p>
            <a:pPr marL="2254250" indent="-6350">
              <a:defRPr/>
            </a:pPr>
            <a:endParaRPr lang="fr-FR" sz="2400" b="1" dirty="0">
              <a:solidFill>
                <a:srgbClr val="000000"/>
              </a:solidFill>
            </a:endParaRPr>
          </a:p>
          <a:p>
            <a:pPr marL="2254250" indent="-6350">
              <a:defRPr/>
            </a:pPr>
            <a:endParaRPr lang="fr-FR" sz="2400" b="1" dirty="0">
              <a:solidFill>
                <a:srgbClr val="000000"/>
              </a:solidFill>
            </a:endParaRPr>
          </a:p>
          <a:p>
            <a:pPr marL="2254250" indent="-6350">
              <a:defRPr/>
            </a:pPr>
            <a:endParaRPr lang="fr-FR" sz="4000" b="1" u="sng" dirty="0">
              <a:solidFill>
                <a:srgbClr val="000000"/>
              </a:solidFill>
            </a:endParaRPr>
          </a:p>
          <a:p>
            <a:pPr marL="1617663">
              <a:defRPr/>
            </a:pPr>
            <a:r>
              <a:rPr lang="fr-FR" sz="4000" b="1" u="sng" dirty="0">
                <a:solidFill>
                  <a:srgbClr val="000000"/>
                </a:solidFill>
              </a:rPr>
              <a:t>Elles sont toutes « NET »</a:t>
            </a:r>
          </a:p>
          <a:p>
            <a:pPr marL="531813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fr-FR" sz="2800" dirty="0"/>
          </a:p>
          <a:p>
            <a:pPr marL="531813" algn="just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fr-FR" sz="2800" dirty="0"/>
          </a:p>
          <a:p>
            <a:pPr marL="531813" indent="-342900" algn="just" defTabSz="847725" eaLnBrk="0" hangingPunct="0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None/>
              <a:defRPr/>
            </a:pPr>
            <a:endParaRPr lang="fr-FR" sz="2400" kern="0" dirty="0"/>
          </a:p>
          <a:p>
            <a:endParaRPr lang="fr-FR" sz="2400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56945"/>
              </p:ext>
            </p:extLst>
          </p:nvPr>
        </p:nvGraphicFramePr>
        <p:xfrm>
          <a:off x="330302" y="2251579"/>
          <a:ext cx="9843144" cy="1272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4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9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0167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Fautes générales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Se référer au tableau des fautes générales (Art.15 du PF)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663037"/>
              </p:ext>
            </p:extLst>
          </p:nvPr>
        </p:nvGraphicFramePr>
        <p:xfrm>
          <a:off x="324188" y="4038986"/>
          <a:ext cx="9887272" cy="1272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4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774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Fautes liées aux exigences techniques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Propres à chaque élément, agrès et degré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31163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400" dirty="0">
                <a:latin typeface="+mn-lt"/>
                <a:cs typeface="Arial" charset="0"/>
              </a:rPr>
              <a:t>La fédération sportive &amp; culturelle de </a:t>
            </a:r>
            <a:r>
              <a:rPr lang="fr-FR" sz="2400" dirty="0" err="1">
                <a:latin typeface="+mn-lt"/>
                <a:cs typeface="Arial" charset="0"/>
              </a:rPr>
              <a:t>france</a:t>
            </a:r>
            <a:endParaRPr lang="fr-FR" sz="2400" dirty="0">
              <a:latin typeface="+mn-lt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1344960"/>
            <a:ext cx="244778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</a:rPr>
              <a:t>23 Activités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19" y="2012082"/>
            <a:ext cx="4069757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</a:rPr>
              <a:t>12 régions </a:t>
            </a:r>
          </a:p>
        </p:txBody>
      </p:sp>
      <p:sp>
        <p:nvSpPr>
          <p:cNvPr id="8" name="Rectangle 7"/>
          <p:cNvSpPr/>
          <p:nvPr/>
        </p:nvSpPr>
        <p:spPr>
          <a:xfrm>
            <a:off x="251520" y="2636912"/>
            <a:ext cx="443846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</a:rPr>
              <a:t>74 comités départementaux</a:t>
            </a:r>
          </a:p>
        </p:txBody>
      </p:sp>
      <p:sp>
        <p:nvSpPr>
          <p:cNvPr id="9" name="Rectangle 8"/>
          <p:cNvSpPr/>
          <p:nvPr/>
        </p:nvSpPr>
        <p:spPr>
          <a:xfrm>
            <a:off x="251520" y="3588939"/>
            <a:ext cx="4630196" cy="776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</a:rPr>
              <a:t>230000 licenciés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</a:rPr>
              <a:t>500000 membres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1519" y="4581128"/>
            <a:ext cx="5130899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</a:rPr>
              <a:t>46500 licences gym Féminine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</a:rPr>
              <a:t>490 clubs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19" y="1377575"/>
            <a:ext cx="4650581" cy="558069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2EE1684-6D72-4A29-A514-D5F758F48578}"/>
              </a:ext>
            </a:extLst>
          </p:cNvPr>
          <p:cNvSpPr/>
          <p:nvPr/>
        </p:nvSpPr>
        <p:spPr>
          <a:xfrm>
            <a:off x="5245240" y="6521380"/>
            <a:ext cx="5024175" cy="4368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39951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Jugement</a:t>
            </a:r>
            <a:br>
              <a:rPr lang="fr-FR" sz="2800" dirty="0">
                <a:latin typeface="+mn-lt"/>
                <a:cs typeface="Arial" charset="0"/>
              </a:rPr>
            </a:br>
            <a:endParaRPr lang="fr-FR" sz="2800" dirty="0">
              <a:latin typeface="+mn-lt"/>
              <a:cs typeface="Arial" charset="0"/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269440" y="1527048"/>
            <a:ext cx="9903260" cy="53035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fr-FR" sz="2400" cap="none" dirty="0"/>
              <a:t>Les fautes générales ont des valeurs différentes selon leur importance </a:t>
            </a:r>
          </a:p>
          <a:p>
            <a:pPr marL="531813" indent="-342900" algn="just" defTabSz="847725" eaLnBrk="0" hangingPunct="0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None/>
              <a:defRPr/>
            </a:pPr>
            <a:endParaRPr lang="fr-FR" sz="2600" kern="0" cap="none" dirty="0"/>
          </a:p>
          <a:p>
            <a:endParaRPr lang="fr-FR" dirty="0"/>
          </a:p>
        </p:txBody>
      </p:sp>
      <p:graphicFrame>
        <p:nvGraphicFramePr>
          <p:cNvPr id="11" name="Group 27"/>
          <p:cNvGraphicFramePr>
            <a:graphicFrameLocks noGrp="1"/>
          </p:cNvGraphicFramePr>
          <p:nvPr/>
        </p:nvGraphicFramePr>
        <p:xfrm>
          <a:off x="294840" y="2362201"/>
          <a:ext cx="9903260" cy="742640"/>
        </p:xfrm>
        <a:graphic>
          <a:graphicData uri="http://schemas.openxmlformats.org/drawingml/2006/table">
            <a:tbl>
              <a:tblPr/>
              <a:tblGrid>
                <a:gridCol w="4584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8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2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Petites Fautes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0,10 point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Group 27"/>
          <p:cNvGraphicFramePr>
            <a:graphicFrameLocks noGrp="1"/>
          </p:cNvGraphicFramePr>
          <p:nvPr/>
        </p:nvGraphicFramePr>
        <p:xfrm>
          <a:off x="299358" y="3302001"/>
          <a:ext cx="9903260" cy="771282"/>
        </p:xfrm>
        <a:graphic>
          <a:graphicData uri="http://schemas.openxmlformats.org/drawingml/2006/table">
            <a:tbl>
              <a:tblPr/>
              <a:tblGrid>
                <a:gridCol w="4584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8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12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Fautes Moyennes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0,30 point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Group 27"/>
          <p:cNvGraphicFramePr>
            <a:graphicFrameLocks noGrp="1"/>
          </p:cNvGraphicFramePr>
          <p:nvPr/>
        </p:nvGraphicFramePr>
        <p:xfrm>
          <a:off x="314798" y="4296398"/>
          <a:ext cx="9903260" cy="799924"/>
        </p:xfrm>
        <a:graphic>
          <a:graphicData uri="http://schemas.openxmlformats.org/drawingml/2006/table">
            <a:tbl>
              <a:tblPr/>
              <a:tblGrid>
                <a:gridCol w="4584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8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9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Grosses Fautes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0,50 point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Group 27"/>
          <p:cNvGraphicFramePr>
            <a:graphicFrameLocks noGrp="1"/>
          </p:cNvGraphicFramePr>
          <p:nvPr/>
        </p:nvGraphicFramePr>
        <p:xfrm>
          <a:off x="330238" y="5293260"/>
          <a:ext cx="9903260" cy="840840"/>
        </p:xfrm>
        <a:graphic>
          <a:graphicData uri="http://schemas.openxmlformats.org/drawingml/2006/table">
            <a:tbl>
              <a:tblPr/>
              <a:tblGrid>
                <a:gridCol w="4584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8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Très grosses Fautes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0,80 point et plus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45504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Jugement</a:t>
            </a:r>
            <a:br>
              <a:rPr lang="fr-FR" sz="2800" dirty="0">
                <a:latin typeface="+mn-lt"/>
                <a:cs typeface="Arial" charset="0"/>
              </a:rPr>
            </a:br>
            <a:endParaRPr lang="fr-FR" sz="2800" dirty="0">
              <a:latin typeface="+mn-lt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7500" y="1586135"/>
            <a:ext cx="9912350" cy="55446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742950" lvl="1" indent="-285750" algn="just">
              <a:buFont typeface="Wingdings" pitchFamily="2" charset="2"/>
              <a:buChar char="ü"/>
            </a:pPr>
            <a:r>
              <a:rPr lang="fr-FR" b="1" i="1" u="sng" dirty="0">
                <a:solidFill>
                  <a:schemeClr val="tx1"/>
                </a:solidFill>
              </a:rPr>
              <a:t>Jambes fléchie(s)</a:t>
            </a:r>
            <a:r>
              <a:rPr lang="fr-FR" dirty="0">
                <a:solidFill>
                  <a:schemeClr val="tx1"/>
                </a:solidFill>
              </a:rPr>
              <a:t> </a:t>
            </a: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2367135"/>
            <a:ext cx="2889020" cy="2166765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467544" y="4815643"/>
            <a:ext cx="2891376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dirty="0">
                <a:solidFill>
                  <a:schemeClr val="tx1"/>
                </a:solidFill>
              </a:rPr>
              <a:t>Pénalisation de 0,10 Pt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752" y="2350267"/>
            <a:ext cx="2911510" cy="2183633"/>
          </a:xfrm>
          <a:prstGeom prst="rect">
            <a:avLst/>
          </a:prstGeom>
        </p:spPr>
      </p:pic>
      <p:sp>
        <p:nvSpPr>
          <p:cNvPr id="12" name="Rectangle à coins arrondis 11"/>
          <p:cNvSpPr/>
          <p:nvPr/>
        </p:nvSpPr>
        <p:spPr>
          <a:xfrm>
            <a:off x="3701752" y="4815643"/>
            <a:ext cx="2911510" cy="540059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dirty="0">
                <a:solidFill>
                  <a:schemeClr val="tx1"/>
                </a:solidFill>
              </a:rPr>
              <a:t>Pénalisation de 0,30 Pt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902" y="2364598"/>
            <a:ext cx="2860948" cy="2145711"/>
          </a:xfrm>
          <a:prstGeom prst="rect">
            <a:avLst/>
          </a:prstGeom>
        </p:spPr>
      </p:pic>
      <p:sp>
        <p:nvSpPr>
          <p:cNvPr id="14" name="Rectangle à coins arrondis 13"/>
          <p:cNvSpPr/>
          <p:nvPr/>
        </p:nvSpPr>
        <p:spPr>
          <a:xfrm>
            <a:off x="6987902" y="4778100"/>
            <a:ext cx="2860948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dirty="0">
                <a:solidFill>
                  <a:schemeClr val="tx1"/>
                </a:solidFill>
              </a:rPr>
              <a:t>Pénalisation de 0,50 Pt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68A125-1FD7-47BA-B520-D4D520C67CB3}"/>
              </a:ext>
            </a:extLst>
          </p:cNvPr>
          <p:cNvSpPr/>
          <p:nvPr/>
        </p:nvSpPr>
        <p:spPr>
          <a:xfrm>
            <a:off x="683288" y="5536644"/>
            <a:ext cx="2461846" cy="57606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Petite faute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DEBB2F-1203-41A6-BA21-611A1F29B76B}"/>
              </a:ext>
            </a:extLst>
          </p:cNvPr>
          <p:cNvSpPr/>
          <p:nvPr/>
        </p:nvSpPr>
        <p:spPr>
          <a:xfrm>
            <a:off x="3926584" y="5550052"/>
            <a:ext cx="2461846" cy="57606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Faute Moyenne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8D574A-08B3-4A65-9928-0208774D23F0}"/>
              </a:ext>
            </a:extLst>
          </p:cNvPr>
          <p:cNvSpPr/>
          <p:nvPr/>
        </p:nvSpPr>
        <p:spPr>
          <a:xfrm>
            <a:off x="7251585" y="5550052"/>
            <a:ext cx="2461846" cy="57606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Grosse Faute</a:t>
            </a:r>
          </a:p>
        </p:txBody>
      </p:sp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473F96C3-EEE3-4B34-BF27-5DE31190CC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197358"/>
              </p:ext>
            </p:extLst>
          </p:nvPr>
        </p:nvGraphicFramePr>
        <p:xfrm>
          <a:off x="1710795" y="6307564"/>
          <a:ext cx="7125759" cy="576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5759">
                  <a:extLst>
                    <a:ext uri="{9D8B030D-6E8A-4147-A177-3AD203B41FA5}">
                      <a16:colId xmlns:a16="http://schemas.microsoft.com/office/drawing/2014/main" val="3711744226"/>
                    </a:ext>
                  </a:extLst>
                </a:gridCol>
              </a:tblGrid>
              <a:tr h="576063">
                <a:tc>
                  <a:txBody>
                    <a:bodyPr/>
                    <a:lstStyle/>
                    <a:p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Evaluons au plus juste le niveau de la faute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551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38885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6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4" grpId="0" animBg="1"/>
      <p:bldP spid="10" grpId="0" animBg="1"/>
      <p:bldP spid="11" grpId="0" animBg="1"/>
      <p:bldP spid="1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br>
              <a:rPr lang="fr-FR" sz="2800" dirty="0">
                <a:latin typeface="+mn-lt"/>
                <a:cs typeface="Arial" charset="0"/>
              </a:rPr>
            </a:br>
            <a:r>
              <a:rPr lang="fr-FR" sz="2800" dirty="0">
                <a:latin typeface="+mn-lt"/>
                <a:cs typeface="Arial" charset="0"/>
              </a:rPr>
              <a:t>Jugement</a:t>
            </a:r>
            <a:br>
              <a:rPr lang="fr-FR" sz="2800" dirty="0">
                <a:latin typeface="+mn-lt"/>
                <a:cs typeface="Arial" charset="0"/>
              </a:rPr>
            </a:br>
            <a:endParaRPr lang="fr-FR" sz="2800" dirty="0">
              <a:latin typeface="+mn-lt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7500" y="1591120"/>
            <a:ext cx="9912350" cy="55446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742950" lvl="1" indent="-285750" algn="just">
              <a:buFont typeface="Wingdings" pitchFamily="2" charset="2"/>
              <a:buChar char="ü"/>
            </a:pPr>
            <a:r>
              <a:rPr lang="fr-FR" b="1" i="1" u="sng" dirty="0">
                <a:solidFill>
                  <a:schemeClr val="tx1"/>
                </a:solidFill>
              </a:rPr>
              <a:t>Bras fléchi(s)</a:t>
            </a:r>
            <a:r>
              <a:rPr lang="fr-FR" dirty="0">
                <a:solidFill>
                  <a:schemeClr val="tx1"/>
                </a:solidFill>
              </a:rPr>
              <a:t> </a:t>
            </a: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467544" y="4815643"/>
            <a:ext cx="2891376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dirty="0">
                <a:solidFill>
                  <a:schemeClr val="tx1"/>
                </a:solidFill>
              </a:rPr>
              <a:t>Pénalisation de 0,10 Pt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3701752" y="4815643"/>
            <a:ext cx="2911510" cy="540059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dirty="0">
                <a:solidFill>
                  <a:schemeClr val="tx1"/>
                </a:solidFill>
              </a:rPr>
              <a:t>Pénalisation de 0,30 Pt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6987902" y="4778100"/>
            <a:ext cx="2860948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dirty="0">
                <a:solidFill>
                  <a:schemeClr val="tx1"/>
                </a:solidFill>
              </a:rPr>
              <a:t>Pénalisation de 0,50 Pt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84" y="2503571"/>
            <a:ext cx="2868135" cy="196824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352" y="2505112"/>
            <a:ext cx="2574516" cy="193088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571" y="2505112"/>
            <a:ext cx="2622267" cy="196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142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chute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221804" y="1404020"/>
            <a:ext cx="10008046" cy="5328592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fr-FR" sz="2400" b="1" dirty="0"/>
              <a:t>Chute au sol ou sur l’agrès : </a:t>
            </a:r>
            <a:r>
              <a:rPr lang="fr-FR" sz="2400" b="1" dirty="0">
                <a:solidFill>
                  <a:srgbClr val="FF0000"/>
                </a:solidFill>
              </a:rPr>
              <a:t>1,00 point.</a:t>
            </a:r>
            <a:endParaRPr lang="fr-FR" sz="2400" b="1" dirty="0"/>
          </a:p>
          <a:p>
            <a:pPr marL="457200" indent="-457200" algn="just">
              <a:buFont typeface="Wingdings" pitchFamily="2" charset="2"/>
              <a:buChar char="q"/>
              <a:defRPr/>
            </a:pPr>
            <a:r>
              <a:rPr lang="fr-FR" sz="2400" cap="none" dirty="0"/>
              <a:t>En cas de chute la gymnaste a droit à un temps d’arrêt limité avant la reprise de son mouvement : </a:t>
            </a:r>
          </a:p>
          <a:p>
            <a:pPr marL="457200" lvl="1" indent="-285750" algn="just">
              <a:buFont typeface="Wingdings" pitchFamily="2" charset="2"/>
              <a:buChar char="Ø"/>
              <a:defRPr/>
            </a:pPr>
            <a:r>
              <a:rPr lang="fr-FR" sz="2400" b="1" dirty="0"/>
              <a:t>30 secondes en barres</a:t>
            </a:r>
          </a:p>
          <a:p>
            <a:pPr marL="457200" lvl="1" indent="-285750" algn="just">
              <a:buFont typeface="Wingdings" pitchFamily="2" charset="2"/>
              <a:buChar char="Ø"/>
              <a:defRPr/>
            </a:pPr>
            <a:r>
              <a:rPr lang="fr-FR" sz="2400" b="1" dirty="0"/>
              <a:t>10 secondes en poutre.</a:t>
            </a:r>
          </a:p>
          <a:p>
            <a:pPr marL="457200" indent="-457200" algn="just">
              <a:buFont typeface="Wingdings" pitchFamily="2" charset="2"/>
              <a:buChar char="q"/>
              <a:defRPr/>
            </a:pPr>
            <a:r>
              <a:rPr lang="fr-FR" sz="2400" cap="none" dirty="0"/>
              <a:t> Durant cette interruption, l’entraîneur est autorisé à assister et à conseiller la gymnaste.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endParaRPr lang="fr-FR" sz="2400" kern="0" cap="none" dirty="0"/>
          </a:p>
          <a:p>
            <a:endParaRPr lang="fr-FR" sz="2400" dirty="0"/>
          </a:p>
        </p:txBody>
      </p:sp>
      <p:pic>
        <p:nvPicPr>
          <p:cNvPr id="8" name="Picture 2" descr="Sablier, Sable, Bleu, Verre, Temps, Heure, Horlo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54288"/>
            <a:ext cx="936104" cy="117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2552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Présence de l’entraîneur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323528" y="1628800"/>
            <a:ext cx="9906322" cy="492628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fr-FR" sz="2400" dirty="0"/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fr-FR" sz="2400" dirty="0"/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fr-FR" sz="2400" dirty="0"/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fr-FR" sz="2400" dirty="0"/>
          </a:p>
          <a:p>
            <a:pPr marL="727646" lvl="1" indent="-285750">
              <a:spcBef>
                <a:spcPts val="600"/>
              </a:spcBef>
              <a:buNone/>
              <a:defRPr/>
            </a:pPr>
            <a:endParaRPr lang="fr-FR" sz="2400" dirty="0"/>
          </a:p>
          <a:p>
            <a:pPr marL="727646" lvl="1" indent="-285750">
              <a:spcBef>
                <a:spcPts val="600"/>
              </a:spcBef>
              <a:buNone/>
              <a:defRPr/>
            </a:pPr>
            <a:endParaRPr lang="fr-FR" sz="2400" dirty="0"/>
          </a:p>
          <a:p>
            <a:pPr marL="727646" lvl="1" indent="-285750">
              <a:spcBef>
                <a:spcPts val="600"/>
              </a:spcBef>
              <a:buNone/>
              <a:defRPr/>
            </a:pPr>
            <a:endParaRPr lang="fr-FR" sz="2400" dirty="0"/>
          </a:p>
          <a:p>
            <a:pPr marL="727646" lvl="1" indent="-285750">
              <a:spcBef>
                <a:spcPts val="600"/>
              </a:spcBef>
              <a:buNone/>
              <a:defRPr/>
            </a:pPr>
            <a:endParaRPr lang="fr-FR" sz="2400" dirty="0"/>
          </a:p>
          <a:p>
            <a:pPr marL="727646" lvl="1" indent="-28575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fr-FR" sz="2400" u="sng" spc="-50" dirty="0"/>
              <a:t>La présence de l’entraîneur est autorisée en Barres sans pénalités</a:t>
            </a:r>
          </a:p>
          <a:p>
            <a:pPr marL="727646" lvl="1" indent="-28575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fr-FR" sz="2400" spc="-50" dirty="0"/>
              <a:t>L'entraîneur peut indiquer sans pénalité l'ordre des éléments aux 3 premiers degré poussin.</a:t>
            </a:r>
          </a:p>
          <a:p>
            <a:pPr marL="531813" indent="-342900" algn="just" defTabSz="847725" eaLnBrk="0" hangingPunct="0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None/>
              <a:defRPr/>
            </a:pPr>
            <a:endParaRPr lang="fr-FR" sz="2400" kern="0" dirty="0"/>
          </a:p>
          <a:p>
            <a:endParaRPr lang="fr-FR" sz="2400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344736" y="2197780"/>
          <a:ext cx="4932114" cy="2227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2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4320">
                <a:tc>
                  <a:txBody>
                    <a:bodyPr/>
                    <a:lstStyle/>
                    <a:p>
                      <a:r>
                        <a:rPr lang="fr-FR" sz="1600" b="0" dirty="0">
                          <a:solidFill>
                            <a:schemeClr val="tx1"/>
                          </a:solidFill>
                        </a:rPr>
                        <a:t>Présence de l’entraîneur sur le tapis ou mains au dessus du tapis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3049"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558602" y="2938651"/>
            <a:ext cx="4527748" cy="53455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dirty="0"/>
              <a:t>Sol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8602" y="3678626"/>
            <a:ext cx="2808312" cy="53455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dirty="0"/>
              <a:t>Poutre    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66914" y="3010663"/>
            <a:ext cx="266700" cy="19526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03798" y="3750638"/>
            <a:ext cx="266700" cy="195263"/>
          </a:xfrm>
          <a:prstGeom prst="rect">
            <a:avLst/>
          </a:prstGeom>
        </p:spPr>
      </p:pic>
      <p:graphicFrame>
        <p:nvGraphicFramePr>
          <p:cNvPr id="14" name="Tableau 13"/>
          <p:cNvGraphicFramePr>
            <a:graphicFrameLocks noGrp="1"/>
          </p:cNvGraphicFramePr>
          <p:nvPr/>
        </p:nvGraphicFramePr>
        <p:xfrm>
          <a:off x="357436" y="1456694"/>
          <a:ext cx="9834314" cy="617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7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7212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</a:rPr>
                        <a:t>Poutre,</a:t>
                      </a:r>
                      <a:r>
                        <a:rPr lang="fr-FR" sz="2400" baseline="0" dirty="0">
                          <a:solidFill>
                            <a:schemeClr val="tx1"/>
                          </a:solidFill>
                        </a:rPr>
                        <a:t> sol</a:t>
                      </a: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400" dirty="0">
                          <a:solidFill>
                            <a:schemeClr val="tx1"/>
                          </a:solidFill>
                        </a:rPr>
                        <a:t>                        Saut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Organigramme : Processus 14"/>
          <p:cNvSpPr/>
          <p:nvPr/>
        </p:nvSpPr>
        <p:spPr>
          <a:xfrm>
            <a:off x="1585764" y="3928492"/>
            <a:ext cx="1080120" cy="45719"/>
          </a:xfrm>
          <a:prstGeom prst="flowChartProces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6" name="Tableau 15"/>
          <p:cNvGraphicFramePr>
            <a:graphicFrameLocks noGrp="1"/>
          </p:cNvGraphicFramePr>
          <p:nvPr/>
        </p:nvGraphicFramePr>
        <p:xfrm>
          <a:off x="5276850" y="2197780"/>
          <a:ext cx="4806950" cy="2227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6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2016">
                <a:tc>
                  <a:txBody>
                    <a:bodyPr/>
                    <a:lstStyle/>
                    <a:p>
                      <a:r>
                        <a:rPr lang="fr-FR" sz="1600" b="0" dirty="0">
                          <a:solidFill>
                            <a:schemeClr val="tx1"/>
                          </a:solidFill>
                        </a:rPr>
                        <a:t>Présence de l’entraîneur entre le tremplin &amp; la table, sur le tapis ou mains au dessus du tapis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5353"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8348997" y="3108295"/>
            <a:ext cx="1224136" cy="93610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692938" y="3367286"/>
            <a:ext cx="540060" cy="43204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7201644" y="3530352"/>
            <a:ext cx="288032" cy="1440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599512" y="3189362"/>
            <a:ext cx="266700" cy="195263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39186" y="3277939"/>
            <a:ext cx="266700" cy="195263"/>
          </a:xfrm>
          <a:prstGeom prst="rect">
            <a:avLst/>
          </a:prstGeom>
        </p:spPr>
      </p:pic>
      <p:graphicFrame>
        <p:nvGraphicFramePr>
          <p:cNvPr id="22" name="Tableau 21"/>
          <p:cNvGraphicFramePr>
            <a:graphicFrameLocks noGrp="1"/>
          </p:cNvGraphicFramePr>
          <p:nvPr/>
        </p:nvGraphicFramePr>
        <p:xfrm>
          <a:off x="344736" y="4476750"/>
          <a:ext cx="4932114" cy="483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2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3096">
                <a:tc>
                  <a:txBody>
                    <a:bodyPr/>
                    <a:lstStyle/>
                    <a:p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Pénalité de </a:t>
                      </a:r>
                      <a:r>
                        <a:rPr lang="fr-FR" sz="2000" b="1" i="1" u="sng" dirty="0">
                          <a:solidFill>
                            <a:srgbClr val="FF0000"/>
                          </a:solidFill>
                        </a:rPr>
                        <a:t>0.50 Pt </a:t>
                      </a:r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sur la note finale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Tableau 22"/>
          <p:cNvGraphicFramePr>
            <a:graphicFrameLocks noGrp="1"/>
          </p:cNvGraphicFramePr>
          <p:nvPr/>
        </p:nvGraphicFramePr>
        <p:xfrm>
          <a:off x="5276850" y="4457700"/>
          <a:ext cx="4806950" cy="502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6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2146">
                <a:tc>
                  <a:txBody>
                    <a:bodyPr/>
                    <a:lstStyle/>
                    <a:p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Pénalité de </a:t>
                      </a:r>
                      <a:r>
                        <a:rPr lang="fr-FR" sz="2000" b="1" i="1" u="sng" dirty="0">
                          <a:solidFill>
                            <a:srgbClr val="FF0000"/>
                          </a:solidFill>
                        </a:rPr>
                        <a:t>0.50 Pt </a:t>
                      </a:r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sur la note finale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44157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ous-titre 1"/>
          <p:cNvSpPr>
            <a:spLocks noGrp="1"/>
          </p:cNvSpPr>
          <p:nvPr>
            <p:ph type="subTitle" idx="1"/>
          </p:nvPr>
        </p:nvSpPr>
        <p:spPr>
          <a:xfrm>
            <a:off x="6405760" y="6480943"/>
            <a:ext cx="4282878" cy="1081908"/>
          </a:xfrm>
        </p:spPr>
        <p:txBody>
          <a:bodyPr/>
          <a:lstStyle/>
          <a:p>
            <a:r>
              <a:rPr lang="fr-FR" altLang="fr-FR" sz="5000" b="1" dirty="0"/>
              <a:t>2019-2020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429000" y="2964180"/>
            <a:ext cx="6724650" cy="1554480"/>
          </a:xfrm>
        </p:spPr>
        <p:txBody>
          <a:bodyPr/>
          <a:lstStyle/>
          <a:p>
            <a:r>
              <a:rPr lang="fr-FR" sz="3200" dirty="0"/>
              <a:t>Guide du juge débutant</a:t>
            </a:r>
            <a:br>
              <a:rPr lang="fr-FR" sz="3200" dirty="0"/>
            </a:br>
            <a:r>
              <a:rPr lang="fr-FR" sz="3200" dirty="0"/>
              <a:t>imposé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6196012" y="5063490"/>
            <a:ext cx="3362325" cy="777240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algn="l" defTabSz="521437" rtl="0" eaLnBrk="1" latinLnBrk="0" hangingPunct="1">
              <a:spcBef>
                <a:spcPct val="0"/>
              </a:spcBef>
              <a:buNone/>
              <a:defRPr sz="40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chemeClr val="bg1"/>
                </a:solidFill>
              </a:rPr>
              <a:t>Module 3</a:t>
            </a:r>
          </a:p>
        </p:txBody>
      </p:sp>
    </p:spTree>
    <p:extLst>
      <p:ext uri="{BB962C8B-B14F-4D97-AF65-F5344CB8AC3E}">
        <p14:creationId xmlns:p14="http://schemas.microsoft.com/office/powerpoint/2010/main" val="22702089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sommaire</a:t>
            </a:r>
          </a:p>
        </p:txBody>
      </p:sp>
      <p:sp>
        <p:nvSpPr>
          <p:cNvPr id="13" name="Espace réservé du texte 2"/>
          <p:cNvSpPr txBox="1">
            <a:spLocks/>
          </p:cNvSpPr>
          <p:nvPr/>
        </p:nvSpPr>
        <p:spPr>
          <a:xfrm>
            <a:off x="3971950" y="2408168"/>
            <a:ext cx="5743550" cy="3223959"/>
          </a:xfrm>
          <a:prstGeom prst="rect">
            <a:avLst/>
          </a:prstGeom>
        </p:spPr>
        <p:txBody>
          <a:bodyPr/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500"/>
              </a:spcBef>
              <a:buClr>
                <a:srgbClr val="00B6CA"/>
              </a:buClr>
              <a:buFont typeface="Arial" pitchFamily="34" charset="0"/>
              <a:buNone/>
            </a:pPr>
            <a:r>
              <a:rPr lang="fr-FR" altLang="fr-FR" sz="2400" dirty="0">
                <a:cs typeface="Arial" pitchFamily="34" charset="0"/>
              </a:rPr>
              <a:t>Comment lire un mouvement imposé</a:t>
            </a:r>
          </a:p>
          <a:p>
            <a:pPr>
              <a:spcBef>
                <a:spcPts val="1500"/>
              </a:spcBef>
              <a:buClr>
                <a:srgbClr val="00B6CA"/>
              </a:buClr>
              <a:buFont typeface="Arial" pitchFamily="34" charset="0"/>
              <a:buNone/>
            </a:pPr>
            <a:r>
              <a:rPr lang="en-GB" altLang="fr-FR" sz="2400" dirty="0">
                <a:cs typeface="Arial" pitchFamily="34" charset="0"/>
              </a:rPr>
              <a:t>Exigence technique</a:t>
            </a:r>
          </a:p>
          <a:p>
            <a:pPr>
              <a:spcBef>
                <a:spcPts val="1500"/>
              </a:spcBef>
              <a:buClr>
                <a:srgbClr val="00B6CA"/>
              </a:buClr>
              <a:buFont typeface="Arial" pitchFamily="34" charset="0"/>
              <a:buNone/>
            </a:pPr>
            <a:r>
              <a:rPr lang="fr-FR" altLang="fr-FR" sz="2400" dirty="0">
                <a:cs typeface="Arial" pitchFamily="34" charset="0"/>
              </a:rPr>
              <a:t>Conseil technique</a:t>
            </a:r>
          </a:p>
          <a:p>
            <a:pPr>
              <a:spcBef>
                <a:spcPts val="1500"/>
              </a:spcBef>
              <a:buClr>
                <a:srgbClr val="00B6CA"/>
              </a:buClr>
              <a:buFont typeface="Arial" pitchFamily="34" charset="0"/>
              <a:buNone/>
            </a:pPr>
            <a:r>
              <a:rPr lang="fr-FR" altLang="fr-FR" sz="2400" dirty="0">
                <a:cs typeface="Arial" pitchFamily="34" charset="0"/>
              </a:rPr>
              <a:t>Reconnaissance des éléments </a:t>
            </a:r>
          </a:p>
          <a:p>
            <a:pPr>
              <a:spcBef>
                <a:spcPts val="1500"/>
              </a:spcBef>
              <a:buClr>
                <a:srgbClr val="00B6CA"/>
              </a:buClr>
              <a:buFont typeface="Arial" pitchFamily="34" charset="0"/>
              <a:buNone/>
            </a:pPr>
            <a:r>
              <a:rPr lang="fr-FR" altLang="fr-FR" sz="2400" dirty="0">
                <a:cs typeface="Arial" pitchFamily="34" charset="0"/>
              </a:rPr>
              <a:t>Ecriture symbolique</a:t>
            </a:r>
          </a:p>
          <a:p>
            <a:pPr>
              <a:spcBef>
                <a:spcPts val="1500"/>
              </a:spcBef>
              <a:buClr>
                <a:srgbClr val="00B6CA"/>
              </a:buClr>
              <a:buFont typeface="Arial" pitchFamily="34" charset="0"/>
              <a:buNone/>
            </a:pPr>
            <a:endParaRPr lang="fr-FR" altLang="fr-FR" sz="2400" dirty="0"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2224" y="2447925"/>
            <a:ext cx="2692486" cy="381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462224" y="3000375"/>
            <a:ext cx="2692486" cy="381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462224" y="3552825"/>
            <a:ext cx="2692486" cy="381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462224" y="4133850"/>
            <a:ext cx="2692486" cy="381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462224" y="4676775"/>
            <a:ext cx="2711536" cy="381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22" name="Arrondir un rectangle à un seul coin 21"/>
          <p:cNvSpPr/>
          <p:nvPr/>
        </p:nvSpPr>
        <p:spPr>
          <a:xfrm>
            <a:off x="1246535" y="2171700"/>
            <a:ext cx="1358900" cy="3148186"/>
          </a:xfrm>
          <a:prstGeom prst="round1Rect">
            <a:avLst/>
          </a:prstGeom>
          <a:solidFill>
            <a:srgbClr val="CC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23" name="Image 6" descr="btn_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460" y="2343150"/>
            <a:ext cx="569913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 7" descr="btn_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935" y="2925763"/>
            <a:ext cx="571500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age 9" descr="btn_3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935" y="3487738"/>
            <a:ext cx="571500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 10" descr="btn_4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935" y="4043363"/>
            <a:ext cx="571500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 11" descr="btn_5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885" y="4598988"/>
            <a:ext cx="571500" cy="6778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0689084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429000" y="2964180"/>
            <a:ext cx="6724650" cy="1554480"/>
          </a:xfrm>
        </p:spPr>
        <p:txBody>
          <a:bodyPr/>
          <a:lstStyle/>
          <a:p>
            <a:r>
              <a:rPr lang="fr-FR" sz="3200" dirty="0"/>
              <a:t>Comment lire une feuille de mouvement imposé</a:t>
            </a:r>
          </a:p>
        </p:txBody>
      </p:sp>
    </p:spTree>
    <p:extLst>
      <p:ext uri="{BB962C8B-B14F-4D97-AF65-F5344CB8AC3E}">
        <p14:creationId xmlns:p14="http://schemas.microsoft.com/office/powerpoint/2010/main" val="14847849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Construction des mouvements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idx="1"/>
          </p:nvPr>
        </p:nvSpPr>
        <p:spPr>
          <a:xfrm>
            <a:off x="283918" y="1314452"/>
            <a:ext cx="9926882" cy="5100786"/>
          </a:xfrm>
        </p:spPr>
        <p:txBody>
          <a:bodyPr>
            <a:noAutofit/>
          </a:bodyPr>
          <a:lstStyle/>
          <a:p>
            <a:pPr marL="188913" defTabSz="847725" eaLnBrk="0" hangingPunct="0">
              <a:lnSpc>
                <a:spcPct val="150000"/>
              </a:lnSpc>
              <a:defRPr/>
            </a:pPr>
            <a:r>
              <a:rPr lang="fr-FR" sz="2000" b="1" u="sng" kern="0" cap="none" dirty="0"/>
              <a:t>Chaque mouvement est décomposé en paragraphes </a:t>
            </a:r>
          </a:p>
          <a:p>
            <a:pPr marL="531813" indent="-342900" defTabSz="847725" eaLnBrk="0" hangingPunct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fr-FR" sz="2000" b="1" u="sng" kern="0" dirty="0"/>
          </a:p>
          <a:p>
            <a:pPr marL="531813" indent="-342900" defTabSz="847725" eaLnBrk="0" hangingPunct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fr-FR" sz="2000" b="1" u="sng" kern="0" dirty="0"/>
          </a:p>
          <a:p>
            <a:pPr marL="188913" indent="0" algn="just" defTabSz="847725" eaLnBrk="0" hangingPunct="0">
              <a:lnSpc>
                <a:spcPct val="150000"/>
              </a:lnSpc>
              <a:buNone/>
              <a:defRPr/>
            </a:pPr>
            <a:endParaRPr lang="fr-FR" sz="1800" b="1" i="1" kern="0" dirty="0"/>
          </a:p>
          <a:p>
            <a:endParaRPr lang="fr-FR" sz="1800" dirty="0"/>
          </a:p>
        </p:txBody>
      </p:sp>
      <p:graphicFrame>
        <p:nvGraphicFramePr>
          <p:cNvPr id="16" name="Tableau 15"/>
          <p:cNvGraphicFramePr>
            <a:graphicFrameLocks noGrp="1"/>
          </p:cNvGraphicFramePr>
          <p:nvPr/>
        </p:nvGraphicFramePr>
        <p:xfrm>
          <a:off x="283918" y="1841500"/>
          <a:ext cx="2698089" cy="936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8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8479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Colonne 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213">
                <a:tc>
                  <a:txBody>
                    <a:bodyPr/>
                    <a:lstStyle/>
                    <a:p>
                      <a:r>
                        <a:rPr lang="fr-FR" sz="1200" i="1" dirty="0">
                          <a:solidFill>
                            <a:schemeClr val="tx1"/>
                          </a:solidFill>
                        </a:rPr>
                        <a:t>Descriptif des éléments à réaliser, terminologie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" name="Tableau 17"/>
          <p:cNvGraphicFramePr>
            <a:graphicFrameLocks noGrp="1"/>
          </p:cNvGraphicFramePr>
          <p:nvPr/>
        </p:nvGraphicFramePr>
        <p:xfrm>
          <a:off x="3045507" y="1841500"/>
          <a:ext cx="2593417" cy="943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3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111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Colonne 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930">
                <a:tc>
                  <a:txBody>
                    <a:bodyPr/>
                    <a:lstStyle/>
                    <a:p>
                      <a:r>
                        <a:rPr lang="fr-FR" sz="1200" i="1" dirty="0">
                          <a:solidFill>
                            <a:schemeClr val="tx1"/>
                          </a:solidFill>
                        </a:rPr>
                        <a:t>Valeur du ou des éléments et symbolique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" name="Tableau 18"/>
          <p:cNvGraphicFramePr>
            <a:graphicFrameLocks noGrp="1"/>
          </p:cNvGraphicFramePr>
          <p:nvPr/>
        </p:nvGraphicFramePr>
        <p:xfrm>
          <a:off x="5715124" y="1841500"/>
          <a:ext cx="2138908" cy="919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8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Colonne 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779">
                <a:tc>
                  <a:txBody>
                    <a:bodyPr/>
                    <a:lstStyle/>
                    <a:p>
                      <a:r>
                        <a:rPr lang="fr-FR" sz="1200" i="1" dirty="0">
                          <a:solidFill>
                            <a:schemeClr val="tx1"/>
                          </a:solidFill>
                        </a:rPr>
                        <a:t>Figurines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" name="Tableau 19"/>
          <p:cNvGraphicFramePr>
            <a:graphicFrameLocks noGrp="1"/>
          </p:cNvGraphicFramePr>
          <p:nvPr/>
        </p:nvGraphicFramePr>
        <p:xfrm>
          <a:off x="7917706" y="1835955"/>
          <a:ext cx="2382168" cy="928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1945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Colonne 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764">
                <a:tc>
                  <a:txBody>
                    <a:bodyPr/>
                    <a:lstStyle/>
                    <a:p>
                      <a:r>
                        <a:rPr lang="fr-FR" sz="1200" i="1" dirty="0">
                          <a:solidFill>
                            <a:schemeClr val="tx1"/>
                          </a:solidFill>
                        </a:rPr>
                        <a:t>Exigences techniques &amp; conseils techniques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1" name="Tableau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052545"/>
              </p:ext>
            </p:extLst>
          </p:nvPr>
        </p:nvGraphicFramePr>
        <p:xfrm>
          <a:off x="264608" y="3407855"/>
          <a:ext cx="10004809" cy="847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4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47251">
                <a:tc>
                  <a:txBody>
                    <a:bodyPr/>
                    <a:lstStyle/>
                    <a:p>
                      <a:r>
                        <a:rPr lang="fr-FR" sz="1800" b="0" i="1" u="sng" dirty="0">
                          <a:solidFill>
                            <a:schemeClr val="tx1"/>
                          </a:solidFill>
                        </a:rPr>
                        <a:t>Exigence technique :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 Impératif, ce que la gymnaste doit réaliser dans l’élément sans être pénalisée, </a:t>
                      </a:r>
                      <a:r>
                        <a:rPr lang="fr-FR" sz="1800" b="0" dirty="0">
                          <a:solidFill>
                            <a:schemeClr val="tx1"/>
                          </a:solidFill>
                        </a:rPr>
                        <a:t>la pénalité est de 0,30 Pt (Sauf particularité)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Tableau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130143"/>
              </p:ext>
            </p:extLst>
          </p:nvPr>
        </p:nvGraphicFramePr>
        <p:xfrm>
          <a:off x="304799" y="4515130"/>
          <a:ext cx="10004809" cy="928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4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28708">
                <a:tc>
                  <a:txBody>
                    <a:bodyPr/>
                    <a:lstStyle/>
                    <a:p>
                      <a:r>
                        <a:rPr lang="fr-FR" sz="1800" b="0" i="1" u="sng" dirty="0">
                          <a:solidFill>
                            <a:schemeClr val="tx1"/>
                          </a:solidFill>
                        </a:rPr>
                        <a:t>Conseil technique :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 Explication, comment la gymnaste doit réaliser l’élément, </a:t>
                      </a:r>
                      <a:r>
                        <a:rPr lang="fr-FR" sz="1800" b="0" dirty="0">
                          <a:solidFill>
                            <a:schemeClr val="tx1"/>
                          </a:solidFill>
                        </a:rPr>
                        <a:t>il peut être pénalisé pour des fautes générales</a:t>
                      </a:r>
                    </a:p>
                    <a:p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60076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Exigence technique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31428" y="1916832"/>
          <a:ext cx="4716272" cy="123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0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6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44">
                <a:tc>
                  <a:txBody>
                    <a:bodyPr/>
                    <a:lstStyle/>
                    <a:p>
                      <a:r>
                        <a:rPr lang="fr-FR" b="0" dirty="0">
                          <a:solidFill>
                            <a:srgbClr val="000000"/>
                          </a:solidFill>
                        </a:rPr>
                        <a:t>4-3 –</a:t>
                      </a:r>
                      <a:r>
                        <a:rPr lang="fr-FR" b="0" baseline="0" dirty="0">
                          <a:solidFill>
                            <a:srgbClr val="000000"/>
                          </a:solidFill>
                        </a:rPr>
                        <a:t> Prise d’élan à l’appui libre</a:t>
                      </a:r>
                      <a:endParaRPr lang="fr-FR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fr-FR" sz="1600" b="0" i="0" dirty="0">
                          <a:solidFill>
                            <a:srgbClr val="000000"/>
                          </a:solidFill>
                        </a:rPr>
                        <a:t>Sans arrêt, élan des jambes en Ar</a:t>
                      </a:r>
                      <a:r>
                        <a:rPr lang="fr-FR" sz="1600" b="0" i="0" baseline="0" dirty="0">
                          <a:solidFill>
                            <a:srgbClr val="000000"/>
                          </a:solidFill>
                        </a:rPr>
                        <a:t> à </a:t>
                      </a:r>
                      <a:r>
                        <a:rPr lang="fr-FR" sz="1600" b="1" i="0" u="sng" baseline="0" dirty="0">
                          <a:solidFill>
                            <a:srgbClr val="000000"/>
                          </a:solidFill>
                        </a:rPr>
                        <a:t>l’appui libre</a:t>
                      </a:r>
                      <a:r>
                        <a:rPr lang="fr-FR" sz="1600" b="0" i="0" baseline="0" dirty="0">
                          <a:solidFill>
                            <a:srgbClr val="000000"/>
                          </a:solidFill>
                        </a:rPr>
                        <a:t>, au dessus de l’horizontale, bras tendus, arrivée au sol face à BI</a:t>
                      </a:r>
                      <a:endParaRPr lang="fr-FR" sz="1600" b="0" i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7505295" y="1928392"/>
          <a:ext cx="3139404" cy="14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9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66720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fr-FR" sz="1400" b="0" i="0" dirty="0">
                          <a:solidFill>
                            <a:srgbClr val="000000"/>
                          </a:solidFill>
                        </a:rPr>
                        <a:t>Bras tendus à l’appui libre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fr-FR" sz="1400" b="0" i="0" dirty="0">
                          <a:solidFill>
                            <a:srgbClr val="000000"/>
                          </a:solidFill>
                        </a:rPr>
                        <a:t>Prise d’élan corps tendu au dessus de l’horizontale :</a:t>
                      </a:r>
                    </a:p>
                    <a:p>
                      <a:pPr marL="622300" indent="-355600">
                        <a:buFont typeface="Arial"/>
                        <a:buChar char="•"/>
                      </a:pPr>
                      <a:r>
                        <a:rPr lang="fr-FR" sz="1400" b="0" i="0" dirty="0">
                          <a:solidFill>
                            <a:srgbClr val="000000"/>
                          </a:solidFill>
                        </a:rPr>
                        <a:t>A l’horizontale : 0,30 Pt</a:t>
                      </a:r>
                    </a:p>
                    <a:p>
                      <a:pPr marL="622300" indent="-355600">
                        <a:buFont typeface="Arial"/>
                        <a:buChar char="•"/>
                      </a:pPr>
                      <a:r>
                        <a:rPr lang="fr-FR" sz="1400" b="0" i="0" dirty="0">
                          <a:solidFill>
                            <a:srgbClr val="000000"/>
                          </a:solidFill>
                        </a:rPr>
                        <a:t>Sous l’horizontale : 0,50 Pt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fr-FR" sz="1600" b="0" i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AutoShape 15"/>
          <p:cNvSpPr>
            <a:spLocks noChangeArrowheads="1"/>
          </p:cNvSpPr>
          <p:nvPr/>
        </p:nvSpPr>
        <p:spPr bwMode="auto">
          <a:xfrm>
            <a:off x="8038040" y="2787519"/>
            <a:ext cx="2477559" cy="316349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 sz="1800" b="0" dirty="0"/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 rot="20857856">
            <a:off x="8052153" y="3321693"/>
            <a:ext cx="1624522" cy="30777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Cas particulier</a:t>
            </a:r>
          </a:p>
        </p:txBody>
      </p:sp>
      <p:sp>
        <p:nvSpPr>
          <p:cNvPr id="2" name="Rectangle 1"/>
          <p:cNvSpPr/>
          <p:nvPr/>
        </p:nvSpPr>
        <p:spPr>
          <a:xfrm>
            <a:off x="31428" y="4267199"/>
            <a:ext cx="10484171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fr-FR" sz="2400" dirty="0">
                <a:solidFill>
                  <a:srgbClr val="000000"/>
                </a:solidFill>
              </a:rPr>
              <a:t> Si l’exigence technique n’est pas respectée : </a:t>
            </a:r>
            <a:r>
              <a:rPr lang="fr-FR" sz="2400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fr-FR" sz="2400" dirty="0">
                <a:sym typeface="Wingdings" pitchFamily="2" charset="2"/>
              </a:rPr>
              <a:t> </a:t>
            </a:r>
            <a:r>
              <a:rPr lang="fr-FR" sz="2400" b="1" spc="-40" dirty="0">
                <a:solidFill>
                  <a:srgbClr val="FF0000"/>
                </a:solidFill>
                <a:sym typeface="Wingdings" pitchFamily="2" charset="2"/>
              </a:rPr>
              <a:t>pénalité de 0,30 pt.</a:t>
            </a:r>
          </a:p>
          <a:p>
            <a:pPr lvl="1">
              <a:lnSpc>
                <a:spcPct val="80000"/>
              </a:lnSpc>
            </a:pPr>
            <a:endParaRPr lang="fr-FR" sz="2400" b="1" spc="-40" dirty="0">
              <a:solidFill>
                <a:srgbClr val="FF0000"/>
              </a:solidFill>
              <a:sym typeface="Wingdings" pitchFamily="2" charset="2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fr-FR" sz="2400" i="1" dirty="0">
                <a:solidFill>
                  <a:srgbClr val="000000"/>
                </a:solidFill>
              </a:rPr>
              <a:t> </a:t>
            </a:r>
            <a:r>
              <a:rPr lang="fr-FR" sz="2400" i="1" u="sng" dirty="0">
                <a:solidFill>
                  <a:srgbClr val="000000"/>
                </a:solidFill>
              </a:rPr>
              <a:t>Sauf cas particulier, alors la valeur de la pénalité est spécifiée.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A8675E8-69E0-490F-A9A2-1F82A863C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928392"/>
            <a:ext cx="2483956" cy="1760113"/>
          </a:xfrm>
          <a:prstGeom prst="rect">
            <a:avLst/>
          </a:prstGeom>
        </p:spPr>
      </p:pic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37BB7D2F-44F5-43B8-BCB1-3614DF313C92}"/>
              </a:ext>
            </a:extLst>
          </p:cNvPr>
          <p:cNvCxnSpPr/>
          <p:nvPr/>
        </p:nvCxnSpPr>
        <p:spPr>
          <a:xfrm>
            <a:off x="350195" y="3093820"/>
            <a:ext cx="112840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AutoShape 15">
            <a:extLst>
              <a:ext uri="{FF2B5EF4-FFF2-40B4-BE49-F238E27FC236}">
                <a16:creationId xmlns:a16="http://schemas.microsoft.com/office/drawing/2014/main" id="{83729B6F-5FDC-4F2F-8342-C261036CD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201" y="1893480"/>
            <a:ext cx="2477559" cy="316349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 sz="1800" b="0" dirty="0"/>
          </a:p>
        </p:txBody>
      </p:sp>
    </p:spTree>
    <p:extLst>
      <p:ext uri="{BB962C8B-B14F-4D97-AF65-F5344CB8AC3E}">
        <p14:creationId xmlns:p14="http://schemas.microsoft.com/office/powerpoint/2010/main" val="5864713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400" dirty="0">
                <a:latin typeface="+mn-lt"/>
                <a:cs typeface="Arial" charset="0"/>
              </a:rPr>
              <a:t>La fédération sportive &amp; culturelle de </a:t>
            </a:r>
            <a:r>
              <a:rPr lang="fr-FR" sz="2400" dirty="0" err="1">
                <a:latin typeface="+mn-lt"/>
                <a:cs typeface="Arial" charset="0"/>
              </a:rPr>
              <a:t>france</a:t>
            </a:r>
            <a:endParaRPr lang="fr-FR" sz="2400" dirty="0">
              <a:latin typeface="+mn-lt"/>
              <a:cs typeface="Arial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"/>
          <a:stretch/>
        </p:blipFill>
        <p:spPr bwMode="auto">
          <a:xfrm>
            <a:off x="9183960" y="1328248"/>
            <a:ext cx="1152128" cy="1463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83918" y="1760113"/>
            <a:ext cx="8536232" cy="5040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</a:rPr>
              <a:t>Président :   </a:t>
            </a:r>
            <a:r>
              <a:rPr lang="fr-FR" sz="2000" b="1" i="1" u="sng" dirty="0">
                <a:solidFill>
                  <a:schemeClr val="tx1"/>
                </a:solidFill>
              </a:rPr>
              <a:t>Christian </a:t>
            </a:r>
            <a:r>
              <a:rPr lang="fr-FR" sz="2000" b="1" i="1" u="sng" dirty="0" err="1">
                <a:solidFill>
                  <a:schemeClr val="tx1"/>
                </a:solidFill>
              </a:rPr>
              <a:t>Babonneau</a:t>
            </a:r>
            <a:r>
              <a:rPr lang="fr-FR" sz="2000" b="1" i="1" u="sng" dirty="0">
                <a:solidFill>
                  <a:schemeClr val="tx1"/>
                </a:solidFill>
              </a:rPr>
              <a:t> </a:t>
            </a:r>
            <a:r>
              <a:rPr lang="fr-FR" sz="2000" b="1" i="1" dirty="0">
                <a:solidFill>
                  <a:schemeClr val="tx1"/>
                </a:solidFill>
              </a:rPr>
              <a:t>  </a:t>
            </a:r>
            <a:r>
              <a:rPr lang="fr-FR" sz="2000" dirty="0">
                <a:solidFill>
                  <a:schemeClr val="tx1"/>
                </a:solidFill>
              </a:rPr>
              <a:t>élu pour 4 ans en Décembre 2020</a:t>
            </a:r>
          </a:p>
        </p:txBody>
      </p:sp>
      <p:sp>
        <p:nvSpPr>
          <p:cNvPr id="13" name="Flèche vers le bas 12"/>
          <p:cNvSpPr/>
          <p:nvPr/>
        </p:nvSpPr>
        <p:spPr>
          <a:xfrm>
            <a:off x="4139952" y="2422798"/>
            <a:ext cx="484632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283918" y="2835737"/>
            <a:ext cx="10052170" cy="6123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</a:rPr>
              <a:t>Le comité directeur de la </a:t>
            </a:r>
            <a:r>
              <a:rPr lang="fr-FR" sz="1800" b="1" i="1" u="sng" dirty="0">
                <a:solidFill>
                  <a:schemeClr val="tx1"/>
                </a:solidFill>
              </a:rPr>
              <a:t>FSCF</a:t>
            </a:r>
            <a:r>
              <a:rPr lang="fr-FR" sz="1800" dirty="0">
                <a:solidFill>
                  <a:schemeClr val="tx1"/>
                </a:solidFill>
              </a:rPr>
              <a:t> est élu par les représentants des Comités départementaux et des Régions. </a:t>
            </a:r>
          </a:p>
        </p:txBody>
      </p:sp>
      <p:sp>
        <p:nvSpPr>
          <p:cNvPr id="15" name="Flèche vers le bas 14"/>
          <p:cNvSpPr/>
          <p:nvPr/>
        </p:nvSpPr>
        <p:spPr>
          <a:xfrm>
            <a:off x="4139952" y="3640519"/>
            <a:ext cx="484632" cy="2689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283918" y="4102224"/>
            <a:ext cx="10052170" cy="2288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La </a:t>
            </a:r>
            <a:r>
              <a:rPr lang="fr-FR" sz="2000" b="1" dirty="0">
                <a:solidFill>
                  <a:schemeClr val="tx1"/>
                </a:solidFill>
              </a:rPr>
              <a:t>C</a:t>
            </a:r>
            <a:r>
              <a:rPr lang="fr-FR" sz="2000" dirty="0">
                <a:solidFill>
                  <a:schemeClr val="tx1"/>
                </a:solidFill>
              </a:rPr>
              <a:t>ommission </a:t>
            </a:r>
            <a:r>
              <a:rPr lang="fr-FR" sz="2000" b="1" dirty="0">
                <a:solidFill>
                  <a:schemeClr val="tx1"/>
                </a:solidFill>
              </a:rPr>
              <a:t>N</a:t>
            </a:r>
            <a:r>
              <a:rPr lang="fr-FR" sz="2000" dirty="0">
                <a:solidFill>
                  <a:schemeClr val="tx1"/>
                </a:solidFill>
              </a:rPr>
              <a:t>ationale de </a:t>
            </a:r>
            <a:r>
              <a:rPr lang="fr-FR" sz="2000" b="1" dirty="0">
                <a:solidFill>
                  <a:schemeClr val="tx1"/>
                </a:solidFill>
              </a:rPr>
              <a:t>G</a:t>
            </a:r>
            <a:r>
              <a:rPr lang="fr-FR" sz="2000" dirty="0">
                <a:solidFill>
                  <a:schemeClr val="tx1"/>
                </a:solidFill>
              </a:rPr>
              <a:t>ymnastique </a:t>
            </a:r>
            <a:r>
              <a:rPr lang="fr-FR" sz="2000" b="1" dirty="0">
                <a:solidFill>
                  <a:schemeClr val="tx1"/>
                </a:solidFill>
              </a:rPr>
              <a:t>F</a:t>
            </a:r>
            <a:r>
              <a:rPr lang="fr-FR" sz="2000" dirty="0">
                <a:solidFill>
                  <a:schemeClr val="tx1"/>
                </a:solidFill>
              </a:rPr>
              <a:t>éminine nommée par le comité directeur de la FSCF est composée de 15 membres. </a:t>
            </a:r>
          </a:p>
          <a:p>
            <a:endParaRPr lang="fr-FR" sz="2000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Responsable: </a:t>
            </a:r>
            <a:r>
              <a:rPr lang="fr-FR" sz="2000" b="1" u="sng" dirty="0">
                <a:solidFill>
                  <a:schemeClr val="tx1"/>
                </a:solidFill>
              </a:rPr>
              <a:t>Youri DARBOURET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87A5BDC-5070-4510-BBE2-F9430638E6B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4746" y="4899360"/>
            <a:ext cx="1021080" cy="136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74147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lecture des mouvements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179999" y="1412775"/>
            <a:ext cx="10111525" cy="5480393"/>
          </a:xfrm>
        </p:spPr>
        <p:txBody>
          <a:bodyPr>
            <a:normAutofit/>
          </a:bodyPr>
          <a:lstStyle/>
          <a:p>
            <a:pPr marL="188913" defTabSz="847725" eaLnBrk="0" hangingPunct="0">
              <a:lnSpc>
                <a:spcPct val="100000"/>
              </a:lnSpc>
              <a:defRPr/>
            </a:pPr>
            <a:endParaRPr lang="fr-FR" sz="4800" b="1" kern="0" cap="none" dirty="0"/>
          </a:p>
          <a:p>
            <a:pPr marL="188913" defTabSz="847725" eaLnBrk="0" hangingPunct="0">
              <a:lnSpc>
                <a:spcPct val="100000"/>
              </a:lnSpc>
              <a:defRPr/>
            </a:pPr>
            <a:r>
              <a:rPr lang="fr-FR" sz="4800" b="1" kern="0" cap="none" dirty="0"/>
              <a:t>Chaque mouvement peut contenir </a:t>
            </a:r>
            <a:r>
              <a:rPr lang="fr-FR" sz="6000" b="1" u="sng" kern="0" cap="none" dirty="0"/>
              <a:t>3</a:t>
            </a:r>
            <a:r>
              <a:rPr lang="fr-FR" sz="6000" b="1" i="1" kern="0" cap="none" dirty="0"/>
              <a:t> </a:t>
            </a:r>
            <a:r>
              <a:rPr lang="fr-FR" sz="5400" b="1" kern="0" cap="none" dirty="0"/>
              <a:t>sortes de paragraphe</a:t>
            </a:r>
          </a:p>
          <a:p>
            <a:pPr marL="188913" algn="just" defTabSz="847725" eaLnBrk="0" hangingPunct="0">
              <a:lnSpc>
                <a:spcPct val="150000"/>
              </a:lnSpc>
              <a:defRPr/>
            </a:pPr>
            <a:endParaRPr lang="fr-FR" sz="6000" b="1" kern="0" cap="none" dirty="0"/>
          </a:p>
          <a:p>
            <a:pPr marL="1080000" algn="just" defTabSz="847725" eaLnBrk="0" hangingPunct="0">
              <a:lnSpc>
                <a:spcPct val="50000"/>
              </a:lnSpc>
              <a:defRPr/>
            </a:pPr>
            <a:endParaRPr lang="fr-FR" sz="7200" b="1" u="sng" kern="0" cap="none" dirty="0"/>
          </a:p>
          <a:p>
            <a:pPr marL="1080000" lvl="4" algn="just" defTabSz="847725" eaLnBrk="0" hangingPunct="0">
              <a:lnSpc>
                <a:spcPct val="50000"/>
              </a:lnSpc>
              <a:defRPr/>
            </a:pPr>
            <a:endParaRPr lang="fr-FR" sz="7200" b="1" i="1" kern="0" dirty="0"/>
          </a:p>
          <a:p>
            <a:pPr marL="188913" indent="0" algn="just" defTabSz="847725" eaLnBrk="0" hangingPunct="0">
              <a:lnSpc>
                <a:spcPct val="150000"/>
              </a:lnSpc>
              <a:buClr>
                <a:srgbClr val="FF3300"/>
              </a:buClr>
              <a:buNone/>
              <a:defRPr/>
            </a:pPr>
            <a:endParaRPr lang="fr-FR" sz="5400" b="1" i="1" kern="0" dirty="0"/>
          </a:p>
          <a:p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9049650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1 - Paragraphe coté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251520" y="1340768"/>
            <a:ext cx="10022780" cy="529114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fr-FR" sz="2000" cap="none" dirty="0"/>
              <a:t>Il comprend un ou plusieurs éléments ayant une valeur donnée :</a:t>
            </a:r>
          </a:p>
          <a:p>
            <a:pPr marL="723900" lvl="1" indent="-279400">
              <a:buFont typeface="Wingdings" pitchFamily="2" charset="2"/>
              <a:buChar char="Ø"/>
            </a:pPr>
            <a:r>
              <a:rPr lang="fr-FR" sz="2000" dirty="0">
                <a:solidFill>
                  <a:srgbClr val="000000"/>
                </a:solidFill>
              </a:rPr>
              <a:t>Ecriture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u="sng" dirty="0">
                <a:solidFill>
                  <a:srgbClr val="000000"/>
                </a:solidFill>
              </a:rPr>
              <a:t>gras souligné : élément coté</a:t>
            </a:r>
          </a:p>
          <a:p>
            <a:pPr marL="723900" lvl="1" indent="-279400">
              <a:buFont typeface="Wingdings" pitchFamily="2" charset="2"/>
              <a:buChar char="Ø"/>
            </a:pPr>
            <a:r>
              <a:rPr lang="fr-FR" sz="2000" dirty="0">
                <a:solidFill>
                  <a:srgbClr val="000000"/>
                </a:solidFill>
              </a:rPr>
              <a:t>Ecriture</a:t>
            </a:r>
            <a:r>
              <a:rPr lang="fr-FR" sz="2000" b="1" dirty="0">
                <a:solidFill>
                  <a:srgbClr val="FF0000"/>
                </a:solidFill>
              </a:rPr>
              <a:t> </a:t>
            </a:r>
            <a:r>
              <a:rPr lang="fr-FR" sz="2000" b="1" i="1" dirty="0">
                <a:solidFill>
                  <a:schemeClr val="tx1"/>
                </a:solidFill>
              </a:rPr>
              <a:t>gras italique : position tenue </a:t>
            </a:r>
          </a:p>
          <a:p>
            <a:pPr marL="723900" lvl="1" indent="-279400">
              <a:buFont typeface="Wingdings" pitchFamily="2" charset="2"/>
              <a:buChar char="Ø"/>
            </a:pPr>
            <a:r>
              <a:rPr lang="fr-FR" sz="2000" dirty="0">
                <a:solidFill>
                  <a:srgbClr val="000000"/>
                </a:solidFill>
              </a:rPr>
              <a:t>Ecriture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dirty="0">
                <a:solidFill>
                  <a:srgbClr val="000000"/>
                </a:solidFill>
              </a:rPr>
              <a:t>"normale"</a:t>
            </a:r>
            <a:r>
              <a:rPr lang="fr-FR" sz="2000" b="1" dirty="0">
                <a:solidFill>
                  <a:srgbClr val="000000"/>
                </a:solidFill>
              </a:rPr>
              <a:t> </a:t>
            </a:r>
            <a:r>
              <a:rPr lang="fr-FR" sz="2000" dirty="0">
                <a:solidFill>
                  <a:srgbClr val="000000"/>
                </a:solidFill>
              </a:rPr>
              <a:t>: tout élément ou passage non coté</a:t>
            </a:r>
          </a:p>
          <a:p>
            <a:pPr marL="329184" lvl="1" indent="0">
              <a:buNone/>
            </a:pPr>
            <a:endParaRPr lang="fr-FR" sz="1800" b="1" i="1" dirty="0">
              <a:solidFill>
                <a:schemeClr val="tx1"/>
              </a:solidFill>
            </a:endParaRPr>
          </a:p>
          <a:p>
            <a:endParaRPr lang="fr-FR" sz="1600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929970"/>
              </p:ext>
            </p:extLst>
          </p:nvPr>
        </p:nvGraphicFramePr>
        <p:xfrm>
          <a:off x="225454" y="3781425"/>
          <a:ext cx="6238133" cy="2216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1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7550"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5-10 :    8 temps   Grand écart antéropostérieur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>
                          <a:solidFill>
                            <a:schemeClr val="tx1"/>
                          </a:solidFill>
                        </a:rPr>
                        <a:t>    0,5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8989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fr-FR" sz="1100" baseline="0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100" baseline="0" dirty="0"/>
                        <a:t>1 - 6 :Glisser au </a:t>
                      </a:r>
                      <a:r>
                        <a:rPr lang="fr-FR" sz="1400" b="1" u="sng" baseline="0" dirty="0"/>
                        <a:t>grand écart antéropostérieur </a:t>
                      </a:r>
                      <a:r>
                        <a:rPr lang="fr-FR" sz="1400" b="0" u="none" baseline="0" dirty="0"/>
                        <a:t> </a:t>
                      </a:r>
                      <a:r>
                        <a:rPr lang="fr-FR" sz="1100" b="0" u="none" baseline="0" dirty="0"/>
                        <a:t>D avec ou sans les mains, bras libres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100" b="0" u="none" baseline="0" dirty="0"/>
                        <a:t>7 – 8 :  </a:t>
                      </a:r>
                      <a:r>
                        <a:rPr lang="fr-FR" sz="1400" b="1" i="1" baseline="0" dirty="0"/>
                        <a:t>Position  tenue</a:t>
                      </a:r>
                      <a:endParaRPr lang="fr-FR" sz="1100" b="1" i="1" baseline="0" dirty="0"/>
                    </a:p>
                    <a:p>
                      <a:pPr marL="0" indent="0">
                        <a:buFontTx/>
                        <a:buNone/>
                      </a:pPr>
                      <a:endParaRPr lang="fr-FR" sz="1100" b="0" i="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671" y="5156592"/>
            <a:ext cx="703722" cy="516062"/>
          </a:xfrm>
          <a:prstGeom prst="rect">
            <a:avLst/>
          </a:prstGeom>
          <a:noFill/>
        </p:spPr>
      </p:pic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5928696" y="3871021"/>
            <a:ext cx="547948" cy="421956"/>
          </a:xfrm>
          <a:prstGeom prst="ellips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5657409" y="5092778"/>
            <a:ext cx="859427" cy="610045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1263015" y="4474663"/>
            <a:ext cx="2535265" cy="337676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 sz="1800" b="0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034" y="4918510"/>
            <a:ext cx="271571" cy="128639"/>
          </a:xfrm>
          <a:prstGeom prst="rect">
            <a:avLst/>
          </a:prstGeom>
          <a:ln w="19050">
            <a:noFill/>
          </a:ln>
        </p:spPr>
      </p:pic>
      <p:sp>
        <p:nvSpPr>
          <p:cNvPr id="15" name="Oval 7"/>
          <p:cNvSpPr>
            <a:spLocks noChangeArrowheads="1"/>
          </p:cNvSpPr>
          <p:nvPr/>
        </p:nvSpPr>
        <p:spPr bwMode="auto">
          <a:xfrm>
            <a:off x="5965415" y="4812339"/>
            <a:ext cx="310003" cy="280691"/>
          </a:xfrm>
          <a:prstGeom prst="ellips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 sz="1800" b="0" dirty="0"/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698982" y="4905389"/>
            <a:ext cx="1469473" cy="337676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 sz="1800" b="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1C07B3E-1C5C-4F65-AA8B-F5189E406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6980" y="4353264"/>
            <a:ext cx="3913737" cy="153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5258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1 - Paragraphe coté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251520" y="1340768"/>
            <a:ext cx="10022780" cy="529114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sz="1600" b="1" i="1" cap="none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sz="1600" b="1" i="1" cap="none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sz="1600" b="1" i="1" cap="none" dirty="0"/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1600" b="1" i="1" cap="none" dirty="0"/>
              <a:t>Conseil Technique 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1600" b="1" cap="none" dirty="0"/>
              <a:t>Exigences techniques</a:t>
            </a:r>
          </a:p>
          <a:p>
            <a:pPr marL="285750" indent="-285750">
              <a:lnSpc>
                <a:spcPct val="100000"/>
              </a:lnSpc>
              <a:spcBef>
                <a:spcPts val="3000"/>
              </a:spcBef>
              <a:buFont typeface="Wingdings" panose="05000000000000000000" pitchFamily="2" charset="2"/>
              <a:buChar char="Ø"/>
            </a:pPr>
            <a:r>
              <a:rPr lang="fr-FR" sz="1600" b="1" cap="none" dirty="0"/>
              <a:t>Fautes générales </a:t>
            </a:r>
            <a:r>
              <a:rPr lang="fr-FR" sz="1600" b="1" cap="none" dirty="0">
                <a:sym typeface="Wingdings" panose="05000000000000000000" pitchFamily="2" charset="2"/>
              </a:rPr>
              <a:t> </a:t>
            </a:r>
            <a:r>
              <a:rPr lang="fr-FR" sz="1600" cap="none" dirty="0">
                <a:sym typeface="Wingdings" panose="05000000000000000000" pitchFamily="2" charset="2"/>
              </a:rPr>
              <a:t>Faute de tenue du corps</a:t>
            </a:r>
          </a:p>
          <a:p>
            <a:pPr marL="285750" indent="-285750">
              <a:lnSpc>
                <a:spcPct val="100000"/>
              </a:lnSpc>
              <a:spcBef>
                <a:spcPts val="3000"/>
              </a:spcBef>
              <a:buFont typeface="Wingdings" panose="05000000000000000000" pitchFamily="2" charset="2"/>
              <a:buChar char="Ø"/>
            </a:pPr>
            <a:r>
              <a:rPr lang="fr-FR" sz="1600" cap="none" dirty="0">
                <a:sym typeface="Wingdings" panose="05000000000000000000" pitchFamily="2" charset="2"/>
              </a:rPr>
              <a:t>Fautes de texte </a:t>
            </a:r>
            <a:r>
              <a:rPr lang="fr-FR" sz="1600" b="1" cap="none" dirty="0">
                <a:sym typeface="Wingdings" panose="05000000000000000000" pitchFamily="2" charset="2"/>
              </a:rPr>
              <a:t> </a:t>
            </a:r>
            <a:r>
              <a:rPr lang="fr-FR" sz="1600" cap="none" dirty="0">
                <a:sym typeface="Wingdings" panose="05000000000000000000" pitchFamily="2" charset="2"/>
              </a:rPr>
              <a:t>0,10 Pt par tiret oublié </a:t>
            </a:r>
            <a:endParaRPr lang="fr-FR" sz="1600" cap="none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i="1" cap="none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i="1" cap="none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b="1" i="1" cap="none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020672"/>
              </p:ext>
            </p:extLst>
          </p:nvPr>
        </p:nvGraphicFramePr>
        <p:xfrm>
          <a:off x="5581152" y="1482356"/>
          <a:ext cx="4855966" cy="2230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5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3067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400" b="1" i="1" dirty="0">
                          <a:solidFill>
                            <a:schemeClr val="tx1"/>
                          </a:solidFill>
                        </a:rPr>
                        <a:t>Le grand écart doit être dans l’axe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endParaRPr lang="fr-FR" sz="1100" b="0" i="0" dirty="0"/>
                    </a:p>
                    <a:p>
                      <a:pPr marL="171450" indent="-171450">
                        <a:buFontTx/>
                        <a:buChar char="-"/>
                      </a:pPr>
                      <a:endParaRPr lang="fr-FR" sz="1100" b="0" i="0" dirty="0"/>
                    </a:p>
                    <a:p>
                      <a:pPr marL="171450" indent="-171450">
                        <a:buFontTx/>
                        <a:buChar char="-"/>
                      </a:pPr>
                      <a:endParaRPr lang="fr-FR" sz="1100" b="0" i="0" dirty="0"/>
                    </a:p>
                    <a:p>
                      <a:pPr marL="171450" indent="-171450">
                        <a:buFontTx/>
                        <a:buChar char="-"/>
                      </a:pPr>
                      <a:endParaRPr lang="fr-FR" sz="1100" b="0" i="0" dirty="0"/>
                    </a:p>
                    <a:p>
                      <a:pPr marL="171450" indent="-171450">
                        <a:buFontTx/>
                        <a:buChar char="-"/>
                      </a:pPr>
                      <a:endParaRPr lang="fr-FR" sz="1100" b="0" i="0" dirty="0"/>
                    </a:p>
                    <a:p>
                      <a:pPr marL="171450" indent="-171450">
                        <a:buFontTx/>
                        <a:buChar char="-"/>
                      </a:pPr>
                      <a:endParaRPr lang="fr-FR" sz="1100" b="0" i="0" dirty="0"/>
                    </a:p>
                    <a:p>
                      <a:pPr marL="171450" indent="-171450">
                        <a:buFontTx/>
                        <a:buChar char="-"/>
                      </a:pPr>
                      <a:endParaRPr lang="fr-FR" sz="1100" b="0" i="0" dirty="0"/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100" b="0" i="0" dirty="0">
                          <a:solidFill>
                            <a:schemeClr val="tx1"/>
                          </a:solidFill>
                        </a:rPr>
                        <a:t>Ecart &gt; à 150°  SP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100" b="0" i="0" dirty="0">
                          <a:solidFill>
                            <a:schemeClr val="tx1"/>
                          </a:solidFill>
                        </a:rPr>
                        <a:t>Ecart entre 120° &amp; 150° = 0,10 Pt de pénalité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100" b="0" i="0" dirty="0">
                          <a:solidFill>
                            <a:schemeClr val="tx1"/>
                          </a:solidFill>
                        </a:rPr>
                        <a:t>Ecart entre 90° &amp; 120° = 0,30 Pt de pénalité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100" b="0" i="0" dirty="0">
                          <a:solidFill>
                            <a:schemeClr val="tx1"/>
                          </a:solidFill>
                        </a:rPr>
                        <a:t>Ecart inférieur à 90° = Difficulté non reconnue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71C07B3E-1C5C-4F65-AA8B-F5189E406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151" y="3995606"/>
            <a:ext cx="4281474" cy="208488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0B71AEF-5256-417A-B59E-D197DC9BF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916" y="1894829"/>
            <a:ext cx="1675985" cy="941615"/>
          </a:xfrm>
          <a:prstGeom prst="rect">
            <a:avLst/>
          </a:prstGeom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44541DB6-A4CE-4965-89B9-4FB075A85C92}"/>
              </a:ext>
            </a:extLst>
          </p:cNvPr>
          <p:cNvSpPr/>
          <p:nvPr/>
        </p:nvSpPr>
        <p:spPr>
          <a:xfrm>
            <a:off x="5581152" y="1499599"/>
            <a:ext cx="3491588" cy="353755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EBC38D83-12DA-4B70-B5AA-9B716FB9E930}"/>
              </a:ext>
            </a:extLst>
          </p:cNvPr>
          <p:cNvSpPr/>
          <p:nvPr/>
        </p:nvSpPr>
        <p:spPr>
          <a:xfrm>
            <a:off x="5581152" y="2842527"/>
            <a:ext cx="3399840" cy="8644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0FAEC868-4030-48F5-B8F6-FE3B16D8F1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690221"/>
              </p:ext>
            </p:extLst>
          </p:nvPr>
        </p:nvGraphicFramePr>
        <p:xfrm>
          <a:off x="251520" y="1482356"/>
          <a:ext cx="4973055" cy="2299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05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5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7550"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5-10 :    8 temps   Grand écart antéropostérieur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>
                          <a:solidFill>
                            <a:schemeClr val="tx1"/>
                          </a:solidFill>
                        </a:rPr>
                        <a:t>    0,5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8989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fr-FR" sz="1100" baseline="0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100" baseline="0" dirty="0"/>
                        <a:t>1 - 6 :Glisser au </a:t>
                      </a:r>
                      <a:r>
                        <a:rPr lang="fr-FR" sz="1400" b="1" u="sng" baseline="0" dirty="0"/>
                        <a:t>grand écart antéropostérieur </a:t>
                      </a:r>
                      <a:r>
                        <a:rPr lang="fr-FR" sz="1400" b="0" u="none" baseline="0" dirty="0"/>
                        <a:t> </a:t>
                      </a:r>
                      <a:r>
                        <a:rPr lang="fr-FR" sz="1100" b="0" u="none" baseline="0" dirty="0"/>
                        <a:t>D avec ou sans les mains, bras libres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100" b="0" u="none" baseline="0" dirty="0"/>
                        <a:t>7 – 8 :  </a:t>
                      </a:r>
                      <a:r>
                        <a:rPr lang="fr-FR" sz="1400" b="1" i="1" baseline="0" dirty="0"/>
                        <a:t>Position  tenue</a:t>
                      </a:r>
                      <a:endParaRPr lang="fr-FR" sz="1100" b="1" i="1" baseline="0" dirty="0"/>
                    </a:p>
                    <a:p>
                      <a:pPr marL="0" indent="0">
                        <a:buFontTx/>
                        <a:buNone/>
                      </a:pPr>
                      <a:endParaRPr lang="fr-FR" sz="1100" b="0" i="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10265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2 - Paragraphe non coté</a:t>
            </a:r>
          </a:p>
        </p:txBody>
      </p:sp>
      <p:sp>
        <p:nvSpPr>
          <p:cNvPr id="6" name="Rectangle 5"/>
          <p:cNvSpPr/>
          <p:nvPr/>
        </p:nvSpPr>
        <p:spPr>
          <a:xfrm>
            <a:off x="283918" y="1410613"/>
            <a:ext cx="99522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Le </a:t>
            </a:r>
            <a:r>
              <a:rPr lang="fr-FR" sz="2400" b="1" dirty="0"/>
              <a:t>paragraphe non coté</a:t>
            </a:r>
            <a:r>
              <a:rPr lang="fr-FR" sz="2400" dirty="0"/>
              <a:t> est un paragraphe comprenant 1 ou plusieurs éléments </a:t>
            </a:r>
            <a:r>
              <a:rPr lang="fr-FR" sz="2400" b="1" u="sng" dirty="0"/>
              <a:t>sans</a:t>
            </a:r>
            <a:r>
              <a:rPr lang="fr-FR" sz="2400" dirty="0"/>
              <a:t> une valeur donnée.</a:t>
            </a:r>
          </a:p>
          <a:p>
            <a:endParaRPr lang="fr-FR" sz="2400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117508"/>
              </p:ext>
            </p:extLst>
          </p:nvPr>
        </p:nvGraphicFramePr>
        <p:xfrm>
          <a:off x="226112" y="2809485"/>
          <a:ext cx="6104350" cy="3264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16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6665">
                <a:tc>
                  <a:txBody>
                    <a:bodyPr/>
                    <a:lstStyle/>
                    <a:p>
                      <a:r>
                        <a:rPr lang="fr-FR" b="0" dirty="0">
                          <a:solidFill>
                            <a:srgbClr val="000000"/>
                          </a:solidFill>
                        </a:rPr>
                        <a:t>5 – 11 : 2 X 8 temps : Chorégraphie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7872"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</a:rPr>
                        <a:t>1-4</a:t>
                      </a:r>
                      <a:r>
                        <a:rPr lang="fr-FR" sz="1200" b="0" dirty="0">
                          <a:solidFill>
                            <a:srgbClr val="000000"/>
                          </a:solidFill>
                        </a:rPr>
                        <a:t> : Rotation du buste en fléchissement les jambes vers la D, genoux au sol, pointes de pieds tirées, bras à l’oblique AR basse, doigts pointés au sol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</a:rPr>
                        <a:t>5-6</a:t>
                      </a:r>
                      <a:r>
                        <a:rPr lang="fr-FR" sz="1200" b="0" dirty="0">
                          <a:solidFill>
                            <a:srgbClr val="000000"/>
                          </a:solidFill>
                        </a:rPr>
                        <a:t> : Par appui du bras G, effectuer un ½ tour à G, s’établir à genoux assis talons, mains au sol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</a:rPr>
                        <a:t>7-8</a:t>
                      </a:r>
                      <a:r>
                        <a:rPr lang="fr-FR" sz="1200" b="0" dirty="0">
                          <a:solidFill>
                            <a:srgbClr val="000000"/>
                          </a:solidFill>
                        </a:rPr>
                        <a:t> : Se redresser le buste droit, bras à l’oblique AR basse, paumes face à face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</a:rPr>
                        <a:t>1-2</a:t>
                      </a:r>
                      <a:r>
                        <a:rPr lang="fr-FR" sz="1200" b="0" dirty="0">
                          <a:solidFill>
                            <a:srgbClr val="000000"/>
                          </a:solidFill>
                        </a:rPr>
                        <a:t> : Amener les bras à l’oblique AV, simultanément, dos rond, paumes vers l’extérieur, tête baissée</a:t>
                      </a:r>
                    </a:p>
                    <a:p>
                      <a:pPr marL="0" marR="0" lvl="0" indent="0" algn="just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</a:rPr>
                        <a:t>3-4</a:t>
                      </a:r>
                      <a:r>
                        <a:rPr lang="fr-FR" sz="1200" b="0" dirty="0">
                          <a:solidFill>
                            <a:srgbClr val="000000"/>
                          </a:solidFill>
                        </a:rPr>
                        <a:t> : Se redresser le buste droit, bras à l’oblique AR basse, paumes face à face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</a:rPr>
                        <a:t>5-6</a:t>
                      </a:r>
                      <a:r>
                        <a:rPr lang="fr-FR" sz="1200" b="0" dirty="0">
                          <a:solidFill>
                            <a:srgbClr val="000000"/>
                          </a:solidFill>
                        </a:rPr>
                        <a:t> : Effectuer un ¼ de tour à D en redressant le buste pour s’établir à genou G dressé, jambe D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</a:rPr>
                        <a:t>7-8</a:t>
                      </a:r>
                      <a:r>
                        <a:rPr lang="fr-FR" sz="1200" b="0" dirty="0">
                          <a:solidFill>
                            <a:srgbClr val="000000"/>
                          </a:solidFill>
                        </a:rPr>
                        <a:t> : Se redresser à la station, bras le long du corps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5176553" y="2742029"/>
            <a:ext cx="1063474" cy="735940"/>
          </a:xfrm>
          <a:prstGeom prst="ellipse">
            <a:avLst/>
          </a:prstGeom>
          <a:noFill/>
          <a:ln w="5715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 sz="1800" b="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7A77CDD-9F54-465A-B127-E6C2BDD03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462" y="3749202"/>
            <a:ext cx="4132064" cy="234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911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2 - Paragraphe non coté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251520" y="1340768"/>
            <a:ext cx="10022780" cy="545191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endParaRPr lang="fr-FR" sz="1600" b="1" i="1" cap="none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sz="1600" b="1" i="1" cap="none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sz="1600" b="1" i="1" cap="none" dirty="0"/>
          </a:p>
          <a:p>
            <a:pPr>
              <a:lnSpc>
                <a:spcPct val="150000"/>
              </a:lnSpc>
            </a:pPr>
            <a:endParaRPr lang="fr-FR" sz="1600" b="1" i="1" cap="none" dirty="0"/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1600" b="1" cap="none" dirty="0"/>
              <a:t>Exigences techniques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1600" b="1" cap="none" dirty="0"/>
              <a:t>Fautes générales </a:t>
            </a:r>
            <a:r>
              <a:rPr lang="fr-FR" sz="1600" b="1" cap="none" dirty="0">
                <a:sym typeface="Wingdings" panose="05000000000000000000" pitchFamily="2" charset="2"/>
              </a:rPr>
              <a:t> </a:t>
            </a:r>
            <a:r>
              <a:rPr lang="fr-FR" sz="1600" cap="none" dirty="0">
                <a:sym typeface="Wingdings" panose="05000000000000000000" pitchFamily="2" charset="2"/>
              </a:rPr>
              <a:t>Tenue du corps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1600" cap="none" dirty="0">
                <a:sym typeface="Wingdings" panose="05000000000000000000" pitchFamily="2" charset="2"/>
              </a:rPr>
              <a:t>Fautes de texte </a:t>
            </a:r>
            <a:r>
              <a:rPr lang="fr-FR" sz="1600" b="1" cap="none" dirty="0">
                <a:sym typeface="Wingdings" panose="05000000000000000000" pitchFamily="2" charset="2"/>
              </a:rPr>
              <a:t> </a:t>
            </a:r>
            <a:r>
              <a:rPr lang="fr-FR" sz="1600" cap="none" dirty="0">
                <a:sym typeface="Wingdings" panose="05000000000000000000" pitchFamily="2" charset="2"/>
              </a:rPr>
              <a:t>0,10 Pt par tiret oublié avec un maximum de 0,80 Pt par paragraphe </a:t>
            </a:r>
            <a:endParaRPr lang="fr-FR" sz="1600" cap="none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sz="1600" cap="none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b="1" i="1" cap="none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b="1" i="1" cap="none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b="1" i="1" cap="none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958505"/>
              </p:ext>
            </p:extLst>
          </p:nvPr>
        </p:nvGraphicFramePr>
        <p:xfrm>
          <a:off x="4868288" y="1859008"/>
          <a:ext cx="5406012" cy="2230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6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3067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fr-FR" sz="11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" name="Image 9">
            <a:extLst>
              <a:ext uri="{FF2B5EF4-FFF2-40B4-BE49-F238E27FC236}">
                <a16:creationId xmlns:a16="http://schemas.microsoft.com/office/drawing/2014/main" id="{90FEC248-804F-40A3-BEB0-BDF035789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8" y="1768576"/>
            <a:ext cx="4132064" cy="234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7952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3 - Paragraphe non coté avec intitulé</a:t>
            </a:r>
          </a:p>
        </p:txBody>
      </p:sp>
      <p:sp>
        <p:nvSpPr>
          <p:cNvPr id="6" name="Rectangle 5"/>
          <p:cNvSpPr/>
          <p:nvPr/>
        </p:nvSpPr>
        <p:spPr>
          <a:xfrm>
            <a:off x="283918" y="1410613"/>
            <a:ext cx="99522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Le </a:t>
            </a:r>
            <a:r>
              <a:rPr lang="fr-FR" sz="2400" b="1" dirty="0"/>
              <a:t>paragraphe non coté</a:t>
            </a:r>
            <a:r>
              <a:rPr lang="fr-FR" sz="2400" dirty="0"/>
              <a:t> avec intitulé est un paragraphe comprenant 1 ou plusieurs éléments principaux </a:t>
            </a:r>
            <a:r>
              <a:rPr lang="fr-FR" sz="2400" b="1" u="sng" dirty="0"/>
              <a:t>sans</a:t>
            </a:r>
            <a:r>
              <a:rPr lang="fr-FR" sz="2400" dirty="0"/>
              <a:t> une valeur donnée.</a:t>
            </a:r>
          </a:p>
          <a:p>
            <a:endParaRPr lang="fr-FR" sz="2400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922927"/>
              </p:ext>
            </p:extLst>
          </p:nvPr>
        </p:nvGraphicFramePr>
        <p:xfrm>
          <a:off x="283918" y="2821780"/>
          <a:ext cx="5624513" cy="2520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0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4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392">
                <a:tc>
                  <a:txBody>
                    <a:bodyPr/>
                    <a:lstStyle/>
                    <a:p>
                      <a:r>
                        <a:rPr lang="fr-FR" sz="1800" b="0" dirty="0">
                          <a:solidFill>
                            <a:srgbClr val="000000"/>
                          </a:solidFill>
                        </a:rPr>
                        <a:t>5A – 3 : Attitude libre - Arabesque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8651"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dirty="0">
                          <a:solidFill>
                            <a:srgbClr val="000000"/>
                          </a:solidFill>
                        </a:rPr>
                        <a:t>1 ou 2 pas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dirty="0">
                          <a:solidFill>
                            <a:srgbClr val="000000"/>
                          </a:solidFill>
                        </a:rPr>
                        <a:t>Attitude sur 1 pied </a:t>
                      </a:r>
                      <a:r>
                        <a:rPr lang="fr-FR" sz="1200" b="1" i="1" dirty="0">
                          <a:solidFill>
                            <a:srgbClr val="000000"/>
                          </a:solidFill>
                        </a:rPr>
                        <a:t>position tenue</a:t>
                      </a:r>
                      <a:r>
                        <a:rPr lang="fr-FR" sz="1200" b="0" dirty="0">
                          <a:solidFill>
                            <a:srgbClr val="000000"/>
                          </a:solidFill>
                        </a:rPr>
                        <a:t>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dirty="0">
                          <a:solidFill>
                            <a:srgbClr val="000000"/>
                          </a:solidFill>
                        </a:rPr>
                        <a:t>1 pas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dirty="0">
                          <a:solidFill>
                            <a:srgbClr val="000000"/>
                          </a:solidFill>
                        </a:rPr>
                        <a:t>Arabesque </a:t>
                      </a:r>
                      <a:r>
                        <a:rPr lang="fr-FR" sz="1200" b="1" i="1" dirty="0">
                          <a:solidFill>
                            <a:srgbClr val="000000"/>
                          </a:solidFill>
                        </a:rPr>
                        <a:t>position tenue</a:t>
                      </a:r>
                      <a:r>
                        <a:rPr lang="fr-FR" sz="1200" b="0" dirty="0">
                          <a:solidFill>
                            <a:srgbClr val="000000"/>
                          </a:solidFill>
                        </a:rPr>
                        <a:t> jambe d’appui mi-fléchie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5001527" y="2698957"/>
            <a:ext cx="1063474" cy="735940"/>
          </a:xfrm>
          <a:prstGeom prst="ellipse">
            <a:avLst/>
          </a:prstGeom>
          <a:noFill/>
          <a:ln w="5715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 sz="1800" b="0" dirty="0"/>
          </a:p>
        </p:txBody>
      </p:sp>
      <p:sp>
        <p:nvSpPr>
          <p:cNvPr id="11" name="Cadre 10">
            <a:extLst>
              <a:ext uri="{FF2B5EF4-FFF2-40B4-BE49-F238E27FC236}">
                <a16:creationId xmlns:a16="http://schemas.microsoft.com/office/drawing/2014/main" id="{3A18E0C3-6DF0-47DB-B9F3-B50E583726DC}"/>
              </a:ext>
            </a:extLst>
          </p:cNvPr>
          <p:cNvSpPr/>
          <p:nvPr/>
        </p:nvSpPr>
        <p:spPr>
          <a:xfrm>
            <a:off x="1017792" y="2733765"/>
            <a:ext cx="3011597" cy="597768"/>
          </a:xfrm>
          <a:prstGeom prst="frame">
            <a:avLst/>
          </a:prstGeom>
          <a:solidFill>
            <a:srgbClr val="3366FF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DAC63B0-7785-4959-9BC6-44E907A92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6554" y="2821779"/>
            <a:ext cx="4314886" cy="241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6252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Paragraphe coté - précisions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276199" y="2098700"/>
          <a:ext cx="10119243" cy="1310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735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5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44"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rgbClr val="000000"/>
                          </a:solidFill>
                        </a:rPr>
                        <a:t>4.7 - Roue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000000"/>
                          </a:solidFill>
                        </a:rPr>
                        <a:t>1.5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fr-FR" sz="1800" dirty="0"/>
                        <a:t>¼ de tour à G sur jambe D, pied G en AV,</a:t>
                      </a:r>
                      <a:r>
                        <a:rPr lang="fr-FR" sz="1800" baseline="0" dirty="0"/>
                        <a:t> bras latéraux</a:t>
                      </a:r>
                      <a:endParaRPr lang="fr-FR" sz="1800" dirty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fr-FR" sz="1800" dirty="0"/>
                        <a:t>Avancer jambe D et</a:t>
                      </a:r>
                      <a:r>
                        <a:rPr lang="fr-FR" sz="1800" baseline="0" dirty="0"/>
                        <a:t> basculer à la ½ fente AV D, bras dans le prolongement du corps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fr-FR" sz="1800" b="1" u="sng" baseline="0" dirty="0"/>
                        <a:t>Roue</a:t>
                      </a:r>
                      <a:r>
                        <a:rPr lang="fr-FR" sz="1800" baseline="0" dirty="0"/>
                        <a:t> arrivée en ½ fente AV G, bras dans le prolongement du corps</a:t>
                      </a:r>
                      <a:endParaRPr lang="fr-FR" sz="18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772" y="2690747"/>
            <a:ext cx="482456" cy="377575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9683700" y="1984744"/>
            <a:ext cx="590600" cy="541908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469900" y="3068322"/>
            <a:ext cx="927100" cy="345901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0" name="Connecteur droit 9"/>
          <p:cNvCxnSpPr/>
          <p:nvPr/>
        </p:nvCxnSpPr>
        <p:spPr>
          <a:xfrm>
            <a:off x="960984" y="3427451"/>
            <a:ext cx="0" cy="7835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 Box 25"/>
          <p:cNvSpPr txBox="1">
            <a:spLocks noChangeArrowheads="1"/>
          </p:cNvSpPr>
          <p:nvPr/>
        </p:nvSpPr>
        <p:spPr bwMode="auto">
          <a:xfrm>
            <a:off x="283917" y="4236431"/>
            <a:ext cx="4774465" cy="1200329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0" dirty="0"/>
              <a:t>Si la </a:t>
            </a:r>
            <a:r>
              <a:rPr lang="fr-FR" sz="1800" b="0" u="sng" dirty="0"/>
              <a:t>Roue</a:t>
            </a:r>
            <a:r>
              <a:rPr lang="fr-FR" sz="1800" b="0" dirty="0"/>
              <a:t> n'est pas tentée (ou exécutée avec aide)</a:t>
            </a:r>
          </a:p>
          <a:p>
            <a:pPr>
              <a:spcBef>
                <a:spcPts val="0"/>
              </a:spcBef>
            </a:pPr>
            <a:r>
              <a:rPr lang="fr-FR" sz="1800" dirty="0">
                <a:solidFill>
                  <a:srgbClr val="FF0000"/>
                </a:solidFill>
              </a:rPr>
              <a:t>Perte de la </a:t>
            </a:r>
            <a:r>
              <a:rPr lang="fr-FR" sz="1800" b="0" dirty="0">
                <a:solidFill>
                  <a:srgbClr val="FF0000"/>
                </a:solidFill>
              </a:rPr>
              <a:t>Valeur de l’élément sur la note D &amp; - 3 Pts sur la note E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1221408" y="3445396"/>
            <a:ext cx="0" cy="288032"/>
          </a:xfrm>
          <a:prstGeom prst="line">
            <a:avLst/>
          </a:prstGeom>
          <a:ln w="57150">
            <a:solidFill>
              <a:srgbClr val="FF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1208708" y="3708028"/>
            <a:ext cx="6336704" cy="0"/>
          </a:xfrm>
          <a:prstGeom prst="line">
            <a:avLst/>
          </a:prstGeom>
          <a:ln w="57150">
            <a:solidFill>
              <a:srgbClr val="FF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5592540" y="4236431"/>
            <a:ext cx="4802901" cy="923330"/>
          </a:xfrm>
          <a:prstGeom prst="rect">
            <a:avLst/>
          </a:prstGeom>
          <a:solidFill>
            <a:schemeClr val="bg1"/>
          </a:solidFill>
          <a:ln w="57150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0" dirty="0"/>
              <a:t>Si la </a:t>
            </a:r>
            <a:r>
              <a:rPr lang="fr-FR" sz="1800" b="0" u="sng" dirty="0"/>
              <a:t>Roue</a:t>
            </a:r>
            <a:r>
              <a:rPr lang="fr-FR" sz="1800" b="0" dirty="0"/>
              <a:t> est tentée sans retour sur poutre</a:t>
            </a:r>
          </a:p>
          <a:p>
            <a:pPr>
              <a:spcBef>
                <a:spcPts val="0"/>
              </a:spcBef>
            </a:pPr>
            <a:r>
              <a:rPr lang="fr-FR" sz="1800" dirty="0">
                <a:solidFill>
                  <a:srgbClr val="FF0000"/>
                </a:solidFill>
              </a:rPr>
              <a:t>Perte de la </a:t>
            </a:r>
            <a:r>
              <a:rPr lang="fr-FR" sz="1800" b="0" dirty="0">
                <a:solidFill>
                  <a:srgbClr val="FF0000"/>
                </a:solidFill>
              </a:rPr>
              <a:t> Valeur de l’élément sur la note D</a:t>
            </a:r>
          </a:p>
          <a:p>
            <a:pPr>
              <a:spcBef>
                <a:spcPts val="0"/>
              </a:spcBef>
            </a:pPr>
            <a:r>
              <a:rPr lang="fr-FR" sz="1800" b="0" dirty="0">
                <a:solidFill>
                  <a:srgbClr val="FF0000"/>
                </a:solidFill>
              </a:rPr>
              <a:t>&amp; les </a:t>
            </a:r>
            <a:r>
              <a:rPr lang="fr-FR" sz="1800" b="0" spc="-50" dirty="0">
                <a:solidFill>
                  <a:srgbClr val="FF0000"/>
                </a:solidFill>
              </a:rPr>
              <a:t>Fautes d'exécution sur la note E</a:t>
            </a:r>
          </a:p>
        </p:txBody>
      </p:sp>
      <p:cxnSp>
        <p:nvCxnSpPr>
          <p:cNvPr id="15" name="Connecteur droit 14"/>
          <p:cNvCxnSpPr>
            <a:cxnSpLocks/>
          </p:cNvCxnSpPr>
          <p:nvPr/>
        </p:nvCxnSpPr>
        <p:spPr>
          <a:xfrm>
            <a:off x="7509415" y="3682628"/>
            <a:ext cx="0" cy="553803"/>
          </a:xfrm>
          <a:prstGeom prst="line">
            <a:avLst/>
          </a:prstGeom>
          <a:ln w="57150">
            <a:solidFill>
              <a:srgbClr val="FF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2975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Ordre et exécution des éléments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251520" y="1538322"/>
            <a:ext cx="10022780" cy="5334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buFont typeface="Wingdings" pitchFamily="2" charset="2"/>
              <a:buNone/>
              <a:defRPr/>
            </a:pPr>
            <a:r>
              <a:rPr lang="fr-FR" sz="2200" b="1" cap="none" dirty="0"/>
              <a:t>Les éléments d'un exercice imposé doivent être exécutés dans l'ordre chronologique du texte.</a:t>
            </a:r>
          </a:p>
          <a:p>
            <a:pPr marL="725488" algn="just">
              <a:buFont typeface="Wingdings" pitchFamily="2" charset="2"/>
              <a:buNone/>
              <a:defRPr/>
            </a:pPr>
            <a:endParaRPr lang="fr-FR" sz="2200" dirty="0"/>
          </a:p>
          <a:p>
            <a:pPr marL="533400" lvl="1" indent="-355600" algn="just">
              <a:buFont typeface="Wingdings" pitchFamily="2" charset="2"/>
              <a:buChar char="Ø"/>
              <a:defRPr/>
            </a:pPr>
            <a:r>
              <a:rPr lang="fr-FR" sz="2200" dirty="0">
                <a:solidFill>
                  <a:schemeClr val="tx1"/>
                </a:solidFill>
              </a:rPr>
              <a:t>Élément non exécuté dans l'ordre chronologique : </a:t>
            </a:r>
            <a:r>
              <a:rPr lang="fr-FR" sz="2200" b="1" dirty="0">
                <a:solidFill>
                  <a:srgbClr val="FF0000"/>
                </a:solidFill>
              </a:rPr>
              <a:t>Pénalité de 0,80 point</a:t>
            </a:r>
            <a:endParaRPr lang="fr-FR" sz="2200" dirty="0"/>
          </a:p>
          <a:p>
            <a:pPr marL="533400" lvl="1" indent="-355600" algn="just">
              <a:buFont typeface="Wingdings" pitchFamily="2" charset="2"/>
              <a:buChar char="Ø"/>
              <a:defRPr/>
            </a:pPr>
            <a:r>
              <a:rPr lang="fr-FR" sz="2200" dirty="0">
                <a:solidFill>
                  <a:schemeClr val="tx1"/>
                </a:solidFill>
              </a:rPr>
              <a:t>Élément supplémentaire (tout élément rajouté à l'enchaînement prévu) : </a:t>
            </a:r>
            <a:r>
              <a:rPr lang="fr-FR" sz="2200" b="1" dirty="0">
                <a:solidFill>
                  <a:srgbClr val="FF0000"/>
                </a:solidFill>
              </a:rPr>
              <a:t>Pénalité de 0,80 point + fautes d'exécution </a:t>
            </a:r>
            <a:r>
              <a:rPr lang="fr-FR" sz="2200" b="1" dirty="0">
                <a:solidFill>
                  <a:schemeClr val="tx1"/>
                </a:solidFill>
              </a:rPr>
              <a:t>du 1</a:t>
            </a:r>
            <a:r>
              <a:rPr lang="fr-FR" sz="2200" b="1" baseline="30000" dirty="0">
                <a:solidFill>
                  <a:schemeClr val="tx1"/>
                </a:solidFill>
              </a:rPr>
              <a:t>er</a:t>
            </a:r>
            <a:r>
              <a:rPr lang="fr-FR" sz="2200" b="1" dirty="0">
                <a:solidFill>
                  <a:schemeClr val="tx1"/>
                </a:solidFill>
              </a:rPr>
              <a:t> au 5</a:t>
            </a:r>
            <a:r>
              <a:rPr lang="fr-FR" sz="2200" b="1" baseline="30000" dirty="0">
                <a:solidFill>
                  <a:schemeClr val="tx1"/>
                </a:solidFill>
              </a:rPr>
              <a:t>ème</a:t>
            </a:r>
            <a:r>
              <a:rPr lang="fr-FR" sz="2200" b="1" dirty="0">
                <a:solidFill>
                  <a:schemeClr val="tx1"/>
                </a:solidFill>
              </a:rPr>
              <a:t> degré</a:t>
            </a:r>
          </a:p>
          <a:p>
            <a:pPr marL="2057400" lvl="1" indent="0">
              <a:buFont typeface="Wingdings" pitchFamily="2" charset="2"/>
              <a:buNone/>
              <a:defRPr/>
            </a:pPr>
            <a:endParaRPr lang="fr-FR" sz="2200" kern="0" dirty="0"/>
          </a:p>
          <a:p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11665227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inversion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114300" y="1484784"/>
            <a:ext cx="10281143" cy="4916016"/>
          </a:xfrm>
          <a:prstGeom prst="rect">
            <a:avLst/>
          </a:prstGeom>
        </p:spPr>
        <p:txBody>
          <a:bodyPr>
            <a:noAutofit/>
          </a:bodyPr>
          <a:lstStyle/>
          <a:p>
            <a:pPr marL="444500" indent="-444500" algn="just">
              <a:buFont typeface="Wingdings" panose="05000000000000000000" pitchFamily="2" charset="2"/>
              <a:buChar char="v"/>
              <a:defRPr/>
            </a:pPr>
            <a:r>
              <a:rPr lang="fr-FR" sz="2400" cap="none" dirty="0"/>
              <a:t>Les exercices imposés peuvent être inversés en partie ou en totalité (excepté les mouvements d'ensemble), mais les directions ne peuvent être modifiées.</a:t>
            </a:r>
          </a:p>
          <a:p>
            <a:pPr marL="627063" indent="-446088" algn="just">
              <a:buFont typeface="Wingdings" pitchFamily="2" charset="2"/>
              <a:buChar char="q"/>
              <a:defRPr/>
            </a:pPr>
            <a:endParaRPr lang="fr-FR" sz="2400" cap="none" dirty="0"/>
          </a:p>
          <a:p>
            <a:pPr>
              <a:defRPr/>
            </a:pPr>
            <a:endParaRPr lang="fr-FR" sz="2400" cap="none" dirty="0"/>
          </a:p>
          <a:p>
            <a:pPr marL="444500" indent="-444500">
              <a:buFont typeface="Wingdings" panose="05000000000000000000" pitchFamily="2" charset="2"/>
              <a:buChar char="v"/>
              <a:defRPr/>
            </a:pPr>
            <a:r>
              <a:rPr lang="fr-FR" sz="2400" cap="none" dirty="0"/>
              <a:t>Un pas en plus ou en moins est accepté en cas d'inversion à la poutre et au sol, sauf dans les liaisons d'éléments où figure le terme "sans arrêt ».</a:t>
            </a:r>
            <a:endParaRPr lang="fr-FR" sz="2400" cap="none" dirty="0">
              <a:solidFill>
                <a:srgbClr val="FF0000"/>
              </a:solidFill>
            </a:endParaRPr>
          </a:p>
          <a:p>
            <a:pPr marL="444500" indent="-444500" algn="just">
              <a:buFont typeface="Wingdings" panose="05000000000000000000" pitchFamily="2" charset="2"/>
              <a:buChar char="v"/>
              <a:defRPr/>
            </a:pPr>
            <a:r>
              <a:rPr lang="fr-FR" sz="2400" cap="none" dirty="0"/>
              <a:t>Changement de direction non-conforme au texte : </a:t>
            </a:r>
            <a:r>
              <a:rPr lang="fr-FR" sz="2400" b="1" cap="none" dirty="0">
                <a:solidFill>
                  <a:srgbClr val="FF0000"/>
                </a:solidFill>
              </a:rPr>
              <a:t>pénalité de 0.30 pt </a:t>
            </a:r>
            <a:r>
              <a:rPr lang="fr-FR" sz="2400" cap="none" dirty="0"/>
              <a:t>	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469900" y="2640612"/>
          <a:ext cx="9423400" cy="123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3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3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57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rowSpan="3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   Inversion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                  Texte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 Exécution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Autorisé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  Pas chassés  D-G-D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  Pas chassés  G-D-G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4635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Arrêt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177800" y="1484784"/>
            <a:ext cx="10020300" cy="489654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  <a:defRPr/>
            </a:pPr>
            <a:r>
              <a:rPr lang="fr-FR" sz="2400" b="1" i="1" u="sng" cap="none" dirty="0"/>
              <a:t>Sauf indication contraire</a:t>
            </a:r>
            <a:r>
              <a:rPr lang="fr-FR" sz="2000" cap="none" dirty="0"/>
              <a:t>, un exercice imposé doit être exécuté sans arrêt (temps de pause)  </a:t>
            </a:r>
            <a:r>
              <a:rPr lang="fr-FR" cap="none" dirty="0"/>
              <a:t> </a:t>
            </a:r>
          </a:p>
          <a:p>
            <a:pPr marL="342900" indent="-342900" algn="just">
              <a:buFont typeface="Wingdings" panose="05000000000000000000" pitchFamily="2" charset="2"/>
              <a:buChar char="v"/>
              <a:defRPr/>
            </a:pPr>
            <a:r>
              <a:rPr lang="fr-FR" sz="2400" b="1" i="1" u="sng" cap="none" dirty="0"/>
              <a:t>Chaque arrêt </a:t>
            </a:r>
            <a:r>
              <a:rPr lang="fr-FR" sz="2000" cap="none" dirty="0"/>
              <a:t>pour une pause de concentration supérieure à 2 secondes entraîne une</a:t>
            </a:r>
            <a:r>
              <a:rPr lang="fr-FR" sz="2000" b="1" cap="none" dirty="0">
                <a:solidFill>
                  <a:srgbClr val="FF0000"/>
                </a:solidFill>
              </a:rPr>
              <a:t> pénalité de 0,10 point</a:t>
            </a:r>
            <a:r>
              <a:rPr lang="fr-FR" sz="2000" cap="none" dirty="0">
                <a:solidFill>
                  <a:srgbClr val="FF0000"/>
                </a:solidFill>
              </a:rPr>
              <a:t>. </a:t>
            </a:r>
            <a:r>
              <a:rPr lang="fr-FR" sz="2000" cap="none" dirty="0"/>
              <a:t>(Sans pénalité pour poussins du 1</a:t>
            </a:r>
            <a:r>
              <a:rPr lang="fr-FR" sz="2000" cap="none" baseline="30000" dirty="0"/>
              <a:t>er</a:t>
            </a:r>
            <a:r>
              <a:rPr lang="fr-FR" sz="2000" cap="none" dirty="0"/>
              <a:t> au 3</a:t>
            </a:r>
            <a:r>
              <a:rPr lang="fr-FR" sz="2000" cap="none" baseline="30000" dirty="0"/>
              <a:t>ème</a:t>
            </a:r>
            <a:r>
              <a:rPr lang="fr-FR" sz="2000" cap="none" dirty="0"/>
              <a:t> degré)</a:t>
            </a:r>
          </a:p>
          <a:p>
            <a:pPr algn="just">
              <a:defRPr/>
            </a:pPr>
            <a:r>
              <a:rPr lang="fr-FR" cap="none" dirty="0"/>
              <a:t> </a:t>
            </a:r>
          </a:p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287355" y="3768372"/>
          <a:ext cx="10108089" cy="1514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9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9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9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2334">
                <a:tc rowSpan="2"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</a:rPr>
                        <a:t>Position tenue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chemeClr val="tx1"/>
                          </a:solidFill>
                        </a:rPr>
                        <a:t>Arrêt obligatoire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i="0" dirty="0">
                          <a:solidFill>
                            <a:schemeClr val="tx1"/>
                          </a:solidFill>
                        </a:rPr>
                        <a:t>Pénalité pour non respect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2494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0070C0"/>
                          </a:solidFill>
                        </a:rPr>
                        <a:t>2 secondes minimum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FF0000"/>
                          </a:solidFill>
                        </a:rPr>
                        <a:t>0.30 point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7390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400" dirty="0">
                <a:latin typeface="+mn-lt"/>
                <a:cs typeface="Arial" charset="0"/>
              </a:rPr>
              <a:t>Région auvergne </a:t>
            </a:r>
            <a:r>
              <a:rPr lang="fr-FR" sz="2400" dirty="0" err="1">
                <a:latin typeface="+mn-lt"/>
                <a:cs typeface="Arial" charset="0"/>
              </a:rPr>
              <a:t>rhône</a:t>
            </a:r>
            <a:r>
              <a:rPr lang="fr-FR" sz="2400" dirty="0">
                <a:latin typeface="+mn-lt"/>
                <a:cs typeface="Arial" charset="0"/>
              </a:rPr>
              <a:t> alpes   « AURA »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1828801" y="1302296"/>
            <a:ext cx="5766618" cy="14592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fr-FR" sz="16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fr-FR" sz="1800" dirty="0">
                <a:solidFill>
                  <a:schemeClr val="tx1"/>
                </a:solidFill>
              </a:rPr>
              <a:t>3 territoires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sz="1800" dirty="0">
                <a:solidFill>
                  <a:schemeClr val="tx1"/>
                </a:solidFill>
              </a:rPr>
              <a:t>Auvergne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sz="1800" dirty="0">
                <a:solidFill>
                  <a:schemeClr val="tx1"/>
                </a:solidFill>
              </a:rPr>
              <a:t>Dauphiné Savoie Vivarais	          30000 licenciés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sz="1800" dirty="0">
                <a:solidFill>
                  <a:schemeClr val="tx1"/>
                </a:solidFill>
              </a:rPr>
              <a:t>Lyonnais</a:t>
            </a:r>
          </a:p>
          <a:p>
            <a:pPr algn="just"/>
            <a:endParaRPr lang="fr-FR" sz="1600" dirty="0">
              <a:solidFill>
                <a:schemeClr val="tx1"/>
              </a:solidFill>
            </a:endParaRPr>
          </a:p>
        </p:txBody>
      </p:sp>
      <p:pic>
        <p:nvPicPr>
          <p:cNvPr id="10" name="Picture 2" descr="E:\LIGUE DSV STAFF &amp; COM\TROMBINOSCOPE LIGUE CO DIR\DENIS VEYRE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7" b="21326"/>
          <a:stretch/>
        </p:blipFill>
        <p:spPr bwMode="auto">
          <a:xfrm>
            <a:off x="8940801" y="1727565"/>
            <a:ext cx="1331664" cy="171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50296" y="3331614"/>
            <a:ext cx="8238306" cy="5872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Président </a:t>
            </a:r>
            <a:r>
              <a:rPr lang="fr-FR" sz="2000" b="1" i="1" dirty="0">
                <a:solidFill>
                  <a:schemeClr val="tx1"/>
                </a:solidFill>
              </a:rPr>
              <a:t>:    </a:t>
            </a:r>
            <a:r>
              <a:rPr lang="fr-FR" sz="2000" b="1" i="1" u="sng" dirty="0">
                <a:solidFill>
                  <a:schemeClr val="tx1"/>
                </a:solidFill>
              </a:rPr>
              <a:t>Denis Veyret</a:t>
            </a:r>
            <a:r>
              <a:rPr lang="fr-FR" sz="2000" b="1" i="1" dirty="0">
                <a:solidFill>
                  <a:schemeClr val="tx1"/>
                </a:solidFill>
              </a:rPr>
              <a:t>    </a:t>
            </a:r>
            <a:r>
              <a:rPr lang="fr-FR" dirty="0">
                <a:solidFill>
                  <a:schemeClr val="tx1"/>
                </a:solidFill>
              </a:rPr>
              <a:t>élu pour 4 ans en Décembre 2020 </a:t>
            </a:r>
          </a:p>
        </p:txBody>
      </p:sp>
      <p:sp>
        <p:nvSpPr>
          <p:cNvPr id="18" name="Flèche vers le bas 17"/>
          <p:cNvSpPr/>
          <p:nvPr/>
        </p:nvSpPr>
        <p:spPr>
          <a:xfrm>
            <a:off x="4344381" y="4362132"/>
            <a:ext cx="4846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493182" y="5183513"/>
            <a:ext cx="980492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</a:rPr>
              <a:t>Le comité directeur de la région </a:t>
            </a:r>
            <a:r>
              <a:rPr lang="fr-FR" sz="1600" b="1" i="1" u="sng" dirty="0">
                <a:solidFill>
                  <a:schemeClr val="tx1"/>
                </a:solidFill>
              </a:rPr>
              <a:t>AURA</a:t>
            </a:r>
            <a:r>
              <a:rPr lang="fr-FR" sz="1600" dirty="0">
                <a:solidFill>
                  <a:schemeClr val="tx1"/>
                </a:solidFill>
              </a:rPr>
              <a:t> est élu par les représentants des Comités départementaux.</a:t>
            </a:r>
          </a:p>
        </p:txBody>
      </p:sp>
      <p:sp>
        <p:nvSpPr>
          <p:cNvPr id="24" name="Accolade fermante 23"/>
          <p:cNvSpPr/>
          <p:nvPr/>
        </p:nvSpPr>
        <p:spPr>
          <a:xfrm>
            <a:off x="5395642" y="1875281"/>
            <a:ext cx="252216" cy="711199"/>
          </a:xfrm>
          <a:prstGeom prst="rightBrace">
            <a:avLst/>
          </a:prstGeom>
          <a:noFill/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77964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8" grpId="0" animBg="1"/>
      <p:bldP spid="19" grpId="0" animBg="1"/>
      <p:bldP spid="2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chute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165100" y="1358900"/>
            <a:ext cx="10134600" cy="48895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fr-FR" sz="2400" cap="none" dirty="0"/>
              <a:t>Tout élément chuté </a:t>
            </a:r>
            <a:r>
              <a:rPr lang="fr-FR" sz="2400" b="1" i="1" u="sng" cap="none" dirty="0"/>
              <a:t>peut-être recommencé </a:t>
            </a:r>
            <a:r>
              <a:rPr lang="fr-FR" sz="2400" cap="none" dirty="0"/>
              <a:t>(entrée et sortie comprises) sans pénalité pour élément supplémentaire.</a:t>
            </a:r>
          </a:p>
          <a:p>
            <a:pPr marL="342900" lvl="0" indent="-1651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800" b="1" u="sng" cap="none" dirty="0"/>
              <a:t>Exemple: que faites-vous ?</a:t>
            </a:r>
            <a:endParaRPr lang="fr-FR" sz="1200" b="1" u="sng" cap="none" dirty="0"/>
          </a:p>
          <a:p>
            <a:pPr marL="342900" lvl="0" indent="-1651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fr-FR" sz="1200" b="1" u="sng" cap="none" dirty="0"/>
          </a:p>
          <a:p>
            <a:pPr lvl="0">
              <a:spcBef>
                <a:spcPts val="600"/>
              </a:spcBef>
              <a:spcAft>
                <a:spcPts val="600"/>
              </a:spcAft>
            </a:pPr>
            <a:endParaRPr lang="fr-FR" sz="1200" dirty="0"/>
          </a:p>
          <a:p>
            <a:pPr lvl="0">
              <a:spcBef>
                <a:spcPts val="600"/>
              </a:spcBef>
              <a:spcAft>
                <a:spcPts val="600"/>
              </a:spcAft>
            </a:pPr>
            <a:endParaRPr lang="fr-FR" sz="12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fr-FR" sz="1100" kern="0" dirty="0"/>
          </a:p>
          <a:p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283918" y="2791284"/>
          <a:ext cx="10015781" cy="1629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1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1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1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7754">
                <a:tc>
                  <a:txBody>
                    <a:bodyPr/>
                    <a:lstStyle/>
                    <a:p>
                      <a:pPr algn="l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fr-FR" sz="2000" baseline="30000" dirty="0">
                          <a:solidFill>
                            <a:schemeClr val="tx1"/>
                          </a:solidFill>
                        </a:rPr>
                        <a:t>ère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 tentative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Souplesse  Ar 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Chute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000" b="1" i="0" dirty="0">
                          <a:solidFill>
                            <a:schemeClr val="tx1"/>
                          </a:solidFill>
                        </a:rPr>
                        <a:t>0,50 de fautes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392">
                <a:tc>
                  <a:txBody>
                    <a:bodyPr/>
                    <a:lstStyle/>
                    <a:p>
                      <a:pPr algn="l"/>
                      <a:r>
                        <a:rPr lang="fr-FR" sz="2000" b="1" dirty="0"/>
                        <a:t>2</a:t>
                      </a:r>
                      <a:r>
                        <a:rPr lang="fr-FR" sz="2000" b="1" baseline="30000" dirty="0"/>
                        <a:t>ème</a:t>
                      </a:r>
                      <a:r>
                        <a:rPr lang="fr-FR" sz="2000" b="1" dirty="0"/>
                        <a:t> tentative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1" dirty="0"/>
                        <a:t>Souplesse Ar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Chute après</a:t>
                      </a:r>
                      <a:r>
                        <a:rPr lang="fr-FR" sz="2000" b="1" baseline="0" dirty="0">
                          <a:solidFill>
                            <a:schemeClr val="tx1"/>
                          </a:solidFill>
                        </a:rPr>
                        <a:t> pose de pied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000" b="1" i="0" dirty="0">
                          <a:solidFill>
                            <a:schemeClr val="tx1"/>
                          </a:solidFill>
                        </a:rPr>
                        <a:t>0,10 de faute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982">
                <a:tc>
                  <a:txBody>
                    <a:bodyPr/>
                    <a:lstStyle/>
                    <a:p>
                      <a:pPr algn="l"/>
                      <a:r>
                        <a:rPr lang="fr-FR" sz="2000" b="1" dirty="0"/>
                        <a:t>3</a:t>
                      </a:r>
                      <a:r>
                        <a:rPr lang="fr-FR" sz="2000" b="1" baseline="30000" dirty="0"/>
                        <a:t>ème</a:t>
                      </a:r>
                      <a:r>
                        <a:rPr lang="fr-FR" sz="2000" b="1" dirty="0"/>
                        <a:t> tentative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1" dirty="0"/>
                        <a:t>Souplesse Ar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Réussie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0,30 de fautes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283916" y="4821318"/>
          <a:ext cx="10015784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1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2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1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9934"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Fautes retenues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2 chutes + 0,30 de fautes à la dernière exécution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2,30 Pts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34053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Élément recommencé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165100" y="1358900"/>
            <a:ext cx="10134600" cy="48895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400" cap="none" dirty="0"/>
              <a:t>Elément mal exécuté, sans chute et recommencé : </a:t>
            </a:r>
            <a:r>
              <a:rPr lang="fr-FR" sz="2400" b="1" cap="none" dirty="0">
                <a:solidFill>
                  <a:srgbClr val="FF0000"/>
                </a:solidFill>
              </a:rPr>
              <a:t>pénalité de 0,50 pt  + fautes d’exécution sur les 2 tentatives</a:t>
            </a:r>
            <a:endParaRPr lang="fr-FR" sz="2400" cap="none" dirty="0"/>
          </a:p>
          <a:p>
            <a:pPr marL="355600" indent="-88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2000" b="1" u="sng" cap="none" dirty="0"/>
              <a:t>Exemple: que faites-vous ?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endParaRPr lang="fr-FR" sz="2400" cap="none" dirty="0"/>
          </a:p>
          <a:p>
            <a:pPr marL="2057400" lvl="1" indent="0">
              <a:buFont typeface="Wingdings" pitchFamily="2" charset="2"/>
              <a:buNone/>
              <a:defRPr/>
            </a:pPr>
            <a:endParaRPr lang="fr-FR" sz="1100" kern="0" dirty="0"/>
          </a:p>
          <a:p>
            <a:endParaRPr lang="fr-FR" cap="none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283918" y="2734752"/>
          <a:ext cx="9952283" cy="1417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3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1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49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6494">
                <a:tc>
                  <a:txBody>
                    <a:bodyPr/>
                    <a:lstStyle/>
                    <a:p>
                      <a:pPr algn="just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fr-FR" sz="2000" baseline="30000" dirty="0">
                          <a:solidFill>
                            <a:schemeClr val="tx1"/>
                          </a:solidFill>
                        </a:rPr>
                        <a:t>ère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 exécution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Saut Gr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 Gros déséquilibre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000" b="1" i="0" dirty="0">
                          <a:solidFill>
                            <a:schemeClr val="tx1"/>
                          </a:solidFill>
                        </a:rPr>
                        <a:t>0,60 de fautes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34">
                <a:tc>
                  <a:txBody>
                    <a:bodyPr/>
                    <a:lstStyle/>
                    <a:p>
                      <a:pPr algn="just"/>
                      <a:r>
                        <a:rPr lang="fr-FR" sz="2000" b="1" dirty="0"/>
                        <a:t>2</a:t>
                      </a:r>
                      <a:r>
                        <a:rPr lang="fr-FR" sz="2000" b="1" baseline="30000" dirty="0"/>
                        <a:t>ème</a:t>
                      </a:r>
                      <a:r>
                        <a:rPr lang="fr-FR" sz="2000" b="1" dirty="0"/>
                        <a:t> exécution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000" b="1" dirty="0"/>
                        <a:t>Saut Gr + Saut écart antéropostérieur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Bien réalisé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000" b="1" i="0" dirty="0">
                          <a:solidFill>
                            <a:schemeClr val="tx1"/>
                          </a:solidFill>
                        </a:rPr>
                        <a:t>0,10 de fautes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309316" y="4615459"/>
          <a:ext cx="9926885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8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5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Total des fautes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fr-FR" sz="2000" baseline="30000" dirty="0">
                          <a:solidFill>
                            <a:schemeClr val="tx1"/>
                          </a:solidFill>
                        </a:rPr>
                        <a:t>er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 saut Gr 0,60 de fautes + </a:t>
                      </a:r>
                      <a:r>
                        <a:rPr lang="fr-FR" sz="2000" dirty="0">
                          <a:solidFill>
                            <a:srgbClr val="FF0000"/>
                          </a:solidFill>
                        </a:rPr>
                        <a:t>0,50 de 2</a:t>
                      </a:r>
                      <a:r>
                        <a:rPr lang="fr-FR" sz="2000" baseline="30000" dirty="0">
                          <a:solidFill>
                            <a:srgbClr val="FF0000"/>
                          </a:solidFill>
                        </a:rPr>
                        <a:t>ème</a:t>
                      </a:r>
                      <a:r>
                        <a:rPr lang="fr-FR" sz="2000" dirty="0">
                          <a:solidFill>
                            <a:srgbClr val="FF0000"/>
                          </a:solidFill>
                        </a:rPr>
                        <a:t> tentative  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+ 0,10 de faute 2</a:t>
                      </a:r>
                      <a:r>
                        <a:rPr lang="fr-FR" sz="2000" baseline="30000" dirty="0">
                          <a:solidFill>
                            <a:schemeClr val="tx1"/>
                          </a:solidFill>
                        </a:rPr>
                        <a:t>ème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 exécution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1,20 Pt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56561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Éléments au choix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247327" y="1476028"/>
            <a:ext cx="10071915" cy="542007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buFont typeface="Wingdings" pitchFamily="2" charset="2"/>
              <a:buNone/>
              <a:defRPr/>
            </a:pPr>
            <a:r>
              <a:rPr lang="fr-FR" sz="2400" cap="none" dirty="0"/>
              <a:t>Lorsque des éléments au choix sont proposés, la gymnaste doit choisir l'une des 2 options.</a:t>
            </a:r>
          </a:p>
          <a:p>
            <a:pPr marL="725488" indent="-369888" algn="just">
              <a:buFont typeface="Wingdings" panose="05000000000000000000" pitchFamily="2" charset="2"/>
              <a:buChar char="v"/>
              <a:defRPr/>
            </a:pPr>
            <a:r>
              <a:rPr lang="fr-FR" sz="2400" cap="none" dirty="0"/>
              <a:t>En cas de chute lors de la 1</a:t>
            </a:r>
            <a:r>
              <a:rPr lang="fr-FR" sz="2400" cap="none" baseline="30000" dirty="0"/>
              <a:t>ère</a:t>
            </a:r>
            <a:r>
              <a:rPr lang="fr-FR" sz="2400" cap="none" dirty="0"/>
              <a:t> exécution :</a:t>
            </a:r>
          </a:p>
          <a:p>
            <a:pPr marL="974725" lvl="1" indent="-342900" algn="just">
              <a:buFont typeface="Wingdings" panose="05000000000000000000" pitchFamily="2" charset="2"/>
              <a:buChar char="ü"/>
              <a:defRPr/>
            </a:pPr>
            <a:r>
              <a:rPr lang="fr-FR" sz="2400" dirty="0">
                <a:solidFill>
                  <a:schemeClr val="tx1"/>
                </a:solidFill>
              </a:rPr>
              <a:t>La gymnaste peut exécuter à nouveau </a:t>
            </a:r>
            <a:r>
              <a:rPr lang="fr-FR" sz="2400" b="1" u="sng" dirty="0">
                <a:solidFill>
                  <a:schemeClr val="tx1"/>
                </a:solidFill>
              </a:rPr>
              <a:t>le même élément</a:t>
            </a:r>
            <a:r>
              <a:rPr lang="fr-FR" sz="2400" dirty="0">
                <a:solidFill>
                  <a:schemeClr val="tx1"/>
                </a:solidFill>
              </a:rPr>
              <a:t>  mais n'a pas le droit de tenter l'autre élément.</a:t>
            </a:r>
          </a:p>
          <a:p>
            <a:pPr marL="917575" lvl="1" indent="-285750" algn="just">
              <a:buFont typeface="Wingdings" panose="05000000000000000000" pitchFamily="2" charset="2"/>
              <a:buChar char="ü"/>
              <a:defRPr/>
            </a:pPr>
            <a:endParaRPr lang="fr-FR" sz="2400" dirty="0">
              <a:solidFill>
                <a:schemeClr val="tx1"/>
              </a:solidFill>
            </a:endParaRPr>
          </a:p>
          <a:p>
            <a:pPr marL="712788" lvl="1" indent="-342900" algn="just">
              <a:buFont typeface="Wingdings" panose="05000000000000000000" pitchFamily="2" charset="2"/>
              <a:buChar char="v"/>
              <a:defRPr/>
            </a:pPr>
            <a:r>
              <a:rPr lang="fr-FR" sz="2400" dirty="0">
                <a:solidFill>
                  <a:schemeClr val="tx1"/>
                </a:solidFill>
              </a:rPr>
              <a:t>A la table de saut, lorsque dans un même degré, des sauts différents sont proposés, la gymnaste doit effectuer </a:t>
            </a:r>
            <a:r>
              <a:rPr lang="fr-FR" sz="2400" b="1" u="sng" dirty="0">
                <a:solidFill>
                  <a:schemeClr val="tx1"/>
                </a:solidFill>
              </a:rPr>
              <a:t>2 fois le même saut</a:t>
            </a:r>
            <a:r>
              <a:rPr lang="fr-FR" sz="2400" dirty="0">
                <a:solidFill>
                  <a:schemeClr val="tx1"/>
                </a:solidFill>
              </a:rPr>
              <a:t>.</a:t>
            </a:r>
          </a:p>
          <a:p>
            <a:pPr algn="just">
              <a:defRPr/>
            </a:pPr>
            <a:endParaRPr lang="fr-FR" sz="2400" dirty="0"/>
          </a:p>
          <a:p>
            <a:pPr marL="2057400" lvl="1" indent="0">
              <a:buFont typeface="Wingdings" pitchFamily="2" charset="2"/>
              <a:buNone/>
              <a:defRPr/>
            </a:pPr>
            <a:endParaRPr lang="fr-FR" sz="2400" kern="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9130967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Annonces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188020" y="1416720"/>
            <a:ext cx="10111680" cy="568863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fr-FR" sz="2400" i="1" cap="none" dirty="0"/>
              <a:t>Les gymnastes sont </a:t>
            </a:r>
            <a:r>
              <a:rPr lang="fr-FR" sz="2400" b="1" i="1" u="sng" cap="none" dirty="0"/>
              <a:t>responsables</a:t>
            </a:r>
            <a:r>
              <a:rPr lang="fr-FR" sz="2400" i="1" cap="none" dirty="0"/>
              <a:t> de l’annonce des numéros des degrés qu’elles exécutent</a:t>
            </a:r>
            <a:r>
              <a:rPr lang="fr-FR" sz="2400" b="1" i="1" cap="none" dirty="0"/>
              <a:t>.</a:t>
            </a:r>
            <a:r>
              <a:rPr lang="fr-FR" sz="2400" b="1" i="1" cap="none" dirty="0">
                <a:solidFill>
                  <a:srgbClr val="FF0000"/>
                </a:solidFill>
              </a:rPr>
              <a:t> </a:t>
            </a:r>
          </a:p>
          <a:p>
            <a:pPr marL="355600" lvl="1" indent="-355600">
              <a:buFont typeface="Wingdings" panose="05000000000000000000" pitchFamily="2" charset="2"/>
              <a:buChar char="v"/>
              <a:defRPr/>
            </a:pPr>
            <a:r>
              <a:rPr lang="fr-FR" sz="2400" dirty="0"/>
              <a:t>Mauvaise annonce du degré (aînées et jeunesses) </a:t>
            </a:r>
          </a:p>
          <a:p>
            <a:pPr marL="990600" lvl="1" indent="-368300">
              <a:buFont typeface="Wingdings" panose="05000000000000000000" pitchFamily="2" charset="2"/>
              <a:buChar char="ü"/>
              <a:defRPr/>
            </a:pPr>
            <a:r>
              <a:rPr lang="fr-FR" sz="2400" dirty="0"/>
              <a:t>Notation du degré exécuté (note D) et </a:t>
            </a:r>
            <a:r>
              <a:rPr lang="fr-FR" sz="2400" b="1" dirty="0">
                <a:solidFill>
                  <a:srgbClr val="FF0000"/>
                </a:solidFill>
              </a:rPr>
              <a:t>pénalité de 0,80 point sur la note E</a:t>
            </a:r>
          </a:p>
          <a:p>
            <a:pPr marL="355600" indent="-355600">
              <a:buFont typeface="Wingdings" panose="05000000000000000000" pitchFamily="2" charset="2"/>
              <a:buChar char="v"/>
              <a:defRPr/>
            </a:pPr>
            <a:r>
              <a:rPr lang="fr-FR" sz="2400" cap="none" dirty="0"/>
              <a:t>Mauvaise annonce du degré (poussins) sans pénalité</a:t>
            </a:r>
            <a:endParaRPr lang="fr-FR" sz="2400" b="1" cap="none" dirty="0"/>
          </a:p>
          <a:p>
            <a:pPr marL="355600" indent="-355600">
              <a:buFont typeface="Wingdings" panose="05000000000000000000" pitchFamily="2" charset="2"/>
              <a:buChar char="v"/>
              <a:defRPr/>
            </a:pPr>
            <a:r>
              <a:rPr lang="fr-FR" sz="2400" cap="none" dirty="0"/>
              <a:t>Pas d'annonce du degré au saut :</a:t>
            </a:r>
          </a:p>
          <a:p>
            <a:pPr marL="965200" lvl="3" indent="-342900">
              <a:buFont typeface="Wingdings" panose="05000000000000000000" pitchFamily="2" charset="2"/>
              <a:buChar char="ü"/>
              <a:defRPr/>
            </a:pPr>
            <a:r>
              <a:rPr lang="fr-FR" sz="2400" dirty="0"/>
              <a:t>Le juge ne doit pas laisser sauter la gymnaste avant de connaître son degré.</a:t>
            </a:r>
          </a:p>
          <a:p>
            <a:pPr marL="965200" lvl="3" indent="-342900">
              <a:buFont typeface="Wingdings" panose="05000000000000000000" pitchFamily="2" charset="2"/>
              <a:buChar char="ü"/>
              <a:defRPr/>
            </a:pPr>
            <a:r>
              <a:rPr lang="fr-FR" sz="2400" dirty="0"/>
              <a:t>Saut exécuté avant le signal des juges, saut à refaire </a:t>
            </a:r>
            <a:r>
              <a:rPr lang="fr-FR" sz="2400" i="1" u="sng" dirty="0"/>
              <a:t>Sans pénalité</a:t>
            </a:r>
          </a:p>
        </p:txBody>
      </p:sp>
    </p:spTree>
    <p:extLst>
      <p:ext uri="{BB962C8B-B14F-4D97-AF65-F5344CB8AC3E}">
        <p14:creationId xmlns:p14="http://schemas.microsoft.com/office/powerpoint/2010/main" val="2177774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la symbolique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1346200"/>
            <a:ext cx="10045700" cy="4826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400" dirty="0">
                <a:solidFill>
                  <a:schemeClr val="tx1"/>
                </a:solidFill>
              </a:rPr>
              <a:t>L’écriture symbolique a pour objectif de faciliter la lecture des mouvements après le passage de la gymnaste et de conforter le juge dans sa prise de notes.</a:t>
            </a:r>
          </a:p>
          <a:p>
            <a:r>
              <a:rPr lang="fr-FR" sz="2400" dirty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400" dirty="0">
                <a:solidFill>
                  <a:schemeClr val="tx1"/>
                </a:solidFill>
              </a:rPr>
              <a:t>J’ai bien vu cet élément ou l’inverse la gym a « oublié » d’effectuer telle difficulté.</a:t>
            </a:r>
          </a:p>
          <a:p>
            <a:r>
              <a:rPr lang="fr-FR" sz="2400" dirty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400" dirty="0">
                <a:solidFill>
                  <a:schemeClr val="tx1"/>
                </a:solidFill>
              </a:rPr>
              <a:t>Si cela peut paraître ardu, il est important de s’initier rapidement au processus. </a:t>
            </a:r>
          </a:p>
          <a:p>
            <a:endParaRPr lang="fr-FR" sz="24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400" dirty="0">
                <a:solidFill>
                  <a:schemeClr val="tx1"/>
                </a:solidFill>
              </a:rPr>
              <a:t>Comprendre la logique de cette écriture est le premier pas</a:t>
            </a:r>
          </a:p>
          <a:p>
            <a:r>
              <a:rPr lang="fr-FR" sz="2400" dirty="0">
                <a:solidFill>
                  <a:schemeClr val="tx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109638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Rudiments de symbolique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50391" y="1399160"/>
            <a:ext cx="2382174" cy="42847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fr-FR" dirty="0"/>
              <a:t>Impulsion 2 pieds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492539" y="1545812"/>
            <a:ext cx="1262577" cy="536194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fr-FR" sz="1400" i="1" u="sng" dirty="0"/>
              <a:t>Placé devant le signe</a:t>
            </a:r>
          </a:p>
        </p:txBody>
      </p:sp>
      <p:sp>
        <p:nvSpPr>
          <p:cNvPr id="7" name="Accolade fermante 6"/>
          <p:cNvSpPr/>
          <p:nvPr/>
        </p:nvSpPr>
        <p:spPr>
          <a:xfrm>
            <a:off x="3064509" y="1460407"/>
            <a:ext cx="412196" cy="762185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4287" tIns="52144" rIns="104287" bIns="52144" rtlCol="0" anchor="ctr"/>
          <a:lstStyle/>
          <a:p>
            <a:pPr algn="ctr"/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835" y="1465645"/>
            <a:ext cx="454307" cy="28573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235" y="1863446"/>
            <a:ext cx="454307" cy="285732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52818" y="1796204"/>
            <a:ext cx="2382174" cy="42847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fr-FR" dirty="0"/>
              <a:t>Impulsion 1 pied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932385" y="1240343"/>
            <a:ext cx="2020126" cy="320750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fr-FR" sz="1400" i="1" u="sng" dirty="0"/>
              <a:t>Placé sous le signe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401713" y="1465645"/>
            <a:ext cx="1855735" cy="42847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fr-FR" dirty="0"/>
              <a:t>Envol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076" y="1560360"/>
            <a:ext cx="454307" cy="285732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5428491" y="1881318"/>
            <a:ext cx="2382174" cy="42847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fr-FR" dirty="0"/>
              <a:t>Appui du corps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898" y="1939193"/>
            <a:ext cx="454307" cy="285732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5428491" y="2301533"/>
            <a:ext cx="2382174" cy="42847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fr-FR" dirty="0"/>
              <a:t>Appui des mains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706" y="2368775"/>
            <a:ext cx="454307" cy="285732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294008" y="2701520"/>
            <a:ext cx="5386999" cy="520805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fr-FR" sz="2700" b="1" u="sng" dirty="0"/>
              <a:t>Positions du corps ou actions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294008" y="3216072"/>
            <a:ext cx="2382174" cy="42847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fr-FR" dirty="0"/>
              <a:t>Corps tendu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772" y="3261656"/>
            <a:ext cx="454307" cy="285732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294008" y="3702016"/>
            <a:ext cx="2080892" cy="42847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fr-FR" dirty="0"/>
              <a:t>Corps Groupé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927" y="3718552"/>
            <a:ext cx="402183" cy="342408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294008" y="4099060"/>
            <a:ext cx="1991992" cy="42847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fr-FR" dirty="0"/>
              <a:t>Corps carpé</a:t>
            </a: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326" y="4131944"/>
            <a:ext cx="454307" cy="285732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294008" y="4496104"/>
            <a:ext cx="2693499" cy="42847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fr-FR" dirty="0"/>
              <a:t>Position  carpé écart</a:t>
            </a: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403" y="4556884"/>
            <a:ext cx="454307" cy="285732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294008" y="4893149"/>
            <a:ext cx="2080892" cy="42847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fr-FR" dirty="0"/>
              <a:t>Ecart 180°</a:t>
            </a: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826" y="4953928"/>
            <a:ext cx="454307" cy="285732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675" y="5350972"/>
            <a:ext cx="454307" cy="285732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300245" y="5290193"/>
            <a:ext cx="2233581" cy="42847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fr-FR" dirty="0"/>
              <a:t>Pirouette 1 Tour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294008" y="5687237"/>
            <a:ext cx="2239818" cy="42847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fr-FR" dirty="0"/>
              <a:t>Rotation ½ Tour</a:t>
            </a: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275" y="5736054"/>
            <a:ext cx="454307" cy="285732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289241" y="6110686"/>
            <a:ext cx="2584592" cy="42847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fr-FR" dirty="0"/>
              <a:t>Rotation ¼ de Tour</a:t>
            </a:r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75" y="6118042"/>
            <a:ext cx="454307" cy="285732"/>
          </a:xfrm>
          <a:prstGeom prst="rect">
            <a:avLst/>
          </a:prstGeom>
        </p:spPr>
      </p:pic>
      <p:sp>
        <p:nvSpPr>
          <p:cNvPr id="35" name="ZoneTexte 34"/>
          <p:cNvSpPr txBox="1"/>
          <p:nvPr/>
        </p:nvSpPr>
        <p:spPr>
          <a:xfrm>
            <a:off x="4195225" y="3248144"/>
            <a:ext cx="2311163" cy="42847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fr-FR" dirty="0"/>
              <a:t>Position verticale</a:t>
            </a:r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388" y="3175749"/>
            <a:ext cx="534479" cy="420195"/>
          </a:xfrm>
          <a:prstGeom prst="rect">
            <a:avLst/>
          </a:prstGeom>
        </p:spPr>
      </p:pic>
      <p:sp>
        <p:nvSpPr>
          <p:cNvPr id="38" name="ZoneTexte 37"/>
          <p:cNvSpPr txBox="1"/>
          <p:nvPr/>
        </p:nvSpPr>
        <p:spPr>
          <a:xfrm>
            <a:off x="4210501" y="3666335"/>
            <a:ext cx="1855735" cy="42847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fr-FR" dirty="0"/>
              <a:t>Rotation  Av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388" y="3608644"/>
            <a:ext cx="561975" cy="390525"/>
          </a:xfrm>
          <a:prstGeom prst="rect">
            <a:avLst/>
          </a:prstGeom>
        </p:spPr>
      </p:pic>
      <p:sp>
        <p:nvSpPr>
          <p:cNvPr id="39" name="ZoneTexte 38"/>
          <p:cNvSpPr txBox="1"/>
          <p:nvPr/>
        </p:nvSpPr>
        <p:spPr>
          <a:xfrm>
            <a:off x="4210501" y="4024828"/>
            <a:ext cx="1855735" cy="42847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fr-FR" dirty="0"/>
              <a:t>Rotation  Ar</a:t>
            </a:r>
          </a:p>
        </p:txBody>
      </p:sp>
      <p:pic>
        <p:nvPicPr>
          <p:cNvPr id="41" name="Image 4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942" y="3970019"/>
            <a:ext cx="542925" cy="400050"/>
          </a:xfrm>
          <a:prstGeom prst="rect">
            <a:avLst/>
          </a:prstGeom>
        </p:spPr>
      </p:pic>
      <p:sp>
        <p:nvSpPr>
          <p:cNvPr id="42" name="ZoneTexte 41"/>
          <p:cNvSpPr txBox="1"/>
          <p:nvPr/>
        </p:nvSpPr>
        <p:spPr>
          <a:xfrm>
            <a:off x="4210501" y="4372314"/>
            <a:ext cx="2830366" cy="751637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fr-FR" dirty="0"/>
              <a:t>Renversement  Av, Ar avec ou sans envol</a:t>
            </a:r>
          </a:p>
        </p:txBody>
      </p:sp>
      <p:pic>
        <p:nvPicPr>
          <p:cNvPr id="43" name="Image 4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332" y="4454712"/>
            <a:ext cx="525570" cy="435363"/>
          </a:xfrm>
          <a:prstGeom prst="rect">
            <a:avLst/>
          </a:prstGeom>
        </p:spPr>
      </p:pic>
      <p:sp>
        <p:nvSpPr>
          <p:cNvPr id="44" name="ZoneTexte 43"/>
          <p:cNvSpPr txBox="1"/>
          <p:nvPr/>
        </p:nvSpPr>
        <p:spPr>
          <a:xfrm>
            <a:off x="4210500" y="5071084"/>
            <a:ext cx="1893867" cy="42847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fr-FR" dirty="0"/>
              <a:t>Appui libre</a:t>
            </a:r>
          </a:p>
        </p:txBody>
      </p:sp>
      <p:pic>
        <p:nvPicPr>
          <p:cNvPr id="45" name="Image 4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710" y="5007584"/>
            <a:ext cx="662166" cy="416463"/>
          </a:xfrm>
          <a:prstGeom prst="rect">
            <a:avLst/>
          </a:prstGeom>
        </p:spPr>
      </p:pic>
      <p:sp>
        <p:nvSpPr>
          <p:cNvPr id="46" name="ZoneTexte 45"/>
          <p:cNvSpPr txBox="1"/>
          <p:nvPr/>
        </p:nvSpPr>
        <p:spPr>
          <a:xfrm>
            <a:off x="4193814" y="5404628"/>
            <a:ext cx="1893867" cy="42847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fr-FR" dirty="0"/>
              <a:t>Courbe AV</a:t>
            </a:r>
          </a:p>
        </p:txBody>
      </p:sp>
      <p:pic>
        <p:nvPicPr>
          <p:cNvPr id="47" name="Image 4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829" y="5437174"/>
            <a:ext cx="764270" cy="337979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144" y="5699296"/>
            <a:ext cx="819534" cy="403387"/>
          </a:xfrm>
          <a:prstGeom prst="rect">
            <a:avLst/>
          </a:prstGeom>
        </p:spPr>
      </p:pic>
      <p:sp>
        <p:nvSpPr>
          <p:cNvPr id="49" name="ZoneTexte 48"/>
          <p:cNvSpPr txBox="1"/>
          <p:nvPr/>
        </p:nvSpPr>
        <p:spPr>
          <a:xfrm>
            <a:off x="4193814" y="5734963"/>
            <a:ext cx="1893867" cy="42847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fr-FR" dirty="0"/>
              <a:t>Courbe AR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4206514" y="6083660"/>
            <a:ext cx="1893867" cy="42847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fr-FR" dirty="0"/>
              <a:t>Balancer AV</a:t>
            </a:r>
          </a:p>
        </p:txBody>
      </p:sp>
      <p:pic>
        <p:nvPicPr>
          <p:cNvPr id="51" name="Image 5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349" y="6017479"/>
            <a:ext cx="484102" cy="355963"/>
          </a:xfrm>
          <a:prstGeom prst="rect">
            <a:avLst/>
          </a:prstGeom>
        </p:spPr>
      </p:pic>
      <p:sp>
        <p:nvSpPr>
          <p:cNvPr id="52" name="ZoneTexte 51"/>
          <p:cNvSpPr txBox="1"/>
          <p:nvPr/>
        </p:nvSpPr>
        <p:spPr>
          <a:xfrm>
            <a:off x="4206514" y="6404504"/>
            <a:ext cx="1893867" cy="42847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fr-FR" dirty="0"/>
              <a:t>Balancer AR</a:t>
            </a:r>
          </a:p>
        </p:txBody>
      </p:sp>
      <p:pic>
        <p:nvPicPr>
          <p:cNvPr id="53" name="Image 5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325" y="6405461"/>
            <a:ext cx="544926" cy="400689"/>
          </a:xfrm>
          <a:prstGeom prst="rect">
            <a:avLst/>
          </a:prstGeom>
        </p:spPr>
      </p:pic>
      <p:sp>
        <p:nvSpPr>
          <p:cNvPr id="54" name="ZoneTexte 53"/>
          <p:cNvSpPr txBox="1"/>
          <p:nvPr/>
        </p:nvSpPr>
        <p:spPr>
          <a:xfrm>
            <a:off x="7612232" y="3235190"/>
            <a:ext cx="1767608" cy="42847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fr-FR" dirty="0"/>
              <a:t>Bascule BI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7632865" y="3621987"/>
            <a:ext cx="1658075" cy="42847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fr-FR" dirty="0"/>
              <a:t>Bascule BS</a:t>
            </a:r>
          </a:p>
        </p:txBody>
      </p:sp>
      <p:pic>
        <p:nvPicPr>
          <p:cNvPr id="57" name="Image 5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711" y="3095625"/>
            <a:ext cx="609600" cy="457200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496" y="3632335"/>
            <a:ext cx="6477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5588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0"/>
                            </p:stCondLst>
                            <p:childTnLst>
                              <p:par>
                                <p:cTn id="20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"/>
                            </p:stCondLst>
                            <p:childTnLst>
                              <p:par>
                                <p:cTn id="2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00"/>
                            </p:stCondLst>
                            <p:childTnLst>
                              <p:par>
                                <p:cTn id="2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500"/>
                            </p:stCondLst>
                            <p:childTnLst>
                              <p:par>
                                <p:cTn id="2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500"/>
                            </p:stCondLst>
                            <p:childTnLst>
                              <p:par>
                                <p:cTn id="2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500"/>
                            </p:stCondLst>
                            <p:childTnLst>
                              <p:par>
                                <p:cTn id="25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500"/>
                            </p:stCondLst>
                            <p:childTnLst>
                              <p:par>
                                <p:cTn id="2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500"/>
                            </p:stCondLst>
                            <p:childTnLst>
                              <p:par>
                                <p:cTn id="2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500"/>
                            </p:stCondLst>
                            <p:childTnLst>
                              <p:par>
                                <p:cTn id="2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500"/>
                            </p:stCondLst>
                            <p:childTnLst>
                              <p:par>
                                <p:cTn id="2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500"/>
                            </p:stCondLst>
                            <p:childTnLst>
                              <p:par>
                                <p:cTn id="2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500"/>
                            </p:stCondLst>
                            <p:childTnLst>
                              <p:par>
                                <p:cTn id="30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500"/>
                            </p:stCondLst>
                            <p:childTnLst>
                              <p:par>
                                <p:cTn id="3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10" grpId="0"/>
      <p:bldP spid="11" grpId="0"/>
      <p:bldP spid="12" grpId="0"/>
      <p:bldP spid="14" grpId="0"/>
      <p:bldP spid="16" grpId="0"/>
      <p:bldP spid="18" grpId="0"/>
      <p:bldP spid="19" grpId="0"/>
      <p:bldP spid="21" grpId="0"/>
      <p:bldP spid="23" grpId="0"/>
      <p:bldP spid="25" grpId="0"/>
      <p:bldP spid="27" grpId="0"/>
      <p:bldP spid="30" grpId="0"/>
      <p:bldP spid="31" grpId="0"/>
      <p:bldP spid="33" grpId="0"/>
      <p:bldP spid="35" grpId="0"/>
      <p:bldP spid="38" grpId="0"/>
      <p:bldP spid="39" grpId="0"/>
      <p:bldP spid="42" grpId="0"/>
      <p:bldP spid="44" grpId="0"/>
      <p:bldP spid="46" grpId="0"/>
      <p:bldP spid="49" grpId="0"/>
      <p:bldP spid="50" grpId="0"/>
      <p:bldP spid="52" grpId="0"/>
      <p:bldP spid="54" grpId="0"/>
      <p:bldP spid="5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Exemples de déclinaison de la symbolique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94008" y="1545811"/>
            <a:ext cx="1851781" cy="42847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fr-FR" dirty="0"/>
              <a:t>Saut vertical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78180" y="2590293"/>
            <a:ext cx="1683437" cy="42847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fr-FR" dirty="0"/>
              <a:t>ATR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94008" y="3543199"/>
            <a:ext cx="1851781" cy="42847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fr-FR" dirty="0"/>
              <a:t>Souplesse Ar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94007" y="4803493"/>
            <a:ext cx="2255856" cy="42847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fr-FR" dirty="0"/>
              <a:t>ATR roulade Av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78180" y="5876534"/>
            <a:ext cx="3561480" cy="42847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fr-FR" dirty="0"/>
              <a:t>Balancer AV et balancer AR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89654" y="1408356"/>
            <a:ext cx="619319" cy="43764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59026" y="2388269"/>
            <a:ext cx="619319" cy="437643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373" y="1913908"/>
            <a:ext cx="375721" cy="236307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648" y="2866035"/>
            <a:ext cx="454307" cy="285732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648" y="3558294"/>
            <a:ext cx="562304" cy="381949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648" y="4969348"/>
            <a:ext cx="454307" cy="285732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59026" y="4444076"/>
            <a:ext cx="619319" cy="437643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335" y="4496104"/>
            <a:ext cx="682476" cy="476453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31" y="4891363"/>
            <a:ext cx="454307" cy="285732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340" y="4337954"/>
            <a:ext cx="1067972" cy="794406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3914016" y="1545811"/>
            <a:ext cx="1682819" cy="42847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fr-FR" dirty="0"/>
              <a:t>Saut groupé</a:t>
            </a: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489" y="1762516"/>
            <a:ext cx="375721" cy="236307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027" y="1453796"/>
            <a:ext cx="402183" cy="342408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7040880" y="1436016"/>
            <a:ext cx="1064924" cy="42847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fr-FR" dirty="0"/>
              <a:t>Roue</a:t>
            </a: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756" y="1363752"/>
            <a:ext cx="759608" cy="477748"/>
          </a:xfrm>
          <a:prstGeom prst="rect">
            <a:avLst/>
          </a:prstGeom>
        </p:spPr>
      </p:pic>
      <p:sp>
        <p:nvSpPr>
          <p:cNvPr id="31" name="ZoneTexte 30"/>
          <p:cNvSpPr txBox="1"/>
          <p:nvPr/>
        </p:nvSpPr>
        <p:spPr>
          <a:xfrm>
            <a:off x="3913397" y="2580046"/>
            <a:ext cx="1851781" cy="42847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fr-FR" dirty="0"/>
              <a:t>ATR  ½ valse</a:t>
            </a: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350" y="2872454"/>
            <a:ext cx="454307" cy="285732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41729" y="2409926"/>
            <a:ext cx="619319" cy="437643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350" y="2066334"/>
            <a:ext cx="454307" cy="285732"/>
          </a:xfrm>
          <a:prstGeom prst="rect">
            <a:avLst/>
          </a:prstGeom>
        </p:spPr>
      </p:pic>
      <p:sp>
        <p:nvSpPr>
          <p:cNvPr id="35" name="ZoneTexte 34"/>
          <p:cNvSpPr txBox="1"/>
          <p:nvPr/>
        </p:nvSpPr>
        <p:spPr>
          <a:xfrm>
            <a:off x="6691068" y="2590293"/>
            <a:ext cx="2020125" cy="42847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fr-FR" dirty="0"/>
              <a:t>ATR valse 1 Tr</a:t>
            </a:r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468" y="2814226"/>
            <a:ext cx="454307" cy="285732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125387" y="2348563"/>
            <a:ext cx="619319" cy="437643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224" y="1988711"/>
            <a:ext cx="454307" cy="285732"/>
          </a:xfrm>
          <a:prstGeom prst="rect">
            <a:avLst/>
          </a:prstGeom>
        </p:spPr>
      </p:pic>
      <p:sp>
        <p:nvSpPr>
          <p:cNvPr id="40" name="ZoneTexte 39"/>
          <p:cNvSpPr txBox="1"/>
          <p:nvPr/>
        </p:nvSpPr>
        <p:spPr>
          <a:xfrm>
            <a:off x="3842565" y="3532952"/>
            <a:ext cx="1922614" cy="42847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fr-FR" dirty="0"/>
              <a:t>Saut de mains</a:t>
            </a:r>
          </a:p>
        </p:txBody>
      </p:sp>
      <p:pic>
        <p:nvPicPr>
          <p:cNvPr id="41" name="Image 4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007" y="3470482"/>
            <a:ext cx="794011" cy="469761"/>
          </a:xfrm>
          <a:prstGeom prst="rect">
            <a:avLst/>
          </a:prstGeom>
        </p:spPr>
      </p:pic>
      <p:sp>
        <p:nvSpPr>
          <p:cNvPr id="42" name="ZoneTexte 41"/>
          <p:cNvSpPr txBox="1"/>
          <p:nvPr/>
        </p:nvSpPr>
        <p:spPr>
          <a:xfrm>
            <a:off x="7179452" y="3543199"/>
            <a:ext cx="1683437" cy="42847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fr-FR" dirty="0"/>
              <a:t>Flip</a:t>
            </a:r>
          </a:p>
        </p:txBody>
      </p:sp>
      <p:pic>
        <p:nvPicPr>
          <p:cNvPr id="43" name="Image 4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948" y="3532952"/>
            <a:ext cx="599612" cy="407291"/>
          </a:xfrm>
          <a:prstGeom prst="rect">
            <a:avLst/>
          </a:prstGeom>
        </p:spPr>
      </p:pic>
      <p:sp>
        <p:nvSpPr>
          <p:cNvPr id="44" name="ZoneTexte 43"/>
          <p:cNvSpPr txBox="1"/>
          <p:nvPr/>
        </p:nvSpPr>
        <p:spPr>
          <a:xfrm>
            <a:off x="5419854" y="4723443"/>
            <a:ext cx="2281276" cy="42847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fr-FR" dirty="0"/>
              <a:t>Roulade Ar ATR</a:t>
            </a:r>
          </a:p>
        </p:txBody>
      </p:sp>
      <p:pic>
        <p:nvPicPr>
          <p:cNvPr id="45" name="Image 4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018" y="4275198"/>
            <a:ext cx="632854" cy="441811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07661" y="4370798"/>
            <a:ext cx="619319" cy="437643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901" y="4927089"/>
            <a:ext cx="454307" cy="285732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543" y="4845002"/>
            <a:ext cx="454307" cy="285732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591" y="4214900"/>
            <a:ext cx="1109881" cy="889026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742" y="5807940"/>
            <a:ext cx="605742" cy="445406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264" y="5807938"/>
            <a:ext cx="605743" cy="445408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622" y="5845756"/>
            <a:ext cx="1077509" cy="50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5862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5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4000"/>
                            </p:stCondLst>
                            <p:childTnLst>
                              <p:par>
                                <p:cTn id="17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500"/>
                            </p:stCondLst>
                            <p:childTnLst>
                              <p:par>
                                <p:cTn id="1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000"/>
                            </p:stCondLst>
                            <p:childTnLst>
                              <p:par>
                                <p:cTn id="1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3500"/>
                            </p:stCondLst>
                            <p:childTnLst>
                              <p:par>
                                <p:cTn id="1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00"/>
                            </p:stCondLst>
                            <p:childTnLst>
                              <p:par>
                                <p:cTn id="2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500"/>
                            </p:stCondLst>
                            <p:childTnLst>
                              <p:par>
                                <p:cTn id="2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4500"/>
                            </p:stCondLst>
                            <p:childTnLst>
                              <p:par>
                                <p:cTn id="2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  <p:bldP spid="26" grpId="0"/>
      <p:bldP spid="29" grpId="0"/>
      <p:bldP spid="31" grpId="0"/>
      <p:bldP spid="35" grpId="0"/>
      <p:bldP spid="40" grpId="0"/>
      <p:bldP spid="42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400" dirty="0">
                <a:latin typeface="+mn-lt"/>
                <a:cs typeface="Arial" charset="0"/>
              </a:rPr>
              <a:t>Le territoire  </a:t>
            </a:r>
            <a:r>
              <a:rPr lang="fr-FR" sz="2400" dirty="0" err="1">
                <a:latin typeface="+mn-lt"/>
                <a:cs typeface="Arial" charset="0"/>
              </a:rPr>
              <a:t>dauphiné</a:t>
            </a:r>
            <a:r>
              <a:rPr lang="fr-FR" sz="2400" dirty="0">
                <a:latin typeface="+mn-lt"/>
                <a:cs typeface="Arial" charset="0"/>
              </a:rPr>
              <a:t> </a:t>
            </a:r>
            <a:r>
              <a:rPr lang="fr-FR" sz="2400" dirty="0" err="1">
                <a:latin typeface="+mn-lt"/>
                <a:cs typeface="Arial" charset="0"/>
              </a:rPr>
              <a:t>savoie</a:t>
            </a:r>
            <a:r>
              <a:rPr lang="fr-FR" sz="2400" dirty="0">
                <a:latin typeface="+mn-lt"/>
                <a:cs typeface="Arial" charset="0"/>
              </a:rPr>
              <a:t> </a:t>
            </a:r>
            <a:r>
              <a:rPr lang="fr-FR" sz="2400" dirty="0" err="1">
                <a:latin typeface="+mn-lt"/>
                <a:cs typeface="Arial" charset="0"/>
              </a:rPr>
              <a:t>vivarais</a:t>
            </a:r>
            <a:endParaRPr lang="fr-FR" sz="2400" dirty="0">
              <a:latin typeface="+mn-lt"/>
              <a:cs typeface="Arial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2914650" y="1302296"/>
            <a:ext cx="4152900" cy="14592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fr-FR" sz="1400" dirty="0">
              <a:solidFill>
                <a:schemeClr val="tx1"/>
              </a:solidFill>
            </a:endParaRPr>
          </a:p>
          <a:p>
            <a:pPr algn="just"/>
            <a:r>
              <a:rPr lang="fr-FR" sz="1400" dirty="0">
                <a:solidFill>
                  <a:schemeClr val="tx1"/>
                </a:solidFill>
              </a:rPr>
              <a:t>- 5 Départements: </a:t>
            </a:r>
          </a:p>
          <a:p>
            <a:pPr marL="285750" indent="-285750" algn="just">
              <a:buFont typeface="Courier New" pitchFamily="49" charset="0"/>
              <a:buChar char="o"/>
            </a:pPr>
            <a:r>
              <a:rPr lang="fr-FR" sz="1400" dirty="0">
                <a:solidFill>
                  <a:schemeClr val="tx1"/>
                </a:solidFill>
              </a:rPr>
              <a:t>Ardèche</a:t>
            </a:r>
          </a:p>
          <a:p>
            <a:pPr marL="285750" indent="-285750" algn="just">
              <a:buFont typeface="Courier New" pitchFamily="49" charset="0"/>
              <a:buChar char="o"/>
            </a:pPr>
            <a:r>
              <a:rPr lang="fr-FR" sz="1400" dirty="0">
                <a:solidFill>
                  <a:schemeClr val="tx1"/>
                </a:solidFill>
              </a:rPr>
              <a:t>Drôme </a:t>
            </a:r>
          </a:p>
          <a:p>
            <a:pPr marL="285750" indent="-285750" algn="just">
              <a:buFont typeface="Courier New" pitchFamily="49" charset="0"/>
              <a:buChar char="o"/>
            </a:pPr>
            <a:r>
              <a:rPr lang="fr-FR" sz="1400" dirty="0">
                <a:solidFill>
                  <a:schemeClr val="tx1"/>
                </a:solidFill>
              </a:rPr>
              <a:t>Isère                            </a:t>
            </a:r>
            <a:r>
              <a:rPr lang="fr-FR" sz="2000" dirty="0">
                <a:solidFill>
                  <a:schemeClr val="tx1"/>
                </a:solidFill>
              </a:rPr>
              <a:t>16000 licenciés</a:t>
            </a:r>
          </a:p>
          <a:p>
            <a:pPr marL="285750" indent="-285750" algn="just">
              <a:buFont typeface="Courier New" pitchFamily="49" charset="0"/>
              <a:buChar char="o"/>
            </a:pPr>
            <a:r>
              <a:rPr lang="fr-FR" sz="1400" dirty="0">
                <a:solidFill>
                  <a:schemeClr val="tx1"/>
                </a:solidFill>
              </a:rPr>
              <a:t>Savoie</a:t>
            </a:r>
          </a:p>
          <a:p>
            <a:pPr marL="285750" indent="-285750" algn="just">
              <a:buFont typeface="Courier New" pitchFamily="49" charset="0"/>
              <a:buChar char="o"/>
            </a:pPr>
            <a:r>
              <a:rPr lang="fr-FR" sz="1400" dirty="0">
                <a:solidFill>
                  <a:schemeClr val="tx1"/>
                </a:solidFill>
              </a:rPr>
              <a:t>Haute Savoie</a:t>
            </a:r>
          </a:p>
          <a:p>
            <a:pPr algn="just"/>
            <a:endParaRPr lang="fr-FR" sz="1400" dirty="0">
              <a:solidFill>
                <a:schemeClr val="tx1"/>
              </a:solidFill>
            </a:endParaRPr>
          </a:p>
        </p:txBody>
      </p:sp>
      <p:pic>
        <p:nvPicPr>
          <p:cNvPr id="10" name="Picture 2" descr="E:\LIGUE DSV STAFF &amp; COM\TROMBINOSCOPE LIGUE CO DIR\DENIS VEYRE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7" b="21326"/>
          <a:stretch/>
        </p:blipFill>
        <p:spPr bwMode="auto">
          <a:xfrm>
            <a:off x="9212195" y="2077661"/>
            <a:ext cx="1060269" cy="136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67544" y="3041367"/>
            <a:ext cx="8238306" cy="4272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Président </a:t>
            </a:r>
            <a:r>
              <a:rPr lang="fr-FR" sz="2000" b="1" i="1" dirty="0">
                <a:solidFill>
                  <a:schemeClr val="tx1"/>
                </a:solidFill>
              </a:rPr>
              <a:t>:    </a:t>
            </a:r>
            <a:r>
              <a:rPr lang="fr-FR" sz="2000" b="1" i="1" u="sng" dirty="0">
                <a:solidFill>
                  <a:schemeClr val="tx1"/>
                </a:solidFill>
              </a:rPr>
              <a:t>Denis </a:t>
            </a:r>
            <a:r>
              <a:rPr lang="fr-FR" sz="2000" b="1" i="1" u="sng" dirty="0" err="1">
                <a:solidFill>
                  <a:schemeClr val="tx1"/>
                </a:solidFill>
              </a:rPr>
              <a:t>Veyret</a:t>
            </a:r>
            <a:r>
              <a:rPr lang="fr-FR" sz="2000" b="1" i="1" dirty="0">
                <a:solidFill>
                  <a:schemeClr val="tx1"/>
                </a:solidFill>
              </a:rPr>
              <a:t>  </a:t>
            </a:r>
            <a:r>
              <a:rPr lang="fr-FR" dirty="0">
                <a:solidFill>
                  <a:schemeClr val="tx1"/>
                </a:solidFill>
              </a:rPr>
              <a:t>Octobre 2020 </a:t>
            </a:r>
          </a:p>
        </p:txBody>
      </p:sp>
      <p:sp>
        <p:nvSpPr>
          <p:cNvPr id="20" name="Flèche vers le bas 19"/>
          <p:cNvSpPr/>
          <p:nvPr/>
        </p:nvSpPr>
        <p:spPr>
          <a:xfrm>
            <a:off x="4278197" y="3752222"/>
            <a:ext cx="484632" cy="4272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437220" y="4450906"/>
            <a:ext cx="9804920" cy="18523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</a:rPr>
              <a:t>La </a:t>
            </a:r>
            <a:r>
              <a:rPr lang="fr-FR" sz="1600" b="1" dirty="0">
                <a:solidFill>
                  <a:schemeClr val="tx1"/>
                </a:solidFill>
              </a:rPr>
              <a:t>C</a:t>
            </a:r>
            <a:r>
              <a:rPr lang="fr-FR" sz="1600" dirty="0">
                <a:solidFill>
                  <a:schemeClr val="tx1"/>
                </a:solidFill>
              </a:rPr>
              <a:t>ommission </a:t>
            </a:r>
            <a:r>
              <a:rPr lang="fr-FR" sz="1600" b="1" dirty="0">
                <a:solidFill>
                  <a:schemeClr val="tx1"/>
                </a:solidFill>
              </a:rPr>
              <a:t>T</a:t>
            </a:r>
            <a:r>
              <a:rPr lang="fr-FR" sz="1600" dirty="0">
                <a:solidFill>
                  <a:schemeClr val="tx1"/>
                </a:solidFill>
              </a:rPr>
              <a:t>erritoriale</a:t>
            </a:r>
            <a:r>
              <a:rPr lang="fr-FR" sz="1600" b="1" dirty="0">
                <a:solidFill>
                  <a:schemeClr val="tx1"/>
                </a:solidFill>
              </a:rPr>
              <a:t> </a:t>
            </a:r>
            <a:r>
              <a:rPr lang="fr-FR" sz="1600" dirty="0">
                <a:solidFill>
                  <a:schemeClr val="tx1"/>
                </a:solidFill>
              </a:rPr>
              <a:t>de </a:t>
            </a:r>
            <a:r>
              <a:rPr lang="fr-FR" sz="1600" b="1" dirty="0">
                <a:solidFill>
                  <a:schemeClr val="tx1"/>
                </a:solidFill>
              </a:rPr>
              <a:t>G</a:t>
            </a:r>
            <a:r>
              <a:rPr lang="fr-FR" sz="1600" dirty="0">
                <a:solidFill>
                  <a:schemeClr val="tx1"/>
                </a:solidFill>
              </a:rPr>
              <a:t>ymnastique </a:t>
            </a:r>
            <a:r>
              <a:rPr lang="fr-FR" sz="1600" b="1" dirty="0">
                <a:solidFill>
                  <a:schemeClr val="tx1"/>
                </a:solidFill>
              </a:rPr>
              <a:t>F</a:t>
            </a:r>
            <a:r>
              <a:rPr lang="fr-FR" sz="1600" dirty="0">
                <a:solidFill>
                  <a:schemeClr val="tx1"/>
                </a:solidFill>
              </a:rPr>
              <a:t>éminine nommée par le comité directeur du territoire DSV est composée de 15 membres. </a:t>
            </a:r>
          </a:p>
          <a:p>
            <a:endParaRPr lang="fr-FR" sz="1600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</a:rPr>
              <a:t>Responsable: </a:t>
            </a:r>
            <a:r>
              <a:rPr lang="fr-FR" sz="1600" b="1" i="1" u="sng" dirty="0">
                <a:solidFill>
                  <a:schemeClr val="tx1"/>
                </a:solidFill>
              </a:rPr>
              <a:t>Jean Pierre </a:t>
            </a:r>
            <a:r>
              <a:rPr lang="fr-FR" sz="1600" b="1" i="1" u="sng" dirty="0" err="1">
                <a:solidFill>
                  <a:schemeClr val="tx1"/>
                </a:solidFill>
              </a:rPr>
              <a:t>Taffarel</a:t>
            </a:r>
            <a:endParaRPr lang="fr-FR" sz="1600" b="1" i="1" u="sng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</a:rPr>
              <a:t>Responsable juge : </a:t>
            </a:r>
            <a:r>
              <a:rPr lang="fr-FR" sz="1600" b="1" i="1" u="sng" dirty="0">
                <a:solidFill>
                  <a:schemeClr val="tx1"/>
                </a:solidFill>
              </a:rPr>
              <a:t>Nadège FRISON</a:t>
            </a:r>
          </a:p>
          <a:p>
            <a:pPr marL="742950" lvl="1" indent="-285750">
              <a:buFont typeface="Wingdings" pitchFamily="2" charset="2"/>
              <a:buChar char="ü"/>
            </a:pPr>
            <a:endParaRPr lang="fr-FR" sz="1600" dirty="0">
              <a:solidFill>
                <a:schemeClr val="tx1"/>
              </a:solidFill>
            </a:endParaRPr>
          </a:p>
        </p:txBody>
      </p:sp>
      <p:pic>
        <p:nvPicPr>
          <p:cNvPr id="22" name="Picture 3" descr="E:\LIGUE DSV STAFF &amp; COM\TROMBINOSCOPE LIGUE CO DIR\31-a.jp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" t="3571" r="2637" b="15903"/>
          <a:stretch/>
        </p:blipFill>
        <p:spPr bwMode="auto">
          <a:xfrm>
            <a:off x="4529165" y="4915938"/>
            <a:ext cx="810515" cy="112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E:\LIGUE DSV STAFF &amp; COM\TROMBINOSCOPE LIGUE CO DIR\NADEGE FRISO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7" t="2086" r="5901" b="27162"/>
          <a:stretch/>
        </p:blipFill>
        <p:spPr bwMode="auto">
          <a:xfrm>
            <a:off x="5696653" y="4894822"/>
            <a:ext cx="881602" cy="112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ccolade fermante 23"/>
          <p:cNvSpPr/>
          <p:nvPr/>
        </p:nvSpPr>
        <p:spPr>
          <a:xfrm>
            <a:off x="4769762" y="1708472"/>
            <a:ext cx="221338" cy="941507"/>
          </a:xfrm>
          <a:prstGeom prst="rightBrace">
            <a:avLst/>
          </a:prstGeom>
          <a:noFill/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27408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20" grpId="0" animBg="1"/>
      <p:bldP spid="21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400" dirty="0">
                <a:latin typeface="+mn-lt"/>
                <a:cs typeface="Arial" charset="0"/>
              </a:rPr>
              <a:t>Le comité départemental du </a:t>
            </a:r>
            <a:r>
              <a:rPr lang="fr-FR" sz="2400" dirty="0" err="1">
                <a:latin typeface="+mn-lt"/>
                <a:cs typeface="Arial" charset="0"/>
              </a:rPr>
              <a:t>dauphiné</a:t>
            </a:r>
            <a:endParaRPr lang="fr-FR" sz="2400" dirty="0">
              <a:latin typeface="+mn-lt"/>
              <a:cs typeface="Arial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2580969" y="1418877"/>
            <a:ext cx="4188541" cy="114734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fr-FR" sz="1400" dirty="0">
              <a:solidFill>
                <a:schemeClr val="tx1"/>
              </a:solidFill>
            </a:endParaRPr>
          </a:p>
          <a:p>
            <a:pPr algn="just"/>
            <a:r>
              <a:rPr lang="fr-FR" sz="1400" dirty="0">
                <a:solidFill>
                  <a:schemeClr val="tx1"/>
                </a:solidFill>
              </a:rPr>
              <a:t>- </a:t>
            </a:r>
            <a:r>
              <a:rPr lang="fr-FR" sz="1800" dirty="0">
                <a:solidFill>
                  <a:schemeClr val="tx1"/>
                </a:solidFill>
              </a:rPr>
              <a:t>2 Départements: </a:t>
            </a:r>
          </a:p>
          <a:p>
            <a:pPr marL="285750" indent="-285750" algn="just">
              <a:buFont typeface="Courier New" pitchFamily="49" charset="0"/>
              <a:buChar char="o"/>
            </a:pPr>
            <a:r>
              <a:rPr lang="fr-FR" sz="1800" dirty="0">
                <a:solidFill>
                  <a:schemeClr val="tx1"/>
                </a:solidFill>
              </a:rPr>
              <a:t>Drôme</a:t>
            </a:r>
          </a:p>
          <a:p>
            <a:pPr algn="just"/>
            <a:r>
              <a:rPr lang="fr-FR" sz="1800" dirty="0">
                <a:solidFill>
                  <a:schemeClr val="tx1"/>
                </a:solidFill>
              </a:rPr>
              <a:t>                            -9500 licenciés </a:t>
            </a:r>
          </a:p>
          <a:p>
            <a:pPr marL="285750" indent="-285750" algn="just">
              <a:buFont typeface="Courier New" pitchFamily="49" charset="0"/>
              <a:buChar char="o"/>
            </a:pPr>
            <a:r>
              <a:rPr lang="fr-FR" sz="1800" dirty="0">
                <a:solidFill>
                  <a:schemeClr val="tx1"/>
                </a:solidFill>
              </a:rPr>
              <a:t>Isère</a:t>
            </a:r>
          </a:p>
          <a:p>
            <a:pPr algn="just"/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3" name="Accolade fermante 12"/>
          <p:cNvSpPr/>
          <p:nvPr/>
        </p:nvSpPr>
        <p:spPr>
          <a:xfrm>
            <a:off x="4139952" y="1908409"/>
            <a:ext cx="110589" cy="468052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467544" y="2681114"/>
            <a:ext cx="8428805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Président :   </a:t>
            </a:r>
            <a:r>
              <a:rPr lang="fr-FR" b="1" u="sng" dirty="0">
                <a:solidFill>
                  <a:schemeClr val="tx1"/>
                </a:solidFill>
              </a:rPr>
              <a:t>Didier GAUTHIER</a:t>
            </a:r>
            <a:r>
              <a:rPr lang="fr-FR" dirty="0">
                <a:solidFill>
                  <a:schemeClr val="tx1"/>
                </a:solidFill>
              </a:rPr>
              <a:t> élu pour 4 ans en Octobre 2016 </a:t>
            </a:r>
          </a:p>
        </p:txBody>
      </p:sp>
      <p:sp>
        <p:nvSpPr>
          <p:cNvPr id="15" name="Flèche vers le bas 14"/>
          <p:cNvSpPr/>
          <p:nvPr/>
        </p:nvSpPr>
        <p:spPr>
          <a:xfrm>
            <a:off x="4139952" y="3186218"/>
            <a:ext cx="484632" cy="2340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467545" y="3526159"/>
            <a:ext cx="9753088" cy="6698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</a:rPr>
              <a:t>Le Comité Départemental du Dauphiné est élu par les représentants des clubs. 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24" name="Flèche vers le bas 23"/>
          <p:cNvSpPr/>
          <p:nvPr/>
        </p:nvSpPr>
        <p:spPr>
          <a:xfrm>
            <a:off x="4211863" y="4316024"/>
            <a:ext cx="484632" cy="2064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467544" y="4734641"/>
            <a:ext cx="9753088" cy="16111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</a:rPr>
              <a:t>La </a:t>
            </a:r>
            <a:r>
              <a:rPr lang="fr-FR" sz="1800" b="1" dirty="0">
                <a:solidFill>
                  <a:schemeClr val="tx1"/>
                </a:solidFill>
              </a:rPr>
              <a:t>C</a:t>
            </a:r>
            <a:r>
              <a:rPr lang="fr-FR" sz="1800" dirty="0">
                <a:solidFill>
                  <a:schemeClr val="tx1"/>
                </a:solidFill>
              </a:rPr>
              <a:t>ommission </a:t>
            </a:r>
            <a:r>
              <a:rPr lang="fr-FR" sz="1800" b="1" dirty="0">
                <a:solidFill>
                  <a:schemeClr val="tx1"/>
                </a:solidFill>
              </a:rPr>
              <a:t>D</a:t>
            </a:r>
            <a:r>
              <a:rPr lang="fr-FR" sz="1800" dirty="0">
                <a:solidFill>
                  <a:schemeClr val="tx1"/>
                </a:solidFill>
              </a:rPr>
              <a:t>épartementale de </a:t>
            </a:r>
            <a:r>
              <a:rPr lang="fr-FR" sz="1800" b="1" dirty="0">
                <a:solidFill>
                  <a:schemeClr val="tx1"/>
                </a:solidFill>
              </a:rPr>
              <a:t>G</a:t>
            </a:r>
            <a:r>
              <a:rPr lang="fr-FR" sz="1800" dirty="0">
                <a:solidFill>
                  <a:schemeClr val="tx1"/>
                </a:solidFill>
              </a:rPr>
              <a:t>ymnastique </a:t>
            </a:r>
            <a:r>
              <a:rPr lang="fr-FR" sz="1800" b="1" dirty="0">
                <a:solidFill>
                  <a:schemeClr val="tx1"/>
                </a:solidFill>
              </a:rPr>
              <a:t>F</a:t>
            </a:r>
            <a:r>
              <a:rPr lang="fr-FR" sz="1800" dirty="0">
                <a:solidFill>
                  <a:schemeClr val="tx1"/>
                </a:solidFill>
              </a:rPr>
              <a:t>éminine nommée par le comité directeur du CDD est composée de 15 membres.</a:t>
            </a:r>
          </a:p>
          <a:p>
            <a:endParaRPr lang="fr-FR" sz="1800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</a:rPr>
              <a:t> Responsable :</a:t>
            </a:r>
            <a:r>
              <a:rPr lang="fr-FR" sz="1800" b="1" i="1" u="sng" dirty="0">
                <a:solidFill>
                  <a:schemeClr val="tx1"/>
                </a:solidFill>
              </a:rPr>
              <a:t> Annie DHIEN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</a:rPr>
              <a:t>Responsable juges : </a:t>
            </a:r>
            <a:r>
              <a:rPr lang="fr-FR" sz="1800" b="1" i="1" u="sng" dirty="0">
                <a:solidFill>
                  <a:schemeClr val="tx1"/>
                </a:solidFill>
              </a:rPr>
              <a:t>André FRISON</a:t>
            </a:r>
          </a:p>
          <a:p>
            <a:pPr marL="742950" lvl="1" indent="-285750">
              <a:buFont typeface="Wingdings" pitchFamily="2" charset="2"/>
              <a:buChar char="ü"/>
            </a:pPr>
            <a:endParaRPr lang="fr-FR" sz="1400" dirty="0">
              <a:solidFill>
                <a:schemeClr val="tx1"/>
              </a:solidFill>
            </a:endParaRPr>
          </a:p>
        </p:txBody>
      </p:sp>
      <p:pic>
        <p:nvPicPr>
          <p:cNvPr id="26" name="Picture 3" descr="G:\Annie Dhie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4" r="27129" b="25520"/>
          <a:stretch/>
        </p:blipFill>
        <p:spPr bwMode="auto">
          <a:xfrm>
            <a:off x="5835041" y="5197475"/>
            <a:ext cx="934469" cy="96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G:\André FRISO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0" r="17407" b="10375"/>
          <a:stretch/>
        </p:blipFill>
        <p:spPr bwMode="auto">
          <a:xfrm>
            <a:off x="7111631" y="5196593"/>
            <a:ext cx="885504" cy="96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Germinal\Desktop\Images Gym\Didier Gauthi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949" y="1800224"/>
            <a:ext cx="1499094" cy="123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8845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400" dirty="0">
                <a:latin typeface="+mn-lt"/>
                <a:cs typeface="Arial" charset="0"/>
              </a:rPr>
              <a:t>Le comité départemental du </a:t>
            </a:r>
            <a:r>
              <a:rPr lang="fr-FR" sz="2400" dirty="0" err="1">
                <a:latin typeface="+mn-lt"/>
                <a:cs typeface="Arial" charset="0"/>
              </a:rPr>
              <a:t>dauphiné</a:t>
            </a:r>
            <a:endParaRPr lang="fr-FR" sz="2400" dirty="0">
              <a:latin typeface="+mn-lt"/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9900" y="1355254"/>
            <a:ext cx="8712968" cy="59091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fr-FR" b="1" i="1" dirty="0">
                <a:solidFill>
                  <a:schemeClr val="tx1"/>
                </a:solidFill>
              </a:rPr>
              <a:t>15 clubs de gymnastique féminine :</a:t>
            </a:r>
          </a:p>
          <a:p>
            <a:pPr algn="just"/>
            <a:endParaRPr lang="fr-FR" dirty="0">
              <a:solidFill>
                <a:schemeClr val="tx1"/>
              </a:solidFill>
            </a:endParaRPr>
          </a:p>
          <a:p>
            <a:pPr marL="1200150" lvl="2" indent="-285750" algn="just">
              <a:buFont typeface="Wingdings" pitchFamily="2" charset="2"/>
              <a:buChar char="ü"/>
            </a:pPr>
            <a:r>
              <a:rPr lang="fr-FR" sz="2000" dirty="0">
                <a:solidFill>
                  <a:schemeClr val="tx1"/>
                </a:solidFill>
              </a:rPr>
              <a:t>Avant-garde </a:t>
            </a:r>
            <a:r>
              <a:rPr lang="fr-FR" sz="2000" dirty="0" err="1">
                <a:solidFill>
                  <a:schemeClr val="tx1"/>
                </a:solidFill>
              </a:rPr>
              <a:t>Turripinoise</a:t>
            </a:r>
            <a:r>
              <a:rPr lang="fr-FR" sz="2000" dirty="0">
                <a:solidFill>
                  <a:schemeClr val="tx1"/>
                </a:solidFill>
              </a:rPr>
              <a:t>, La Tour du Pin</a:t>
            </a:r>
          </a:p>
          <a:p>
            <a:pPr marL="1200150" lvl="2" indent="-285750" algn="just">
              <a:buFont typeface="Wingdings" pitchFamily="2" charset="2"/>
              <a:buChar char="ü"/>
            </a:pPr>
            <a:r>
              <a:rPr lang="fr-FR" sz="2000" dirty="0">
                <a:solidFill>
                  <a:schemeClr val="tx1"/>
                </a:solidFill>
              </a:rPr>
              <a:t>Chartreuse Gym de Saint Laurent du Pont</a:t>
            </a:r>
          </a:p>
          <a:p>
            <a:pPr marL="1200150" lvl="2" indent="-285750" algn="just">
              <a:buFont typeface="Wingdings" pitchFamily="2" charset="2"/>
              <a:buChar char="ü"/>
            </a:pPr>
            <a:r>
              <a:rPr lang="fr-FR" sz="2000" dirty="0">
                <a:solidFill>
                  <a:schemeClr val="tx1"/>
                </a:solidFill>
              </a:rPr>
              <a:t>Dauphinoise de </a:t>
            </a:r>
            <a:r>
              <a:rPr lang="fr-FR" sz="2000" dirty="0" err="1">
                <a:solidFill>
                  <a:schemeClr val="tx1"/>
                </a:solidFill>
              </a:rPr>
              <a:t>Coublevie</a:t>
            </a:r>
            <a:endParaRPr lang="fr-FR" sz="2000" dirty="0">
              <a:solidFill>
                <a:schemeClr val="tx1"/>
              </a:solidFill>
            </a:endParaRPr>
          </a:p>
          <a:p>
            <a:pPr marL="1200150" lvl="2" indent="-285750" algn="just">
              <a:buFont typeface="Wingdings" pitchFamily="2" charset="2"/>
              <a:buChar char="ü"/>
            </a:pPr>
            <a:r>
              <a:rPr lang="fr-FR" sz="2000" dirty="0">
                <a:solidFill>
                  <a:schemeClr val="tx1"/>
                </a:solidFill>
              </a:rPr>
              <a:t>Entente gymnique Entre 2 </a:t>
            </a:r>
            <a:r>
              <a:rPr lang="fr-FR" sz="2000" dirty="0" err="1">
                <a:solidFill>
                  <a:schemeClr val="tx1"/>
                </a:solidFill>
              </a:rPr>
              <a:t>Guiers</a:t>
            </a:r>
            <a:endParaRPr lang="fr-FR" sz="2000" dirty="0">
              <a:solidFill>
                <a:schemeClr val="tx1"/>
              </a:solidFill>
            </a:endParaRPr>
          </a:p>
          <a:p>
            <a:pPr marL="1200150" lvl="2" indent="-285750" algn="just">
              <a:buFont typeface="Wingdings" pitchFamily="2" charset="2"/>
              <a:buChar char="ü"/>
            </a:pPr>
            <a:r>
              <a:rPr lang="fr-FR" sz="2000" dirty="0">
                <a:solidFill>
                  <a:schemeClr val="tx1"/>
                </a:solidFill>
              </a:rPr>
              <a:t>Esprit Sport </a:t>
            </a:r>
            <a:r>
              <a:rPr lang="fr-FR" sz="2000" dirty="0" err="1">
                <a:solidFill>
                  <a:schemeClr val="tx1"/>
                </a:solidFill>
              </a:rPr>
              <a:t>Seyssuel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Estrablin</a:t>
            </a:r>
            <a:endParaRPr lang="fr-FR" sz="2000" dirty="0">
              <a:solidFill>
                <a:schemeClr val="tx1"/>
              </a:solidFill>
            </a:endParaRPr>
          </a:p>
          <a:p>
            <a:pPr marL="1200150" lvl="2" indent="-285750" algn="just">
              <a:buFont typeface="Wingdings" pitchFamily="2" charset="2"/>
              <a:buChar char="ü"/>
            </a:pPr>
            <a:r>
              <a:rPr lang="fr-FR" sz="2000" dirty="0">
                <a:solidFill>
                  <a:schemeClr val="tx1"/>
                </a:solidFill>
              </a:rPr>
              <a:t>Etoile de Voiron</a:t>
            </a:r>
          </a:p>
          <a:p>
            <a:pPr marL="1200150" lvl="2" indent="-285750" algn="just">
              <a:buFont typeface="Wingdings" pitchFamily="2" charset="2"/>
              <a:buChar char="ü"/>
            </a:pPr>
            <a:r>
              <a:rPr lang="fr-FR" sz="2000" dirty="0">
                <a:solidFill>
                  <a:schemeClr val="tx1"/>
                </a:solidFill>
              </a:rPr>
              <a:t>Fraternelle de Bourgoin-Jallieu</a:t>
            </a:r>
          </a:p>
          <a:p>
            <a:pPr marL="1200150" lvl="2" indent="-285750" algn="just">
              <a:buFont typeface="Wingdings" pitchFamily="2" charset="2"/>
              <a:buChar char="ü"/>
            </a:pPr>
            <a:r>
              <a:rPr lang="fr-FR" sz="2000" dirty="0">
                <a:solidFill>
                  <a:schemeClr val="tx1"/>
                </a:solidFill>
              </a:rPr>
              <a:t>Gym club </a:t>
            </a:r>
            <a:r>
              <a:rPr lang="fr-FR" sz="2000" dirty="0" err="1">
                <a:solidFill>
                  <a:schemeClr val="tx1"/>
                </a:solidFill>
              </a:rPr>
              <a:t>Montalieu</a:t>
            </a:r>
            <a:endParaRPr lang="fr-FR" sz="2000" dirty="0">
              <a:solidFill>
                <a:schemeClr val="tx1"/>
              </a:solidFill>
            </a:endParaRPr>
          </a:p>
          <a:p>
            <a:pPr marL="1200150" lvl="2" indent="-285750" algn="just">
              <a:buFont typeface="Wingdings" pitchFamily="2" charset="2"/>
              <a:buChar char="ü"/>
            </a:pPr>
            <a:r>
              <a:rPr lang="fr-FR" sz="2000" dirty="0">
                <a:solidFill>
                  <a:schemeClr val="tx1"/>
                </a:solidFill>
              </a:rPr>
              <a:t>Jeanne d’Arc de Saint Marcellin</a:t>
            </a:r>
          </a:p>
          <a:p>
            <a:pPr marL="1200150" lvl="2" indent="-285750" algn="just">
              <a:buFont typeface="Wingdings" pitchFamily="2" charset="2"/>
              <a:buChar char="ü"/>
            </a:pPr>
            <a:r>
              <a:rPr lang="fr-FR" sz="2000" dirty="0">
                <a:solidFill>
                  <a:schemeClr val="tx1"/>
                </a:solidFill>
              </a:rPr>
              <a:t>Légion Viennoise, Vienne</a:t>
            </a:r>
          </a:p>
          <a:p>
            <a:pPr marL="1200150" lvl="2" indent="-285750" algn="just">
              <a:buFont typeface="Wingdings" pitchFamily="2" charset="2"/>
              <a:buChar char="ü"/>
            </a:pPr>
            <a:r>
              <a:rPr lang="fr-FR" sz="2000" dirty="0" err="1">
                <a:solidFill>
                  <a:schemeClr val="tx1"/>
                </a:solidFill>
              </a:rPr>
              <a:t>Oxy’gym</a:t>
            </a:r>
            <a:r>
              <a:rPr lang="fr-FR" sz="2000" dirty="0">
                <a:solidFill>
                  <a:schemeClr val="tx1"/>
                </a:solidFill>
              </a:rPr>
              <a:t>, Les </a:t>
            </a:r>
            <a:r>
              <a:rPr lang="fr-FR" sz="2000" dirty="0" err="1">
                <a:solidFill>
                  <a:schemeClr val="tx1"/>
                </a:solidFill>
              </a:rPr>
              <a:t>Abrêts</a:t>
            </a:r>
            <a:r>
              <a:rPr lang="fr-FR" sz="2000" dirty="0">
                <a:solidFill>
                  <a:schemeClr val="tx1"/>
                </a:solidFill>
              </a:rPr>
              <a:t> en Dauphiné</a:t>
            </a:r>
          </a:p>
          <a:p>
            <a:pPr marL="1200150" lvl="2" indent="-285750" algn="just">
              <a:buFont typeface="Wingdings" pitchFamily="2" charset="2"/>
              <a:buChar char="ü"/>
            </a:pPr>
            <a:r>
              <a:rPr lang="fr-FR" sz="2000" dirty="0">
                <a:solidFill>
                  <a:schemeClr val="tx1"/>
                </a:solidFill>
              </a:rPr>
              <a:t>Sentinelle des Alpes, Grenoble</a:t>
            </a:r>
          </a:p>
          <a:p>
            <a:pPr marL="1200150" lvl="2" indent="-285750" algn="just">
              <a:buFont typeface="Wingdings" pitchFamily="2" charset="2"/>
              <a:buChar char="ü"/>
            </a:pPr>
            <a:r>
              <a:rPr lang="fr-FR" sz="2000" dirty="0">
                <a:solidFill>
                  <a:schemeClr val="tx1"/>
                </a:solidFill>
              </a:rPr>
              <a:t>Union Chabonnaise, Châbons</a:t>
            </a:r>
          </a:p>
          <a:p>
            <a:pPr marL="1200150" lvl="2" indent="-285750" algn="just">
              <a:buFont typeface="Wingdings" pitchFamily="2" charset="2"/>
              <a:buChar char="ü"/>
            </a:pPr>
            <a:r>
              <a:rPr lang="fr-FR" sz="2000" dirty="0">
                <a:solidFill>
                  <a:schemeClr val="tx1"/>
                </a:solidFill>
              </a:rPr>
              <a:t>Union gymnique de Montélimar</a:t>
            </a:r>
          </a:p>
          <a:p>
            <a:pPr marL="1200150" lvl="2" indent="-285750" algn="just">
              <a:buFont typeface="Wingdings" pitchFamily="2" charset="2"/>
              <a:buChar char="ü"/>
            </a:pPr>
            <a:r>
              <a:rPr lang="fr-FR" sz="2000" dirty="0">
                <a:solidFill>
                  <a:schemeClr val="tx1"/>
                </a:solidFill>
              </a:rPr>
              <a:t>Union sportive de Beaurepaire</a:t>
            </a:r>
          </a:p>
        </p:txBody>
      </p:sp>
    </p:spTree>
    <p:extLst>
      <p:ext uri="{BB962C8B-B14F-4D97-AF65-F5344CB8AC3E}">
        <p14:creationId xmlns:p14="http://schemas.microsoft.com/office/powerpoint/2010/main" val="32456940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Masque des Titres">
  <a:themeElements>
    <a:clrScheme name="FSCF 1">
      <a:dk1>
        <a:sysClr val="windowText" lastClr="000000"/>
      </a:dk1>
      <a:lt1>
        <a:sysClr val="window" lastClr="FFFFFF"/>
      </a:lt1>
      <a:dk2>
        <a:srgbClr val="868686"/>
      </a:dk2>
      <a:lt2>
        <a:srgbClr val="C0C0C0"/>
      </a:lt2>
      <a:accent1>
        <a:srgbClr val="009DE0"/>
      </a:accent1>
      <a:accent2>
        <a:srgbClr val="C4007A"/>
      </a:accent2>
      <a:accent3>
        <a:srgbClr val="EAB818"/>
      </a:accent3>
      <a:accent4>
        <a:srgbClr val="C4281A"/>
      </a:accent4>
      <a:accent5>
        <a:srgbClr val="4BAC9A"/>
      </a:accent5>
      <a:accent6>
        <a:srgbClr val="F79646"/>
      </a:accent6>
      <a:hlink>
        <a:srgbClr val="009DE0"/>
      </a:hlink>
      <a:folHlink>
        <a:srgbClr val="C4281A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asque des Contenus">
  <a:themeElements>
    <a:clrScheme name="FSCF">
      <a:dk1>
        <a:sysClr val="windowText" lastClr="000000"/>
      </a:dk1>
      <a:lt1>
        <a:sysClr val="window" lastClr="FFFFFF"/>
      </a:lt1>
      <a:dk2>
        <a:srgbClr val="808080"/>
      </a:dk2>
      <a:lt2>
        <a:srgbClr val="C0C0C0"/>
      </a:lt2>
      <a:accent1>
        <a:srgbClr val="0BA1E2"/>
      </a:accent1>
      <a:accent2>
        <a:srgbClr val="C60086"/>
      </a:accent2>
      <a:accent3>
        <a:srgbClr val="E8C425"/>
      </a:accent3>
      <a:accent4>
        <a:srgbClr val="C52F25"/>
      </a:accent4>
      <a:accent5>
        <a:srgbClr val="4BAC9A"/>
      </a:accent5>
      <a:accent6>
        <a:srgbClr val="F79646"/>
      </a:accent6>
      <a:hlink>
        <a:srgbClr val="0BA1E2"/>
      </a:hlink>
      <a:folHlink>
        <a:srgbClr val="C52F25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1994</TotalTime>
  <Words>3169</Words>
  <Application>Microsoft Office PowerPoint</Application>
  <PresentationFormat>Personnalisé</PresentationFormat>
  <Paragraphs>703</Paragraphs>
  <Slides>66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66</vt:i4>
      </vt:variant>
    </vt:vector>
  </HeadingPairs>
  <TitlesOfParts>
    <vt:vector size="73" baseType="lpstr">
      <vt:lpstr>Arial</vt:lpstr>
      <vt:lpstr>Arial Black</vt:lpstr>
      <vt:lpstr>Calibri</vt:lpstr>
      <vt:lpstr>Courier New</vt:lpstr>
      <vt:lpstr>Wingdings</vt:lpstr>
      <vt:lpstr>Masque des Titres</vt:lpstr>
      <vt:lpstr>Masque des Contenus</vt:lpstr>
      <vt:lpstr>Guide du juge débutant imposé</vt:lpstr>
      <vt:lpstr>sommaire</vt:lpstr>
      <vt:lpstr>Objectifs de formation</vt:lpstr>
      <vt:lpstr>La fédération sportive &amp; culturelle de france</vt:lpstr>
      <vt:lpstr>La fédération sportive &amp; culturelle de france</vt:lpstr>
      <vt:lpstr>Région auvergne rhône alpes   « AURA »</vt:lpstr>
      <vt:lpstr>Le territoire  dauphiné savoie vivarais</vt:lpstr>
      <vt:lpstr>Le comité départemental du dauphiné</vt:lpstr>
      <vt:lpstr>Le comité départemental du dauphiné</vt:lpstr>
      <vt:lpstr>Charte de l’officiel</vt:lpstr>
      <vt:lpstr>Le juge</vt:lpstr>
      <vt:lpstr>Le support technique</vt:lpstr>
      <vt:lpstr>Catégories d’âges</vt:lpstr>
      <vt:lpstr>Les compétitions</vt:lpstr>
      <vt:lpstr>Les agrès</vt:lpstr>
      <vt:lpstr>Les juges aux agrès</vt:lpstr>
      <vt:lpstr>Les juges aux agrès</vt:lpstr>
      <vt:lpstr>Les juges aux agrès</vt:lpstr>
      <vt:lpstr>Les juges aux agrès</vt:lpstr>
      <vt:lpstr>Mouvement d’ensemble</vt:lpstr>
      <vt:lpstr>Formation physique poussin</vt:lpstr>
      <vt:lpstr>Positions ou attitudes courantes</vt:lpstr>
      <vt:lpstr>Positions ou attitudes courantes</vt:lpstr>
      <vt:lpstr>Positions ou attitudes courantes</vt:lpstr>
      <vt:lpstr>Positions ou attitudes courantes</vt:lpstr>
      <vt:lpstr>Positions ou attitudes courantes</vt:lpstr>
      <vt:lpstr>Positions ou attitudes courantes</vt:lpstr>
      <vt:lpstr>Positions ou attitudes courantes</vt:lpstr>
      <vt:lpstr>Positions ou attitudes courantes</vt:lpstr>
      <vt:lpstr>Positions ou attitudes courantes</vt:lpstr>
      <vt:lpstr>Guide du juge débutant imposé</vt:lpstr>
      <vt:lpstr>Objectifs de formation</vt:lpstr>
      <vt:lpstr>Sommaire</vt:lpstr>
      <vt:lpstr>Le jugement</vt:lpstr>
      <vt:lpstr>Les mouvements</vt:lpstr>
      <vt:lpstr>La note</vt:lpstr>
      <vt:lpstr>La note</vt:lpstr>
      <vt:lpstr>Les fautes </vt:lpstr>
      <vt:lpstr>Jugement </vt:lpstr>
      <vt:lpstr>Jugement </vt:lpstr>
      <vt:lpstr>Jugement </vt:lpstr>
      <vt:lpstr> Jugement </vt:lpstr>
      <vt:lpstr>chute</vt:lpstr>
      <vt:lpstr>Présence de l’entraîneur</vt:lpstr>
      <vt:lpstr>Guide du juge débutant imposé</vt:lpstr>
      <vt:lpstr>sommaire</vt:lpstr>
      <vt:lpstr>Comment lire une feuille de mouvement imposé</vt:lpstr>
      <vt:lpstr>Construction des mouvements</vt:lpstr>
      <vt:lpstr>Exigence technique</vt:lpstr>
      <vt:lpstr>lecture des mouvements</vt:lpstr>
      <vt:lpstr>1 - Paragraphe coté</vt:lpstr>
      <vt:lpstr>1 - Paragraphe coté</vt:lpstr>
      <vt:lpstr>2 - Paragraphe non coté</vt:lpstr>
      <vt:lpstr>2 - Paragraphe non coté</vt:lpstr>
      <vt:lpstr>3 - Paragraphe non coté avec intitulé</vt:lpstr>
      <vt:lpstr>Paragraphe coté - précisions</vt:lpstr>
      <vt:lpstr>Ordre et exécution des éléments</vt:lpstr>
      <vt:lpstr>inversion</vt:lpstr>
      <vt:lpstr>Arrêt</vt:lpstr>
      <vt:lpstr>chute</vt:lpstr>
      <vt:lpstr>Élément recommencé</vt:lpstr>
      <vt:lpstr>Éléments au choix</vt:lpstr>
      <vt:lpstr>Annonces</vt:lpstr>
      <vt:lpstr>la symbolique</vt:lpstr>
      <vt:lpstr>Rudiments de symbolique</vt:lpstr>
      <vt:lpstr>Exemples de déclinaison de la symbolique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Germinal FLORES</dc:creator>
  <cp:lastModifiedBy>Germinal FLORES</cp:lastModifiedBy>
  <cp:revision>154</cp:revision>
  <dcterms:created xsi:type="dcterms:W3CDTF">2014-03-28T08:32:44Z</dcterms:created>
  <dcterms:modified xsi:type="dcterms:W3CDTF">2021-02-05T08:49:35Z</dcterms:modified>
</cp:coreProperties>
</file>