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sldIdLst>
    <p:sldId id="370" r:id="rId2"/>
    <p:sldId id="372" r:id="rId3"/>
    <p:sldId id="373" r:id="rId4"/>
    <p:sldId id="374" r:id="rId5"/>
    <p:sldId id="375" r:id="rId6"/>
    <p:sldId id="376" r:id="rId7"/>
    <p:sldId id="377" r:id="rId8"/>
    <p:sldId id="378" r:id="rId9"/>
    <p:sldId id="314" r:id="rId10"/>
    <p:sldId id="379" r:id="rId11"/>
    <p:sldId id="380" r:id="rId12"/>
    <p:sldId id="381" r:id="rId13"/>
    <p:sldId id="382" r:id="rId14"/>
    <p:sldId id="383" r:id="rId15"/>
    <p:sldId id="320" r:id="rId16"/>
    <p:sldId id="384" r:id="rId17"/>
    <p:sldId id="385" r:id="rId18"/>
    <p:sldId id="386" r:id="rId19"/>
    <p:sldId id="387" r:id="rId20"/>
    <p:sldId id="388" r:id="rId21"/>
    <p:sldId id="389" r:id="rId22"/>
    <p:sldId id="390" r:id="rId23"/>
    <p:sldId id="391" r:id="rId24"/>
    <p:sldId id="392" r:id="rId25"/>
    <p:sldId id="393" r:id="rId26"/>
    <p:sldId id="337" r:id="rId27"/>
    <p:sldId id="394" r:id="rId28"/>
    <p:sldId id="395" r:id="rId29"/>
    <p:sldId id="396" r:id="rId30"/>
    <p:sldId id="397" r:id="rId31"/>
    <p:sldId id="398" r:id="rId32"/>
    <p:sldId id="399" r:id="rId33"/>
    <p:sldId id="400" r:id="rId34"/>
    <p:sldId id="401" r:id="rId35"/>
    <p:sldId id="402" r:id="rId36"/>
    <p:sldId id="403" r:id="rId37"/>
  </p:sldIdLst>
  <p:sldSz cx="10688638" cy="7562850"/>
  <p:notesSz cx="6858000" cy="9144000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0">
          <p15:clr>
            <a:srgbClr val="A4A3A4"/>
          </p15:clr>
        </p15:guide>
        <p15:guide id="2" pos="2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1524" y="90"/>
      </p:cViewPr>
      <p:guideLst>
        <p:guide orient="horz" pos="1160"/>
        <p:guide pos="2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7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6B912-18F2-4469-9F11-92366E1845FD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302AE-D9D6-4868-93B4-74AB6E398F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78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06475" y="685800"/>
            <a:ext cx="48450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/>
              <a:t>Bienvenue  à tous, merci de votre présence à ce carrefour technique de Gymnastique Féminine de la Fédération Sportive et Culturelle de France.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/>
              <a:t> Je remercie tout particulièrement Luc </a:t>
            </a:r>
            <a:r>
              <a:rPr lang="fr-FR" sz="1050" dirty="0" err="1"/>
              <a:t>Herrmann</a:t>
            </a:r>
            <a:r>
              <a:rPr lang="fr-FR" sz="1050" dirty="0"/>
              <a:t>  qui est régulièrement à nos côtés que ce soit pour nos réunions ou pour toutes les compétitions, Annick </a:t>
            </a:r>
            <a:r>
              <a:rPr lang="fr-FR" sz="1050" dirty="0" err="1"/>
              <a:t>Louvard</a:t>
            </a:r>
            <a:r>
              <a:rPr lang="fr-FR" sz="1050" dirty="0"/>
              <a:t> la Présidente d’Honneur de la CFGF qui est toujours présente à ce carrefour depuis de nombreuses années et tous les anciens membres de la commission qui nous apportent régulièrement leur soutien.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050" dirty="0"/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B00654-2492-48B9-A225-EDDB983C71D7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8063" y="685800"/>
            <a:ext cx="484346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8063" y="685800"/>
            <a:ext cx="484346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8063" y="685800"/>
            <a:ext cx="484346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8063" y="685800"/>
            <a:ext cx="484346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8063" y="685800"/>
            <a:ext cx="484346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06475" y="685800"/>
            <a:ext cx="48450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/>
              <a:t>Bienvenue  à tous, merci de votre présence à ce carrefour technique de Gymnastique Féminine de la Fédération Sportive et Culturelle de France.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/>
              <a:t> Je remercie tout particulièrement Luc </a:t>
            </a:r>
            <a:r>
              <a:rPr lang="fr-FR" sz="1050" dirty="0" err="1"/>
              <a:t>Herrmann</a:t>
            </a:r>
            <a:r>
              <a:rPr lang="fr-FR" sz="1050" dirty="0"/>
              <a:t>  qui est régulièrement à nos côtés que ce soit pour nos réunions ou pour toutes les compétitions, Annick </a:t>
            </a:r>
            <a:r>
              <a:rPr lang="fr-FR" sz="1050" dirty="0" err="1"/>
              <a:t>Louvard</a:t>
            </a:r>
            <a:r>
              <a:rPr lang="fr-FR" sz="1050" dirty="0"/>
              <a:t> la Présidente d’Honneur de la CFGF qui est toujours présente à ce carrefour depuis de nombreuses années et tous les anciens membres de la commission qui nous apportent régulièrement leur soutien.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050" dirty="0"/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B00654-2492-48B9-A225-EDDB983C71D7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8063" y="685800"/>
            <a:ext cx="484346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8063" y="685800"/>
            <a:ext cx="484346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8063" y="685800"/>
            <a:ext cx="484346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8063" y="685800"/>
            <a:ext cx="484346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8063" y="685800"/>
            <a:ext cx="484346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8063" y="685800"/>
            <a:ext cx="484346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8063" y="685800"/>
            <a:ext cx="484346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8063" y="685800"/>
            <a:ext cx="484346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8063" y="685800"/>
            <a:ext cx="484346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8063" y="685800"/>
            <a:ext cx="484346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8063" y="685800"/>
            <a:ext cx="484346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8063" y="685800"/>
            <a:ext cx="484346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8063" y="685800"/>
            <a:ext cx="484346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8063" y="685800"/>
            <a:ext cx="484346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8063" y="685800"/>
            <a:ext cx="484346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8063" y="685800"/>
            <a:ext cx="484346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8063" y="685800"/>
            <a:ext cx="484346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8063" y="685800"/>
            <a:ext cx="484346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8063" y="685800"/>
            <a:ext cx="484346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8063" y="685800"/>
            <a:ext cx="484346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8063" y="685800"/>
            <a:ext cx="484346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8063" y="685800"/>
            <a:ext cx="484346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8063" y="685800"/>
            <a:ext cx="484346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8063" y="685800"/>
            <a:ext cx="484346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8063" y="685800"/>
            <a:ext cx="484346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8063" y="685800"/>
            <a:ext cx="484346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8063" y="685800"/>
            <a:ext cx="484346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8063" y="685800"/>
            <a:ext cx="484346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owerpoint roug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00000" y="1799999"/>
            <a:ext cx="7560000" cy="46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3600"/>
              </a:spcBef>
              <a:buFontTx/>
              <a:buNone/>
              <a:defRPr sz="2300" cap="all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23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51412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owerpoint rouge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00013" y="1799999"/>
            <a:ext cx="7560000" cy="43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3600"/>
              </a:spcBef>
              <a:buFontTx/>
              <a:buNone/>
              <a:defRPr sz="2300" cap="all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23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35532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63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owerpoint rouge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72000" y="1548000"/>
            <a:ext cx="6120000" cy="1621111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defRPr sz="4000" cap="all"/>
            </a:lvl1pPr>
          </a:lstStyle>
          <a:p>
            <a:r>
              <a:rPr lang="fr-FR" dirty="0"/>
              <a:t>Cliquez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72000" y="3276000"/>
            <a:ext cx="6120000" cy="19327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3000" cap="all">
                <a:solidFill>
                  <a:schemeClr val="bg1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43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08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67" r:id="rId3"/>
    <p:sldLayoutId id="2147483670" r:id="rId4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11" Type="http://schemas.openxmlformats.org/officeDocument/2006/relationships/image" Target="../media/image11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29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5" Type="http://schemas.openxmlformats.org/officeDocument/2006/relationships/image" Target="../media/image11.jp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re 1"/>
          <p:cNvSpPr>
            <a:spLocks noGrp="1"/>
          </p:cNvSpPr>
          <p:nvPr>
            <p:ph type="ctrTitle"/>
          </p:nvPr>
        </p:nvSpPr>
        <p:spPr>
          <a:xfrm>
            <a:off x="3324195" y="3593326"/>
            <a:ext cx="6228718" cy="823370"/>
          </a:xfrm>
        </p:spPr>
        <p:txBody>
          <a:bodyPr/>
          <a:lstStyle/>
          <a:p>
            <a:pPr eaLnBrk="1" hangingPunct="1"/>
            <a:r>
              <a:rPr lang="fr-FR" b="1" dirty="0">
                <a:solidFill>
                  <a:srgbClr val="000000"/>
                </a:solidFill>
              </a:rPr>
              <a:t>Code FIG 2017</a:t>
            </a:r>
            <a:endParaRPr lang="fr-FR" dirty="0"/>
          </a:p>
        </p:txBody>
      </p:sp>
      <p:sp>
        <p:nvSpPr>
          <p:cNvPr id="14338" name="Sous-titre 2"/>
          <p:cNvSpPr>
            <a:spLocks noGrp="1"/>
          </p:cNvSpPr>
          <p:nvPr>
            <p:ph type="subTitle" idx="1"/>
          </p:nvPr>
        </p:nvSpPr>
        <p:spPr>
          <a:xfrm>
            <a:off x="3408366" y="4813741"/>
            <a:ext cx="6817921" cy="1129859"/>
          </a:xfrm>
        </p:spPr>
        <p:txBody>
          <a:bodyPr/>
          <a:lstStyle/>
          <a:p>
            <a:pPr eaLnBrk="1" hangingPunct="1"/>
            <a:r>
              <a:rPr lang="fr-FR" sz="2400" dirty="0"/>
              <a:t>Table de Saut - CNGF Septembre 2017</a:t>
            </a:r>
          </a:p>
        </p:txBody>
      </p:sp>
      <p:pic>
        <p:nvPicPr>
          <p:cNvPr id="6" name="Picture 8" descr="http://photos.be.com/private/1/mode/be_reserved-photos-blog/photo/hd/647262647/1685064cf4/be_reserved-photos-blog-saut-cheval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796" y="446254"/>
            <a:ext cx="5690491" cy="3176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676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714867" y="446254"/>
            <a:ext cx="5050311" cy="635271"/>
          </a:xfrm>
        </p:spPr>
        <p:txBody>
          <a:bodyPr tIns="52144" bIns="52144"/>
          <a:lstStyle/>
          <a:p>
            <a:pPr>
              <a:lnSpc>
                <a:spcPct val="100000"/>
              </a:lnSpc>
            </a:pPr>
            <a:r>
              <a:rPr lang="fr-FR" altLang="fr-FR" sz="3200" dirty="0">
                <a:solidFill>
                  <a:schemeClr val="bg1"/>
                </a:solidFill>
              </a:rPr>
              <a:t>Généralités    </a:t>
            </a:r>
          </a:p>
        </p:txBody>
      </p:sp>
      <p:pic>
        <p:nvPicPr>
          <p:cNvPr id="4" name="Picture 8" descr="http://photos.be.com/private/1/mode/be_reserved-photos-blog/photo/hd/647262647/1685064cf4/be_reserved-photos-blog-saut-cheval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021" y="508053"/>
            <a:ext cx="1346750" cy="751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9836" y="1478569"/>
            <a:ext cx="9932279" cy="2598297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eaLnBrk="1" hangingPunct="1">
              <a:buFontTx/>
              <a:buNone/>
            </a:pPr>
            <a:r>
              <a:rPr lang="fr-FR" altLang="fr-FR" sz="2700" b="1" i="1" u="sng" dirty="0"/>
              <a:t>Groupes 4</a:t>
            </a:r>
          </a:p>
          <a:p>
            <a:pPr eaLnBrk="1" hangingPunct="1">
              <a:buFontTx/>
              <a:buNone/>
            </a:pPr>
            <a:endParaRPr lang="fr-FR" altLang="fr-FR" sz="2700" b="1" i="1" u="sng" dirty="0"/>
          </a:p>
          <a:p>
            <a:pPr algn="just"/>
            <a:r>
              <a:rPr lang="fr-FR" altLang="fr-FR" sz="2700" dirty="0"/>
              <a:t>Rondade (</a:t>
            </a:r>
            <a:r>
              <a:rPr lang="fr-FR" altLang="fr-FR" sz="2700" dirty="0" err="1"/>
              <a:t>Yurchenko</a:t>
            </a:r>
            <a:r>
              <a:rPr lang="fr-FR" altLang="fr-FR" sz="2700" dirty="0"/>
              <a:t>) avec ou sans ¾ de rotation longitudinale  (270°) dans le 1</a:t>
            </a:r>
            <a:r>
              <a:rPr lang="fr-FR" altLang="fr-FR" sz="2700" baseline="30000" dirty="0"/>
              <a:t>er</a:t>
            </a:r>
            <a:r>
              <a:rPr lang="fr-FR" altLang="fr-FR" sz="2700" dirty="0"/>
              <a:t> envol – salto arrière avec ou sans rotation longitudinale dans le 2</a:t>
            </a:r>
            <a:r>
              <a:rPr lang="fr-FR" altLang="fr-FR" sz="2700" baseline="30000" dirty="0"/>
              <a:t>ème</a:t>
            </a:r>
            <a:r>
              <a:rPr lang="fr-FR" altLang="fr-FR" sz="2700" dirty="0"/>
              <a:t> envol</a:t>
            </a:r>
          </a:p>
          <a:p>
            <a:pPr eaLnBrk="1" hangingPunct="1">
              <a:buFontTx/>
              <a:buNone/>
            </a:pPr>
            <a:endParaRPr lang="fr-FR" altLang="fr-FR" sz="2700" b="1" i="1" u="sng" dirty="0"/>
          </a:p>
        </p:txBody>
      </p:sp>
      <p:pic>
        <p:nvPicPr>
          <p:cNvPr id="7" name="Picture 4" descr="Saut groupe 4"/>
          <p:cNvPicPr>
            <a:picLocks noChangeAspect="1" noChangeArrowheads="1"/>
          </p:cNvPicPr>
          <p:nvPr/>
        </p:nvPicPr>
        <p:blipFill>
          <a:blip r:embed="rId4"/>
          <a:srcRect l="1154" t="2457"/>
          <a:stretch>
            <a:fillRect/>
          </a:stretch>
        </p:blipFill>
        <p:spPr bwMode="auto">
          <a:xfrm>
            <a:off x="1978141" y="4024138"/>
            <a:ext cx="6732357" cy="300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742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30695" y="446254"/>
            <a:ext cx="5134483" cy="635271"/>
          </a:xfrm>
        </p:spPr>
        <p:txBody>
          <a:bodyPr tIns="52144" bIns="52144"/>
          <a:lstStyle/>
          <a:p>
            <a:pPr>
              <a:lnSpc>
                <a:spcPct val="100000"/>
              </a:lnSpc>
            </a:pPr>
            <a:r>
              <a:rPr lang="fr-FR" altLang="fr-FR" sz="3200" dirty="0">
                <a:solidFill>
                  <a:schemeClr val="bg1"/>
                </a:solidFill>
              </a:rPr>
              <a:t>Généralités</a:t>
            </a:r>
          </a:p>
        </p:txBody>
      </p:sp>
      <p:pic>
        <p:nvPicPr>
          <p:cNvPr id="4" name="Picture 8" descr="http://photos.be.com/private/1/mode/be_reserved-photos-blog/photo/hd/647262647/1685064cf4/be_reserved-photos-blog-saut-cheval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021" y="508053"/>
            <a:ext cx="1346750" cy="751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9836" y="1478569"/>
            <a:ext cx="9932279" cy="2182798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eaLnBrk="1" hangingPunct="1">
              <a:buFontTx/>
              <a:buNone/>
            </a:pPr>
            <a:r>
              <a:rPr lang="fr-FR" altLang="fr-FR" sz="2700" b="1" i="1" u="sng" dirty="0"/>
              <a:t>Groupes 5</a:t>
            </a:r>
          </a:p>
          <a:p>
            <a:pPr eaLnBrk="1" hangingPunct="1">
              <a:buFontTx/>
              <a:buNone/>
            </a:pPr>
            <a:endParaRPr lang="fr-FR" altLang="fr-FR" sz="2700" b="1" i="1" u="sng" dirty="0"/>
          </a:p>
          <a:p>
            <a:r>
              <a:rPr lang="fr-FR" altLang="fr-FR" sz="2700" dirty="0"/>
              <a:t>Rondade avec rotation longitudinale de ½ tour dans le 1</a:t>
            </a:r>
            <a:r>
              <a:rPr lang="fr-FR" altLang="fr-FR" sz="2700" baseline="30000" dirty="0"/>
              <a:t>er</a:t>
            </a:r>
            <a:r>
              <a:rPr lang="fr-FR" altLang="fr-FR" sz="2700" dirty="0"/>
              <a:t> envol – salto avant ou arrière avec ou sans rotation  dans le 2</a:t>
            </a:r>
            <a:r>
              <a:rPr lang="fr-FR" altLang="fr-FR" sz="2700" baseline="30000" dirty="0"/>
              <a:t>ème</a:t>
            </a:r>
            <a:r>
              <a:rPr lang="fr-FR" altLang="fr-FR" sz="2700" dirty="0"/>
              <a:t>  envol</a:t>
            </a:r>
            <a:endParaRPr lang="fr-FR" altLang="fr-FR" sz="2700" b="1" i="1" u="sng" dirty="0"/>
          </a:p>
        </p:txBody>
      </p:sp>
      <p:pic>
        <p:nvPicPr>
          <p:cNvPr id="6" name="Picture 4" descr="Saut groupe 5"/>
          <p:cNvPicPr>
            <a:picLocks noChangeAspect="1" noChangeArrowheads="1"/>
          </p:cNvPicPr>
          <p:nvPr/>
        </p:nvPicPr>
        <p:blipFill>
          <a:blip r:embed="rId4"/>
          <a:srcRect l="1151" t="4990"/>
          <a:stretch>
            <a:fillRect/>
          </a:stretch>
        </p:blipFill>
        <p:spPr bwMode="auto">
          <a:xfrm>
            <a:off x="1219173" y="3940736"/>
            <a:ext cx="7836478" cy="277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926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30695" y="446254"/>
            <a:ext cx="5134483" cy="635271"/>
          </a:xfrm>
        </p:spPr>
        <p:txBody>
          <a:bodyPr tIns="52144" bIns="52144"/>
          <a:lstStyle/>
          <a:p>
            <a:pPr>
              <a:lnSpc>
                <a:spcPct val="100000"/>
              </a:lnSpc>
            </a:pPr>
            <a:r>
              <a:rPr lang="fr-FR" altLang="fr-FR" sz="3200" dirty="0">
                <a:solidFill>
                  <a:schemeClr val="bg1"/>
                </a:solidFill>
              </a:rPr>
              <a:t>technique</a:t>
            </a:r>
          </a:p>
        </p:txBody>
      </p:sp>
      <p:pic>
        <p:nvPicPr>
          <p:cNvPr id="4" name="Picture 8" descr="http://photos.be.com/private/1/mode/be_reserved-photos-blog/photo/hd/647262647/1685064cf4/be_reserved-photos-blog-saut-cheval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021" y="508053"/>
            <a:ext cx="1346750" cy="751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4008" y="1478569"/>
            <a:ext cx="9848107" cy="3013795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>
              <a:defRPr/>
            </a:pPr>
            <a:r>
              <a:rPr lang="fr-FR" altLang="fr-FR" sz="2700" dirty="0"/>
              <a:t>Les rotations doivent être terminées </a:t>
            </a:r>
            <a:r>
              <a:rPr lang="fr-FR" altLang="fr-FR" sz="2700" b="1" dirty="0"/>
              <a:t>au degré près</a:t>
            </a:r>
            <a:r>
              <a:rPr lang="fr-FR" altLang="fr-FR" sz="2700" dirty="0"/>
              <a:t> sinon on accorde une valeur de saut inférieure pour sous rotation :</a:t>
            </a:r>
          </a:p>
          <a:p>
            <a:pPr>
              <a:defRPr/>
            </a:pPr>
            <a:endParaRPr lang="fr-FR" altLang="fr-FR" sz="2700" dirty="0"/>
          </a:p>
          <a:p>
            <a:pPr marL="300550" lvl="1" indent="-300550">
              <a:buFont typeface="Wingdings" panose="05000000000000000000" pitchFamily="2" charset="2"/>
              <a:buChar char="Ø"/>
              <a:defRPr/>
            </a:pPr>
            <a:r>
              <a:rPr lang="fr-FR" altLang="fr-FR" sz="2700" dirty="0"/>
              <a:t>2 ½ tours deviennent 2 tours</a:t>
            </a:r>
          </a:p>
          <a:p>
            <a:pPr marL="300550" lvl="1" indent="-300550">
              <a:buFont typeface="Wingdings" panose="05000000000000000000" pitchFamily="2" charset="2"/>
              <a:buChar char="Ø"/>
              <a:defRPr/>
            </a:pPr>
            <a:r>
              <a:rPr lang="fr-FR" altLang="fr-FR" sz="2700" dirty="0"/>
              <a:t>2 tours deviennent 1 ½ tour</a:t>
            </a:r>
          </a:p>
          <a:p>
            <a:pPr marL="300550" lvl="1" indent="-300550">
              <a:buFont typeface="Wingdings" panose="05000000000000000000" pitchFamily="2" charset="2"/>
              <a:buChar char="Ø"/>
              <a:defRPr/>
            </a:pPr>
            <a:r>
              <a:rPr lang="fr-FR" altLang="fr-FR" sz="2700" dirty="0"/>
              <a:t>1 ½ tour devient 1 tour</a:t>
            </a:r>
          </a:p>
          <a:p>
            <a:pPr lvl="1">
              <a:defRPr/>
            </a:pPr>
            <a:endParaRPr lang="fr-FR" altLang="fr-FR" sz="2700" dirty="0"/>
          </a:p>
        </p:txBody>
      </p:sp>
    </p:spTree>
    <p:extLst>
      <p:ext uri="{BB962C8B-B14F-4D97-AF65-F5344CB8AC3E}">
        <p14:creationId xmlns:p14="http://schemas.microsoft.com/office/powerpoint/2010/main" val="248445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30695" y="446254"/>
            <a:ext cx="5218655" cy="635271"/>
          </a:xfrm>
        </p:spPr>
        <p:txBody>
          <a:bodyPr tIns="52144" bIns="52144"/>
          <a:lstStyle/>
          <a:p>
            <a:pPr>
              <a:lnSpc>
                <a:spcPct val="100000"/>
              </a:lnSpc>
            </a:pPr>
            <a:r>
              <a:rPr lang="fr-FR" altLang="fr-FR" sz="3200" dirty="0">
                <a:solidFill>
                  <a:schemeClr val="bg1"/>
                </a:solidFill>
              </a:rPr>
              <a:t>réception       </a:t>
            </a:r>
          </a:p>
        </p:txBody>
      </p:sp>
      <p:pic>
        <p:nvPicPr>
          <p:cNvPr id="4" name="Picture 8" descr="http://photos.be.com/private/1/mode/be_reserved-photos-blog/photo/hd/647262647/1685064cf4/be_reserved-photos-blog-saut-cheval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851" y="490417"/>
            <a:ext cx="1346750" cy="751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4008" y="1399161"/>
            <a:ext cx="5555342" cy="4429567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eaLnBrk="1" hangingPunct="1">
              <a:buFontTx/>
              <a:buNone/>
            </a:pPr>
            <a:r>
              <a:rPr lang="fr-FR" sz="2700" b="1" i="1" u="sng" dirty="0"/>
              <a:t>Il n’y a pas de ligne centrale</a:t>
            </a:r>
          </a:p>
          <a:p>
            <a:pPr eaLnBrk="1" hangingPunct="1">
              <a:buFontTx/>
              <a:buNone/>
            </a:pPr>
            <a:endParaRPr lang="fr-FR" sz="2700" b="1" i="1" u="sng" dirty="0"/>
          </a:p>
          <a:p>
            <a:pPr eaLnBrk="1" hangingPunct="1">
              <a:buFontTx/>
              <a:buNone/>
            </a:pPr>
            <a:r>
              <a:rPr lang="fr-FR" altLang="fr-FR" sz="2700" dirty="0"/>
              <a:t>•</a:t>
            </a:r>
            <a:r>
              <a:rPr lang="fr-FR" sz="2700" dirty="0"/>
              <a:t> </a:t>
            </a:r>
            <a:r>
              <a:rPr lang="fr-FR" sz="2500" dirty="0"/>
              <a:t>Réception ou pas en dehors du couloir avec 1 pied, 1 main </a:t>
            </a:r>
            <a:r>
              <a:rPr lang="fr-FR" sz="2500" i="1" dirty="0"/>
              <a:t>(partie de pied/main) </a:t>
            </a:r>
          </a:p>
          <a:p>
            <a:pPr eaLnBrk="1" hangingPunct="1">
              <a:buFontTx/>
              <a:buNone/>
            </a:pPr>
            <a:r>
              <a:rPr lang="fr-FR" sz="2500" dirty="0"/>
              <a:t>     </a:t>
            </a:r>
            <a:r>
              <a:rPr lang="fr-FR" sz="2500" i="1" u="sng" dirty="0"/>
              <a:t>- </a:t>
            </a:r>
            <a:r>
              <a:rPr lang="fr-FR" sz="2500" u="sng" dirty="0"/>
              <a:t>0.10 par jury D sur Note Finale</a:t>
            </a:r>
          </a:p>
          <a:p>
            <a:pPr eaLnBrk="1" hangingPunct="1">
              <a:buFontTx/>
              <a:buNone/>
            </a:pPr>
            <a:endParaRPr lang="fr-FR" sz="2500" dirty="0"/>
          </a:p>
          <a:p>
            <a:pPr eaLnBrk="1" hangingPunct="1">
              <a:buFontTx/>
              <a:buNone/>
            </a:pPr>
            <a:r>
              <a:rPr lang="fr-FR" altLang="fr-FR" sz="2500" dirty="0"/>
              <a:t>•</a:t>
            </a:r>
            <a:r>
              <a:rPr lang="fr-FR" sz="2500" dirty="0"/>
              <a:t> Réception ou pas en dehors du couloir avec les 2 pieds/mains </a:t>
            </a:r>
            <a:r>
              <a:rPr lang="fr-FR" sz="2500" i="1" dirty="0"/>
              <a:t>(partie de pieds/mains)</a:t>
            </a:r>
            <a:r>
              <a:rPr lang="fr-FR" sz="2500" dirty="0"/>
              <a:t> ou partie du corps   </a:t>
            </a:r>
          </a:p>
          <a:p>
            <a:pPr eaLnBrk="1" hangingPunct="1">
              <a:buFontTx/>
              <a:buNone/>
            </a:pPr>
            <a:r>
              <a:rPr lang="fr-FR" sz="2500" dirty="0"/>
              <a:t>      </a:t>
            </a:r>
            <a:r>
              <a:rPr lang="fr-FR" sz="2500" u="sng" dirty="0"/>
              <a:t>- 0,30 par jury D sur Note Finale</a:t>
            </a:r>
          </a:p>
        </p:txBody>
      </p:sp>
      <p:grpSp>
        <p:nvGrpSpPr>
          <p:cNvPr id="6" name="Groupe 21"/>
          <p:cNvGrpSpPr>
            <a:grpSpLocks/>
          </p:cNvGrpSpPr>
          <p:nvPr/>
        </p:nvGrpSpPr>
        <p:grpSpPr bwMode="auto">
          <a:xfrm>
            <a:off x="6270209" y="1585509"/>
            <a:ext cx="3619391" cy="5219614"/>
            <a:chOff x="5364163" y="1214422"/>
            <a:chExt cx="2736850" cy="5733252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364163" y="1773238"/>
              <a:ext cx="2736850" cy="4464050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altLang="fr-FR" b="1">
                <a:latin typeface="Calibri" pitchFamily="34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5857875" y="1785938"/>
              <a:ext cx="285750" cy="450056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7286625" y="1785938"/>
              <a:ext cx="357188" cy="450056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>
              <a:off x="5857876" y="1642928"/>
              <a:ext cx="17145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>
              <a:off x="6357938" y="6429495"/>
              <a:ext cx="785813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6229350" y="1214422"/>
              <a:ext cx="1150938" cy="456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b="1" dirty="0">
                  <a:latin typeface="Calibri" pitchFamily="34" charset="0"/>
                </a:rPr>
                <a:t>1,50 m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6215074" y="6491289"/>
              <a:ext cx="1214446" cy="456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fr-FR" altLang="fr-FR" b="1">
                <a:latin typeface="Calibri" pitchFamily="34" charset="0"/>
              </a:endParaRPr>
            </a:p>
          </p:txBody>
        </p:sp>
      </p:grp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7616960" y="6401916"/>
            <a:ext cx="968832" cy="42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r>
              <a:rPr lang="fr-FR" b="1" dirty="0">
                <a:latin typeface="Calibri" pitchFamily="34" charset="0"/>
              </a:rPr>
              <a:t>0,95 m</a:t>
            </a:r>
          </a:p>
        </p:txBody>
      </p:sp>
      <p:sp>
        <p:nvSpPr>
          <p:cNvPr id="15" name="Ellipse 14"/>
          <p:cNvSpPr/>
          <p:nvPr/>
        </p:nvSpPr>
        <p:spPr>
          <a:xfrm>
            <a:off x="6606898" y="3068141"/>
            <a:ext cx="270927" cy="395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7177689" y="3066390"/>
            <a:ext cx="270927" cy="39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6438553" y="2352066"/>
            <a:ext cx="1295401" cy="55586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r>
              <a:rPr lang="fr-FR" u="sng" dirty="0">
                <a:solidFill>
                  <a:schemeClr val="bg1"/>
                </a:solidFill>
              </a:rPr>
              <a:t>0,10 Pt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819983" y="4257879"/>
            <a:ext cx="1322132" cy="31862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r>
              <a:rPr lang="fr-FR" u="sng" dirty="0">
                <a:solidFill>
                  <a:schemeClr val="bg1"/>
                </a:solidFill>
              </a:rPr>
              <a:t>0,30 Pt</a:t>
            </a:r>
          </a:p>
        </p:txBody>
      </p:sp>
      <p:sp>
        <p:nvSpPr>
          <p:cNvPr id="27" name="Ellipse 26"/>
          <p:cNvSpPr/>
          <p:nvPr/>
        </p:nvSpPr>
        <p:spPr>
          <a:xfrm>
            <a:off x="9135447" y="4733785"/>
            <a:ext cx="270927" cy="39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9458332" y="4733785"/>
            <a:ext cx="278350" cy="39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61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30695" y="446254"/>
            <a:ext cx="7827983" cy="635271"/>
          </a:xfrm>
        </p:spPr>
        <p:txBody>
          <a:bodyPr tIns="52144" bIns="52144"/>
          <a:lstStyle/>
          <a:p>
            <a:pPr>
              <a:lnSpc>
                <a:spcPct val="100000"/>
              </a:lnSpc>
            </a:pPr>
            <a:r>
              <a:rPr lang="fr-FR" altLang="fr-FR" sz="3200" dirty="0">
                <a:solidFill>
                  <a:schemeClr val="bg1"/>
                </a:solidFill>
              </a:rPr>
              <a:t>Sauts non valables     jury d</a:t>
            </a:r>
          </a:p>
        </p:txBody>
      </p:sp>
      <p:pic>
        <p:nvPicPr>
          <p:cNvPr id="4" name="Picture 8" descr="http://photos.be.com/private/1/mode/be_reserved-photos-blog/photo/hd/647262647/1685064cf4/be_reserved-photos-blog-saut-cheval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021" y="495696"/>
            <a:ext cx="1346750" cy="751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Group 35"/>
          <p:cNvGraphicFramePr>
            <a:graphicFrameLocks noGrp="1"/>
          </p:cNvGraphicFramePr>
          <p:nvPr>
            <p:ph idx="4294967295"/>
          </p:nvPr>
        </p:nvGraphicFramePr>
        <p:xfrm>
          <a:off x="234262" y="1634855"/>
          <a:ext cx="9907852" cy="4528834"/>
        </p:xfrm>
        <a:graphic>
          <a:graphicData uri="http://schemas.openxmlformats.org/drawingml/2006/table">
            <a:tbl>
              <a:tblPr/>
              <a:tblGrid>
                <a:gridCol w="667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6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349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Course d’élan avec touche du tremplin ou de la Table de Saut sans exécuter de saut</a:t>
                      </a:r>
                    </a:p>
                  </a:txBody>
                  <a:tcPr marL="106886" marR="106886" marT="50406" marB="50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Non Valable</a:t>
                      </a:r>
                    </a:p>
                  </a:txBody>
                  <a:tcPr marL="106886" marR="106886" marT="50406" marB="50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Note : 0</a:t>
                      </a:r>
                    </a:p>
                  </a:txBody>
                  <a:tcPr marL="106886" marR="106886" marT="50406" marB="50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3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Pas d’appui sur la Table de Saut</a:t>
                      </a:r>
                    </a:p>
                  </a:txBody>
                  <a:tcPr marL="106886" marR="106886" marT="50406" marB="50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Non Valable</a:t>
                      </a:r>
                    </a:p>
                  </a:txBody>
                  <a:tcPr marL="106886" marR="106886" marT="50406" marB="50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Note : 0</a:t>
                      </a:r>
                    </a:p>
                  </a:txBody>
                  <a:tcPr marL="106886" marR="106886" marT="50406" marB="50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3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Aide pendant le saut</a:t>
                      </a:r>
                    </a:p>
                  </a:txBody>
                  <a:tcPr marL="106886" marR="106886" marT="50406" marB="50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Non valable</a:t>
                      </a:r>
                    </a:p>
                  </a:txBody>
                  <a:tcPr marL="106886" marR="106886" marT="50406" marB="50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Note :0</a:t>
                      </a:r>
                    </a:p>
                  </a:txBody>
                  <a:tcPr marL="106886" marR="106886" marT="50406" marB="50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14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 pas utiliser le « collier de sécurité » pour les sauts par rondade</a:t>
                      </a:r>
                    </a:p>
                  </a:txBody>
                  <a:tcPr marL="106886" marR="106886" marT="50406" marB="50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Non valable</a:t>
                      </a:r>
                    </a:p>
                  </a:txBody>
                  <a:tcPr marL="106886" marR="106886" marT="50406" marB="50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Note : 0</a:t>
                      </a:r>
                    </a:p>
                  </a:txBody>
                  <a:tcPr marL="106886" marR="106886" marT="50406" marB="50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8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 réception n’est pas faite  sur les pieds d’abord</a:t>
                      </a:r>
                    </a:p>
                  </a:txBody>
                  <a:tcPr marL="106886" marR="106886" marT="50406" marB="50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Non valable</a:t>
                      </a:r>
                    </a:p>
                  </a:txBody>
                  <a:tcPr marL="106886" marR="106886" marT="50406" marB="50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Note : 0</a:t>
                      </a:r>
                    </a:p>
                  </a:txBody>
                  <a:tcPr marL="106886" marR="106886" marT="50406" marB="50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42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 saut est tellement mal exécuté qu’il ne peut pas être reconnu ou la gymnaste pousse avec ses pieds sur la table de saut</a:t>
                      </a:r>
                    </a:p>
                  </a:txBody>
                  <a:tcPr marL="106886" marR="106886" marT="50406" marB="50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Non valable</a:t>
                      </a:r>
                    </a:p>
                  </a:txBody>
                  <a:tcPr marL="106886" marR="106886" marT="50406" marB="50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Note : 0</a:t>
                      </a:r>
                    </a:p>
                  </a:txBody>
                  <a:tcPr marL="106886" marR="106886" marT="50406" marB="50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20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714867" y="446254"/>
            <a:ext cx="7743811" cy="635271"/>
          </a:xfrm>
        </p:spPr>
        <p:txBody>
          <a:bodyPr tIns="52144" bIns="52144"/>
          <a:lstStyle/>
          <a:p>
            <a:pPr>
              <a:lnSpc>
                <a:spcPct val="100000"/>
              </a:lnSpc>
            </a:pPr>
            <a:r>
              <a:rPr lang="fr-FR" altLang="fr-FR" sz="3200" dirty="0">
                <a:solidFill>
                  <a:schemeClr val="bg1"/>
                </a:solidFill>
              </a:rPr>
              <a:t>Sauts non valables     jury d</a:t>
            </a:r>
          </a:p>
        </p:txBody>
      </p:sp>
      <p:pic>
        <p:nvPicPr>
          <p:cNvPr id="4" name="Picture 8" descr="http://photos.be.com/private/1/mode/be_reserved-photos-blog/photo/hd/647262647/1685064cf4/be_reserved-photos-blog-saut-cheval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021" y="508053"/>
            <a:ext cx="1346750" cy="751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Group 106"/>
          <p:cNvGraphicFramePr>
            <a:graphicFrameLocks noGrp="1"/>
          </p:cNvGraphicFramePr>
          <p:nvPr>
            <p:ph idx="4294967295"/>
          </p:nvPr>
        </p:nvGraphicFramePr>
        <p:xfrm>
          <a:off x="462352" y="1478570"/>
          <a:ext cx="9741958" cy="1732142"/>
        </p:xfrm>
        <a:graphic>
          <a:graphicData uri="http://schemas.openxmlformats.org/drawingml/2006/table">
            <a:tbl>
              <a:tblPr/>
              <a:tblGrid>
                <a:gridCol w="656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4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214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 gymnaste exécute un saut interdit </a:t>
                      </a:r>
                      <a:r>
                        <a:rPr kumimoji="0" lang="fr-FR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(jambes écartées latéralement, élément non autorisé avant le tremplin, réception latérale intentionnelle)</a:t>
                      </a: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886" marR="106886" marT="50385" marB="5038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Non Valable</a:t>
                      </a:r>
                    </a:p>
                  </a:txBody>
                  <a:tcPr marL="106886" marR="106886" marT="50385" marB="503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Note : 0</a:t>
                      </a:r>
                    </a:p>
                  </a:txBody>
                  <a:tcPr marL="106886" marR="106886" marT="50385" marB="503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78180" y="3557286"/>
            <a:ext cx="9848107" cy="1351802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marL="300550" indent="-300550" algn="just">
              <a:buFont typeface="Wingdings" panose="05000000000000000000" pitchFamily="2" charset="2"/>
              <a:buChar char="Ø"/>
              <a:defRPr/>
            </a:pPr>
            <a:r>
              <a:rPr lang="fr-FR" altLang="fr-FR" sz="2700" dirty="0"/>
              <a:t>La note « 0 » est donnée par le jury D.</a:t>
            </a:r>
          </a:p>
          <a:p>
            <a:pPr marL="300550" indent="-300550" algn="just">
              <a:buFont typeface="Wingdings" panose="05000000000000000000" pitchFamily="2" charset="2"/>
              <a:buChar char="Ø"/>
              <a:defRPr/>
            </a:pPr>
            <a:r>
              <a:rPr lang="fr-FR" altLang="fr-FR" sz="2700" dirty="0"/>
              <a:t>Pas d’évaluation par le jury E.</a:t>
            </a:r>
          </a:p>
          <a:p>
            <a:pPr marL="300550" indent="-300550" algn="just">
              <a:buFont typeface="Wingdings" panose="05000000000000000000" pitchFamily="2" charset="2"/>
              <a:buChar char="Ø"/>
              <a:defRPr/>
            </a:pPr>
            <a:r>
              <a:rPr lang="fr-FR" altLang="fr-FR" sz="2700" dirty="0"/>
              <a:t>Pas de vidéo en FSCF.</a:t>
            </a:r>
          </a:p>
        </p:txBody>
      </p:sp>
    </p:spTree>
    <p:extLst>
      <p:ext uri="{BB962C8B-B14F-4D97-AF65-F5344CB8AC3E}">
        <p14:creationId xmlns:p14="http://schemas.microsoft.com/office/powerpoint/2010/main" val="61506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re 1"/>
          <p:cNvSpPr>
            <a:spLocks noGrp="1"/>
          </p:cNvSpPr>
          <p:nvPr>
            <p:ph type="ctrTitle"/>
          </p:nvPr>
        </p:nvSpPr>
        <p:spPr>
          <a:xfrm>
            <a:off x="3324195" y="3593326"/>
            <a:ext cx="6228718" cy="823370"/>
          </a:xfrm>
        </p:spPr>
        <p:txBody>
          <a:bodyPr/>
          <a:lstStyle/>
          <a:p>
            <a:pPr eaLnBrk="1" hangingPunct="1"/>
            <a:r>
              <a:rPr lang="fr-FR" b="1" dirty="0">
                <a:solidFill>
                  <a:srgbClr val="000000"/>
                </a:solidFill>
              </a:rPr>
              <a:t>Code FIG 2017</a:t>
            </a:r>
            <a:endParaRPr lang="fr-FR" dirty="0"/>
          </a:p>
        </p:txBody>
      </p:sp>
      <p:sp>
        <p:nvSpPr>
          <p:cNvPr id="14338" name="Sous-titre 2"/>
          <p:cNvSpPr>
            <a:spLocks noGrp="1"/>
          </p:cNvSpPr>
          <p:nvPr>
            <p:ph type="subTitle" idx="1"/>
          </p:nvPr>
        </p:nvSpPr>
        <p:spPr>
          <a:xfrm>
            <a:off x="3408366" y="4813741"/>
            <a:ext cx="6649577" cy="555861"/>
          </a:xfrm>
        </p:spPr>
        <p:txBody>
          <a:bodyPr/>
          <a:lstStyle/>
          <a:p>
            <a:pPr eaLnBrk="1" hangingPunct="1"/>
            <a:r>
              <a:rPr lang="fr-FR" dirty="0"/>
              <a:t>Barres - CNGF Septembre 2017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400" y="494265"/>
            <a:ext cx="5214941" cy="284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22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7103" y="306859"/>
            <a:ext cx="7519059" cy="854075"/>
          </a:xfrm>
        </p:spPr>
        <p:txBody>
          <a:bodyPr tIns="52144" bIns="52144"/>
          <a:lstStyle/>
          <a:p>
            <a:pPr>
              <a:lnSpc>
                <a:spcPct val="100000"/>
              </a:lnSpc>
            </a:pPr>
            <a:r>
              <a:rPr lang="fr-FR" altLang="fr-FR" sz="3200" dirty="0">
                <a:solidFill>
                  <a:schemeClr val="bg1"/>
                </a:solidFill>
              </a:rPr>
              <a:t>Généralités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09836" y="1311865"/>
            <a:ext cx="10016451" cy="936303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marL="821987" indent="-293308">
              <a:buFont typeface="Wingdings" panose="05000000000000000000" pitchFamily="2" charset="2"/>
              <a:buChar char="Ø"/>
            </a:pPr>
            <a:endParaRPr lang="fr-FR" sz="2700" dirty="0"/>
          </a:p>
          <a:p>
            <a:pPr marL="514194"/>
            <a:endParaRPr lang="fr-FR" sz="2700" dirty="0"/>
          </a:p>
        </p:txBody>
      </p:sp>
      <p:sp>
        <p:nvSpPr>
          <p:cNvPr id="2" name="Rectangle 1"/>
          <p:cNvSpPr/>
          <p:nvPr/>
        </p:nvSpPr>
        <p:spPr>
          <a:xfrm>
            <a:off x="546523" y="1770066"/>
            <a:ext cx="9679763" cy="37616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104287" tIns="52144" rIns="104287" bIns="52144">
            <a:spAutoFit/>
          </a:bodyPr>
          <a:lstStyle/>
          <a:p>
            <a:pPr>
              <a:lnSpc>
                <a:spcPct val="80000"/>
              </a:lnSpc>
            </a:pPr>
            <a:r>
              <a:rPr lang="fr-FR" sz="2700" dirty="0">
                <a:cs typeface="Times New Roman" pitchFamily="18" charset="0"/>
              </a:rPr>
              <a:t>Le jugement de l’exercice commence avec l’appel sur le tremplin ou le tapis. </a:t>
            </a:r>
          </a:p>
          <a:p>
            <a:pPr>
              <a:lnSpc>
                <a:spcPct val="80000"/>
              </a:lnSpc>
            </a:pPr>
            <a:endParaRPr lang="fr-FR" sz="2700" dirty="0">
              <a:cs typeface="Times New Roman" pitchFamily="18" charset="0"/>
            </a:endParaRP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2700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fr-FR" sz="2700" dirty="0">
                <a:cs typeface="Times New Roman" pitchFamily="18" charset="0"/>
              </a:rPr>
              <a:t>Tout support supplémentaire  placé sous le tremplin (ex. planchette) n’est pas autorisé.</a:t>
            </a:r>
          </a:p>
          <a:p>
            <a:pPr>
              <a:lnSpc>
                <a:spcPct val="80000"/>
              </a:lnSpc>
            </a:pPr>
            <a:endParaRPr lang="fr-FR" sz="27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fr-FR" sz="2700" dirty="0">
                <a:cs typeface="Times New Roman" pitchFamily="18" charset="0"/>
              </a:rPr>
              <a:t>Art 2.2 : Possibilité de monter les barres de 10 cm</a:t>
            </a:r>
          </a:p>
          <a:p>
            <a:pPr>
              <a:lnSpc>
                <a:spcPct val="80000"/>
              </a:lnSpc>
            </a:pPr>
            <a:endParaRPr lang="fr-FR" sz="27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fr-FR" sz="2700" dirty="0">
                <a:solidFill>
                  <a:schemeClr val="accent1"/>
                </a:solidFill>
                <a:cs typeface="Times New Roman" pitchFamily="18" charset="0"/>
              </a:rPr>
              <a:t>Nous n’appliquons pas cette année, nous repérons le nombre de gymnastes concernées lors des vérifications de montée de barres durant les compétitions de cette saison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942" y="543938"/>
            <a:ext cx="1279242" cy="698533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>
            <a:off x="546523" y="3904735"/>
            <a:ext cx="81526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51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705986" y="319344"/>
            <a:ext cx="7931387" cy="920999"/>
          </a:xfrm>
        </p:spPr>
        <p:txBody>
          <a:bodyPr tIns="52144" bIns="52144"/>
          <a:lstStyle/>
          <a:p>
            <a:pPr>
              <a:lnSpc>
                <a:spcPct val="100000"/>
              </a:lnSpc>
            </a:pPr>
            <a:r>
              <a:rPr lang="fr-FR" altLang="fr-FR" sz="2700" dirty="0">
                <a:solidFill>
                  <a:schemeClr val="bg1"/>
                </a:solidFill>
              </a:rPr>
              <a:t>Généralités     </a:t>
            </a:r>
            <a:r>
              <a:rPr lang="fr-FR" altLang="fr-FR" sz="2700" dirty="0">
                <a:solidFill>
                  <a:schemeClr val="tx1"/>
                </a:solidFill>
              </a:rPr>
              <a:t>aménagement </a:t>
            </a:r>
            <a:r>
              <a:rPr lang="fr-FR" altLang="fr-FR" sz="2700" i="1" dirty="0">
                <a:solidFill>
                  <a:schemeClr val="tx1"/>
                </a:solidFill>
              </a:rPr>
              <a:t>FSCF</a:t>
            </a:r>
          </a:p>
        </p:txBody>
      </p:sp>
      <p:sp>
        <p:nvSpPr>
          <p:cNvPr id="3" name="Rectangle 2"/>
          <p:cNvSpPr/>
          <p:nvPr/>
        </p:nvSpPr>
        <p:spPr>
          <a:xfrm>
            <a:off x="378179" y="1399162"/>
            <a:ext cx="10016451" cy="5645285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r>
              <a:rPr lang="fr-FR" sz="2400" dirty="0">
                <a:cs typeface="Times New Roman" pitchFamily="18" charset="0"/>
              </a:rPr>
              <a:t>Si la gymnaste lors de son premier essai, touche le tremplin, les barres ou passe sous les barres :</a:t>
            </a:r>
          </a:p>
          <a:p>
            <a:endParaRPr lang="fr-FR" sz="2400" dirty="0">
              <a:cs typeface="Times New Roman" pitchFamily="18" charset="0"/>
            </a:endParaRPr>
          </a:p>
          <a:p>
            <a:pPr marL="391077" indent="-391077">
              <a:buFont typeface="Wingdings" panose="05000000000000000000" pitchFamily="2" charset="2"/>
              <a:buChar char="Ø"/>
            </a:pPr>
            <a:r>
              <a:rPr lang="fr-FR" sz="2400" dirty="0">
                <a:cs typeface="Times New Roman" pitchFamily="18" charset="0"/>
              </a:rPr>
              <a:t>Déduction de 1,00 P</a:t>
            </a:r>
          </a:p>
          <a:p>
            <a:pPr marL="391077" indent="-391077">
              <a:buFont typeface="Wingdings" panose="05000000000000000000" pitchFamily="2" charset="2"/>
              <a:buChar char="Ø"/>
            </a:pPr>
            <a:r>
              <a:rPr lang="fr-FR" sz="2400" dirty="0">
                <a:cs typeface="Times New Roman" pitchFamily="18" charset="0"/>
              </a:rPr>
              <a:t>Elle doit commencer son exercice </a:t>
            </a:r>
          </a:p>
          <a:p>
            <a:pPr marL="391077" indent="-391077">
              <a:buFont typeface="Wingdings" panose="05000000000000000000" pitchFamily="2" charset="2"/>
              <a:buChar char="Ø"/>
            </a:pPr>
            <a:r>
              <a:rPr lang="fr-FR" sz="2400" dirty="0">
                <a:cs typeface="Times New Roman" pitchFamily="18" charset="0"/>
              </a:rPr>
              <a:t>L’entrée ne recevra pas de valeur</a:t>
            </a:r>
          </a:p>
          <a:p>
            <a:pPr marL="391077" indent="-391077">
              <a:buFont typeface="Wingdings" panose="05000000000000000000" pitchFamily="2" charset="2"/>
              <a:buChar char="Ø"/>
            </a:pPr>
            <a:endParaRPr lang="fr-FR" sz="2400" dirty="0">
              <a:cs typeface="Times New Roman" pitchFamily="18" charset="0"/>
            </a:endParaRPr>
          </a:p>
          <a:p>
            <a:pPr marL="300550" indent="-300550"/>
            <a:r>
              <a:rPr lang="fr-FR" sz="2400" dirty="0">
                <a:solidFill>
                  <a:schemeClr val="hlink"/>
                </a:solidFill>
                <a:cs typeface="Times New Roman" pitchFamily="18" charset="0"/>
              </a:rPr>
              <a:t>•</a:t>
            </a:r>
            <a:r>
              <a:rPr lang="fr-FR" sz="2400" dirty="0">
                <a:cs typeface="Times New Roman" pitchFamily="18" charset="0"/>
              </a:rPr>
              <a:t> Un 2ème essai est autorisé pour l’entrée </a:t>
            </a:r>
            <a:r>
              <a:rPr lang="fr-FR" sz="2400" b="1" u="sng" dirty="0">
                <a:solidFill>
                  <a:srgbClr val="00B0F0"/>
                </a:solidFill>
                <a:cs typeface="Times New Roman" pitchFamily="18" charset="0"/>
              </a:rPr>
              <a:t>(Sans pénalité) </a:t>
            </a:r>
            <a:r>
              <a:rPr lang="fr-FR" sz="2400" b="1" u="sng" dirty="0">
                <a:cs typeface="Times New Roman" pitchFamily="18" charset="0"/>
              </a:rPr>
              <a:t>si</a:t>
            </a:r>
            <a:r>
              <a:rPr lang="fr-FR" sz="2400" dirty="0">
                <a:cs typeface="Times New Roman" pitchFamily="18" charset="0"/>
              </a:rPr>
              <a:t> la gymnaste n’a </a:t>
            </a:r>
            <a:r>
              <a:rPr lang="fr-FR" sz="2400" b="1" dirty="0">
                <a:cs typeface="Times New Roman" pitchFamily="18" charset="0"/>
              </a:rPr>
              <a:t>PAS</a:t>
            </a:r>
            <a:r>
              <a:rPr lang="fr-FR" sz="2400" dirty="0">
                <a:cs typeface="Times New Roman" pitchFamily="18" charset="0"/>
              </a:rPr>
              <a:t> touché le tremplin, les barres ou n’est pas passée sous les barres.</a:t>
            </a:r>
          </a:p>
          <a:p>
            <a:pPr marL="300550" indent="-300550"/>
            <a:r>
              <a:rPr lang="fr-FR" sz="2400" dirty="0">
                <a:solidFill>
                  <a:schemeClr val="hlink"/>
                </a:solidFill>
                <a:cs typeface="Times New Roman" pitchFamily="18" charset="0"/>
              </a:rPr>
              <a:t>• </a:t>
            </a:r>
            <a:r>
              <a:rPr lang="fr-FR" sz="2400" dirty="0">
                <a:cs typeface="Times New Roman" pitchFamily="18" charset="0"/>
              </a:rPr>
              <a:t>Un 3</a:t>
            </a:r>
            <a:r>
              <a:rPr lang="fr-FR" sz="2400" baseline="30000" dirty="0">
                <a:cs typeface="Times New Roman" pitchFamily="18" charset="0"/>
              </a:rPr>
              <a:t>ème</a:t>
            </a:r>
            <a:r>
              <a:rPr lang="fr-FR" sz="2400" dirty="0">
                <a:cs typeface="Times New Roman" pitchFamily="18" charset="0"/>
              </a:rPr>
              <a:t> essai n’est pas autorisé.</a:t>
            </a:r>
          </a:p>
          <a:p>
            <a:pPr marL="300550" indent="-300550"/>
            <a:r>
              <a:rPr lang="fr-FR" sz="2400" dirty="0">
                <a:solidFill>
                  <a:schemeClr val="hlink"/>
                </a:solidFill>
                <a:cs typeface="Times New Roman" pitchFamily="18" charset="0"/>
              </a:rPr>
              <a:t>• </a:t>
            </a:r>
            <a:r>
              <a:rPr lang="fr-FR" sz="2400" dirty="0">
                <a:cs typeface="Times New Roman" pitchFamily="18" charset="0"/>
              </a:rPr>
              <a:t>Le Jury D appliquera la déduction sur la Note Finale.</a:t>
            </a:r>
          </a:p>
          <a:p>
            <a:pPr marL="300550" indent="-300550"/>
            <a:r>
              <a:rPr lang="fr-FR" sz="2400" dirty="0">
                <a:cs typeface="Times New Roman" pitchFamily="18" charset="0"/>
              </a:rPr>
              <a:t>Art 2.4 :</a:t>
            </a:r>
          </a:p>
          <a:p>
            <a:pPr marL="300550" indent="-300550"/>
            <a:r>
              <a:rPr lang="fr-FR" sz="2400" dirty="0">
                <a:cs typeface="Times New Roman" pitchFamily="18" charset="0"/>
              </a:rPr>
              <a:t>La gymnaste passe sous BI après s’être  présentée  - 0,30 sur la note finale par le jury D  </a:t>
            </a:r>
            <a:r>
              <a:rPr lang="fr-FR" sz="2400" dirty="0">
                <a:solidFill>
                  <a:schemeClr val="accent1"/>
                </a:solidFill>
                <a:cs typeface="Times New Roman" pitchFamily="18" charset="0"/>
              </a:rPr>
              <a:t>Pas d’application FSCF</a:t>
            </a:r>
            <a:endParaRPr lang="fr-FR" sz="2400" dirty="0">
              <a:cs typeface="Times New Roman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942" y="543938"/>
            <a:ext cx="1279242" cy="698533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>
            <a:off x="469900" y="6400800"/>
            <a:ext cx="9650284" cy="247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622300" y="6750912"/>
            <a:ext cx="2652241" cy="61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96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7103" y="306859"/>
            <a:ext cx="7687403" cy="854075"/>
          </a:xfrm>
        </p:spPr>
        <p:txBody>
          <a:bodyPr tIns="52144" bIns="52144"/>
          <a:lstStyle/>
          <a:p>
            <a:pPr>
              <a:lnSpc>
                <a:spcPct val="100000"/>
              </a:lnSpc>
            </a:pPr>
            <a:r>
              <a:rPr lang="fr-FR" altLang="fr-FR" sz="3200" dirty="0">
                <a:solidFill>
                  <a:schemeClr val="bg1"/>
                </a:solidFill>
              </a:rPr>
              <a:t>contenu de l’exercice</a:t>
            </a:r>
          </a:p>
        </p:txBody>
      </p:sp>
      <p:sp>
        <p:nvSpPr>
          <p:cNvPr id="2" name="Rectangle 1"/>
          <p:cNvSpPr/>
          <p:nvPr/>
        </p:nvSpPr>
        <p:spPr>
          <a:xfrm>
            <a:off x="294008" y="1716796"/>
            <a:ext cx="8922217" cy="770104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fr-FR" altLang="fr-FR" sz="2700" dirty="0"/>
              <a:t>Aux barres, 8 éléments (au maximum) dont la VD est la plus élevée sont comptabilisés (sortie comprise).</a:t>
            </a: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816615" y="3463790"/>
          <a:ext cx="8366271" cy="2064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8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8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8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8209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/>
                        <a:t>A</a:t>
                      </a:r>
                      <a:r>
                        <a:rPr lang="fr-FR" sz="2300" baseline="0" dirty="0"/>
                        <a:t> = 0,10</a:t>
                      </a:r>
                      <a:endParaRPr lang="fr-FR" sz="23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/>
                        <a:t>B = 0,20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/>
                        <a:t>C = 0,30</a:t>
                      </a:r>
                    </a:p>
                  </a:txBody>
                  <a:tcPr marL="106886" marR="106886" marT="50419" marB="504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209"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2000" dirty="0"/>
                        <a:t>D = 0.40 </a:t>
                      </a:r>
                      <a:endParaRPr lang="fr-FR" sz="23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2000" dirty="0"/>
                        <a:t>E = 0.50 </a:t>
                      </a:r>
                      <a:endParaRPr lang="fr-FR" sz="23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2000" dirty="0"/>
                        <a:t>F = 0.60 </a:t>
                      </a:r>
                      <a:endParaRPr lang="fr-FR" sz="2300" dirty="0"/>
                    </a:p>
                  </a:txBody>
                  <a:tcPr marL="106886" marR="106886" marT="50419" marB="504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209"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2000" dirty="0"/>
                        <a:t>G = 0.70 </a:t>
                      </a:r>
                      <a:endParaRPr lang="fr-FR" sz="23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endParaRPr lang="fr-FR" sz="23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endParaRPr lang="fr-FR" sz="2300" dirty="0"/>
                    </a:p>
                  </a:txBody>
                  <a:tcPr marL="106886" marR="106886" marT="50419" marB="504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942" y="543938"/>
            <a:ext cx="1279242" cy="69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3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46523" y="446254"/>
            <a:ext cx="9763935" cy="635271"/>
          </a:xfrm>
        </p:spPr>
        <p:txBody>
          <a:bodyPr tIns="52144" bIns="52144"/>
          <a:lstStyle/>
          <a:p>
            <a:pPr>
              <a:lnSpc>
                <a:spcPct val="100000"/>
              </a:lnSpc>
            </a:pPr>
            <a:r>
              <a:rPr lang="fr-FR" altLang="fr-FR" sz="3200" dirty="0">
                <a:solidFill>
                  <a:schemeClr val="bg1"/>
                </a:solidFill>
              </a:rPr>
              <a:t>Généralités </a:t>
            </a:r>
            <a:r>
              <a:rPr lang="fr-FR" altLang="fr-FR" sz="2500" dirty="0">
                <a:solidFill>
                  <a:schemeClr val="bg1"/>
                </a:solidFill>
              </a:rPr>
              <a:t>    Calcul de la note</a:t>
            </a:r>
          </a:p>
        </p:txBody>
      </p:sp>
      <p:pic>
        <p:nvPicPr>
          <p:cNvPr id="4" name="Picture 8" descr="http://photos.be.com/private/1/mode/be_reserved-photos-blog/photo/hd/647262647/1685064cf4/be_reserved-photos-blog-saut-cheval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851" y="490417"/>
            <a:ext cx="1346750" cy="751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2352" y="1399160"/>
            <a:ext cx="9679763" cy="5266206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marL="300550" indent="-300550">
              <a:lnSpc>
                <a:spcPct val="90000"/>
              </a:lnSpc>
              <a:spcBef>
                <a:spcPts val="1369"/>
              </a:spcBef>
              <a:spcAft>
                <a:spcPts val="1369"/>
              </a:spcAft>
              <a:defRPr/>
            </a:pPr>
            <a:r>
              <a:rPr lang="fr-FR" altLang="fr-FR" sz="2700" b="1" u="sng" dirty="0"/>
              <a:t>Jury D </a:t>
            </a:r>
            <a:r>
              <a:rPr lang="fr-FR" altLang="fr-FR" sz="2700" dirty="0"/>
              <a:t>:</a:t>
            </a:r>
          </a:p>
          <a:p>
            <a:pPr marL="300550" indent="-300550">
              <a:lnSpc>
                <a:spcPct val="90000"/>
              </a:lnSpc>
              <a:spcBef>
                <a:spcPts val="1369"/>
              </a:spcBef>
              <a:spcAft>
                <a:spcPts val="1369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2700" dirty="0"/>
              <a:t>Annonce la valeur du saut exécuté et donne au jury E le numéro du saut exécuté s’il est différent du saut annoncé.</a:t>
            </a:r>
          </a:p>
          <a:p>
            <a:pPr marL="300550" indent="-300550">
              <a:lnSpc>
                <a:spcPct val="90000"/>
              </a:lnSpc>
              <a:spcBef>
                <a:spcPts val="1369"/>
              </a:spcBef>
              <a:spcAft>
                <a:spcPts val="1369"/>
              </a:spcAft>
              <a:defRPr/>
            </a:pPr>
            <a:r>
              <a:rPr lang="fr-FR" altLang="fr-FR" sz="2700" b="1" u="sng" dirty="0"/>
              <a:t>Jury E </a:t>
            </a:r>
            <a:r>
              <a:rPr lang="fr-FR" altLang="fr-FR" sz="2700" dirty="0"/>
              <a:t>:</a:t>
            </a:r>
          </a:p>
          <a:p>
            <a:pPr marL="300550" indent="-300550">
              <a:lnSpc>
                <a:spcPct val="90000"/>
              </a:lnSpc>
              <a:spcBef>
                <a:spcPts val="1369"/>
              </a:spcBef>
              <a:spcAft>
                <a:spcPts val="1369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2700" dirty="0"/>
              <a:t>Chaque juge note le saut exécuté et donne sa note.</a:t>
            </a:r>
          </a:p>
          <a:p>
            <a:pPr marL="300550" indent="-300550">
              <a:lnSpc>
                <a:spcPct val="90000"/>
              </a:lnSpc>
              <a:spcBef>
                <a:spcPts val="1369"/>
              </a:spcBef>
              <a:spcAft>
                <a:spcPts val="1369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2700" dirty="0"/>
              <a:t>La note du 1</a:t>
            </a:r>
            <a:r>
              <a:rPr lang="fr-FR" altLang="fr-FR" sz="2700" baseline="30000" dirty="0"/>
              <a:t>er</a:t>
            </a:r>
            <a:r>
              <a:rPr lang="fr-FR" altLang="fr-FR" sz="2700" dirty="0"/>
              <a:t> saut doit être affichée avant que la gymnaste exécute son 2</a:t>
            </a:r>
            <a:r>
              <a:rPr lang="fr-FR" altLang="fr-FR" sz="2700" baseline="30000" dirty="0"/>
              <a:t>ème</a:t>
            </a:r>
            <a:r>
              <a:rPr lang="fr-FR" altLang="fr-FR" sz="2700" dirty="0"/>
              <a:t> saut.</a:t>
            </a:r>
          </a:p>
          <a:p>
            <a:pPr marL="300550" indent="-300550">
              <a:lnSpc>
                <a:spcPct val="90000"/>
              </a:lnSpc>
              <a:spcBef>
                <a:spcPts val="1369"/>
              </a:spcBef>
              <a:spcAft>
                <a:spcPts val="1369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2700" dirty="0"/>
              <a:t>Si la gymnaste obtient « 0 » au 1</a:t>
            </a:r>
            <a:r>
              <a:rPr lang="fr-FR" altLang="fr-FR" sz="2700" baseline="30000" dirty="0"/>
              <a:t>er</a:t>
            </a:r>
            <a:r>
              <a:rPr lang="fr-FR" altLang="fr-FR" sz="2700" dirty="0"/>
              <a:t> saut, le Jury D doit en avertir l’entraîneur.</a:t>
            </a:r>
          </a:p>
        </p:txBody>
      </p:sp>
    </p:spTree>
    <p:extLst>
      <p:ext uri="{BB962C8B-B14F-4D97-AF65-F5344CB8AC3E}">
        <p14:creationId xmlns:p14="http://schemas.microsoft.com/office/powerpoint/2010/main" val="335924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90" y="386268"/>
            <a:ext cx="8704037" cy="854075"/>
          </a:xfrm>
        </p:spPr>
        <p:txBody>
          <a:bodyPr tIns="52144" bIns="52144"/>
          <a:lstStyle/>
          <a:p>
            <a:pPr>
              <a:lnSpc>
                <a:spcPct val="100000"/>
              </a:lnSpc>
            </a:pPr>
            <a:br>
              <a:rPr lang="fr-FR" altLang="fr-FR" sz="2300" dirty="0">
                <a:solidFill>
                  <a:schemeClr val="bg1"/>
                </a:solidFill>
              </a:rPr>
            </a:br>
            <a:r>
              <a:rPr lang="fr-FR" altLang="fr-FR" sz="2700" dirty="0">
                <a:solidFill>
                  <a:schemeClr val="bg1"/>
                </a:solidFill>
              </a:rPr>
              <a:t>Bonification de la note D </a:t>
            </a:r>
            <a:r>
              <a:rPr lang="fr-FR" altLang="fr-FR" dirty="0">
                <a:solidFill>
                  <a:schemeClr val="tx1"/>
                </a:solidFill>
              </a:rPr>
              <a:t>aménagement </a:t>
            </a:r>
            <a:r>
              <a:rPr lang="fr-FR" altLang="fr-FR" dirty="0" err="1">
                <a:solidFill>
                  <a:schemeClr val="tx1"/>
                </a:solidFill>
              </a:rPr>
              <a:t>FSCf</a:t>
            </a:r>
            <a:br>
              <a:rPr lang="fr-FR" altLang="fr-FR" dirty="0">
                <a:solidFill>
                  <a:schemeClr val="tx1"/>
                </a:solidFill>
              </a:rPr>
            </a:br>
            <a:endParaRPr lang="fr-FR" altLang="fr-FR" dirty="0">
              <a:solidFill>
                <a:schemeClr val="tx1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83746" y="2510884"/>
          <a:ext cx="9921146" cy="2544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4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7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3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1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2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6157">
                <a:tc rowSpan="2">
                  <a:txBody>
                    <a:bodyPr/>
                    <a:lstStyle/>
                    <a:p>
                      <a:pPr algn="ctr"/>
                      <a:endParaRPr lang="fr-FR" sz="2300" dirty="0"/>
                    </a:p>
                    <a:p>
                      <a:pPr algn="ctr"/>
                      <a:r>
                        <a:rPr lang="fr-FR" sz="2300" dirty="0"/>
                        <a:t>Valorisation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/>
                        <a:t>+ 0,30 Pt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/>
                        <a:t>+ 0,60 Pt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/>
                        <a:t>+ 0,90 Pt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/>
                        <a:t>+ 1,20 Pt</a:t>
                      </a:r>
                    </a:p>
                  </a:txBody>
                  <a:tcPr marL="106886" marR="106886" marT="50419" marB="504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15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Note D comprise entre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Note D comprise entre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Note D comprise entre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Note D comprise entre</a:t>
                      </a:r>
                    </a:p>
                  </a:txBody>
                  <a:tcPr marL="106886" marR="106886" marT="50419" marB="504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2570">
                <a:tc>
                  <a:txBody>
                    <a:bodyPr/>
                    <a:lstStyle/>
                    <a:p>
                      <a:pPr algn="ctr"/>
                      <a:endParaRPr lang="fr-FR" sz="2600" dirty="0"/>
                    </a:p>
                    <a:p>
                      <a:pPr algn="ctr"/>
                      <a:r>
                        <a:rPr lang="fr-FR" sz="2600" dirty="0"/>
                        <a:t>Barres 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endParaRPr lang="fr-FR" sz="2300" dirty="0"/>
                    </a:p>
                    <a:p>
                      <a:r>
                        <a:rPr lang="fr-FR" sz="2300" dirty="0"/>
                        <a:t>1,40 à 2,00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endParaRPr lang="fr-FR" sz="2300" dirty="0"/>
                    </a:p>
                    <a:p>
                      <a:r>
                        <a:rPr lang="fr-FR" sz="2300" dirty="0"/>
                        <a:t>2,10 à 2,70</a:t>
                      </a:r>
                    </a:p>
                    <a:p>
                      <a:endParaRPr lang="fr-FR" sz="23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endParaRPr lang="fr-FR" sz="2300" dirty="0"/>
                    </a:p>
                    <a:p>
                      <a:r>
                        <a:rPr lang="fr-FR" sz="2300" dirty="0"/>
                        <a:t>2,80 à 3,00</a:t>
                      </a:r>
                    </a:p>
                    <a:p>
                      <a:endParaRPr lang="fr-FR" sz="23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endParaRPr lang="fr-FR" sz="2300" dirty="0"/>
                    </a:p>
                    <a:p>
                      <a:r>
                        <a:rPr lang="fr-FR" sz="2300" dirty="0"/>
                        <a:t>3,10 et +</a:t>
                      </a:r>
                    </a:p>
                  </a:txBody>
                  <a:tcPr marL="106886" marR="106886" marT="50419" marB="504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942" y="543938"/>
            <a:ext cx="1279242" cy="69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5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443469" y="411007"/>
            <a:ext cx="9791699" cy="854075"/>
          </a:xfrm>
        </p:spPr>
        <p:txBody>
          <a:bodyPr tIns="52144" bIns="52144"/>
          <a:lstStyle/>
          <a:p>
            <a:pPr>
              <a:lnSpc>
                <a:spcPct val="100000"/>
              </a:lnSpc>
            </a:pPr>
            <a:r>
              <a:rPr lang="fr-FR" altLang="fr-FR" sz="2700" dirty="0">
                <a:solidFill>
                  <a:schemeClr val="bg1"/>
                </a:solidFill>
              </a:rPr>
              <a:t>contenu de l’exercice </a:t>
            </a:r>
            <a:r>
              <a:rPr lang="fr-FR" altLang="fr-FR" sz="2400" dirty="0">
                <a:solidFill>
                  <a:schemeClr val="tx1"/>
                </a:solidFill>
              </a:rPr>
              <a:t>aménagement </a:t>
            </a:r>
            <a:r>
              <a:rPr lang="fr-FR" altLang="fr-FR" sz="2400" dirty="0" err="1">
                <a:solidFill>
                  <a:schemeClr val="tx1"/>
                </a:solidFill>
              </a:rPr>
              <a:t>fscf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008" y="1399159"/>
            <a:ext cx="10100623" cy="5423685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fr-FR" sz="2500" dirty="0"/>
              <a:t>Après notification du jury D, le jury E additionnera la déduction pour exercice trop court aux autres déductions (exécution/artistique) :</a:t>
            </a:r>
          </a:p>
          <a:p>
            <a:pPr eaLnBrk="1" hangingPunct="1">
              <a:lnSpc>
                <a:spcPct val="80000"/>
              </a:lnSpc>
            </a:pPr>
            <a:endParaRPr lang="fr-FR" sz="2500" dirty="0"/>
          </a:p>
          <a:p>
            <a:pPr eaLnBrk="1" hangingPunct="1">
              <a:lnSpc>
                <a:spcPct val="80000"/>
              </a:lnSpc>
            </a:pPr>
            <a:endParaRPr lang="fr-FR" sz="2500" dirty="0"/>
          </a:p>
          <a:p>
            <a:pPr eaLnBrk="1" hangingPunct="1">
              <a:lnSpc>
                <a:spcPct val="80000"/>
              </a:lnSpc>
            </a:pPr>
            <a:endParaRPr lang="fr-FR" sz="2500" dirty="0"/>
          </a:p>
          <a:p>
            <a:pPr eaLnBrk="1" hangingPunct="1">
              <a:lnSpc>
                <a:spcPct val="80000"/>
              </a:lnSpc>
            </a:pPr>
            <a:endParaRPr lang="fr-FR" sz="2500" dirty="0"/>
          </a:p>
          <a:p>
            <a:pPr eaLnBrk="1" hangingPunct="1">
              <a:lnSpc>
                <a:spcPct val="80000"/>
              </a:lnSpc>
            </a:pPr>
            <a:endParaRPr lang="fr-FR" sz="2500" dirty="0"/>
          </a:p>
          <a:p>
            <a:pPr eaLnBrk="1" hangingPunct="1">
              <a:lnSpc>
                <a:spcPct val="80000"/>
              </a:lnSpc>
            </a:pPr>
            <a:endParaRPr lang="fr-FR" sz="2500" dirty="0"/>
          </a:p>
          <a:p>
            <a:pPr eaLnBrk="1" hangingPunct="1">
              <a:lnSpc>
                <a:spcPct val="80000"/>
              </a:lnSpc>
            </a:pPr>
            <a:endParaRPr lang="fr-FR" sz="2500" dirty="0"/>
          </a:p>
          <a:p>
            <a:pPr eaLnBrk="1" hangingPunct="1">
              <a:lnSpc>
                <a:spcPct val="80000"/>
              </a:lnSpc>
            </a:pPr>
            <a:endParaRPr lang="fr-FR" sz="2500" dirty="0"/>
          </a:p>
          <a:p>
            <a:pPr eaLnBrk="1" hangingPunct="1">
              <a:lnSpc>
                <a:spcPct val="80000"/>
              </a:lnSpc>
            </a:pPr>
            <a:endParaRPr lang="fr-FR" sz="2500" dirty="0"/>
          </a:p>
          <a:p>
            <a:pPr eaLnBrk="1" hangingPunct="1">
              <a:lnSpc>
                <a:spcPct val="80000"/>
              </a:lnSpc>
            </a:pPr>
            <a:endParaRPr lang="fr-FR" sz="2500" dirty="0"/>
          </a:p>
          <a:p>
            <a:pPr eaLnBrk="1" hangingPunct="1">
              <a:lnSpc>
                <a:spcPct val="80000"/>
              </a:lnSpc>
            </a:pPr>
            <a:endParaRPr lang="fr-FR" sz="2500" dirty="0"/>
          </a:p>
          <a:p>
            <a:pPr eaLnBrk="1" hangingPunct="1">
              <a:lnSpc>
                <a:spcPct val="80000"/>
              </a:lnSpc>
            </a:pPr>
            <a:endParaRPr lang="fr-FR" sz="2500" dirty="0"/>
          </a:p>
          <a:p>
            <a:pPr eaLnBrk="1" hangingPunct="1">
              <a:lnSpc>
                <a:spcPct val="80000"/>
              </a:lnSpc>
            </a:pPr>
            <a:endParaRPr lang="fr-FR" sz="2500" dirty="0"/>
          </a:p>
          <a:p>
            <a:pPr eaLnBrk="1" hangingPunct="1">
              <a:lnSpc>
                <a:spcPct val="80000"/>
              </a:lnSpc>
            </a:pPr>
            <a:r>
              <a:rPr lang="fr-FR" sz="2500" dirty="0"/>
              <a:t> </a:t>
            </a:r>
            <a:r>
              <a:rPr lang="fr-FR" sz="2500" dirty="0">
                <a:solidFill>
                  <a:srgbClr val="00B0F0"/>
                </a:solidFill>
              </a:rPr>
              <a:t>A</a:t>
            </a:r>
            <a:r>
              <a:rPr lang="fr-FR" altLang="fr-FR" sz="2500" i="1" dirty="0">
                <a:solidFill>
                  <a:srgbClr val="00B0F0"/>
                </a:solidFill>
              </a:rPr>
              <a:t>vec l’aménagement du code, la gymnaste conservera sa note D comme précédemment</a:t>
            </a:r>
            <a:r>
              <a:rPr lang="fr-FR" altLang="fr-FR" sz="3200" i="1" dirty="0">
                <a:solidFill>
                  <a:srgbClr val="00B0F0"/>
                </a:solidFill>
              </a:rPr>
              <a:t>.</a:t>
            </a:r>
            <a:endParaRPr lang="fr-FR" sz="3200" i="1" dirty="0">
              <a:solidFill>
                <a:srgbClr val="00B0F0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85518" y="2272657"/>
          <a:ext cx="10015871" cy="3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6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0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9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6704"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/>
                        <a:t>Junior-Senior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/>
                        <a:t>Benjamine-Minime-Cadette</a:t>
                      </a:r>
                    </a:p>
                  </a:txBody>
                  <a:tcPr marL="106886" marR="106886" marT="50419" marB="504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656">
                <a:tc>
                  <a:txBody>
                    <a:bodyPr/>
                    <a:lstStyle/>
                    <a:p>
                      <a:r>
                        <a:rPr lang="fr-FR" sz="2200" dirty="0"/>
                        <a:t>7 éléments ou + reconnus 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/>
                        <a:t>Pas de déduction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marL="0" marR="0" indent="0" algn="ctr" defTabSz="4460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600" dirty="0"/>
                        <a:t>Pas de déduction</a:t>
                      </a:r>
                    </a:p>
                  </a:txBody>
                  <a:tcPr marL="106886" marR="106886" marT="50419" marB="504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r>
                        <a:rPr lang="fr-FR" sz="2200" dirty="0"/>
                        <a:t>5-6 éléments reconnus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/>
                        <a:t>- 4,00 Pts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b="1" dirty="0">
                          <a:solidFill>
                            <a:srgbClr val="FF0000"/>
                          </a:solidFill>
                        </a:rPr>
                        <a:t>- 2,00 Pts</a:t>
                      </a:r>
                    </a:p>
                  </a:txBody>
                  <a:tcPr marL="106886" marR="106886" marT="50419" marB="504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r>
                        <a:rPr lang="fr-FR" sz="2200" dirty="0"/>
                        <a:t>3-4 éléments reconnus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/>
                        <a:t>- 6,00 Pts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b="1" dirty="0">
                          <a:solidFill>
                            <a:srgbClr val="FF0000"/>
                          </a:solidFill>
                        </a:rPr>
                        <a:t>- 4,00 Pts</a:t>
                      </a:r>
                    </a:p>
                  </a:txBody>
                  <a:tcPr marL="106886" marR="106886" marT="50419" marB="504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r>
                        <a:rPr lang="fr-FR" sz="2200" dirty="0"/>
                        <a:t>1-2 éléments reconnus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/>
                        <a:t>- 8,00 Pts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b="1" dirty="0">
                          <a:solidFill>
                            <a:srgbClr val="FF0000"/>
                          </a:solidFill>
                        </a:rPr>
                        <a:t>- 6,00 Pts</a:t>
                      </a:r>
                    </a:p>
                  </a:txBody>
                  <a:tcPr marL="106886" marR="106886" marT="50419" marB="504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r>
                        <a:rPr lang="fr-FR" sz="2200" dirty="0"/>
                        <a:t>Pas d’éléments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/>
                        <a:t>- 10,00 pts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b="1" dirty="0">
                          <a:solidFill>
                            <a:srgbClr val="FF0000"/>
                          </a:solidFill>
                        </a:rPr>
                        <a:t>- 10,00 Pts</a:t>
                      </a:r>
                    </a:p>
                  </a:txBody>
                  <a:tcPr marL="106886" marR="106886" marT="50419" marB="5041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942" y="543938"/>
            <a:ext cx="1279242" cy="69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2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7103" y="306859"/>
            <a:ext cx="9791699" cy="854075"/>
          </a:xfrm>
        </p:spPr>
        <p:txBody>
          <a:bodyPr tIns="52144" bIns="52144"/>
          <a:lstStyle/>
          <a:p>
            <a:pPr>
              <a:lnSpc>
                <a:spcPct val="100000"/>
              </a:lnSpc>
            </a:pPr>
            <a:r>
              <a:rPr lang="fr-FR" altLang="fr-FR" sz="3200" dirty="0">
                <a:solidFill>
                  <a:schemeClr val="bg1"/>
                </a:solidFill>
              </a:rPr>
              <a:t>contenu de l’exercice</a:t>
            </a:r>
          </a:p>
        </p:txBody>
      </p:sp>
      <p:sp>
        <p:nvSpPr>
          <p:cNvPr id="6" name="Triangle isocèle 5"/>
          <p:cNvSpPr/>
          <p:nvPr/>
        </p:nvSpPr>
        <p:spPr>
          <a:xfrm>
            <a:off x="7448616" y="514441"/>
            <a:ext cx="842473" cy="712933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b"/>
          <a:lstStyle/>
          <a:p>
            <a:pPr algn="ctr">
              <a:defRPr/>
            </a:pPr>
            <a:r>
              <a:rPr lang="fr-FR" sz="3600" dirty="0">
                <a:solidFill>
                  <a:schemeClr val="tx1"/>
                </a:solidFill>
                <a:cs typeface="Arial" charset="0"/>
              </a:rPr>
              <a:t>!</a:t>
            </a:r>
            <a:endParaRPr lang="fr-FR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4008" y="1383957"/>
            <a:ext cx="9912673" cy="5128220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fr-FR" altLang="fr-FR" sz="2400" dirty="0"/>
              <a:t>Seuls </a:t>
            </a:r>
            <a:r>
              <a:rPr lang="fr-FR" altLang="fr-FR" sz="2400" b="1" u="sng" dirty="0"/>
              <a:t>3 éléments différents issus de la même « racine d’élément »</a:t>
            </a:r>
            <a:r>
              <a:rPr lang="fr-FR" altLang="fr-FR" sz="2400" dirty="0"/>
              <a:t>, seront comptés dans l’ordre chronologique pour la VD, EC et VL (sauf bascules, grands tours Av/Ar et prises d’élan à l’ATR).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fr-FR" altLang="fr-FR" sz="2400" dirty="0">
              <a:solidFill>
                <a:srgbClr val="FF0000"/>
              </a:solidFill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fr-FR" altLang="fr-FR" sz="2400" dirty="0"/>
              <a:t>La racine d’élément est déterminée par le début de l’élément et la direction de la rotation (Av ou Ar)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altLang="fr-FR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fr-FR" sz="2400" dirty="0"/>
              <a:t>Ex 1 : 				                               A + B + C + X (pas de VD)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altLang="fr-FR" sz="2400" dirty="0"/>
          </a:p>
          <a:p>
            <a:pPr>
              <a:lnSpc>
                <a:spcPct val="80000"/>
              </a:lnSpc>
              <a:buFontTx/>
              <a:buNone/>
            </a:pPr>
            <a:endParaRPr lang="fr-FR" altLang="fr-FR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fr-FR" sz="2400" dirty="0"/>
              <a:t>Ex 2 :			                                     B + C + D + C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altLang="fr-FR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fr-FR" sz="2400" dirty="0">
                <a:solidFill>
                  <a:srgbClr val="FF0000"/>
                </a:solidFill>
              </a:rPr>
              <a:t>Art 11.2 : </a:t>
            </a: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altLang="fr-FR" sz="2400" dirty="0">
                <a:solidFill>
                  <a:srgbClr val="FF0000"/>
                </a:solidFill>
              </a:rPr>
              <a:t>Les entrées et les sorties sont comptabilisées dans le nombre des racines</a:t>
            </a: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altLang="fr-FR" sz="2400" dirty="0">
                <a:solidFill>
                  <a:srgbClr val="FF0000"/>
                </a:solidFill>
              </a:rPr>
              <a:t>Les éléments sans VD ne sont pas comptabilisés dans le nombre des racines</a:t>
            </a:r>
            <a:endParaRPr lang="fr-FR" altLang="fr-FR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13" y="3327656"/>
            <a:ext cx="612370" cy="47267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015" y="3320640"/>
            <a:ext cx="673376" cy="4796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813" y="3327656"/>
            <a:ext cx="757112" cy="47267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202" y="3301284"/>
            <a:ext cx="734844" cy="48318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367" y="4180382"/>
            <a:ext cx="757112" cy="472678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41" y="4198220"/>
            <a:ext cx="685914" cy="437002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468" y="4118811"/>
            <a:ext cx="954354" cy="59582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813" y="4115738"/>
            <a:ext cx="823916" cy="59872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942" y="543938"/>
            <a:ext cx="1279242" cy="69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3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7103" y="306859"/>
            <a:ext cx="9791699" cy="854075"/>
          </a:xfrm>
        </p:spPr>
        <p:txBody>
          <a:bodyPr tIns="52144" bIns="52144"/>
          <a:lstStyle/>
          <a:p>
            <a:pPr>
              <a:lnSpc>
                <a:spcPct val="100000"/>
              </a:lnSpc>
            </a:pPr>
            <a:r>
              <a:rPr lang="fr-FR" altLang="fr-FR" sz="3200" dirty="0">
                <a:solidFill>
                  <a:schemeClr val="bg1"/>
                </a:solidFill>
              </a:rPr>
              <a:t>Généralités</a:t>
            </a:r>
            <a:r>
              <a:rPr lang="fr-FR" altLang="fr-FR" sz="2300" dirty="0">
                <a:solidFill>
                  <a:schemeClr val="bg1"/>
                </a:solidFill>
              </a:rPr>
              <a:t>  (temps de chute)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09836" y="1311865"/>
            <a:ext cx="10016451" cy="5060509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sz="2400" dirty="0">
                <a:latin typeface="Calibri" pitchFamily="34" charset="0"/>
              </a:rPr>
              <a:t>Lors d’une chute de l’agrès, la gymnaste dispose d’une interruption de 30 secondes avant de remonter sur les barres pour poursuivre son exercice.</a:t>
            </a:r>
          </a:p>
          <a:p>
            <a:r>
              <a:rPr lang="fr-FR" sz="2400" dirty="0">
                <a:latin typeface="Calibri" pitchFamily="34" charset="0"/>
              </a:rPr>
              <a:t> </a:t>
            </a:r>
          </a:p>
          <a:p>
            <a:r>
              <a:rPr lang="fr-FR" sz="2400" dirty="0">
                <a:solidFill>
                  <a:srgbClr val="FF0000"/>
                </a:solidFill>
                <a:latin typeface="Calibri" pitchFamily="34" charset="0"/>
              </a:rPr>
              <a:t>Si la gymnaste dépasse le temps alloué avant de recommencer, une déduction neutre de 0,30 Pt sera appliquée</a:t>
            </a:r>
          </a:p>
          <a:p>
            <a:endParaRPr lang="fr-FR" sz="2400" dirty="0">
              <a:solidFill>
                <a:srgbClr val="FF0000"/>
              </a:solidFill>
              <a:latin typeface="Calibri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400" dirty="0">
                <a:latin typeface="Calibri" pitchFamily="34" charset="0"/>
              </a:rPr>
              <a:t>Le chronométrage commence lorsque la gymnaste, après la chute, s’est relevée sur ses pieds.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400" dirty="0">
                <a:latin typeface="Calibri" pitchFamily="34" charset="0"/>
              </a:rPr>
              <a:t>L’exercice commence officiellement lorsque les pieds quittent le sol.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400" dirty="0">
                <a:latin typeface="Calibri" pitchFamily="34" charset="0"/>
              </a:rPr>
              <a:t>Si la gymnaste n’a pas recommencé son exercice dans les </a:t>
            </a:r>
            <a:r>
              <a:rPr lang="fr-FR" sz="2800" b="1" u="sng" dirty="0">
                <a:latin typeface="Calibri" pitchFamily="34" charset="0"/>
              </a:rPr>
              <a:t>60s</a:t>
            </a:r>
            <a:r>
              <a:rPr lang="fr-FR" sz="2400" dirty="0">
                <a:latin typeface="Calibri" pitchFamily="34" charset="0"/>
              </a:rPr>
              <a:t>, l’exercice est considéré comme terminé.</a:t>
            </a:r>
          </a:p>
          <a:p>
            <a:pPr marL="821987" indent="-293308">
              <a:buFont typeface="Wingdings" panose="05000000000000000000" pitchFamily="2" charset="2"/>
              <a:buChar char="Ø"/>
            </a:pPr>
            <a:endParaRPr lang="fr-FR" sz="2700" dirty="0"/>
          </a:p>
          <a:p>
            <a:pPr marL="514194"/>
            <a:endParaRPr lang="fr-FR" sz="27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942" y="543938"/>
            <a:ext cx="1279242" cy="69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4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7103" y="287437"/>
            <a:ext cx="8174414" cy="854075"/>
          </a:xfrm>
        </p:spPr>
        <p:txBody>
          <a:bodyPr tIns="52144" bIns="52144"/>
          <a:lstStyle/>
          <a:p>
            <a:pPr>
              <a:lnSpc>
                <a:spcPct val="100000"/>
              </a:lnSpc>
            </a:pPr>
            <a:r>
              <a:rPr lang="fr-FR" altLang="fr-FR" sz="3200" dirty="0">
                <a:solidFill>
                  <a:schemeClr val="bg1"/>
                </a:solidFill>
              </a:rPr>
              <a:t>Exigences de composition (EC)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209836" y="1371857"/>
          <a:ext cx="10100624" cy="5665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5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5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5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5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76443">
                <a:tc>
                  <a:txBody>
                    <a:bodyPr/>
                    <a:lstStyle/>
                    <a:p>
                      <a:r>
                        <a:rPr lang="fr-FR" sz="1800" dirty="0"/>
                        <a:t>1) Envol de BS à BI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2) Envol à la même Barre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3) Prises différentes (sauf prises d’élan, entrées et sorties)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4) Elément sans envol avec 1 tour ( 360°mini sauf entrée)</a:t>
                      </a:r>
                    </a:p>
                  </a:txBody>
                  <a:tcPr marL="106886" marR="106886" marT="50419" marB="504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3098"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06886" marR="106886" marT="50419" marB="504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5789">
                <a:tc>
                  <a:txBody>
                    <a:bodyPr/>
                    <a:lstStyle/>
                    <a:p>
                      <a:pPr algn="ctr"/>
                      <a:endParaRPr lang="fr-FR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endParaRPr lang="fr-FR" sz="230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06886" marR="106886" marT="50419" marB="504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008" y="2669702"/>
            <a:ext cx="2373123" cy="145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462351" y="5675327"/>
          <a:ext cx="2047786" cy="453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3771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</a:rPr>
                        <a:t>3,307</a:t>
                      </a:r>
                    </a:p>
                  </a:txBody>
                  <a:tcPr marL="106886" marR="106886" marT="50419" marB="504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505" y="6243099"/>
            <a:ext cx="842473" cy="67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gienger"/>
          <p:cNvPicPr>
            <a:picLocks noChangeAspect="1" noChangeArrowheads="1"/>
          </p:cNvPicPr>
          <p:nvPr/>
        </p:nvPicPr>
        <p:blipFill>
          <a:blip r:embed="rId5"/>
          <a:srcRect l="2249" t="3801"/>
          <a:stretch>
            <a:fillRect/>
          </a:stretch>
        </p:blipFill>
        <p:spPr bwMode="auto">
          <a:xfrm>
            <a:off x="2819164" y="2640566"/>
            <a:ext cx="2266712" cy="137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3044017" y="5687237"/>
          <a:ext cx="2047786" cy="453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3771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</a:rPr>
                        <a:t>3,405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</a:rPr>
                        <a:t>3,403</a:t>
                      </a:r>
                    </a:p>
                  </a:txBody>
                  <a:tcPr marL="106886" marR="106886" marT="50419" marB="504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" name="Picture 15" descr="tkatchev"/>
          <p:cNvPicPr>
            <a:picLocks noChangeAspect="1" noChangeArrowheads="1"/>
          </p:cNvPicPr>
          <p:nvPr/>
        </p:nvPicPr>
        <p:blipFill>
          <a:blip r:embed="rId6"/>
          <a:srcRect l="2702" t="3694"/>
          <a:stretch>
            <a:fillRect/>
          </a:stretch>
        </p:blipFill>
        <p:spPr bwMode="auto">
          <a:xfrm>
            <a:off x="2819164" y="4099060"/>
            <a:ext cx="2266712" cy="136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212" y="6243098"/>
            <a:ext cx="668842" cy="56665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371" y="6206726"/>
            <a:ext cx="757112" cy="603028"/>
          </a:xfrm>
          <a:prstGeom prst="rect">
            <a:avLst/>
          </a:prstGeom>
        </p:spPr>
      </p:pic>
      <p:pic>
        <p:nvPicPr>
          <p:cNvPr id="17" name="Picture 21" descr="solei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16429" y="2559156"/>
            <a:ext cx="2284702" cy="135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5596834" y="5687237"/>
          <a:ext cx="2020124" cy="453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3771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</a:rPr>
                        <a:t>3,201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</a:rPr>
                        <a:t>3,206</a:t>
                      </a:r>
                    </a:p>
                  </a:txBody>
                  <a:tcPr marL="106886" marR="106886" marT="50419" marB="504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9" name="Picture 2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65179" y="6242388"/>
            <a:ext cx="601398" cy="56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38398" y="2590293"/>
            <a:ext cx="2019545" cy="284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Tableau 20"/>
          <p:cNvGraphicFramePr>
            <a:graphicFrameLocks noGrp="1"/>
          </p:cNvGraphicFramePr>
          <p:nvPr/>
        </p:nvGraphicFramePr>
        <p:xfrm>
          <a:off x="8262673" y="5687237"/>
          <a:ext cx="1374411" cy="453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4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3771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</a:rPr>
                        <a:t>3,301</a:t>
                      </a:r>
                    </a:p>
                  </a:txBody>
                  <a:tcPr marL="106886" marR="106886" marT="50419" marB="504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" name="Imag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57" y="6243099"/>
            <a:ext cx="1045522" cy="652737"/>
          </a:xfrm>
          <a:prstGeom prst="rect">
            <a:avLst/>
          </a:prstGeom>
        </p:spPr>
      </p:pic>
      <p:pic>
        <p:nvPicPr>
          <p:cNvPr id="22" name="Picture 24" descr="6D25 à 6D33"/>
          <p:cNvPicPr>
            <a:picLocks noChangeAspect="1" noChangeArrowheads="1"/>
          </p:cNvPicPr>
          <p:nvPr/>
        </p:nvPicPr>
        <p:blipFill>
          <a:blip r:embed="rId13"/>
          <a:srcRect l="65005" t="30681" r="6262" b="60526"/>
          <a:stretch>
            <a:fillRect/>
          </a:stretch>
        </p:blipFill>
        <p:spPr bwMode="auto">
          <a:xfrm>
            <a:off x="5428781" y="3940243"/>
            <a:ext cx="2272350" cy="153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413" y="6401916"/>
            <a:ext cx="612370" cy="37814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942" y="543938"/>
            <a:ext cx="1279242" cy="69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6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7103" y="306859"/>
            <a:ext cx="7771575" cy="854075"/>
          </a:xfrm>
        </p:spPr>
        <p:txBody>
          <a:bodyPr tIns="52144" bIns="52144"/>
          <a:lstStyle/>
          <a:p>
            <a:pPr>
              <a:lnSpc>
                <a:spcPct val="100000"/>
              </a:lnSpc>
            </a:pPr>
            <a:r>
              <a:rPr lang="fr-FR" altLang="fr-FR" sz="3200" dirty="0">
                <a:solidFill>
                  <a:schemeClr val="bg1"/>
                </a:solidFill>
              </a:rPr>
              <a:t>Déductions spécifiques</a:t>
            </a:r>
            <a:endParaRPr lang="fr-FR" altLang="fr-FR" sz="2300" dirty="0">
              <a:solidFill>
                <a:schemeClr val="bg1"/>
              </a:solidFill>
            </a:endParaRPr>
          </a:p>
        </p:txBody>
      </p:sp>
      <p:graphicFrame>
        <p:nvGraphicFramePr>
          <p:cNvPr id="6" name="Group 143"/>
          <p:cNvGraphicFramePr>
            <a:graphicFrameLocks noGrp="1"/>
          </p:cNvGraphicFramePr>
          <p:nvPr>
            <p:ph sz="half" idx="1"/>
          </p:nvPr>
        </p:nvGraphicFramePr>
        <p:xfrm>
          <a:off x="209835" y="1319752"/>
          <a:ext cx="10117208" cy="4715603"/>
        </p:xfrm>
        <a:graphic>
          <a:graphicData uri="http://schemas.openxmlformats.org/drawingml/2006/table">
            <a:tbl>
              <a:tblPr/>
              <a:tblGrid>
                <a:gridCol w="6623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1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14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Fautes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0,10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0,30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0,50  ou +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Alignement du corps dans les ATR et élans à l’ATR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0" dirty="0"/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Ajustement des prises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0" dirty="0"/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Frôler l’agrès avec les pieds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0" dirty="0"/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Frôler le tapis avec les pieds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0,50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Heurter l’agrès avec les pieds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0" dirty="0"/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/>
                        <a:t> 0,50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Heurter le tapis avec les pieds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1,00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5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Mouvement non caractéristique(élément avec impulsion 2 pieds ou cuisses)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0,50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74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Mauvais rythme des éléments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942" y="543938"/>
            <a:ext cx="1279242" cy="698533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 flipV="1">
            <a:off x="308689" y="3126259"/>
            <a:ext cx="9922476" cy="247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308689" y="3587584"/>
            <a:ext cx="9922476" cy="247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20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378180" y="319344"/>
            <a:ext cx="8462762" cy="920999"/>
          </a:xfrm>
        </p:spPr>
        <p:txBody>
          <a:bodyPr tIns="52144" bIns="52144"/>
          <a:lstStyle/>
          <a:p>
            <a:pPr>
              <a:lnSpc>
                <a:spcPct val="100000"/>
              </a:lnSpc>
            </a:pPr>
            <a:r>
              <a:rPr lang="fr-FR" altLang="fr-FR" sz="2700" dirty="0">
                <a:solidFill>
                  <a:schemeClr val="bg1"/>
                </a:solidFill>
              </a:rPr>
              <a:t>Déductions spécifiques </a:t>
            </a:r>
            <a:r>
              <a:rPr lang="fr-FR" altLang="fr-FR" dirty="0">
                <a:solidFill>
                  <a:schemeClr val="tx1"/>
                </a:solidFill>
              </a:rPr>
              <a:t>aménagements </a:t>
            </a:r>
            <a:r>
              <a:rPr lang="fr-FR" altLang="fr-FR" i="1" dirty="0">
                <a:solidFill>
                  <a:schemeClr val="tx1"/>
                </a:solidFill>
              </a:rPr>
              <a:t>FSCF</a:t>
            </a:r>
            <a:endParaRPr lang="fr-FR" altLang="fr-FR" i="1" dirty="0">
              <a:solidFill>
                <a:schemeClr val="bg1"/>
              </a:solidFill>
            </a:endParaRPr>
          </a:p>
        </p:txBody>
      </p:sp>
      <p:graphicFrame>
        <p:nvGraphicFramePr>
          <p:cNvPr id="7" name="Group 58"/>
          <p:cNvGraphicFramePr>
            <a:graphicFrameLocks noGrp="1"/>
          </p:cNvGraphicFramePr>
          <p:nvPr/>
        </p:nvGraphicFramePr>
        <p:xfrm>
          <a:off x="204124" y="1478570"/>
          <a:ext cx="10226578" cy="5139699"/>
        </p:xfrm>
        <a:graphic>
          <a:graphicData uri="http://schemas.openxmlformats.org/drawingml/2006/table">
            <a:tbl>
              <a:tblPr/>
              <a:tblGrid>
                <a:gridCol w="6234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8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5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41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3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Fautes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0.10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0.30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0.50 ou +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Hauteur insuffisante des éléments avec envol</a:t>
                      </a: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Sous rotation pour les éléments avec envol</a:t>
                      </a: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1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Extension insuffisante dans les bascules</a:t>
                      </a: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7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Elan intermédiaire</a:t>
                      </a: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0,50</a:t>
                      </a: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7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Elan à vide</a:t>
                      </a: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0,50</a:t>
                      </a: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7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Angles à la fin des éléments</a:t>
                      </a: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30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Amplitude des : </a:t>
                      </a: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Elans en Av &amp; Ar sous l’horizontale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                            - Prises d ’élans</a:t>
                      </a: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30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Fermeture excessive de l’angle du bassin dans le fouetté (sortie)</a:t>
                      </a: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3" name="Connecteur droit 2"/>
          <p:cNvCxnSpPr/>
          <p:nvPr/>
        </p:nvCxnSpPr>
        <p:spPr>
          <a:xfrm>
            <a:off x="209836" y="4178469"/>
            <a:ext cx="1001645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2370804" y="5290193"/>
            <a:ext cx="4993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942" y="543938"/>
            <a:ext cx="1279242" cy="69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5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7103" y="306859"/>
            <a:ext cx="7519059" cy="854075"/>
          </a:xfrm>
        </p:spPr>
        <p:txBody>
          <a:bodyPr tIns="52144" bIns="52144"/>
          <a:lstStyle/>
          <a:p>
            <a:pPr>
              <a:lnSpc>
                <a:spcPct val="100000"/>
              </a:lnSpc>
            </a:pPr>
            <a:r>
              <a:rPr lang="fr-FR" altLang="fr-FR" sz="3200" dirty="0">
                <a:solidFill>
                  <a:schemeClr val="bg1"/>
                </a:solidFill>
              </a:rPr>
              <a:t>Précisions</a:t>
            </a:r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 bwMode="auto">
          <a:xfrm>
            <a:off x="534432" y="1969493"/>
            <a:ext cx="9619774" cy="478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391077" indent="-391077">
              <a:lnSpc>
                <a:spcPct val="90000"/>
              </a:lnSpc>
              <a:spcBef>
                <a:spcPts val="912"/>
              </a:spcBef>
            </a:pPr>
            <a:r>
              <a:rPr lang="fr-FR" sz="3200" i="1" u="sng" dirty="0">
                <a:latin typeface="Calibri" pitchFamily="34" charset="0"/>
              </a:rPr>
              <a:t>Elan à vide </a:t>
            </a:r>
            <a:r>
              <a:rPr lang="fr-FR" sz="3200" dirty="0">
                <a:latin typeface="Calibri" pitchFamily="34" charset="0"/>
              </a:rPr>
              <a:t>: élan avant ou arrière sans exécuter d’élément contenu dans le tableau des difficultés, suivi d’un élan dans l’autre direction. </a:t>
            </a:r>
          </a:p>
          <a:p>
            <a:pPr marL="391077" indent="-391077">
              <a:lnSpc>
                <a:spcPct val="90000"/>
              </a:lnSpc>
              <a:spcBef>
                <a:spcPts val="912"/>
              </a:spcBef>
            </a:pPr>
            <a:endParaRPr lang="fr-FR" sz="3200" i="1" u="sng" dirty="0">
              <a:latin typeface="Calibri" pitchFamily="34" charset="0"/>
            </a:endParaRPr>
          </a:p>
          <a:p>
            <a:pPr marL="391077" indent="-391077">
              <a:lnSpc>
                <a:spcPct val="90000"/>
              </a:lnSpc>
              <a:spcBef>
                <a:spcPts val="912"/>
              </a:spcBef>
            </a:pPr>
            <a:r>
              <a:rPr lang="fr-FR" sz="3200" i="1" u="sng" dirty="0">
                <a:latin typeface="Calibri" pitchFamily="34" charset="0"/>
              </a:rPr>
              <a:t>Elan intermédiaire</a:t>
            </a:r>
            <a:r>
              <a:rPr lang="fr-FR" sz="3200" dirty="0">
                <a:latin typeface="Calibri" pitchFamily="34" charset="0"/>
              </a:rPr>
              <a:t> : reprise d’élan de l’appui facial et/ou grand élan qui n’est pas nécessaire à l’exécution de l’élément suivant. Une seule fois la pénalité par élément.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942" y="543938"/>
            <a:ext cx="1279242" cy="69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443469" y="287437"/>
            <a:ext cx="9791699" cy="854075"/>
          </a:xfrm>
        </p:spPr>
        <p:txBody>
          <a:bodyPr tIns="52144" bIns="52144"/>
          <a:lstStyle/>
          <a:p>
            <a:pPr>
              <a:lnSpc>
                <a:spcPct val="100000"/>
              </a:lnSpc>
            </a:pPr>
            <a:r>
              <a:rPr lang="fr-FR" altLang="fr-FR" sz="3200" dirty="0">
                <a:solidFill>
                  <a:schemeClr val="bg1"/>
                </a:solidFill>
              </a:rPr>
              <a:t>Déductions spécifiques </a:t>
            </a:r>
          </a:p>
        </p:txBody>
      </p:sp>
      <p:graphicFrame>
        <p:nvGraphicFramePr>
          <p:cNvPr id="9" name="Group 55"/>
          <p:cNvGraphicFramePr>
            <a:graphicFrameLocks noGrp="1"/>
          </p:cNvGraphicFramePr>
          <p:nvPr/>
        </p:nvGraphicFramePr>
        <p:xfrm>
          <a:off x="126186" y="2034431"/>
          <a:ext cx="10226577" cy="4226612"/>
        </p:xfrm>
        <a:graphic>
          <a:graphicData uri="http://schemas.openxmlformats.org/drawingml/2006/table">
            <a:tbl>
              <a:tblPr/>
              <a:tblGrid>
                <a:gridCol w="7099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9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9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4269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Fautes par le Jury E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0.10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0.30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0.50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357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Char char="–"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Sauter de BI à BS (changement de Barres sans élément)</a:t>
                      </a: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86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Char char="–"/>
                        <a:tabLst/>
                        <a:defRPr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Suspension BS poser les pieds sur BI , saisir BI</a:t>
                      </a: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300" dirty="0">
                        <a:solidFill>
                          <a:schemeClr val="tx1"/>
                        </a:solidFill>
                      </a:endParaRP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300" dirty="0">
                        <a:solidFill>
                          <a:schemeClr val="tx1"/>
                        </a:solidFill>
                      </a:endParaRP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921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Char char="–"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Plus de 2 éléments identiques liés directement avec la sortie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906">
                <a:tc>
                  <a:txBody>
                    <a:bodyPr/>
                    <a:lstStyle/>
                    <a:p>
                      <a:pPr marL="352425" marR="0" lvl="0" indent="-3524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  <a:defRPr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     Pas de sortie</a:t>
                      </a:r>
                      <a:endParaRPr kumimoji="0" lang="fr-F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942" y="543938"/>
            <a:ext cx="1279242" cy="69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9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7103" y="306859"/>
            <a:ext cx="6508997" cy="854075"/>
          </a:xfrm>
        </p:spPr>
        <p:txBody>
          <a:bodyPr tIns="52144" bIns="52144"/>
          <a:lstStyle/>
          <a:p>
            <a:pPr>
              <a:lnSpc>
                <a:spcPct val="100000"/>
              </a:lnSpc>
            </a:pPr>
            <a:r>
              <a:rPr lang="fr-FR" altLang="fr-FR" sz="3200" dirty="0">
                <a:solidFill>
                  <a:schemeClr val="bg1"/>
                </a:solidFill>
              </a:rPr>
              <a:t>Valeur de liaison</a:t>
            </a:r>
          </a:p>
        </p:txBody>
      </p:sp>
      <p:graphicFrame>
        <p:nvGraphicFramePr>
          <p:cNvPr id="5" name="Group 32"/>
          <p:cNvGraphicFramePr>
            <a:graphicFrameLocks noGrp="1"/>
          </p:cNvGraphicFramePr>
          <p:nvPr/>
        </p:nvGraphicFramePr>
        <p:xfrm>
          <a:off x="125664" y="1796205"/>
          <a:ext cx="10271113" cy="2629141"/>
        </p:xfrm>
        <a:graphic>
          <a:graphicData uri="http://schemas.openxmlformats.org/drawingml/2006/table">
            <a:tbl>
              <a:tblPr/>
              <a:tblGrid>
                <a:gridCol w="3618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2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1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0.10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0.20</a:t>
                      </a: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894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endParaRPr kumimoji="0" lang="fr-FR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 + D ou plus difficile 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 (envol à la même barre ou de BI à BS) + C ou plus difficile (</a:t>
                      </a:r>
                      <a:r>
                        <a:rPr kumimoji="0" lang="fr-FR" sz="2600" b="0" i="1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sur  BS </a:t>
                      </a:r>
                      <a:r>
                        <a:rPr kumimoji="0" lang="fr-FR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et doit être exécuté dans cet ordre)</a:t>
                      </a: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057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 + E (tous les deux avec envol)</a:t>
                      </a: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94008" y="4972557"/>
            <a:ext cx="10016451" cy="428472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marL="325898" indent="-325898"/>
            <a:r>
              <a:rPr lang="fr-FR" dirty="0">
                <a:latin typeface="Calibri" pitchFamily="34" charset="0"/>
              </a:rPr>
              <a:t>Remarque : les éléments C/D doivent avoir un envol ou au minimum un ½ tour (180°)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942" y="543938"/>
            <a:ext cx="1279242" cy="69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0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299574" y="2113840"/>
          <a:ext cx="9921147" cy="2064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0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1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3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1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2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6157">
                <a:tc rowSpan="2">
                  <a:txBody>
                    <a:bodyPr/>
                    <a:lstStyle/>
                    <a:p>
                      <a:pPr algn="ctr"/>
                      <a:endParaRPr lang="fr-FR" sz="2300" dirty="0"/>
                    </a:p>
                    <a:p>
                      <a:pPr algn="ctr"/>
                      <a:r>
                        <a:rPr lang="fr-FR" sz="2300" dirty="0"/>
                        <a:t>Valorisation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/>
                        <a:t>+ 0,30 Pt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/>
                        <a:t>+ 0,60 Pt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/>
                        <a:t>+ 0,90 Pt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/>
                        <a:t>+ 1,20 Pt</a:t>
                      </a:r>
                    </a:p>
                  </a:txBody>
                  <a:tcPr marL="106886" marR="106886" marT="50419" marB="504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15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Note D comprise entre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Note D comprise entre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Note D comprise entre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Note D comprise entre</a:t>
                      </a:r>
                    </a:p>
                  </a:txBody>
                  <a:tcPr marL="106886" marR="106886" marT="50419" marB="504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2315">
                <a:tc>
                  <a:txBody>
                    <a:bodyPr/>
                    <a:lstStyle/>
                    <a:p>
                      <a:pPr algn="ctr"/>
                      <a:endParaRPr lang="fr-FR" sz="2600" dirty="0"/>
                    </a:p>
                    <a:p>
                      <a:pPr algn="ctr"/>
                      <a:r>
                        <a:rPr lang="fr-FR" sz="2600" dirty="0"/>
                        <a:t>Table de saut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endParaRPr lang="fr-FR" sz="2200" dirty="0"/>
                    </a:p>
                    <a:p>
                      <a:r>
                        <a:rPr lang="fr-FR" sz="2200" dirty="0"/>
                        <a:t>3,30 à 3,70 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endParaRPr lang="fr-FR" sz="2200" dirty="0"/>
                    </a:p>
                    <a:p>
                      <a:r>
                        <a:rPr lang="fr-FR" sz="2200" dirty="0"/>
                        <a:t>3,80 à 4,20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endParaRPr lang="fr-FR" sz="2200" dirty="0"/>
                    </a:p>
                    <a:p>
                      <a:r>
                        <a:rPr lang="fr-FR" sz="2200" dirty="0"/>
                        <a:t>4,30 et +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endParaRPr lang="fr-FR" sz="2200" dirty="0"/>
                    </a:p>
                  </a:txBody>
                  <a:tcPr marL="106886" marR="106886" marT="50419" marB="504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8" descr="http://photos.be.com/private/1/mode/be_reserved-photos-blog/photo/hd/647262647/1685064cf4/be_reserved-photos-blog-saut-cheval-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479" y="490416"/>
            <a:ext cx="1346750" cy="751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366846"/>
            <a:ext cx="8216579" cy="751737"/>
          </a:xfrm>
        </p:spPr>
        <p:txBody>
          <a:bodyPr tIns="52144" bIns="52144"/>
          <a:lstStyle/>
          <a:p>
            <a:pPr>
              <a:lnSpc>
                <a:spcPct val="100000"/>
              </a:lnSpc>
            </a:pPr>
            <a:r>
              <a:rPr lang="fr-FR" altLang="fr-FR" sz="2400" dirty="0">
                <a:solidFill>
                  <a:schemeClr val="bg1"/>
                </a:solidFill>
              </a:rPr>
              <a:t>BONIFICATION DE LA NOTE D </a:t>
            </a:r>
            <a:r>
              <a:rPr lang="fr-FR" altLang="fr-FR" dirty="0">
                <a:solidFill>
                  <a:schemeClr val="tx1"/>
                </a:solidFill>
              </a:rPr>
              <a:t>aménagement </a:t>
            </a:r>
            <a:r>
              <a:rPr lang="fr-FR" altLang="fr-FR" i="1" dirty="0" err="1">
                <a:solidFill>
                  <a:schemeClr val="tx1"/>
                </a:solidFill>
              </a:rPr>
              <a:t>fscf</a:t>
            </a:r>
            <a:endParaRPr lang="fr-FR" altLang="fr-FR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623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7102" y="393358"/>
            <a:ext cx="6845685" cy="854075"/>
          </a:xfrm>
        </p:spPr>
        <p:txBody>
          <a:bodyPr tIns="52144" bIns="52144"/>
          <a:lstStyle/>
          <a:p>
            <a:pPr>
              <a:lnSpc>
                <a:spcPct val="100000"/>
              </a:lnSpc>
            </a:pPr>
            <a:r>
              <a:rPr lang="fr-FR" altLang="fr-FR" sz="3200" dirty="0">
                <a:solidFill>
                  <a:schemeClr val="bg1"/>
                </a:solidFill>
              </a:rPr>
              <a:t>Sortie   </a:t>
            </a:r>
            <a:r>
              <a:rPr lang="fr-FR" altLang="fr-FR" sz="2800" dirty="0">
                <a:solidFill>
                  <a:schemeClr val="tx1"/>
                </a:solidFill>
              </a:rPr>
              <a:t>Aménagement FSCF</a:t>
            </a:r>
            <a:endParaRPr lang="fr-FR" altLang="fr-FR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9836" y="1399161"/>
            <a:ext cx="10184794" cy="4906621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marL="312738" indent="-312738">
              <a:spcBef>
                <a:spcPts val="912"/>
              </a:spcBef>
              <a:defRPr/>
            </a:pPr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a) Pas de tentative de sortie du tout </a:t>
            </a:r>
          </a:p>
          <a:p>
            <a:pPr marL="312738" indent="-312738">
              <a:spcBef>
                <a:spcPts val="912"/>
              </a:spcBef>
              <a:buFont typeface="Wingdings" pitchFamily="2" charset="2"/>
              <a:buChar char="ü"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Pas de VD- 7 éléments seulement sont comptés (Jury D)</a:t>
            </a:r>
          </a:p>
          <a:p>
            <a:pPr marL="312738" indent="-312738">
              <a:spcBef>
                <a:spcPts val="912"/>
              </a:spcBef>
              <a:buFont typeface="Wingdings" pitchFamily="2" charset="2"/>
              <a:buChar char="ü"/>
              <a:defRPr/>
            </a:pPr>
            <a:r>
              <a:rPr lang="fr-F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0,50 pas de sortie (Jury E)</a:t>
            </a:r>
          </a:p>
          <a:p>
            <a:pPr marL="312738" indent="-312738">
              <a:spcBef>
                <a:spcPts val="912"/>
              </a:spcBef>
              <a:buFont typeface="Wingdings" pitchFamily="2" charset="2"/>
              <a:buChar char="ü"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Chute 1,00 Pt ou déductions pour fautes de réception si il n’y a pas de chute (Jury E). Si la gymnaste remonte sur la barre pour exécuter la sortie, on applique la déduction pour chute (pas de pénalité « pas de sortie »)</a:t>
            </a:r>
          </a:p>
          <a:p>
            <a:pPr marL="312738" indent="-312738">
              <a:spcBef>
                <a:spcPts val="912"/>
              </a:spcBef>
              <a:buFont typeface="Wingdings" pitchFamily="2" charset="2"/>
              <a:buChar char="ü"/>
              <a:defRPr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2738" indent="-312738">
              <a:spcBef>
                <a:spcPts val="912"/>
              </a:spcBef>
              <a:defRPr/>
            </a:pPr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b) Si la sortie est commencée   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ex 1:                    avec début de salto (sans réception sur les pieds)</a:t>
            </a:r>
          </a:p>
          <a:p>
            <a:pPr marL="312738" indent="-312738">
              <a:spcBef>
                <a:spcPts val="912"/>
              </a:spcBef>
              <a:buFont typeface="Wingdings" pitchFamily="2" charset="2"/>
              <a:buChar char="ü"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Pas de VD- 7 éléments seulement sont comptés (Jury D)</a:t>
            </a:r>
          </a:p>
          <a:p>
            <a:pPr marL="312738" indent="-312738">
              <a:spcBef>
                <a:spcPts val="912"/>
              </a:spcBef>
              <a:buFont typeface="Wingdings" pitchFamily="2" charset="2"/>
              <a:buChar char="ü"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Chute 1,00 Pt (Jury E)</a:t>
            </a:r>
          </a:p>
          <a:p>
            <a:pPr marL="208212">
              <a:spcBef>
                <a:spcPts val="912"/>
              </a:spcBef>
              <a:defRPr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784" y="4170832"/>
            <a:ext cx="757112" cy="47267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942" y="543938"/>
            <a:ext cx="1279242" cy="69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1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209836" y="287437"/>
            <a:ext cx="9791699" cy="854075"/>
          </a:xfrm>
        </p:spPr>
        <p:txBody>
          <a:bodyPr tIns="52144" bIns="52144"/>
          <a:lstStyle/>
          <a:p>
            <a:pPr>
              <a:lnSpc>
                <a:spcPct val="100000"/>
              </a:lnSpc>
            </a:pPr>
            <a:r>
              <a:rPr lang="fr-FR" altLang="fr-FR" sz="2500" dirty="0">
                <a:solidFill>
                  <a:schemeClr val="bg1"/>
                </a:solidFill>
              </a:rPr>
              <a:t>Technique: Reconnaissance des éléments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9691" y="1636867"/>
            <a:ext cx="5891740" cy="516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391077" indent="-391077">
              <a:lnSpc>
                <a:spcPct val="90000"/>
              </a:lnSpc>
              <a:spcBef>
                <a:spcPts val="912"/>
              </a:spcBef>
            </a:pPr>
            <a:r>
              <a:rPr lang="fr-FR" sz="2300" b="1" u="sng" dirty="0">
                <a:latin typeface="Calibri" pitchFamily="34" charset="0"/>
              </a:rPr>
              <a:t>Prises d’élans à l’Appui Tendu Renversé</a:t>
            </a:r>
            <a:r>
              <a:rPr lang="fr-FR" sz="2300" b="1" dirty="0">
                <a:latin typeface="Calibri" pitchFamily="34" charset="0"/>
              </a:rPr>
              <a:t> </a:t>
            </a:r>
          </a:p>
          <a:p>
            <a:pPr marL="391077" indent="-391077">
              <a:lnSpc>
                <a:spcPct val="90000"/>
              </a:lnSpc>
              <a:spcBef>
                <a:spcPts val="912"/>
              </a:spcBef>
            </a:pPr>
            <a:r>
              <a:rPr lang="fr-FR" sz="2300" b="1" dirty="0">
                <a:latin typeface="Calibri" pitchFamily="34" charset="0"/>
              </a:rPr>
              <a:t>L’ATR </a:t>
            </a:r>
            <a:r>
              <a:rPr lang="fr-FR" sz="2300" dirty="0">
                <a:latin typeface="Calibri" pitchFamily="34" charset="0"/>
              </a:rPr>
              <a:t>est considéré comme réalisé quand toutes les parties du corps sont  à la verticale.</a:t>
            </a:r>
          </a:p>
          <a:p>
            <a:pPr marL="391077" indent="-391077">
              <a:lnSpc>
                <a:spcPct val="90000"/>
              </a:lnSpc>
              <a:spcBef>
                <a:spcPts val="912"/>
              </a:spcBef>
            </a:pPr>
            <a:r>
              <a:rPr lang="fr-FR" sz="2300" b="1" dirty="0">
                <a:latin typeface="Calibri" pitchFamily="34" charset="0"/>
              </a:rPr>
              <a:t>Jury D </a:t>
            </a:r>
            <a:r>
              <a:rPr lang="fr-FR" sz="2300" dirty="0">
                <a:latin typeface="Calibri" pitchFamily="34" charset="0"/>
              </a:rPr>
              <a:t> élément terminé :</a:t>
            </a:r>
          </a:p>
          <a:p>
            <a:pPr marL="391077" indent="-391077">
              <a:lnSpc>
                <a:spcPct val="90000"/>
              </a:lnSpc>
              <a:spcBef>
                <a:spcPts val="912"/>
              </a:spcBef>
              <a:buFont typeface="Courier New" pitchFamily="49" charset="0"/>
              <a:buChar char="o"/>
            </a:pPr>
            <a:r>
              <a:rPr lang="fr-FR" sz="2300" dirty="0">
                <a:latin typeface="Calibri" pitchFamily="34" charset="0"/>
              </a:rPr>
              <a:t>dans les 10° par rapport à la verticale</a:t>
            </a:r>
          </a:p>
          <a:p>
            <a:pPr marL="391077" indent="-391077">
              <a:lnSpc>
                <a:spcPct val="90000"/>
              </a:lnSpc>
              <a:spcBef>
                <a:spcPts val="912"/>
              </a:spcBef>
            </a:pPr>
            <a:r>
              <a:rPr lang="fr-FR" sz="2300" dirty="0">
                <a:latin typeface="Calibri" pitchFamily="34" charset="0"/>
              </a:rPr>
              <a:t>	- VD attribuée</a:t>
            </a:r>
          </a:p>
          <a:p>
            <a:pPr marL="391077" indent="-391077">
              <a:lnSpc>
                <a:spcPct val="90000"/>
              </a:lnSpc>
              <a:spcBef>
                <a:spcPts val="912"/>
              </a:spcBef>
              <a:buFontTx/>
              <a:buChar char="o"/>
            </a:pPr>
            <a:r>
              <a:rPr lang="fr-FR" sz="2300" dirty="0">
                <a:latin typeface="Calibri" pitchFamily="34" charset="0"/>
              </a:rPr>
              <a:t> ˃ 10°</a:t>
            </a:r>
          </a:p>
          <a:p>
            <a:pPr marL="391077" indent="-391077">
              <a:lnSpc>
                <a:spcPct val="90000"/>
              </a:lnSpc>
              <a:spcBef>
                <a:spcPts val="912"/>
              </a:spcBef>
            </a:pPr>
            <a:r>
              <a:rPr lang="fr-FR" sz="2300" dirty="0">
                <a:latin typeface="Calibri" pitchFamily="34" charset="0"/>
              </a:rPr>
              <a:t>	-  pas de VD </a:t>
            </a:r>
          </a:p>
          <a:p>
            <a:pPr marL="391077" indent="-391077">
              <a:lnSpc>
                <a:spcPct val="90000"/>
              </a:lnSpc>
              <a:spcBef>
                <a:spcPts val="912"/>
              </a:spcBef>
            </a:pPr>
            <a:r>
              <a:rPr lang="fr-FR" sz="2300" b="1" dirty="0">
                <a:latin typeface="Calibri" pitchFamily="34" charset="0"/>
              </a:rPr>
              <a:t>Jury E :</a:t>
            </a:r>
          </a:p>
          <a:p>
            <a:pPr marL="391077" indent="-391077">
              <a:lnSpc>
                <a:spcPct val="90000"/>
              </a:lnSpc>
              <a:spcBef>
                <a:spcPts val="912"/>
              </a:spcBef>
            </a:pPr>
            <a:r>
              <a:rPr lang="fr-FR" sz="2300" b="1" dirty="0">
                <a:latin typeface="Calibri" pitchFamily="34" charset="0"/>
              </a:rPr>
              <a:t>	- </a:t>
            </a:r>
            <a:r>
              <a:rPr lang="fr-FR" sz="2300" dirty="0">
                <a:latin typeface="Calibri" pitchFamily="34" charset="0"/>
              </a:rPr>
              <a:t>˃ 10° - 30° pas de déduction</a:t>
            </a:r>
          </a:p>
          <a:p>
            <a:pPr marL="391077" indent="-391077">
              <a:lnSpc>
                <a:spcPct val="90000"/>
              </a:lnSpc>
              <a:spcBef>
                <a:spcPts val="912"/>
              </a:spcBef>
            </a:pPr>
            <a:r>
              <a:rPr lang="fr-FR" sz="2300" dirty="0">
                <a:latin typeface="Calibri" pitchFamily="34" charset="0"/>
              </a:rPr>
              <a:t>	-</a:t>
            </a:r>
            <a:r>
              <a:rPr lang="en-US" sz="2300" dirty="0">
                <a:latin typeface="Calibri" pitchFamily="34" charset="0"/>
              </a:rPr>
              <a:t> </a:t>
            </a:r>
            <a:r>
              <a:rPr lang="fr-FR" sz="2300" dirty="0">
                <a:latin typeface="Calibri" pitchFamily="34" charset="0"/>
              </a:rPr>
              <a:t>˃ 30° - 45° – 0.10 pt</a:t>
            </a:r>
          </a:p>
          <a:p>
            <a:pPr marL="391077" indent="-391077">
              <a:lnSpc>
                <a:spcPct val="90000"/>
              </a:lnSpc>
              <a:spcBef>
                <a:spcPts val="912"/>
              </a:spcBef>
            </a:pPr>
            <a:r>
              <a:rPr lang="fr-FR" sz="2300" dirty="0">
                <a:latin typeface="Calibri" pitchFamily="34" charset="0"/>
              </a:rPr>
              <a:t>	-</a:t>
            </a:r>
            <a:r>
              <a:rPr lang="en-US" sz="2300" dirty="0">
                <a:latin typeface="Calibri" pitchFamily="34" charset="0"/>
              </a:rPr>
              <a:t> ˃ 45° </a:t>
            </a:r>
            <a:r>
              <a:rPr lang="fr-FR" sz="2300" dirty="0">
                <a:latin typeface="Calibri" pitchFamily="34" charset="0"/>
              </a:rPr>
              <a:t>        – 0,30 pt </a:t>
            </a:r>
          </a:p>
          <a:p>
            <a:pPr marL="391077" indent="-391077">
              <a:lnSpc>
                <a:spcPct val="90000"/>
              </a:lnSpc>
              <a:spcBef>
                <a:spcPts val="912"/>
              </a:spcBef>
            </a:pPr>
            <a:endParaRPr lang="fr-FR" sz="2300" b="1" dirty="0">
              <a:solidFill>
                <a:srgbClr val="006600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095" y="1636868"/>
            <a:ext cx="2435963" cy="223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990" y="1636868"/>
            <a:ext cx="2341635" cy="220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94" y="4019652"/>
            <a:ext cx="3451046" cy="293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8542849" y="4091702"/>
            <a:ext cx="733190" cy="42847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r>
              <a:rPr lang="fr-FR" b="1" dirty="0">
                <a:latin typeface="Franklin Gothic Book" pitchFamily="34" charset="0"/>
              </a:rPr>
              <a:t>0.10</a:t>
            </a: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8592079" y="5286810"/>
            <a:ext cx="733190" cy="42847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r>
              <a:rPr lang="fr-FR" b="1" dirty="0">
                <a:latin typeface="Franklin Gothic Book" pitchFamily="34" charset="0"/>
              </a:rPr>
              <a:t>0.30</a:t>
            </a: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7324254" y="5925463"/>
            <a:ext cx="1681909" cy="38230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800" b="1" dirty="0">
                <a:latin typeface="Franklin Gothic Book" pitchFamily="34" charset="0"/>
              </a:rPr>
              <a:t>PAS DE VD</a:t>
            </a: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8879537" y="2987337"/>
            <a:ext cx="1534107" cy="38230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800" b="1" dirty="0">
                <a:latin typeface="Franklin Gothic Book" pitchFamily="34" charset="0"/>
              </a:rPr>
              <a:t>PAS DE VD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942" y="543938"/>
            <a:ext cx="1279242" cy="69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4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28" grpId="0" animBg="1"/>
      <p:bldP spid="29" grpId="0" animBg="1"/>
      <p:bldP spid="30" grpId="0" animBg="1"/>
      <p:bldP spid="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443469" y="386268"/>
            <a:ext cx="9791699" cy="854075"/>
          </a:xfrm>
        </p:spPr>
        <p:txBody>
          <a:bodyPr tIns="52144" bIns="52144"/>
          <a:lstStyle/>
          <a:p>
            <a:pPr>
              <a:lnSpc>
                <a:spcPct val="100000"/>
              </a:lnSpc>
            </a:pPr>
            <a:r>
              <a:rPr lang="fr-FR" altLang="fr-FR" sz="2300" dirty="0">
                <a:solidFill>
                  <a:schemeClr val="bg1"/>
                </a:solidFill>
              </a:rPr>
              <a:t>Technique: Reconnaissance des éléments</a:t>
            </a:r>
            <a:br>
              <a:rPr lang="fr-FR" altLang="fr-FR" sz="2300" dirty="0">
                <a:solidFill>
                  <a:schemeClr val="bg1"/>
                </a:solidFill>
              </a:rPr>
            </a:br>
            <a:r>
              <a:rPr lang="fr-FR" altLang="fr-FR" sz="2300" dirty="0">
                <a:solidFill>
                  <a:schemeClr val="tx1"/>
                </a:solidFill>
              </a:rPr>
              <a:t>Aménagement FSCF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0" y="1240343"/>
            <a:ext cx="5428491" cy="574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391077" indent="-391077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fr-FR" sz="2300" b="1" u="sng" dirty="0">
                <a:solidFill>
                  <a:srgbClr val="0070C0"/>
                </a:solidFill>
                <a:latin typeface="Calibri" pitchFamily="34" charset="0"/>
              </a:rPr>
              <a:t>Éléments circulaires à l’ATR sans tours et éléments avec envol de BS à l’ATR BI</a:t>
            </a:r>
            <a:r>
              <a:rPr lang="fr-FR" sz="2300" b="1" i="1" dirty="0">
                <a:solidFill>
                  <a:srgbClr val="0070C0"/>
                </a:solidFill>
                <a:latin typeface="Calibri" pitchFamily="34" charset="0"/>
              </a:rPr>
              <a:t> </a:t>
            </a:r>
          </a:p>
          <a:p>
            <a:pPr marL="391077" indent="-391077">
              <a:lnSpc>
                <a:spcPct val="90000"/>
              </a:lnSpc>
              <a:spcBef>
                <a:spcPts val="912"/>
              </a:spcBef>
            </a:pPr>
            <a:r>
              <a:rPr lang="fr-FR" sz="2300" b="1" dirty="0">
                <a:solidFill>
                  <a:srgbClr val="0070C0"/>
                </a:solidFill>
                <a:latin typeface="Calibri" pitchFamily="34" charset="0"/>
              </a:rPr>
              <a:t>Jury D : Si l’ATR se termine dans les 10° de chaque côté de la verticale la VD sera attribuée</a:t>
            </a:r>
          </a:p>
          <a:p>
            <a:pPr marL="391077" indent="-391077">
              <a:lnSpc>
                <a:spcPct val="90000"/>
              </a:lnSpc>
              <a:spcBef>
                <a:spcPts val="912"/>
              </a:spcBef>
            </a:pPr>
            <a:r>
              <a:rPr lang="fr-FR" sz="2300" b="1" dirty="0">
                <a:solidFill>
                  <a:srgbClr val="0070C0"/>
                </a:solidFill>
                <a:latin typeface="Calibri" pitchFamily="34" charset="0"/>
              </a:rPr>
              <a:t>Si élément terminé</a:t>
            </a:r>
          </a:p>
          <a:p>
            <a:pPr marL="391077" indent="-182865">
              <a:lnSpc>
                <a:spcPct val="90000"/>
              </a:lnSpc>
              <a:spcBef>
                <a:spcPts val="912"/>
              </a:spcBef>
              <a:buFontTx/>
              <a:buChar char="-"/>
            </a:pPr>
            <a:r>
              <a:rPr lang="fr-FR" sz="2300" dirty="0">
                <a:solidFill>
                  <a:srgbClr val="0070C0"/>
                </a:solidFill>
                <a:latin typeface="Calibri" pitchFamily="34" charset="0"/>
              </a:rPr>
              <a:t>&gt; 10° avant la verticale – Pas de VD </a:t>
            </a:r>
          </a:p>
          <a:p>
            <a:pPr marL="391077" indent="-182865">
              <a:lnSpc>
                <a:spcPct val="90000"/>
              </a:lnSpc>
              <a:spcBef>
                <a:spcPts val="912"/>
              </a:spcBef>
              <a:buFontTx/>
              <a:buChar char="-"/>
            </a:pPr>
            <a:r>
              <a:rPr lang="fr-FR" sz="2300" dirty="0">
                <a:solidFill>
                  <a:srgbClr val="0070C0"/>
                </a:solidFill>
                <a:latin typeface="Calibri" pitchFamily="34" charset="0"/>
              </a:rPr>
              <a:t>&gt; 10° après la verticale – VD inférieure</a:t>
            </a:r>
          </a:p>
          <a:p>
            <a:pPr marL="391077" indent="-391077">
              <a:lnSpc>
                <a:spcPct val="90000"/>
              </a:lnSpc>
              <a:spcBef>
                <a:spcPts val="912"/>
              </a:spcBef>
              <a:buFontTx/>
              <a:buChar char="-"/>
            </a:pPr>
            <a:r>
              <a:rPr lang="fr-FR" sz="2300" b="1" i="1" u="sng" dirty="0">
                <a:solidFill>
                  <a:srgbClr val="0070C0"/>
                </a:solidFill>
                <a:latin typeface="Calibri" pitchFamily="34" charset="0"/>
              </a:rPr>
              <a:t>Pas de dévaluation pour  le soleil et la lune</a:t>
            </a:r>
          </a:p>
          <a:p>
            <a:pPr marL="391077" indent="-391077">
              <a:lnSpc>
                <a:spcPct val="90000"/>
              </a:lnSpc>
              <a:spcBef>
                <a:spcPts val="912"/>
              </a:spcBef>
            </a:pPr>
            <a:r>
              <a:rPr lang="fr-FR" sz="2300" b="1" dirty="0">
                <a:solidFill>
                  <a:srgbClr val="0070C0"/>
                </a:solidFill>
                <a:latin typeface="Calibri" pitchFamily="34" charset="0"/>
              </a:rPr>
              <a:t>Jury E :</a:t>
            </a:r>
          </a:p>
          <a:p>
            <a:pPr marL="298740" indent="-298740">
              <a:lnSpc>
                <a:spcPct val="90000"/>
              </a:lnSpc>
              <a:spcBef>
                <a:spcPts val="912"/>
              </a:spcBef>
            </a:pPr>
            <a:r>
              <a:rPr lang="fr-FR" sz="2300" dirty="0">
                <a:solidFill>
                  <a:srgbClr val="0070C0"/>
                </a:solidFill>
                <a:latin typeface="Calibri" pitchFamily="34" charset="0"/>
              </a:rPr>
              <a:t>	- De 0° - 30°  – Pas de pénalité</a:t>
            </a:r>
          </a:p>
          <a:p>
            <a:pPr marL="298740" indent="-298740">
              <a:lnSpc>
                <a:spcPct val="90000"/>
              </a:lnSpc>
              <a:spcBef>
                <a:spcPts val="912"/>
              </a:spcBef>
            </a:pPr>
            <a:r>
              <a:rPr lang="fr-FR" sz="2300" dirty="0">
                <a:solidFill>
                  <a:srgbClr val="0070C0"/>
                </a:solidFill>
                <a:latin typeface="Calibri" pitchFamily="34" charset="0"/>
              </a:rPr>
              <a:t>	- ˃ 30° - 90°  – 0.10 pt</a:t>
            </a:r>
          </a:p>
          <a:p>
            <a:pPr marL="298740" indent="-298740">
              <a:lnSpc>
                <a:spcPct val="90000"/>
              </a:lnSpc>
              <a:spcBef>
                <a:spcPts val="912"/>
              </a:spcBef>
            </a:pPr>
            <a:r>
              <a:rPr lang="fr-FR" sz="2300" dirty="0">
                <a:solidFill>
                  <a:srgbClr val="0070C0"/>
                </a:solidFill>
                <a:latin typeface="Calibri" pitchFamily="34" charset="0"/>
              </a:rPr>
              <a:t>    - ˃  90°          – 0.50 pt</a:t>
            </a:r>
          </a:p>
          <a:p>
            <a:pPr marL="391077" indent="-391077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</a:pPr>
            <a:endParaRPr lang="fr-FR" sz="2300" dirty="0">
              <a:latin typeface="Calibri" pitchFamily="34" charset="0"/>
            </a:endParaRPr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 flipH="1" flipV="1">
            <a:off x="6868459" y="3523831"/>
            <a:ext cx="664329" cy="287808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fr-FR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>
            <a:off x="7532150" y="3536087"/>
            <a:ext cx="0" cy="28658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fr-FR"/>
          </a:p>
        </p:txBody>
      </p:sp>
      <p:sp>
        <p:nvSpPr>
          <p:cNvPr id="33" name="Line 18"/>
          <p:cNvSpPr>
            <a:spLocks noChangeShapeType="1"/>
          </p:cNvSpPr>
          <p:nvPr/>
        </p:nvSpPr>
        <p:spPr bwMode="auto">
          <a:xfrm flipV="1">
            <a:off x="7532150" y="3536087"/>
            <a:ext cx="601236" cy="28658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fr-FR"/>
          </a:p>
        </p:txBody>
      </p:sp>
      <p:sp>
        <p:nvSpPr>
          <p:cNvPr id="34" name="Line 20"/>
          <p:cNvSpPr>
            <a:spLocks noChangeShapeType="1"/>
          </p:cNvSpPr>
          <p:nvPr/>
        </p:nvSpPr>
        <p:spPr bwMode="auto">
          <a:xfrm flipV="1">
            <a:off x="7532151" y="3623620"/>
            <a:ext cx="1516079" cy="277829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fr-FR"/>
          </a:p>
        </p:txBody>
      </p:sp>
      <p:sp>
        <p:nvSpPr>
          <p:cNvPr id="36" name="Line 13"/>
          <p:cNvSpPr>
            <a:spLocks noChangeShapeType="1"/>
          </p:cNvSpPr>
          <p:nvPr/>
        </p:nvSpPr>
        <p:spPr bwMode="auto">
          <a:xfrm>
            <a:off x="7506542" y="6401916"/>
            <a:ext cx="269442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fr-FR"/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6434307" y="3218205"/>
            <a:ext cx="673607" cy="42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Franklin Gothic Book" pitchFamily="34" charset="0"/>
              </a:rPr>
              <a:t>10°</a:t>
            </a: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7785071" y="3138797"/>
            <a:ext cx="673607" cy="42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Franklin Gothic Book" pitchFamily="34" charset="0"/>
              </a:rPr>
              <a:t>10°</a:t>
            </a:r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8795365" y="3297614"/>
            <a:ext cx="673606" cy="42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Franklin Gothic Book" pitchFamily="34" charset="0"/>
              </a:rPr>
              <a:t>30°</a:t>
            </a:r>
          </a:p>
        </p:txBody>
      </p:sp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9021670" y="4496105"/>
            <a:ext cx="699586" cy="351528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r>
              <a:rPr lang="fr-FR" sz="1600" b="1" dirty="0">
                <a:latin typeface="Franklin Gothic Book" pitchFamily="34" charset="0"/>
              </a:rPr>
              <a:t>0.10</a:t>
            </a: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9686955" y="6538742"/>
            <a:ext cx="609759" cy="351528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r>
              <a:rPr lang="fr-FR" sz="1600" b="1" dirty="0">
                <a:latin typeface="Franklin Gothic Book" pitchFamily="34" charset="0"/>
              </a:rPr>
              <a:t>0.50</a:t>
            </a:r>
          </a:p>
        </p:txBody>
      </p:sp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7856441" y="5257532"/>
            <a:ext cx="2369845" cy="52080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2700" b="1" dirty="0">
                <a:latin typeface="Franklin Gothic Book" pitchFamily="34" charset="0"/>
              </a:rPr>
              <a:t>1 VD </a:t>
            </a:r>
            <a:r>
              <a:rPr lang="fr-FR" b="1" dirty="0">
                <a:latin typeface="Franklin Gothic Book" pitchFamily="34" charset="0"/>
              </a:rPr>
              <a:t>Inférieure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289666" y="3933302"/>
            <a:ext cx="1578793" cy="42847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b="1" dirty="0">
                <a:latin typeface="Franklin Gothic Book" pitchFamily="34" charset="0"/>
              </a:rPr>
              <a:t>Pas de VD</a:t>
            </a:r>
          </a:p>
        </p:txBody>
      </p:sp>
      <p:sp>
        <p:nvSpPr>
          <p:cNvPr id="22" name="Triangle isocèle 21"/>
          <p:cNvSpPr/>
          <p:nvPr/>
        </p:nvSpPr>
        <p:spPr>
          <a:xfrm>
            <a:off x="7965425" y="488056"/>
            <a:ext cx="673316" cy="599168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b"/>
          <a:lstStyle/>
          <a:p>
            <a:pPr algn="ctr">
              <a:defRPr/>
            </a:pPr>
            <a:r>
              <a:rPr lang="fr-FR" sz="2700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942" y="543938"/>
            <a:ext cx="1279242" cy="69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2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25" grpId="0" animBg="1"/>
      <p:bldP spid="26" grpId="0" animBg="1"/>
      <p:bldP spid="33" grpId="0" animBg="1"/>
      <p:bldP spid="34" grpId="0" animBg="1"/>
      <p:bldP spid="36" grpId="0" animBg="1"/>
      <p:bldP spid="37" grpId="0"/>
      <p:bldP spid="38" grpId="0"/>
      <p:bldP spid="51" grpId="0"/>
      <p:bldP spid="55" grpId="0" animBg="1"/>
      <p:bldP spid="57" grpId="0" animBg="1"/>
      <p:bldP spid="58" grpId="0" animBg="1"/>
      <p:bldP spid="19" grpId="0" animBg="1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443469" y="386268"/>
            <a:ext cx="9791699" cy="854075"/>
          </a:xfrm>
        </p:spPr>
        <p:txBody>
          <a:bodyPr tIns="52144" bIns="52144"/>
          <a:lstStyle/>
          <a:p>
            <a:pPr>
              <a:lnSpc>
                <a:spcPct val="100000"/>
              </a:lnSpc>
            </a:pPr>
            <a:r>
              <a:rPr lang="fr-FR" altLang="fr-FR" sz="2300" dirty="0">
                <a:solidFill>
                  <a:schemeClr val="bg1"/>
                </a:solidFill>
              </a:rPr>
              <a:t>Technique: Reconnaissance des éléments</a:t>
            </a:r>
            <a:br>
              <a:rPr lang="fr-FR" altLang="fr-FR" sz="2300" dirty="0">
                <a:solidFill>
                  <a:schemeClr val="bg1"/>
                </a:solidFill>
              </a:rPr>
            </a:br>
            <a:r>
              <a:rPr lang="fr-FR" altLang="fr-FR" sz="2300" dirty="0">
                <a:solidFill>
                  <a:schemeClr val="tx1"/>
                </a:solidFill>
              </a:rPr>
              <a:t>Aménagement </a:t>
            </a:r>
            <a:r>
              <a:rPr lang="fr-FR" altLang="fr-FR" sz="2300" i="1" dirty="0">
                <a:solidFill>
                  <a:schemeClr val="tx1"/>
                </a:solidFill>
              </a:rPr>
              <a:t>FSCF</a:t>
            </a:r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 bwMode="auto">
          <a:xfrm>
            <a:off x="207936" y="1438097"/>
            <a:ext cx="5555865" cy="559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391077" indent="-391077">
              <a:lnSpc>
                <a:spcPct val="90000"/>
              </a:lnSpc>
              <a:spcBef>
                <a:spcPts val="912"/>
              </a:spcBef>
            </a:pPr>
            <a:r>
              <a:rPr lang="fr-FR" sz="2300" b="1" u="sng" dirty="0">
                <a:solidFill>
                  <a:srgbClr val="0070C0"/>
                </a:solidFill>
                <a:latin typeface="Calibri" pitchFamily="34" charset="0"/>
              </a:rPr>
              <a:t>Élans – éléments avec tours qui :</a:t>
            </a:r>
          </a:p>
          <a:p>
            <a:pPr marL="391077" indent="-391077">
              <a:lnSpc>
                <a:spcPct val="90000"/>
              </a:lnSpc>
              <a:spcBef>
                <a:spcPts val="912"/>
              </a:spcBef>
            </a:pPr>
            <a:r>
              <a:rPr lang="fr-FR" sz="2300" b="1" dirty="0">
                <a:solidFill>
                  <a:srgbClr val="0070C0"/>
                </a:solidFill>
                <a:latin typeface="Calibri" pitchFamily="34" charset="0"/>
              </a:rPr>
              <a:t>- </a:t>
            </a:r>
            <a:r>
              <a:rPr lang="fr-FR" sz="2300" dirty="0">
                <a:solidFill>
                  <a:srgbClr val="0070C0"/>
                </a:solidFill>
                <a:latin typeface="Calibri" pitchFamily="34" charset="0"/>
              </a:rPr>
              <a:t>n’atteignent pas l’ATR</a:t>
            </a:r>
          </a:p>
          <a:p>
            <a:pPr marL="391077" indent="-391077">
              <a:lnSpc>
                <a:spcPct val="90000"/>
              </a:lnSpc>
              <a:spcBef>
                <a:spcPts val="912"/>
              </a:spcBef>
            </a:pPr>
            <a:r>
              <a:rPr lang="fr-FR" sz="2300" dirty="0">
                <a:solidFill>
                  <a:srgbClr val="0070C0"/>
                </a:solidFill>
                <a:latin typeface="Calibri" pitchFamily="34" charset="0"/>
              </a:rPr>
              <a:t>- ne passent pas par la verticale</a:t>
            </a:r>
          </a:p>
          <a:p>
            <a:pPr marL="391077" indent="-391077">
              <a:lnSpc>
                <a:spcPct val="90000"/>
              </a:lnSpc>
              <a:spcBef>
                <a:spcPts val="912"/>
              </a:spcBef>
            </a:pPr>
            <a:r>
              <a:rPr lang="fr-FR" sz="2300" dirty="0">
                <a:solidFill>
                  <a:srgbClr val="0070C0"/>
                </a:solidFill>
                <a:latin typeface="Calibri" pitchFamily="34" charset="0"/>
              </a:rPr>
              <a:t>- continuent le mouvement après la rotation dans la direction opposée</a:t>
            </a:r>
          </a:p>
          <a:p>
            <a:pPr marL="391077" indent="-391077">
              <a:lnSpc>
                <a:spcPct val="90000"/>
              </a:lnSpc>
              <a:spcBef>
                <a:spcPts val="912"/>
              </a:spcBef>
            </a:pPr>
            <a:r>
              <a:rPr lang="fr-FR" sz="2300" b="1" dirty="0">
                <a:solidFill>
                  <a:srgbClr val="0070C0"/>
                </a:solidFill>
                <a:latin typeface="Calibri" pitchFamily="34" charset="0"/>
              </a:rPr>
              <a:t>Jury D :</a:t>
            </a:r>
          </a:p>
          <a:p>
            <a:pPr marL="300550" indent="-300550">
              <a:lnSpc>
                <a:spcPct val="90000"/>
              </a:lnSpc>
              <a:spcBef>
                <a:spcPts val="912"/>
              </a:spcBef>
            </a:pPr>
            <a:r>
              <a:rPr lang="fr-FR" sz="2300" dirty="0">
                <a:solidFill>
                  <a:srgbClr val="0070C0"/>
                </a:solidFill>
                <a:latin typeface="Calibri" pitchFamily="34" charset="0"/>
              </a:rPr>
              <a:t>- &lt; 10° de la verticale  </a:t>
            </a:r>
            <a:r>
              <a:rPr lang="fr-FR" sz="2300" b="1" i="1" dirty="0">
                <a:solidFill>
                  <a:srgbClr val="0070C0"/>
                </a:solidFill>
                <a:latin typeface="Calibri" pitchFamily="34" charset="0"/>
              </a:rPr>
              <a:t>VD attribuée</a:t>
            </a:r>
          </a:p>
          <a:p>
            <a:pPr marL="300550" indent="-300550">
              <a:lnSpc>
                <a:spcPct val="90000"/>
              </a:lnSpc>
              <a:spcBef>
                <a:spcPts val="912"/>
              </a:spcBef>
            </a:pPr>
            <a:r>
              <a:rPr lang="fr-FR" sz="2300" dirty="0">
                <a:solidFill>
                  <a:srgbClr val="0070C0"/>
                </a:solidFill>
                <a:latin typeface="Calibri" pitchFamily="34" charset="0"/>
              </a:rPr>
              <a:t>- ˃ 10°  </a:t>
            </a:r>
            <a:r>
              <a:rPr lang="fr-FR" sz="2300" b="1" i="1" dirty="0">
                <a:solidFill>
                  <a:srgbClr val="0070C0"/>
                </a:solidFill>
                <a:latin typeface="Calibri" pitchFamily="34" charset="0"/>
              </a:rPr>
              <a:t>1 VD inférieure </a:t>
            </a:r>
            <a:r>
              <a:rPr lang="fr-FR" sz="2300" dirty="0">
                <a:solidFill>
                  <a:srgbClr val="0070C0"/>
                </a:solidFill>
                <a:latin typeface="Calibri" pitchFamily="34" charset="0"/>
              </a:rPr>
              <a:t>à l’élément à l’ATR est attribuée</a:t>
            </a:r>
          </a:p>
          <a:p>
            <a:pPr marL="300550" indent="-300550">
              <a:lnSpc>
                <a:spcPct val="90000"/>
              </a:lnSpc>
              <a:spcBef>
                <a:spcPts val="912"/>
              </a:spcBef>
            </a:pPr>
            <a:r>
              <a:rPr lang="fr-FR" sz="2300" b="1" dirty="0">
                <a:solidFill>
                  <a:srgbClr val="0070C0"/>
                </a:solidFill>
                <a:latin typeface="Calibri" pitchFamily="34" charset="0"/>
              </a:rPr>
              <a:t>Jury E :</a:t>
            </a:r>
          </a:p>
          <a:p>
            <a:pPr marL="300550" indent="-300550">
              <a:lnSpc>
                <a:spcPct val="90000"/>
              </a:lnSpc>
              <a:spcBef>
                <a:spcPts val="912"/>
              </a:spcBef>
            </a:pPr>
            <a:r>
              <a:rPr lang="fr-FR" sz="2300" b="1" dirty="0">
                <a:solidFill>
                  <a:srgbClr val="0070C0"/>
                </a:solidFill>
                <a:latin typeface="Calibri" pitchFamily="34" charset="0"/>
              </a:rPr>
              <a:t>- </a:t>
            </a:r>
            <a:r>
              <a:rPr lang="fr-FR" sz="2300" dirty="0">
                <a:solidFill>
                  <a:srgbClr val="0070C0"/>
                </a:solidFill>
                <a:latin typeface="Calibri" pitchFamily="34" charset="0"/>
              </a:rPr>
              <a:t>De 0° - 30°  – Pas de pénalité</a:t>
            </a:r>
          </a:p>
          <a:p>
            <a:pPr marL="300550" indent="-300550">
              <a:lnSpc>
                <a:spcPct val="90000"/>
              </a:lnSpc>
              <a:spcBef>
                <a:spcPts val="912"/>
              </a:spcBef>
            </a:pPr>
            <a:r>
              <a:rPr lang="fr-FR" sz="2300" dirty="0">
                <a:solidFill>
                  <a:srgbClr val="0070C0"/>
                </a:solidFill>
                <a:latin typeface="Calibri" pitchFamily="34" charset="0"/>
              </a:rPr>
              <a:t>- ˃ 30° - 90°  – 0.10 pt</a:t>
            </a:r>
          </a:p>
          <a:p>
            <a:pPr marL="300550" indent="-300550">
              <a:lnSpc>
                <a:spcPct val="90000"/>
              </a:lnSpc>
              <a:spcBef>
                <a:spcPts val="912"/>
              </a:spcBef>
            </a:pPr>
            <a:r>
              <a:rPr lang="fr-FR" sz="2300" dirty="0">
                <a:solidFill>
                  <a:srgbClr val="0070C0"/>
                </a:solidFill>
                <a:latin typeface="Calibri" pitchFamily="34" charset="0"/>
              </a:rPr>
              <a:t> - ˃  90°          – 0.50 pt</a:t>
            </a:r>
          </a:p>
          <a:p>
            <a:pPr marL="391077" indent="-391077">
              <a:lnSpc>
                <a:spcPct val="90000"/>
              </a:lnSpc>
              <a:spcBef>
                <a:spcPts val="912"/>
              </a:spcBef>
            </a:pPr>
            <a:endParaRPr lang="fr-FR" sz="2300" b="1" dirty="0">
              <a:latin typeface="Calibri" pitchFamily="34" charset="0"/>
            </a:endParaRPr>
          </a:p>
          <a:p>
            <a:pPr marL="391077" indent="-391077">
              <a:lnSpc>
                <a:spcPct val="90000"/>
              </a:lnSpc>
              <a:spcBef>
                <a:spcPts val="912"/>
              </a:spcBef>
            </a:pPr>
            <a:endParaRPr lang="fr-FR" sz="2300" b="1" dirty="0">
              <a:latin typeface="Calibri" pitchFamily="34" charset="0"/>
            </a:endParaRPr>
          </a:p>
        </p:txBody>
      </p:sp>
      <p:sp>
        <p:nvSpPr>
          <p:cNvPr id="24" name="Triangle isocèle 23"/>
          <p:cNvSpPr/>
          <p:nvPr/>
        </p:nvSpPr>
        <p:spPr>
          <a:xfrm>
            <a:off x="8971351" y="1399161"/>
            <a:ext cx="749905" cy="665424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b"/>
          <a:lstStyle/>
          <a:p>
            <a:pPr algn="ctr">
              <a:defRPr/>
            </a:pPr>
            <a:r>
              <a:rPr lang="fr-FR" sz="4100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760" y="1408041"/>
            <a:ext cx="614650" cy="487426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392" y="1397915"/>
            <a:ext cx="734844" cy="483182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294" y="1431181"/>
            <a:ext cx="590102" cy="47267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800" y="2246324"/>
            <a:ext cx="4556760" cy="344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8812736" y="3276126"/>
            <a:ext cx="1501473" cy="3207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400" b="1" dirty="0">
                <a:latin typeface="Franklin Gothic Book" pitchFamily="34" charset="0"/>
              </a:rPr>
              <a:t>1 VD Inférieure</a:t>
            </a: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9259776" y="2840687"/>
            <a:ext cx="607393" cy="32075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400" b="1" dirty="0">
                <a:latin typeface="Franklin Gothic Book" pitchFamily="34" charset="0"/>
              </a:rPr>
              <a:t>0.10</a:t>
            </a: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9156288" y="4349454"/>
            <a:ext cx="564968" cy="32075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dirty="0">
                <a:latin typeface="Franklin Gothic Book" pitchFamily="34" charset="0"/>
              </a:rPr>
              <a:t>0,50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942" y="543938"/>
            <a:ext cx="1279242" cy="69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4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24" grpId="0" animBg="1"/>
      <p:bldP spid="26" grpId="0" animBg="1"/>
      <p:bldP spid="34" grpId="0" animBg="1"/>
      <p:bldP spid="3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443469" y="386268"/>
            <a:ext cx="9791699" cy="854075"/>
          </a:xfrm>
        </p:spPr>
        <p:txBody>
          <a:bodyPr tIns="52144" bIns="52144"/>
          <a:lstStyle/>
          <a:p>
            <a:pPr>
              <a:lnSpc>
                <a:spcPct val="100000"/>
              </a:lnSpc>
            </a:pPr>
            <a:r>
              <a:rPr lang="fr-FR" altLang="fr-FR" sz="2300" dirty="0">
                <a:solidFill>
                  <a:schemeClr val="bg1"/>
                </a:solidFill>
              </a:rPr>
              <a:t>Technique: Reconnaissance des éléments</a:t>
            </a:r>
            <a:br>
              <a:rPr lang="fr-FR" altLang="fr-FR" sz="2300" dirty="0">
                <a:solidFill>
                  <a:schemeClr val="bg1"/>
                </a:solidFill>
              </a:rPr>
            </a:br>
            <a:r>
              <a:rPr lang="fr-FR" altLang="fr-FR" sz="2300" dirty="0">
                <a:solidFill>
                  <a:schemeClr val="tx1"/>
                </a:solidFill>
              </a:rPr>
              <a:t>Aménagement FSCF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0" y="1423484"/>
            <a:ext cx="5428491" cy="578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300550" indent="-300550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fr-FR" sz="2300" b="1" u="sng" dirty="0">
                <a:solidFill>
                  <a:srgbClr val="0070C0"/>
                </a:solidFill>
                <a:latin typeface="Calibri" pitchFamily="34" charset="0"/>
              </a:rPr>
              <a:t>Éléments circulaires à l’ATR avec rotation à l’ATR et prises d’élan avec rotation à l’ATR</a:t>
            </a:r>
            <a:r>
              <a:rPr lang="fr-FR" sz="2300" b="1" i="1" dirty="0">
                <a:solidFill>
                  <a:srgbClr val="0070C0"/>
                </a:solidFill>
                <a:latin typeface="Calibri" pitchFamily="34" charset="0"/>
              </a:rPr>
              <a:t> </a:t>
            </a:r>
          </a:p>
          <a:p>
            <a:pPr marL="300550" indent="-300550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fr-FR" sz="2300" b="1" dirty="0">
                <a:solidFill>
                  <a:srgbClr val="0070C0"/>
                </a:solidFill>
                <a:latin typeface="Calibri" pitchFamily="34" charset="0"/>
              </a:rPr>
              <a:t>- Jury D :</a:t>
            </a:r>
          </a:p>
          <a:p>
            <a:pPr marL="300550" indent="-300550">
              <a:lnSpc>
                <a:spcPct val="90000"/>
              </a:lnSpc>
              <a:spcBef>
                <a:spcPts val="912"/>
              </a:spcBef>
            </a:pPr>
            <a:r>
              <a:rPr lang="fr-FR" sz="2300" b="1" dirty="0">
                <a:solidFill>
                  <a:srgbClr val="0070C0"/>
                </a:solidFill>
                <a:latin typeface="Calibri" pitchFamily="34" charset="0"/>
              </a:rPr>
              <a:t>Si élément terminé</a:t>
            </a:r>
          </a:p>
          <a:p>
            <a:pPr marL="300550" indent="-300550">
              <a:lnSpc>
                <a:spcPct val="90000"/>
              </a:lnSpc>
              <a:spcBef>
                <a:spcPts val="912"/>
              </a:spcBef>
              <a:buFontTx/>
              <a:buChar char="-"/>
            </a:pPr>
            <a:r>
              <a:rPr lang="fr-FR" sz="2300" dirty="0">
                <a:solidFill>
                  <a:srgbClr val="0070C0"/>
                </a:solidFill>
                <a:latin typeface="Calibri" pitchFamily="34" charset="0"/>
              </a:rPr>
              <a:t>Dans les 10° de la verticale(de chaque côté)                   – VD attribuée </a:t>
            </a:r>
          </a:p>
          <a:p>
            <a:pPr>
              <a:lnSpc>
                <a:spcPct val="90000"/>
              </a:lnSpc>
              <a:spcBef>
                <a:spcPts val="912"/>
              </a:spcBef>
            </a:pPr>
            <a:r>
              <a:rPr lang="fr-FR" sz="2300" b="1" dirty="0">
                <a:solidFill>
                  <a:srgbClr val="0070C0"/>
                </a:solidFill>
                <a:latin typeface="Calibri" pitchFamily="34" charset="0"/>
              </a:rPr>
              <a:t>- Jury E :</a:t>
            </a:r>
          </a:p>
          <a:p>
            <a:pPr marL="300550" indent="-300550">
              <a:lnSpc>
                <a:spcPct val="90000"/>
              </a:lnSpc>
              <a:spcBef>
                <a:spcPts val="912"/>
              </a:spcBef>
            </a:pPr>
            <a:r>
              <a:rPr lang="fr-FR" sz="2300" dirty="0">
                <a:solidFill>
                  <a:srgbClr val="0070C0"/>
                </a:solidFill>
                <a:latin typeface="Calibri" pitchFamily="34" charset="0"/>
              </a:rPr>
              <a:t>- &gt; 10° - 30°  – Pas de pénalité</a:t>
            </a:r>
          </a:p>
          <a:p>
            <a:pPr marL="300550" indent="-300550">
              <a:lnSpc>
                <a:spcPct val="90000"/>
              </a:lnSpc>
              <a:spcBef>
                <a:spcPts val="912"/>
              </a:spcBef>
            </a:pPr>
            <a:r>
              <a:rPr lang="fr-FR" sz="2300" dirty="0">
                <a:solidFill>
                  <a:srgbClr val="0070C0"/>
                </a:solidFill>
                <a:latin typeface="Calibri" pitchFamily="34" charset="0"/>
              </a:rPr>
              <a:t>- ˃ 30° - 90°  – 0,10 pt</a:t>
            </a:r>
          </a:p>
          <a:p>
            <a:pPr marL="300550" indent="-300550">
              <a:lnSpc>
                <a:spcPct val="90000"/>
              </a:lnSpc>
              <a:spcBef>
                <a:spcPts val="912"/>
              </a:spcBef>
            </a:pPr>
            <a:r>
              <a:rPr lang="fr-FR" sz="2300" dirty="0">
                <a:solidFill>
                  <a:srgbClr val="0070C0"/>
                </a:solidFill>
                <a:latin typeface="Calibri" pitchFamily="34" charset="0"/>
              </a:rPr>
              <a:t>- ˃ 90°            – 0.50 pt</a:t>
            </a:r>
          </a:p>
          <a:p>
            <a:pPr marL="391077" indent="-391077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</a:pPr>
            <a:endParaRPr lang="fr-FR" sz="2300" dirty="0">
              <a:latin typeface="Calibri" pitchFamily="34" charset="0"/>
            </a:endParaRPr>
          </a:p>
        </p:txBody>
      </p:sp>
      <p:sp>
        <p:nvSpPr>
          <p:cNvPr id="20" name="Triangle isocèle 19"/>
          <p:cNvSpPr/>
          <p:nvPr/>
        </p:nvSpPr>
        <p:spPr>
          <a:xfrm>
            <a:off x="8006825" y="464363"/>
            <a:ext cx="566727" cy="646554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b"/>
          <a:lstStyle/>
          <a:p>
            <a:pPr algn="ctr">
              <a:defRPr/>
            </a:pPr>
            <a:r>
              <a:rPr lang="fr-FR" sz="3200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632" y="2113840"/>
            <a:ext cx="5393411" cy="436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7005687" y="4712339"/>
            <a:ext cx="609759" cy="351528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r>
              <a:rPr lang="fr-FR" sz="1600" b="1" dirty="0">
                <a:latin typeface="Franklin Gothic Book" pitchFamily="34" charset="0"/>
              </a:rPr>
              <a:t>0.50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6803801" y="2669702"/>
            <a:ext cx="699586" cy="351528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r>
              <a:rPr lang="fr-FR" sz="1600" b="1" dirty="0">
                <a:latin typeface="Franklin Gothic Book" pitchFamily="34" charset="0"/>
              </a:rPr>
              <a:t>0.10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6110353" y="2226874"/>
            <a:ext cx="2086482" cy="38230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800" b="1" dirty="0">
                <a:latin typeface="Franklin Gothic Book" pitchFamily="34" charset="0"/>
              </a:rPr>
              <a:t>1 VD Inférieure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8037587" y="1788847"/>
            <a:ext cx="673607" cy="42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Franklin Gothic Book" pitchFamily="34" charset="0"/>
              </a:rPr>
              <a:t>10°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7186837" y="1788847"/>
            <a:ext cx="673606" cy="42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Franklin Gothic Book" pitchFamily="34" charset="0"/>
              </a:rPr>
              <a:t>30°</a:t>
            </a:r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8711193" y="2113840"/>
            <a:ext cx="336687" cy="242804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8795133" y="1788847"/>
            <a:ext cx="673607" cy="42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Franklin Gothic Book" pitchFamily="34" charset="0"/>
              </a:rPr>
              <a:t>10°</a:t>
            </a: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740" y="1378610"/>
            <a:ext cx="757112" cy="472678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35" y="1469900"/>
            <a:ext cx="590102" cy="47267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570" y="1406875"/>
            <a:ext cx="545566" cy="59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942" y="543938"/>
            <a:ext cx="1279242" cy="69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7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20" grpId="0" animBg="1"/>
      <p:bldP spid="22" grpId="0" animBg="1"/>
      <p:bldP spid="23" grpId="0" animBg="1"/>
      <p:bldP spid="27" grpId="0" animBg="1"/>
      <p:bldP spid="29" grpId="0"/>
      <p:bldP spid="31" grpId="0"/>
      <p:bldP spid="3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209836" y="306859"/>
            <a:ext cx="9791699" cy="854075"/>
          </a:xfrm>
        </p:spPr>
        <p:txBody>
          <a:bodyPr tIns="52144" bIns="52144"/>
          <a:lstStyle/>
          <a:p>
            <a:pPr>
              <a:lnSpc>
                <a:spcPct val="100000"/>
              </a:lnSpc>
            </a:pPr>
            <a:r>
              <a:rPr lang="fr-FR" altLang="fr-FR" sz="2500" dirty="0">
                <a:solidFill>
                  <a:schemeClr val="bg1"/>
                </a:solidFill>
              </a:rPr>
              <a:t>Technique: Reconnaissance des éléments</a:t>
            </a:r>
            <a:endParaRPr lang="fr-FR" altLang="fr-FR" sz="2500" dirty="0">
              <a:solidFill>
                <a:schemeClr val="tx1"/>
              </a:solidFill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209691" y="1558088"/>
            <a:ext cx="3451191" cy="150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391077" indent="-391077">
              <a:spcBef>
                <a:spcPct val="50000"/>
              </a:spcBef>
              <a:spcAft>
                <a:spcPct val="50000"/>
              </a:spcAft>
            </a:pPr>
            <a:r>
              <a:rPr lang="fr-FR" sz="2300" b="1" u="sng" dirty="0">
                <a:latin typeface="Calibri" pitchFamily="34" charset="0"/>
              </a:rPr>
              <a:t>Pour Salto </a:t>
            </a:r>
            <a:r>
              <a:rPr lang="fr-FR" sz="2300" b="1" u="sng" dirty="0" err="1">
                <a:latin typeface="Calibri" pitchFamily="34" charset="0"/>
              </a:rPr>
              <a:t>Pak</a:t>
            </a:r>
            <a:r>
              <a:rPr lang="fr-FR" sz="2300" b="1" u="sng" dirty="0">
                <a:latin typeface="Calibri" pitchFamily="34" charset="0"/>
              </a:rPr>
              <a:t> : 3.404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82" y="3211763"/>
            <a:ext cx="8172813" cy="375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165768" y="1557978"/>
            <a:ext cx="5723831" cy="182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391077" indent="-391077">
              <a:lnSpc>
                <a:spcPct val="90000"/>
              </a:lnSpc>
              <a:spcBef>
                <a:spcPts val="912"/>
              </a:spcBef>
            </a:pPr>
            <a:r>
              <a:rPr lang="fr-FR" sz="2300" b="1" dirty="0">
                <a:latin typeface="Calibri" pitchFamily="34" charset="0"/>
              </a:rPr>
              <a:t>Jury E :</a:t>
            </a:r>
          </a:p>
          <a:p>
            <a:pPr marL="391077" indent="-391077">
              <a:lnSpc>
                <a:spcPct val="90000"/>
              </a:lnSpc>
              <a:spcBef>
                <a:spcPts val="912"/>
              </a:spcBef>
              <a:buFont typeface="Courier New" pitchFamily="49" charset="0"/>
              <a:buChar char="o"/>
            </a:pPr>
            <a:r>
              <a:rPr lang="fr-FR" sz="2300" dirty="0">
                <a:latin typeface="Calibri" pitchFamily="34" charset="0"/>
              </a:rPr>
              <a:t>-  10° - 30°     – Pas de déduction</a:t>
            </a:r>
          </a:p>
          <a:p>
            <a:pPr marL="391077" indent="-391077">
              <a:lnSpc>
                <a:spcPct val="90000"/>
              </a:lnSpc>
              <a:spcBef>
                <a:spcPts val="912"/>
              </a:spcBef>
              <a:buFont typeface="Courier New" pitchFamily="49" charset="0"/>
              <a:buChar char="o"/>
            </a:pPr>
            <a:r>
              <a:rPr lang="fr-FR" sz="2300" dirty="0">
                <a:latin typeface="Calibri" pitchFamily="34" charset="0"/>
              </a:rPr>
              <a:t>- ˃ 30°- 45°   </a:t>
            </a:r>
            <a:r>
              <a:rPr lang="fr-FR" dirty="0"/>
              <a:t>–</a:t>
            </a:r>
            <a:r>
              <a:rPr lang="fr-FR" sz="2300" dirty="0">
                <a:latin typeface="Calibri" pitchFamily="34" charset="0"/>
              </a:rPr>
              <a:t> 0.10 pt</a:t>
            </a:r>
          </a:p>
          <a:p>
            <a:pPr marL="391077" indent="-391077">
              <a:lnSpc>
                <a:spcPct val="90000"/>
              </a:lnSpc>
              <a:spcBef>
                <a:spcPts val="912"/>
              </a:spcBef>
              <a:buFont typeface="Courier New" pitchFamily="49" charset="0"/>
              <a:buChar char="o"/>
            </a:pPr>
            <a:r>
              <a:rPr lang="fr-FR" sz="2300" dirty="0">
                <a:latin typeface="Calibri" pitchFamily="34" charset="0"/>
              </a:rPr>
              <a:t>- &gt; 45°            </a:t>
            </a:r>
            <a:r>
              <a:rPr lang="fr-FR" dirty="0"/>
              <a:t>– </a:t>
            </a:r>
            <a:r>
              <a:rPr lang="fr-FR" sz="2300" dirty="0">
                <a:latin typeface="Calibri" pitchFamily="34" charset="0"/>
              </a:rPr>
              <a:t> 0,30 Pt</a:t>
            </a:r>
          </a:p>
          <a:p>
            <a:pPr marL="391077" indent="-391077">
              <a:spcBef>
                <a:spcPct val="30000"/>
              </a:spcBef>
              <a:spcAft>
                <a:spcPct val="30000"/>
              </a:spcAft>
            </a:pPr>
            <a:endParaRPr lang="fr-FR" sz="2300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1710" y="3570081"/>
            <a:ext cx="3535218" cy="580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fr-FR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7027684" y="3622608"/>
            <a:ext cx="673446" cy="32075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400" b="1" dirty="0">
                <a:latin typeface="Franklin Gothic Book" pitchFamily="34" charset="0"/>
              </a:rPr>
              <a:t>0.10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6101866" y="3953743"/>
            <a:ext cx="609759" cy="351528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r>
              <a:rPr lang="fr-FR" sz="1600" b="1" dirty="0">
                <a:latin typeface="Franklin Gothic Book" pitchFamily="34" charset="0"/>
              </a:rPr>
              <a:t>0.30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942" y="543938"/>
            <a:ext cx="1279242" cy="69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0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20" grpId="0" animBg="1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7103" y="306859"/>
            <a:ext cx="9791699" cy="854075"/>
          </a:xfrm>
        </p:spPr>
        <p:txBody>
          <a:bodyPr tIns="52144" bIns="52144"/>
          <a:lstStyle/>
          <a:p>
            <a:pPr>
              <a:lnSpc>
                <a:spcPct val="100000"/>
              </a:lnSpc>
            </a:pPr>
            <a:r>
              <a:rPr lang="fr-FR" altLang="fr-FR" sz="3200" dirty="0">
                <a:solidFill>
                  <a:schemeClr val="bg1"/>
                </a:solidFill>
              </a:rPr>
              <a:t>Spécificités de pénalités</a:t>
            </a:r>
            <a:endParaRPr lang="fr-FR" altLang="fr-FR" sz="3200" dirty="0">
              <a:solidFill>
                <a:schemeClr val="tx1"/>
              </a:solidFill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09836" y="1585506"/>
            <a:ext cx="10184794" cy="601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marL="325898" indent="-325898" algn="just">
              <a:defRPr/>
            </a:pPr>
            <a:r>
              <a:rPr lang="fr-FR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n’y a pas de cumul de pénalité de fautes de 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jambes fléchies 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une</a:t>
            </a:r>
          </a:p>
          <a:p>
            <a:pPr marL="325898" indent="-325898" algn="just">
              <a:defRPr/>
            </a:pP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 pénalité quand cette dernière est plus élevée.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5898" indent="-325898">
              <a:defRPr/>
            </a:pPr>
            <a:r>
              <a:rPr lang="fr-FR" b="1" i="1" u="sng" dirty="0">
                <a:latin typeface="Arial" panose="020B0604020202020204" pitchFamily="34" charset="0"/>
                <a:cs typeface="Arial" panose="020B0604020202020204" pitchFamily="34" charset="0"/>
              </a:rPr>
              <a:t>Exemples :</a:t>
            </a:r>
          </a:p>
          <a:p>
            <a:pPr marL="325898" indent="-325898">
              <a:buFont typeface="Courier New" pitchFamily="49" charset="0"/>
              <a:buChar char="o"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Elan intermédiaire + jambes fléchies = 0,50 pt maxi</a:t>
            </a:r>
          </a:p>
          <a:p>
            <a:pPr marL="325898" indent="-325898">
              <a:buFont typeface="Courier New" pitchFamily="49" charset="0"/>
              <a:buChar char="o"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Jambes fléchies et écartées 0,50 pt maxi</a:t>
            </a:r>
          </a:p>
          <a:p>
            <a:pPr marL="325898" indent="-325898">
              <a:buFont typeface="Courier New" pitchFamily="49" charset="0"/>
              <a:buChar char="o"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Heurter la barre + chute 1,00 pt</a:t>
            </a:r>
          </a:p>
          <a:p>
            <a:pPr marL="325898" indent="-325898">
              <a:buFont typeface="Courier New" pitchFamily="49" charset="0"/>
              <a:buChar char="o"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Heurter le sol + jambes fléchies 1,00 pt</a:t>
            </a:r>
          </a:p>
          <a:p>
            <a:pPr marL="325898" indent="-325898">
              <a:defRPr/>
            </a:pP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 :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pose de pieds (sans élan à l’ATR avant) sera pénalisée de 0,30 pt pour la prise d’élan et 0,50 pt pour changement de barres sans élément</a:t>
            </a:r>
          </a:p>
          <a:p>
            <a:pPr marL="325898" indent="-325898">
              <a:defRPr/>
            </a:pPr>
            <a:endParaRPr lang="fr-F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5898" indent="-325898">
              <a:defRPr/>
            </a:pPr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Autres spécificités :</a:t>
            </a:r>
          </a:p>
          <a:p>
            <a:pPr marL="325898" indent="-325898">
              <a:buFont typeface="Courier New" pitchFamily="49" charset="0"/>
              <a:buChar char="o"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Elan intermédiaire + traction enroulé + double reprise d’élan = 0,50 pt + 0,50 pt</a:t>
            </a:r>
          </a:p>
          <a:p>
            <a:pPr marL="325898" indent="-325898">
              <a:buFont typeface="Courier New" pitchFamily="49" charset="0"/>
              <a:buChar char="o"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Pas de chute sur l’agrès en Barres </a:t>
            </a:r>
          </a:p>
          <a:p>
            <a:pPr marL="325898" indent="-325898">
              <a:buFont typeface="Courier New" pitchFamily="49" charset="0"/>
              <a:buChar char="o"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Si balancer ½ tour sous l’horizontale pénalité de 0,50 pour élan à vide</a:t>
            </a:r>
          </a:p>
          <a:p>
            <a:pPr marL="325898" indent="-325898"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25898" indent="-325898">
              <a:buFont typeface="Courier New" pitchFamily="49" charset="0"/>
              <a:buChar char="o"/>
              <a:defRPr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5898" indent="-325898">
              <a:buFont typeface="Calibri" pitchFamily="34" charset="0"/>
              <a:buAutoNum type="alphaLcParenR"/>
              <a:defRPr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5898" indent="-325898">
              <a:defRPr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942" y="543938"/>
            <a:ext cx="1279242" cy="69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1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714867" y="446254"/>
            <a:ext cx="4881968" cy="635271"/>
          </a:xfrm>
        </p:spPr>
        <p:txBody>
          <a:bodyPr tIns="52144" bIns="52144"/>
          <a:lstStyle/>
          <a:p>
            <a:pPr>
              <a:lnSpc>
                <a:spcPct val="100000"/>
              </a:lnSpc>
            </a:pPr>
            <a:r>
              <a:rPr lang="fr-FR" altLang="fr-FR" sz="3200" dirty="0">
                <a:solidFill>
                  <a:schemeClr val="bg1"/>
                </a:solidFill>
              </a:rPr>
              <a:t>Généralités</a:t>
            </a:r>
          </a:p>
        </p:txBody>
      </p:sp>
      <p:pic>
        <p:nvPicPr>
          <p:cNvPr id="4" name="Picture 8" descr="http://photos.be.com/private/1/mode/be_reserved-photos-blog/photo/hd/647262647/1685064cf4/be_reserved-photos-blog-saut-cheval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664" y="508053"/>
            <a:ext cx="1346750" cy="751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8180" y="1637387"/>
            <a:ext cx="9932279" cy="4675788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marL="391077" indent="-391077" algn="just">
              <a:buFont typeface="Wingdings" panose="05000000000000000000" pitchFamily="2" charset="2"/>
              <a:buChar char="Ø"/>
            </a:pPr>
            <a:r>
              <a:rPr lang="fr-FR" altLang="fr-FR" sz="2700" dirty="0"/>
              <a:t>La gymnaste est responsable de l’affichage du numéro du saut qu’elle a l’intention d’exécuter. Il n’y a pas de pénalité si un saut est différent du saut annoncé.</a:t>
            </a:r>
          </a:p>
          <a:p>
            <a:pPr marL="391077" indent="-391077" algn="just">
              <a:buFont typeface="Wingdings" panose="05000000000000000000" pitchFamily="2" charset="2"/>
              <a:buChar char="Ø"/>
            </a:pPr>
            <a:endParaRPr lang="fr-FR" altLang="fr-FR" sz="2700" dirty="0"/>
          </a:p>
          <a:p>
            <a:pPr marL="391077" indent="-391077" algn="just">
              <a:buFont typeface="Wingdings" panose="05000000000000000000" pitchFamily="2" charset="2"/>
              <a:buChar char="Ø"/>
            </a:pPr>
            <a:r>
              <a:rPr lang="fr-FR" altLang="fr-FR" sz="2700" dirty="0"/>
              <a:t>La distance de la course d’élan est de 25 mètres maximum</a:t>
            </a:r>
          </a:p>
          <a:p>
            <a:pPr algn="just" eaLnBrk="1" hangingPunct="1"/>
            <a:endParaRPr lang="fr-FR" altLang="fr-FR" sz="2700" dirty="0"/>
          </a:p>
          <a:p>
            <a:pPr marL="391077" indent="-391077" algn="just">
              <a:buFont typeface="Wingdings" panose="05000000000000000000" pitchFamily="2" charset="2"/>
              <a:buChar char="Ø"/>
            </a:pPr>
            <a:r>
              <a:rPr lang="fr-FR" altLang="fr-FR" sz="2700" dirty="0"/>
              <a:t>Tous les sauts doivent être exécutés avec impulsion des 2 mains sur la table de saut</a:t>
            </a:r>
          </a:p>
          <a:p>
            <a:pPr marL="391077" indent="-391077" algn="just">
              <a:buFont typeface="Wingdings" panose="05000000000000000000" pitchFamily="2" charset="2"/>
              <a:buChar char="Ø"/>
            </a:pPr>
            <a:endParaRPr lang="fr-FR" altLang="fr-FR" sz="2700" dirty="0"/>
          </a:p>
          <a:p>
            <a:pPr marL="401941" indent="-401941" algn="just">
              <a:buFont typeface="Wingdings" panose="05000000000000000000" pitchFamily="2" charset="2"/>
              <a:buChar char="Ø"/>
            </a:pPr>
            <a:r>
              <a:rPr lang="fr-FR" altLang="fr-FR" sz="2700" dirty="0">
                <a:solidFill>
                  <a:srgbClr val="FF0000"/>
                </a:solidFill>
              </a:rPr>
              <a:t>Appui (impulsion) avec seulement une main : </a:t>
            </a:r>
            <a:r>
              <a:rPr lang="fr-FR" altLang="fr-FR" sz="2700" b="1" u="sng" dirty="0">
                <a:solidFill>
                  <a:srgbClr val="FF0000"/>
                </a:solidFill>
              </a:rPr>
              <a:t>Pénalité de 2,00 Pts sur la note finale (jury D)</a:t>
            </a:r>
          </a:p>
        </p:txBody>
      </p:sp>
    </p:spTree>
    <p:extLst>
      <p:ext uri="{BB962C8B-B14F-4D97-AF65-F5344CB8AC3E}">
        <p14:creationId xmlns:p14="http://schemas.microsoft.com/office/powerpoint/2010/main" val="186566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30695" y="359508"/>
            <a:ext cx="9763935" cy="794088"/>
          </a:xfrm>
        </p:spPr>
        <p:txBody>
          <a:bodyPr tIns="52144" bIns="52144"/>
          <a:lstStyle/>
          <a:p>
            <a:pPr>
              <a:lnSpc>
                <a:spcPct val="100000"/>
              </a:lnSpc>
            </a:pPr>
            <a:r>
              <a:rPr lang="fr-FR" altLang="fr-FR" sz="2700" dirty="0">
                <a:solidFill>
                  <a:schemeClr val="bg1"/>
                </a:solidFill>
              </a:rPr>
              <a:t>Généralités  </a:t>
            </a:r>
            <a:r>
              <a:rPr lang="fr-FR" altLang="fr-FR" sz="2700" dirty="0">
                <a:solidFill>
                  <a:schemeClr val="tx1"/>
                </a:solidFill>
              </a:rPr>
              <a:t>aménagements </a:t>
            </a:r>
            <a:r>
              <a:rPr lang="fr-FR" altLang="fr-FR" sz="2700" i="1" dirty="0" err="1">
                <a:solidFill>
                  <a:schemeClr val="tx1"/>
                </a:solidFill>
              </a:rPr>
              <a:t>fscf</a:t>
            </a:r>
            <a:endParaRPr lang="fr-FR" altLang="fr-FR" sz="2700" i="1" dirty="0">
              <a:solidFill>
                <a:schemeClr val="tx1"/>
              </a:solidFill>
            </a:endParaRPr>
          </a:p>
        </p:txBody>
      </p:sp>
      <p:pic>
        <p:nvPicPr>
          <p:cNvPr id="4" name="Picture 8" descr="http://photos.be.com/private/1/mode/be_reserved-photos-blog/photo/hd/647262647/1685064cf4/be_reserved-photos-blog-saut-cheval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021" y="508053"/>
            <a:ext cx="1346750" cy="751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6523" y="1651087"/>
            <a:ext cx="9595592" cy="3470843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marL="391077" indent="-391077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sz="2700" dirty="0"/>
              <a:t>3 courses  d’élan sont autorisées pour 2 sauts exécutés.</a:t>
            </a:r>
          </a:p>
          <a:p>
            <a:pPr marL="391077" indent="-391077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fr-FR" altLang="fr-FR" sz="2700" dirty="0"/>
          </a:p>
          <a:p>
            <a:pPr marL="391077" indent="-391077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sz="2700" dirty="0"/>
              <a:t>Course avec saut non réalisé </a:t>
            </a:r>
            <a:r>
              <a:rPr lang="fr-FR" altLang="fr-FR" sz="2700" b="1" dirty="0"/>
              <a:t>SANS</a:t>
            </a:r>
            <a:r>
              <a:rPr lang="fr-FR" altLang="fr-FR" sz="2700" dirty="0"/>
              <a:t> touche du tremplin ou de la table = </a:t>
            </a:r>
            <a:r>
              <a:rPr lang="fr-FR" altLang="fr-FR" sz="2700" u="sng" dirty="0"/>
              <a:t>sans pénalité</a:t>
            </a:r>
          </a:p>
          <a:p>
            <a:pPr marL="391077" indent="-391077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fr-FR" altLang="fr-FR" sz="2700" u="sng" dirty="0"/>
          </a:p>
          <a:p>
            <a:pPr marL="391077" indent="-391077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sz="2700" dirty="0"/>
              <a:t>Course avec saut non réalisé </a:t>
            </a:r>
            <a:r>
              <a:rPr lang="fr-FR" altLang="fr-FR" sz="2700" b="1" dirty="0"/>
              <a:t>ET</a:t>
            </a:r>
            <a:r>
              <a:rPr lang="fr-FR" altLang="fr-FR" sz="2700" dirty="0"/>
              <a:t> touche du tremplin ou de la table = </a:t>
            </a:r>
            <a:r>
              <a:rPr lang="fr-FR" altLang="fr-FR" sz="2700" u="sng" dirty="0"/>
              <a:t>saut nul</a:t>
            </a:r>
          </a:p>
          <a:p>
            <a:pPr marL="391077" indent="-391077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fr-FR" altLang="fr-FR" sz="2700" u="sng" dirty="0"/>
          </a:p>
          <a:p>
            <a:pPr marL="391077" indent="-391077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sz="2700" dirty="0"/>
              <a:t>Une 4</a:t>
            </a:r>
            <a:r>
              <a:rPr lang="fr-FR" altLang="fr-FR" sz="2700" baseline="30000" dirty="0"/>
              <a:t>ème</a:t>
            </a:r>
            <a:r>
              <a:rPr lang="fr-FR" altLang="fr-FR" sz="2700" dirty="0"/>
              <a:t> course n’est pas autorisée.</a:t>
            </a:r>
          </a:p>
        </p:txBody>
      </p:sp>
    </p:spTree>
    <p:extLst>
      <p:ext uri="{BB962C8B-B14F-4D97-AF65-F5344CB8AC3E}">
        <p14:creationId xmlns:p14="http://schemas.microsoft.com/office/powerpoint/2010/main" val="183625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30695" y="446254"/>
            <a:ext cx="9763935" cy="635271"/>
          </a:xfrm>
        </p:spPr>
        <p:txBody>
          <a:bodyPr tIns="52144" bIns="52144"/>
          <a:lstStyle/>
          <a:p>
            <a:pPr>
              <a:lnSpc>
                <a:spcPct val="100000"/>
              </a:lnSpc>
            </a:pPr>
            <a:r>
              <a:rPr lang="fr-FR" altLang="fr-FR" sz="3200" dirty="0">
                <a:solidFill>
                  <a:schemeClr val="bg1"/>
                </a:solidFill>
              </a:rPr>
              <a:t>généralités</a:t>
            </a:r>
          </a:p>
        </p:txBody>
      </p:sp>
      <p:pic>
        <p:nvPicPr>
          <p:cNvPr id="4" name="Picture 8" descr="http://photos.be.com/private/1/mode/be_reserved-photos-blog/photo/hd/647262647/1685064cf4/be_reserved-photos-blog-saut-cheval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021" y="508039"/>
            <a:ext cx="1346750" cy="751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8180" y="1399160"/>
            <a:ext cx="9932279" cy="3470843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marL="391077" indent="-391077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r-FR" altLang="fr-FR" sz="2700" dirty="0"/>
              <a:t>Pour les  sauts par rondade, la gymnaste est tenue d’utiliser correctement la sécurité devant le tremplin (« collier de sécurité » fourni par l’organisateur). Sinon SAUT NUL.</a:t>
            </a:r>
          </a:p>
          <a:p>
            <a:pPr marL="391077" indent="-391077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fr-FR" altLang="fr-FR" sz="2700" dirty="0"/>
          </a:p>
          <a:p>
            <a:pPr marL="391077" indent="-391077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r-FR" altLang="fr-FR" sz="2700" dirty="0"/>
              <a:t>Un tapis pour les mains peut-être utilisé pour les sauts en </a:t>
            </a:r>
            <a:r>
              <a:rPr lang="fr-FR" altLang="fr-FR" sz="2700" dirty="0" err="1"/>
              <a:t>Yurchenko</a:t>
            </a:r>
            <a:r>
              <a:rPr lang="fr-FR" altLang="fr-FR" sz="2700" dirty="0"/>
              <a:t> seulement.</a:t>
            </a:r>
          </a:p>
          <a:p>
            <a:pPr marL="391077" indent="-391077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fr-FR" altLang="fr-FR" sz="2700" dirty="0"/>
          </a:p>
          <a:p>
            <a:pPr marL="391077" indent="-391077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r-FR" altLang="fr-FR" sz="2700" dirty="0"/>
              <a:t> L’échauffement à l’agrès est de 50 secondes ou au minimum 2 sauts.</a:t>
            </a:r>
          </a:p>
        </p:txBody>
      </p:sp>
    </p:spTree>
    <p:extLst>
      <p:ext uri="{BB962C8B-B14F-4D97-AF65-F5344CB8AC3E}">
        <p14:creationId xmlns:p14="http://schemas.microsoft.com/office/powerpoint/2010/main" val="316527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402649" y="409197"/>
            <a:ext cx="5362530" cy="635271"/>
          </a:xfrm>
        </p:spPr>
        <p:txBody>
          <a:bodyPr tIns="52144" bIns="52144"/>
          <a:lstStyle/>
          <a:p>
            <a:pPr>
              <a:lnSpc>
                <a:spcPct val="100000"/>
              </a:lnSpc>
            </a:pPr>
            <a:r>
              <a:rPr lang="fr-FR" altLang="fr-FR" sz="3200" dirty="0">
                <a:solidFill>
                  <a:schemeClr val="bg1"/>
                </a:solidFill>
              </a:rPr>
              <a:t>Généralités</a:t>
            </a:r>
          </a:p>
        </p:txBody>
      </p:sp>
      <p:pic>
        <p:nvPicPr>
          <p:cNvPr id="4" name="Picture 8" descr="http://photos.be.com/private/1/mode/be_reserved-photos-blog/photo/hd/647262647/1685064cf4/be_reserved-photos-blog-saut-cheval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021" y="508053"/>
            <a:ext cx="1346750" cy="751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8180" y="1478569"/>
            <a:ext cx="9763935" cy="1767300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eaLnBrk="1" hangingPunct="1">
              <a:buFontTx/>
              <a:buNone/>
            </a:pPr>
            <a:r>
              <a:rPr lang="fr-FR" altLang="fr-FR" sz="2700" b="1" i="1" u="sng" dirty="0"/>
              <a:t>Groupes 1</a:t>
            </a:r>
          </a:p>
          <a:p>
            <a:pPr eaLnBrk="1" hangingPunct="1">
              <a:buFontTx/>
              <a:buNone/>
            </a:pPr>
            <a:endParaRPr lang="fr-FR" altLang="fr-FR" sz="2700" dirty="0"/>
          </a:p>
          <a:p>
            <a:pPr eaLnBrk="1" hangingPunct="1">
              <a:buFontTx/>
              <a:buNone/>
            </a:pPr>
            <a:r>
              <a:rPr lang="fr-FR" altLang="fr-FR" sz="2700" dirty="0"/>
              <a:t>Sauts sans salto (renversement, </a:t>
            </a:r>
            <a:r>
              <a:rPr lang="fr-FR" altLang="fr-FR" sz="2700" dirty="0" err="1"/>
              <a:t>yamashita</a:t>
            </a:r>
            <a:r>
              <a:rPr lang="fr-FR" altLang="fr-FR" sz="2700" dirty="0"/>
              <a:t>, rondade) avec ou sans rotation longitudinale dans le 1</a:t>
            </a:r>
            <a:r>
              <a:rPr lang="fr-FR" altLang="fr-FR" sz="2700" baseline="30000" dirty="0"/>
              <a:t>er</a:t>
            </a:r>
            <a:r>
              <a:rPr lang="fr-FR" altLang="fr-FR" sz="2700" dirty="0"/>
              <a:t> et/ou le 2</a:t>
            </a:r>
            <a:r>
              <a:rPr lang="fr-FR" altLang="fr-FR" sz="2700" baseline="30000" dirty="0"/>
              <a:t>ème</a:t>
            </a:r>
            <a:r>
              <a:rPr lang="fr-FR" altLang="fr-FR" sz="2700" dirty="0"/>
              <a:t> envol</a:t>
            </a:r>
          </a:p>
        </p:txBody>
      </p:sp>
      <p:pic>
        <p:nvPicPr>
          <p:cNvPr id="6" name="Picture 4" descr="saut groupe 1"/>
          <p:cNvPicPr>
            <a:picLocks noChangeAspect="1" noChangeArrowheads="1"/>
          </p:cNvPicPr>
          <p:nvPr/>
        </p:nvPicPr>
        <p:blipFill>
          <a:blip r:embed="rId4"/>
          <a:srcRect t="2585"/>
          <a:stretch>
            <a:fillRect/>
          </a:stretch>
        </p:blipFill>
        <p:spPr bwMode="auto">
          <a:xfrm>
            <a:off x="2314016" y="3860205"/>
            <a:ext cx="5811947" cy="320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662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30695" y="446254"/>
            <a:ext cx="5134483" cy="635271"/>
          </a:xfrm>
        </p:spPr>
        <p:txBody>
          <a:bodyPr tIns="52144" bIns="52144"/>
          <a:lstStyle/>
          <a:p>
            <a:pPr>
              <a:lnSpc>
                <a:spcPct val="100000"/>
              </a:lnSpc>
            </a:pPr>
            <a:r>
              <a:rPr lang="fr-FR" altLang="fr-FR" sz="3200" dirty="0">
                <a:solidFill>
                  <a:schemeClr val="bg1"/>
                </a:solidFill>
              </a:rPr>
              <a:t>Généralités</a:t>
            </a:r>
          </a:p>
        </p:txBody>
      </p:sp>
      <p:pic>
        <p:nvPicPr>
          <p:cNvPr id="4" name="Picture 8" descr="http://photos.be.com/private/1/mode/be_reserved-photos-blog/photo/hd/647262647/1685064cf4/be_reserved-photos-blog-saut-cheval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021" y="508053"/>
            <a:ext cx="1346750" cy="751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9836" y="1478569"/>
            <a:ext cx="9932279" cy="2182798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eaLnBrk="1" hangingPunct="1">
              <a:buFontTx/>
              <a:buNone/>
            </a:pPr>
            <a:r>
              <a:rPr lang="fr-FR" altLang="fr-FR" sz="2700" b="1" i="1" u="sng" dirty="0"/>
              <a:t>Groupes 2</a:t>
            </a:r>
          </a:p>
          <a:p>
            <a:pPr eaLnBrk="1" hangingPunct="1">
              <a:buFontTx/>
              <a:buNone/>
            </a:pPr>
            <a:endParaRPr lang="fr-FR" altLang="fr-FR" sz="2700" b="1" i="1" u="sng" dirty="0"/>
          </a:p>
          <a:p>
            <a:pPr algn="just"/>
            <a:r>
              <a:rPr lang="fr-FR" altLang="fr-FR" sz="2700" dirty="0"/>
              <a:t>Sauts par renversement avant, avec ou sans rotation longitudinale de 1 tour dans le 1</a:t>
            </a:r>
            <a:r>
              <a:rPr lang="fr-FR" altLang="fr-FR" sz="2700" baseline="30000" dirty="0"/>
              <a:t>er</a:t>
            </a:r>
            <a:r>
              <a:rPr lang="fr-FR" altLang="fr-FR" sz="2700" dirty="0"/>
              <a:t> envol – salto avant ou arrière avec ou sans rotation longitudinale dans le 2</a:t>
            </a:r>
            <a:r>
              <a:rPr lang="fr-FR" altLang="fr-FR" sz="2700" baseline="30000" dirty="0"/>
              <a:t>ème</a:t>
            </a:r>
            <a:r>
              <a:rPr lang="fr-FR" altLang="fr-FR" sz="2700" dirty="0"/>
              <a:t> envol</a:t>
            </a:r>
          </a:p>
        </p:txBody>
      </p:sp>
      <p:pic>
        <p:nvPicPr>
          <p:cNvPr id="7" name="Picture 4" descr="saut groupe 2"/>
          <p:cNvPicPr>
            <a:picLocks noChangeAspect="1" noChangeArrowheads="1"/>
          </p:cNvPicPr>
          <p:nvPr/>
        </p:nvPicPr>
        <p:blipFill>
          <a:blip r:embed="rId4"/>
          <a:srcRect l="1501" t="2458" r="1668"/>
          <a:stretch>
            <a:fillRect/>
          </a:stretch>
        </p:blipFill>
        <p:spPr bwMode="auto">
          <a:xfrm>
            <a:off x="2230511" y="4318778"/>
            <a:ext cx="5639371" cy="282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233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49569" y="409197"/>
            <a:ext cx="5383954" cy="635271"/>
          </a:xfrm>
        </p:spPr>
        <p:txBody>
          <a:bodyPr tIns="52144" bIns="52144"/>
          <a:lstStyle/>
          <a:p>
            <a:pPr>
              <a:lnSpc>
                <a:spcPct val="100000"/>
              </a:lnSpc>
            </a:pPr>
            <a:r>
              <a:rPr lang="fr-FR" altLang="fr-FR" sz="3200" dirty="0">
                <a:solidFill>
                  <a:schemeClr val="bg1"/>
                </a:solidFill>
              </a:rPr>
              <a:t>Généralités    </a:t>
            </a:r>
          </a:p>
        </p:txBody>
      </p:sp>
      <p:pic>
        <p:nvPicPr>
          <p:cNvPr id="4" name="Picture 8" descr="http://photos.be.com/private/1/mode/be_reserved-photos-blog/photo/hd/647262647/1685064cf4/be_reserved-photos-blog-saut-cheval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021" y="508053"/>
            <a:ext cx="1346750" cy="751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9836" y="1478569"/>
            <a:ext cx="9932279" cy="2182798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eaLnBrk="1" hangingPunct="1">
              <a:buFontTx/>
              <a:buNone/>
            </a:pPr>
            <a:r>
              <a:rPr lang="fr-FR" altLang="fr-FR" sz="2700" b="1" i="1" u="sng" dirty="0"/>
              <a:t>Groupes 3</a:t>
            </a:r>
          </a:p>
          <a:p>
            <a:pPr eaLnBrk="1" hangingPunct="1">
              <a:buFontTx/>
              <a:buNone/>
            </a:pPr>
            <a:endParaRPr lang="fr-FR" altLang="fr-FR" sz="2700" b="1" i="1" u="sng" dirty="0"/>
          </a:p>
          <a:p>
            <a:pPr algn="just" eaLnBrk="1" hangingPunct="1">
              <a:buFontTx/>
              <a:buNone/>
            </a:pPr>
            <a:r>
              <a:rPr lang="fr-FR" altLang="fr-FR" sz="2700" dirty="0"/>
              <a:t>Sauts par renversement avec rotation longitudinale de ¼, ½ tour dans le 1</a:t>
            </a:r>
            <a:r>
              <a:rPr lang="fr-FR" altLang="fr-FR" sz="2700" baseline="30000" dirty="0"/>
              <a:t>er</a:t>
            </a:r>
            <a:r>
              <a:rPr lang="fr-FR" altLang="fr-FR" sz="2700" dirty="0"/>
              <a:t> envol (</a:t>
            </a:r>
            <a:r>
              <a:rPr lang="fr-FR" altLang="fr-FR" sz="2700" dirty="0" err="1"/>
              <a:t>Tsukahara</a:t>
            </a:r>
            <a:r>
              <a:rPr lang="fr-FR" altLang="fr-FR" sz="2700" dirty="0"/>
              <a:t>) – salto arrière avec ou sans rotation longitudinale dans le 2</a:t>
            </a:r>
            <a:r>
              <a:rPr lang="fr-FR" altLang="fr-FR" sz="2700" baseline="30000" dirty="0"/>
              <a:t>ème</a:t>
            </a:r>
            <a:r>
              <a:rPr lang="fr-FR" altLang="fr-FR" sz="2700" dirty="0"/>
              <a:t> envol</a:t>
            </a:r>
            <a:endParaRPr lang="fr-FR" altLang="fr-FR" sz="2700" b="1" i="1" u="sng" dirty="0"/>
          </a:p>
        </p:txBody>
      </p:sp>
      <p:pic>
        <p:nvPicPr>
          <p:cNvPr id="6" name="Picture 4" descr="Saut groupe 3"/>
          <p:cNvPicPr>
            <a:picLocks noChangeAspect="1" noChangeArrowheads="1"/>
          </p:cNvPicPr>
          <p:nvPr/>
        </p:nvPicPr>
        <p:blipFill>
          <a:blip r:embed="rId4"/>
          <a:srcRect l="2708" t="4903"/>
          <a:stretch>
            <a:fillRect/>
          </a:stretch>
        </p:blipFill>
        <p:spPr bwMode="auto">
          <a:xfrm>
            <a:off x="2566387" y="4191079"/>
            <a:ext cx="5730298" cy="291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367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asque des Contenus">
  <a:themeElements>
    <a:clrScheme name="FSCF">
      <a:dk1>
        <a:sysClr val="windowText" lastClr="000000"/>
      </a:dk1>
      <a:lt1>
        <a:sysClr val="window" lastClr="FFFFFF"/>
      </a:lt1>
      <a:dk2>
        <a:srgbClr val="808080"/>
      </a:dk2>
      <a:lt2>
        <a:srgbClr val="C0C0C0"/>
      </a:lt2>
      <a:accent1>
        <a:srgbClr val="0BA1E2"/>
      </a:accent1>
      <a:accent2>
        <a:srgbClr val="C60086"/>
      </a:accent2>
      <a:accent3>
        <a:srgbClr val="E8C425"/>
      </a:accent3>
      <a:accent4>
        <a:srgbClr val="C52F25"/>
      </a:accent4>
      <a:accent5>
        <a:srgbClr val="4BAC9A"/>
      </a:accent5>
      <a:accent6>
        <a:srgbClr val="F79646"/>
      </a:accent6>
      <a:hlink>
        <a:srgbClr val="0BA1E2"/>
      </a:hlink>
      <a:folHlink>
        <a:srgbClr val="C52F25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2625</Words>
  <Application>Microsoft Office PowerPoint</Application>
  <PresentationFormat>Personnalisé</PresentationFormat>
  <Paragraphs>414</Paragraphs>
  <Slides>36</Slides>
  <Notes>35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4" baseType="lpstr">
      <vt:lpstr>Arial</vt:lpstr>
      <vt:lpstr>Arial Black</vt:lpstr>
      <vt:lpstr>Calibri</vt:lpstr>
      <vt:lpstr>Courier New</vt:lpstr>
      <vt:lpstr>Franklin Gothic Book</vt:lpstr>
      <vt:lpstr>Trebuchet MS</vt:lpstr>
      <vt:lpstr>Wingdings</vt:lpstr>
      <vt:lpstr>Masque des Contenus</vt:lpstr>
      <vt:lpstr>Code FIG 2017</vt:lpstr>
      <vt:lpstr>Généralités     Calcul de la note</vt:lpstr>
      <vt:lpstr>BONIFICATION DE LA NOTE D aménagement fscf</vt:lpstr>
      <vt:lpstr>Généralités</vt:lpstr>
      <vt:lpstr>Généralités  aménagements fscf</vt:lpstr>
      <vt:lpstr>généralités</vt:lpstr>
      <vt:lpstr>Généralités</vt:lpstr>
      <vt:lpstr>Généralités</vt:lpstr>
      <vt:lpstr>Généralités    </vt:lpstr>
      <vt:lpstr>Généralités    </vt:lpstr>
      <vt:lpstr>Généralités</vt:lpstr>
      <vt:lpstr>technique</vt:lpstr>
      <vt:lpstr>réception       </vt:lpstr>
      <vt:lpstr>Sauts non valables     jury d</vt:lpstr>
      <vt:lpstr>Sauts non valables     jury d</vt:lpstr>
      <vt:lpstr>Code FIG 2017</vt:lpstr>
      <vt:lpstr>Généralités</vt:lpstr>
      <vt:lpstr>Généralités     aménagement FSCF</vt:lpstr>
      <vt:lpstr>contenu de l’exercice</vt:lpstr>
      <vt:lpstr> Bonification de la note D aménagement FSCf </vt:lpstr>
      <vt:lpstr>contenu de l’exercice aménagement fscf</vt:lpstr>
      <vt:lpstr>contenu de l’exercice</vt:lpstr>
      <vt:lpstr>Généralités  (temps de chute) </vt:lpstr>
      <vt:lpstr>Exigences de composition (EC)</vt:lpstr>
      <vt:lpstr>Déductions spécifiques</vt:lpstr>
      <vt:lpstr>Déductions spécifiques aménagements FSCF</vt:lpstr>
      <vt:lpstr>Précisions</vt:lpstr>
      <vt:lpstr>Déductions spécifiques </vt:lpstr>
      <vt:lpstr>Valeur de liaison</vt:lpstr>
      <vt:lpstr>Sortie   Aménagement FSCF</vt:lpstr>
      <vt:lpstr>Technique: Reconnaissance des éléments</vt:lpstr>
      <vt:lpstr>Technique: Reconnaissance des éléments Aménagement FSCF</vt:lpstr>
      <vt:lpstr>Technique: Reconnaissance des éléments Aménagement FSCF</vt:lpstr>
      <vt:lpstr>Technique: Reconnaissance des éléments Aménagement FSCF</vt:lpstr>
      <vt:lpstr>Technique: Reconnaissance des éléments</vt:lpstr>
      <vt:lpstr>Spécificités de pénalités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Germinal FLORES</dc:creator>
  <cp:lastModifiedBy>Germinal FLORES</cp:lastModifiedBy>
  <cp:revision>112</cp:revision>
  <dcterms:created xsi:type="dcterms:W3CDTF">2014-03-28T08:32:44Z</dcterms:created>
  <dcterms:modified xsi:type="dcterms:W3CDTF">2020-11-23T12:52:22Z</dcterms:modified>
</cp:coreProperties>
</file>